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6"/>
  </p:notesMasterIdLst>
  <p:sldIdLst>
    <p:sldId id="256" r:id="rId2"/>
    <p:sldId id="257" r:id="rId3"/>
    <p:sldId id="262" r:id="rId4"/>
    <p:sldId id="259" r:id="rId5"/>
    <p:sldId id="260" r:id="rId6"/>
    <p:sldId id="263" r:id="rId7"/>
    <p:sldId id="265" r:id="rId8"/>
    <p:sldId id="264" r:id="rId9"/>
    <p:sldId id="266" r:id="rId10"/>
    <p:sldId id="267" r:id="rId11"/>
    <p:sldId id="268" r:id="rId12"/>
    <p:sldId id="269" r:id="rId13"/>
    <p:sldId id="289" r:id="rId14"/>
    <p:sldId id="270" r:id="rId15"/>
    <p:sldId id="369" r:id="rId16"/>
    <p:sldId id="272" r:id="rId17"/>
    <p:sldId id="290" r:id="rId18"/>
    <p:sldId id="370" r:id="rId19"/>
    <p:sldId id="292" r:id="rId20"/>
    <p:sldId id="273" r:id="rId21"/>
    <p:sldId id="293" r:id="rId22"/>
    <p:sldId id="274" r:id="rId23"/>
    <p:sldId id="379" r:id="rId24"/>
    <p:sldId id="275" r:id="rId25"/>
    <p:sldId id="294" r:id="rId26"/>
    <p:sldId id="295" r:id="rId27"/>
    <p:sldId id="371" r:id="rId28"/>
    <p:sldId id="277" r:id="rId29"/>
    <p:sldId id="296" r:id="rId30"/>
    <p:sldId id="276" r:id="rId31"/>
    <p:sldId id="372" r:id="rId32"/>
    <p:sldId id="374" r:id="rId33"/>
    <p:sldId id="297" r:id="rId34"/>
    <p:sldId id="298" r:id="rId35"/>
    <p:sldId id="299" r:id="rId36"/>
    <p:sldId id="278" r:id="rId37"/>
    <p:sldId id="279" r:id="rId38"/>
    <p:sldId id="300" r:id="rId39"/>
    <p:sldId id="280" r:id="rId40"/>
    <p:sldId id="281" r:id="rId41"/>
    <p:sldId id="282" r:id="rId42"/>
    <p:sldId id="301" r:id="rId43"/>
    <p:sldId id="283" r:id="rId44"/>
    <p:sldId id="302" r:id="rId45"/>
    <p:sldId id="284" r:id="rId46"/>
    <p:sldId id="378" r:id="rId47"/>
    <p:sldId id="338" r:id="rId48"/>
    <p:sldId id="385" r:id="rId49"/>
    <p:sldId id="386" r:id="rId50"/>
    <p:sldId id="387" r:id="rId51"/>
    <p:sldId id="388" r:id="rId52"/>
    <p:sldId id="339" r:id="rId53"/>
    <p:sldId id="340" r:id="rId54"/>
    <p:sldId id="342" r:id="rId55"/>
    <p:sldId id="343" r:id="rId56"/>
    <p:sldId id="344" r:id="rId57"/>
    <p:sldId id="345" r:id="rId58"/>
    <p:sldId id="346" r:id="rId59"/>
    <p:sldId id="389" r:id="rId60"/>
    <p:sldId id="347" r:id="rId61"/>
    <p:sldId id="348" r:id="rId62"/>
    <p:sldId id="349" r:id="rId63"/>
    <p:sldId id="510" r:id="rId64"/>
    <p:sldId id="511" r:id="rId65"/>
    <p:sldId id="512" r:id="rId66"/>
    <p:sldId id="513" r:id="rId67"/>
    <p:sldId id="514" r:id="rId68"/>
    <p:sldId id="515" r:id="rId69"/>
    <p:sldId id="392" r:id="rId70"/>
    <p:sldId id="393" r:id="rId71"/>
    <p:sldId id="394" r:id="rId72"/>
    <p:sldId id="350" r:id="rId73"/>
    <p:sldId id="351" r:id="rId74"/>
    <p:sldId id="352" r:id="rId75"/>
    <p:sldId id="353" r:id="rId76"/>
    <p:sldId id="354" r:id="rId77"/>
    <p:sldId id="396" r:id="rId78"/>
    <p:sldId id="355" r:id="rId79"/>
    <p:sldId id="395" r:id="rId80"/>
    <p:sldId id="356" r:id="rId81"/>
    <p:sldId id="357" r:id="rId82"/>
    <p:sldId id="285" r:id="rId83"/>
    <p:sldId id="303" r:id="rId84"/>
    <p:sldId id="304" r:id="rId85"/>
    <p:sldId id="305" r:id="rId86"/>
    <p:sldId id="286" r:id="rId87"/>
    <p:sldId id="287" r:id="rId88"/>
    <p:sldId id="288" r:id="rId89"/>
    <p:sldId id="271" r:id="rId90"/>
    <p:sldId id="306" r:id="rId91"/>
    <p:sldId id="307" r:id="rId92"/>
    <p:sldId id="359" r:id="rId93"/>
    <p:sldId id="308" r:id="rId94"/>
    <p:sldId id="309" r:id="rId95"/>
    <p:sldId id="310" r:id="rId96"/>
    <p:sldId id="360" r:id="rId97"/>
    <p:sldId id="311" r:id="rId98"/>
    <p:sldId id="312" r:id="rId99"/>
    <p:sldId id="313" r:id="rId100"/>
    <p:sldId id="314" r:id="rId101"/>
    <p:sldId id="315" r:id="rId102"/>
    <p:sldId id="361" r:id="rId103"/>
    <p:sldId id="316" r:id="rId104"/>
    <p:sldId id="317" r:id="rId105"/>
    <p:sldId id="318" r:id="rId106"/>
    <p:sldId id="362" r:id="rId107"/>
    <p:sldId id="363" r:id="rId108"/>
    <p:sldId id="364" r:id="rId109"/>
    <p:sldId id="365" r:id="rId110"/>
    <p:sldId id="366" r:id="rId111"/>
    <p:sldId id="319" r:id="rId112"/>
    <p:sldId id="320" r:id="rId113"/>
    <p:sldId id="321" r:id="rId114"/>
    <p:sldId id="322" r:id="rId115"/>
    <p:sldId id="323" r:id="rId116"/>
    <p:sldId id="367" r:id="rId117"/>
    <p:sldId id="324" r:id="rId118"/>
    <p:sldId id="368" r:id="rId119"/>
    <p:sldId id="325" r:id="rId120"/>
    <p:sldId id="377" r:id="rId121"/>
    <p:sldId id="358" r:id="rId122"/>
    <p:sldId id="429" r:id="rId123"/>
    <p:sldId id="430" r:id="rId124"/>
    <p:sldId id="431" r:id="rId125"/>
    <p:sldId id="432" r:id="rId126"/>
    <p:sldId id="397" r:id="rId127"/>
    <p:sldId id="398" r:id="rId128"/>
    <p:sldId id="399" r:id="rId129"/>
    <p:sldId id="400" r:id="rId130"/>
    <p:sldId id="401" r:id="rId131"/>
    <p:sldId id="402" r:id="rId132"/>
    <p:sldId id="403" r:id="rId133"/>
    <p:sldId id="433" r:id="rId134"/>
    <p:sldId id="434" r:id="rId135"/>
    <p:sldId id="435" r:id="rId136"/>
    <p:sldId id="426" r:id="rId137"/>
    <p:sldId id="516" r:id="rId138"/>
    <p:sldId id="517" r:id="rId139"/>
    <p:sldId id="518" r:id="rId140"/>
    <p:sldId id="519" r:id="rId141"/>
    <p:sldId id="520" r:id="rId142"/>
    <p:sldId id="521" r:id="rId143"/>
    <p:sldId id="436" r:id="rId144"/>
    <p:sldId id="437" r:id="rId145"/>
    <p:sldId id="438" r:id="rId146"/>
    <p:sldId id="407" r:id="rId147"/>
    <p:sldId id="408" r:id="rId148"/>
    <p:sldId id="409" r:id="rId149"/>
    <p:sldId id="410" r:id="rId150"/>
    <p:sldId id="411" r:id="rId151"/>
    <p:sldId id="439" r:id="rId152"/>
    <p:sldId id="412" r:id="rId153"/>
    <p:sldId id="440" r:id="rId154"/>
    <p:sldId id="413" r:id="rId155"/>
    <p:sldId id="414" r:id="rId156"/>
    <p:sldId id="326" r:id="rId157"/>
    <p:sldId id="375" r:id="rId158"/>
    <p:sldId id="376" r:id="rId159"/>
    <p:sldId id="380" r:id="rId160"/>
    <p:sldId id="327" r:id="rId161"/>
    <p:sldId id="381" r:id="rId162"/>
    <p:sldId id="328" r:id="rId163"/>
    <p:sldId id="382" r:id="rId164"/>
    <p:sldId id="329" r:id="rId165"/>
    <p:sldId id="330" r:id="rId166"/>
    <p:sldId id="331" r:id="rId167"/>
    <p:sldId id="383" r:id="rId168"/>
    <p:sldId id="332" r:id="rId169"/>
    <p:sldId id="333" r:id="rId170"/>
    <p:sldId id="334" r:id="rId171"/>
    <p:sldId id="336" r:id="rId172"/>
    <p:sldId id="384" r:id="rId173"/>
    <p:sldId id="337" r:id="rId174"/>
    <p:sldId id="415" r:id="rId175"/>
    <p:sldId id="441" r:id="rId176"/>
    <p:sldId id="442" r:id="rId177"/>
    <p:sldId id="443" r:id="rId178"/>
    <p:sldId id="444" r:id="rId179"/>
    <p:sldId id="416" r:id="rId180"/>
    <p:sldId id="417" r:id="rId181"/>
    <p:sldId id="418" r:id="rId182"/>
    <p:sldId id="419" r:id="rId183"/>
    <p:sldId id="445" r:id="rId184"/>
    <p:sldId id="446" r:id="rId185"/>
    <p:sldId id="447" r:id="rId186"/>
    <p:sldId id="471" r:id="rId187"/>
    <p:sldId id="448" r:id="rId188"/>
    <p:sldId id="472" r:id="rId189"/>
    <p:sldId id="473" r:id="rId190"/>
    <p:sldId id="449" r:id="rId191"/>
    <p:sldId id="579" r:id="rId192"/>
    <p:sldId id="590" r:id="rId193"/>
    <p:sldId id="595" r:id="rId194"/>
    <p:sldId id="581" r:id="rId195"/>
    <p:sldId id="582" r:id="rId196"/>
    <p:sldId id="583" r:id="rId197"/>
    <p:sldId id="580" r:id="rId198"/>
    <p:sldId id="596" r:id="rId199"/>
    <p:sldId id="597" r:id="rId200"/>
    <p:sldId id="584" r:id="rId201"/>
    <p:sldId id="585" r:id="rId202"/>
    <p:sldId id="586" r:id="rId203"/>
    <p:sldId id="587" r:id="rId204"/>
    <p:sldId id="588" r:id="rId205"/>
    <p:sldId id="591" r:id="rId206"/>
    <p:sldId id="589" r:id="rId207"/>
    <p:sldId id="592" r:id="rId208"/>
    <p:sldId id="593" r:id="rId209"/>
    <p:sldId id="594" r:id="rId210"/>
    <p:sldId id="540" r:id="rId211"/>
    <p:sldId id="542" r:id="rId212"/>
    <p:sldId id="543" r:id="rId213"/>
    <p:sldId id="569" r:id="rId214"/>
    <p:sldId id="535" r:id="rId215"/>
    <p:sldId id="541" r:id="rId216"/>
    <p:sldId id="544" r:id="rId217"/>
    <p:sldId id="545" r:id="rId218"/>
    <p:sldId id="546" r:id="rId219"/>
    <p:sldId id="547" r:id="rId220"/>
    <p:sldId id="548" r:id="rId221"/>
    <p:sldId id="549" r:id="rId222"/>
    <p:sldId id="570" r:id="rId223"/>
    <p:sldId id="571" r:id="rId224"/>
    <p:sldId id="550" r:id="rId225"/>
    <p:sldId id="552" r:id="rId226"/>
    <p:sldId id="553" r:id="rId227"/>
    <p:sldId id="554" r:id="rId228"/>
    <p:sldId id="555" r:id="rId229"/>
    <p:sldId id="576" r:id="rId230"/>
    <p:sldId id="572" r:id="rId231"/>
    <p:sldId id="573" r:id="rId232"/>
    <p:sldId id="574" r:id="rId233"/>
    <p:sldId id="577" r:id="rId234"/>
    <p:sldId id="578" r:id="rId235"/>
    <p:sldId id="618" r:id="rId236"/>
    <p:sldId id="617" r:id="rId237"/>
    <p:sldId id="575" r:id="rId238"/>
    <p:sldId id="557" r:id="rId239"/>
    <p:sldId id="558" r:id="rId240"/>
    <p:sldId id="598" r:id="rId241"/>
    <p:sldId id="608" r:id="rId242"/>
    <p:sldId id="616" r:id="rId243"/>
    <p:sldId id="599" r:id="rId244"/>
    <p:sldId id="600" r:id="rId245"/>
    <p:sldId id="601" r:id="rId246"/>
    <p:sldId id="602" r:id="rId247"/>
    <p:sldId id="603" r:id="rId248"/>
    <p:sldId id="609" r:id="rId249"/>
    <p:sldId id="604" r:id="rId250"/>
    <p:sldId id="605" r:id="rId251"/>
    <p:sldId id="606" r:id="rId252"/>
    <p:sldId id="607" r:id="rId253"/>
    <p:sldId id="610" r:id="rId254"/>
    <p:sldId id="613" r:id="rId255"/>
    <p:sldId id="611" r:id="rId256"/>
    <p:sldId id="614" r:id="rId257"/>
    <p:sldId id="612" r:id="rId258"/>
    <p:sldId id="615" r:id="rId259"/>
    <p:sldId id="450" r:id="rId260"/>
    <p:sldId id="474" r:id="rId261"/>
    <p:sldId id="475" r:id="rId262"/>
    <p:sldId id="476" r:id="rId263"/>
    <p:sldId id="477" r:id="rId264"/>
    <p:sldId id="451" r:id="rId265"/>
    <p:sldId id="452" r:id="rId266"/>
    <p:sldId id="453" r:id="rId267"/>
    <p:sldId id="454" r:id="rId268"/>
    <p:sldId id="455" r:id="rId269"/>
    <p:sldId id="456" r:id="rId270"/>
    <p:sldId id="457" r:id="rId271"/>
    <p:sldId id="478" r:id="rId272"/>
    <p:sldId id="458" r:id="rId273"/>
    <p:sldId id="459" r:id="rId274"/>
    <p:sldId id="479" r:id="rId275"/>
    <p:sldId id="522" r:id="rId276"/>
    <p:sldId id="524" r:id="rId277"/>
    <p:sldId id="525" r:id="rId278"/>
    <p:sldId id="526" r:id="rId279"/>
    <p:sldId id="527" r:id="rId280"/>
    <p:sldId id="528" r:id="rId281"/>
    <p:sldId id="482" r:id="rId282"/>
    <p:sldId id="483" r:id="rId283"/>
    <p:sldId id="484" r:id="rId284"/>
    <p:sldId id="460" r:id="rId285"/>
    <p:sldId id="461" r:id="rId286"/>
    <p:sldId id="462" r:id="rId287"/>
    <p:sldId id="463" r:id="rId288"/>
    <p:sldId id="464" r:id="rId289"/>
    <p:sldId id="485" r:id="rId290"/>
    <p:sldId id="529" r:id="rId291"/>
    <p:sldId id="465" r:id="rId292"/>
    <p:sldId id="486" r:id="rId293"/>
    <p:sldId id="466" r:id="rId294"/>
    <p:sldId id="467" r:id="rId2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06C5F99-D2AE-47F7-BF02-9CB1D4BACD19}">
          <p14:sldIdLst>
            <p14:sldId id="256"/>
            <p14:sldId id="257"/>
            <p14:sldId id="262"/>
            <p14:sldId id="259"/>
            <p14:sldId id="260"/>
            <p14:sldId id="263"/>
            <p14:sldId id="265"/>
            <p14:sldId id="264"/>
            <p14:sldId id="266"/>
            <p14:sldId id="267"/>
            <p14:sldId id="268"/>
            <p14:sldId id="269"/>
            <p14:sldId id="289"/>
            <p14:sldId id="270"/>
            <p14:sldId id="369"/>
            <p14:sldId id="272"/>
            <p14:sldId id="290"/>
            <p14:sldId id="370"/>
            <p14:sldId id="292"/>
            <p14:sldId id="273"/>
            <p14:sldId id="293"/>
            <p14:sldId id="274"/>
            <p14:sldId id="379"/>
            <p14:sldId id="275"/>
            <p14:sldId id="294"/>
            <p14:sldId id="295"/>
            <p14:sldId id="371"/>
            <p14:sldId id="277"/>
            <p14:sldId id="296"/>
            <p14:sldId id="276"/>
            <p14:sldId id="372"/>
            <p14:sldId id="374"/>
            <p14:sldId id="297"/>
            <p14:sldId id="298"/>
            <p14:sldId id="299"/>
            <p14:sldId id="278"/>
            <p14:sldId id="279"/>
            <p14:sldId id="300"/>
            <p14:sldId id="280"/>
            <p14:sldId id="281"/>
            <p14:sldId id="282"/>
            <p14:sldId id="301"/>
            <p14:sldId id="283"/>
            <p14:sldId id="302"/>
            <p14:sldId id="284"/>
            <p14:sldId id="378"/>
            <p14:sldId id="338"/>
            <p14:sldId id="385"/>
            <p14:sldId id="386"/>
            <p14:sldId id="387"/>
            <p14:sldId id="388"/>
            <p14:sldId id="339"/>
            <p14:sldId id="340"/>
            <p14:sldId id="342"/>
            <p14:sldId id="343"/>
            <p14:sldId id="344"/>
            <p14:sldId id="345"/>
            <p14:sldId id="346"/>
            <p14:sldId id="389"/>
            <p14:sldId id="347"/>
            <p14:sldId id="348"/>
            <p14:sldId id="349"/>
            <p14:sldId id="510"/>
            <p14:sldId id="511"/>
            <p14:sldId id="512"/>
            <p14:sldId id="513"/>
            <p14:sldId id="514"/>
            <p14:sldId id="515"/>
            <p14:sldId id="392"/>
            <p14:sldId id="393"/>
            <p14:sldId id="394"/>
            <p14:sldId id="350"/>
            <p14:sldId id="351"/>
            <p14:sldId id="352"/>
            <p14:sldId id="353"/>
            <p14:sldId id="354"/>
            <p14:sldId id="396"/>
            <p14:sldId id="355"/>
            <p14:sldId id="395"/>
            <p14:sldId id="356"/>
            <p14:sldId id="357"/>
            <p14:sldId id="285"/>
            <p14:sldId id="303"/>
            <p14:sldId id="304"/>
            <p14:sldId id="305"/>
            <p14:sldId id="286"/>
            <p14:sldId id="287"/>
            <p14:sldId id="288"/>
            <p14:sldId id="271"/>
            <p14:sldId id="306"/>
            <p14:sldId id="307"/>
            <p14:sldId id="359"/>
            <p14:sldId id="308"/>
            <p14:sldId id="309"/>
            <p14:sldId id="310"/>
            <p14:sldId id="360"/>
            <p14:sldId id="311"/>
            <p14:sldId id="312"/>
            <p14:sldId id="313"/>
            <p14:sldId id="314"/>
            <p14:sldId id="315"/>
            <p14:sldId id="361"/>
            <p14:sldId id="316"/>
            <p14:sldId id="317"/>
            <p14:sldId id="318"/>
            <p14:sldId id="362"/>
            <p14:sldId id="363"/>
            <p14:sldId id="364"/>
            <p14:sldId id="365"/>
            <p14:sldId id="366"/>
            <p14:sldId id="319"/>
            <p14:sldId id="320"/>
            <p14:sldId id="321"/>
            <p14:sldId id="322"/>
            <p14:sldId id="323"/>
            <p14:sldId id="367"/>
            <p14:sldId id="324"/>
            <p14:sldId id="368"/>
            <p14:sldId id="325"/>
            <p14:sldId id="377"/>
            <p14:sldId id="358"/>
            <p14:sldId id="429"/>
            <p14:sldId id="430"/>
            <p14:sldId id="431"/>
            <p14:sldId id="432"/>
            <p14:sldId id="397"/>
            <p14:sldId id="398"/>
            <p14:sldId id="399"/>
            <p14:sldId id="400"/>
            <p14:sldId id="401"/>
            <p14:sldId id="402"/>
            <p14:sldId id="403"/>
            <p14:sldId id="433"/>
            <p14:sldId id="434"/>
            <p14:sldId id="435"/>
            <p14:sldId id="426"/>
            <p14:sldId id="516"/>
            <p14:sldId id="517"/>
            <p14:sldId id="518"/>
            <p14:sldId id="519"/>
            <p14:sldId id="520"/>
            <p14:sldId id="521"/>
            <p14:sldId id="436"/>
            <p14:sldId id="437"/>
            <p14:sldId id="438"/>
            <p14:sldId id="407"/>
            <p14:sldId id="408"/>
            <p14:sldId id="409"/>
            <p14:sldId id="410"/>
            <p14:sldId id="411"/>
            <p14:sldId id="439"/>
            <p14:sldId id="412"/>
            <p14:sldId id="440"/>
            <p14:sldId id="413"/>
            <p14:sldId id="414"/>
            <p14:sldId id="326"/>
            <p14:sldId id="375"/>
            <p14:sldId id="376"/>
            <p14:sldId id="380"/>
            <p14:sldId id="327"/>
            <p14:sldId id="381"/>
            <p14:sldId id="328"/>
            <p14:sldId id="382"/>
            <p14:sldId id="329"/>
            <p14:sldId id="330"/>
            <p14:sldId id="331"/>
            <p14:sldId id="383"/>
            <p14:sldId id="332"/>
            <p14:sldId id="333"/>
            <p14:sldId id="334"/>
            <p14:sldId id="336"/>
            <p14:sldId id="384"/>
            <p14:sldId id="337"/>
            <p14:sldId id="415"/>
            <p14:sldId id="441"/>
            <p14:sldId id="442"/>
            <p14:sldId id="443"/>
            <p14:sldId id="444"/>
            <p14:sldId id="416"/>
            <p14:sldId id="417"/>
            <p14:sldId id="418"/>
            <p14:sldId id="419"/>
            <p14:sldId id="445"/>
            <p14:sldId id="446"/>
            <p14:sldId id="447"/>
            <p14:sldId id="471"/>
            <p14:sldId id="448"/>
            <p14:sldId id="472"/>
            <p14:sldId id="473"/>
            <p14:sldId id="449"/>
            <p14:sldId id="579"/>
            <p14:sldId id="590"/>
            <p14:sldId id="595"/>
            <p14:sldId id="581"/>
            <p14:sldId id="582"/>
            <p14:sldId id="583"/>
            <p14:sldId id="580"/>
            <p14:sldId id="596"/>
            <p14:sldId id="597"/>
            <p14:sldId id="584"/>
            <p14:sldId id="585"/>
            <p14:sldId id="586"/>
            <p14:sldId id="587"/>
            <p14:sldId id="588"/>
            <p14:sldId id="591"/>
            <p14:sldId id="589"/>
            <p14:sldId id="592"/>
            <p14:sldId id="593"/>
            <p14:sldId id="594"/>
            <p14:sldId id="540"/>
            <p14:sldId id="542"/>
            <p14:sldId id="543"/>
            <p14:sldId id="569"/>
            <p14:sldId id="535"/>
            <p14:sldId id="541"/>
            <p14:sldId id="544"/>
            <p14:sldId id="545"/>
            <p14:sldId id="546"/>
            <p14:sldId id="547"/>
            <p14:sldId id="548"/>
            <p14:sldId id="549"/>
            <p14:sldId id="570"/>
            <p14:sldId id="571"/>
            <p14:sldId id="550"/>
            <p14:sldId id="552"/>
            <p14:sldId id="553"/>
            <p14:sldId id="554"/>
            <p14:sldId id="555"/>
            <p14:sldId id="576"/>
            <p14:sldId id="572"/>
            <p14:sldId id="573"/>
            <p14:sldId id="574"/>
            <p14:sldId id="577"/>
            <p14:sldId id="578"/>
            <p14:sldId id="618"/>
            <p14:sldId id="617"/>
            <p14:sldId id="575"/>
            <p14:sldId id="557"/>
            <p14:sldId id="558"/>
            <p14:sldId id="598"/>
            <p14:sldId id="608"/>
            <p14:sldId id="616"/>
            <p14:sldId id="599"/>
            <p14:sldId id="600"/>
            <p14:sldId id="601"/>
            <p14:sldId id="602"/>
            <p14:sldId id="603"/>
            <p14:sldId id="609"/>
            <p14:sldId id="604"/>
            <p14:sldId id="605"/>
            <p14:sldId id="606"/>
            <p14:sldId id="607"/>
            <p14:sldId id="610"/>
            <p14:sldId id="613"/>
            <p14:sldId id="611"/>
            <p14:sldId id="614"/>
            <p14:sldId id="612"/>
            <p14:sldId id="615"/>
            <p14:sldId id="450"/>
            <p14:sldId id="474"/>
            <p14:sldId id="475"/>
            <p14:sldId id="476"/>
            <p14:sldId id="477"/>
            <p14:sldId id="451"/>
            <p14:sldId id="452"/>
            <p14:sldId id="453"/>
            <p14:sldId id="454"/>
            <p14:sldId id="455"/>
            <p14:sldId id="456"/>
            <p14:sldId id="457"/>
            <p14:sldId id="478"/>
            <p14:sldId id="458"/>
            <p14:sldId id="459"/>
            <p14:sldId id="479"/>
            <p14:sldId id="522"/>
            <p14:sldId id="524"/>
            <p14:sldId id="525"/>
            <p14:sldId id="526"/>
            <p14:sldId id="527"/>
            <p14:sldId id="528"/>
            <p14:sldId id="482"/>
            <p14:sldId id="483"/>
            <p14:sldId id="484"/>
            <p14:sldId id="460"/>
            <p14:sldId id="461"/>
            <p14:sldId id="462"/>
            <p14:sldId id="463"/>
            <p14:sldId id="464"/>
            <p14:sldId id="485"/>
            <p14:sldId id="529"/>
            <p14:sldId id="465"/>
            <p14:sldId id="486"/>
            <p14:sldId id="466"/>
            <p14:sldId id="46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ulieu, Hannah" initials="BH" lastIdx="4" clrIdx="0">
    <p:extLst>
      <p:ext uri="{19B8F6BF-5375-455C-9EA6-DF929625EA0E}">
        <p15:presenceInfo xmlns:p15="http://schemas.microsoft.com/office/powerpoint/2012/main" userId="S-1-5-21-749186323-2498253244-4219323195-404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12" autoAdjust="0"/>
    <p:restoredTop sz="94660"/>
  </p:normalViewPr>
  <p:slideViewPr>
    <p:cSldViewPr snapToGrid="0">
      <p:cViewPr varScale="1">
        <p:scale>
          <a:sx n="114" d="100"/>
          <a:sy n="114" d="100"/>
        </p:scale>
        <p:origin x="852" y="11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viewProps" Target="viewProps.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notesMaster" Target="notesMasters/notesMaster1.xml"/><Relationship Id="rId300" Type="http://schemas.openxmlformats.org/officeDocument/2006/relationships/theme" Target="theme/theme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commentAuthors" Target="commentAuthors.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presProps" Target="pres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8733C2-B988-40DD-9C41-D11CEE9E6A36}" type="datetimeFigureOut">
              <a:rPr lang="en-US" smtClean="0"/>
              <a:t>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64E338-36C5-4482-B68E-FC3A18FF5633}" type="slidenum">
              <a:rPr lang="en-US" smtClean="0"/>
              <a:t>‹#›</a:t>
            </a:fld>
            <a:endParaRPr lang="en-US"/>
          </a:p>
        </p:txBody>
      </p:sp>
    </p:spTree>
    <p:extLst>
      <p:ext uri="{BB962C8B-B14F-4D97-AF65-F5344CB8AC3E}">
        <p14:creationId xmlns:p14="http://schemas.microsoft.com/office/powerpoint/2010/main" val="3144921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B43D7-B9DC-470D-BCCE-71C57B025A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3998FB-C5F1-4BA9-8732-2737109F0B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61621-69EB-4B1F-8422-BB47F90D0DCA}"/>
              </a:ext>
            </a:extLst>
          </p:cNvPr>
          <p:cNvSpPr>
            <a:spLocks noGrp="1"/>
          </p:cNvSpPr>
          <p:nvPr>
            <p:ph type="dt" sz="half" idx="10"/>
          </p:nvPr>
        </p:nvSpPr>
        <p:spPr/>
        <p:txBody>
          <a:bodyPr/>
          <a:lstStyle/>
          <a:p>
            <a:fld id="{8D07108C-42A7-47BB-B794-88D2BAF4121E}" type="datetimeFigureOut">
              <a:rPr lang="en-US" smtClean="0"/>
              <a:t>1/3/2024</a:t>
            </a:fld>
            <a:endParaRPr lang="en-US"/>
          </a:p>
        </p:txBody>
      </p:sp>
      <p:sp>
        <p:nvSpPr>
          <p:cNvPr id="5" name="Footer Placeholder 4">
            <a:extLst>
              <a:ext uri="{FF2B5EF4-FFF2-40B4-BE49-F238E27FC236}">
                <a16:creationId xmlns:a16="http://schemas.microsoft.com/office/drawing/2014/main" id="{AFF5A483-11F4-48B6-B6DF-D8A843E5B1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066941-D226-4C3C-B044-3CBE29DD8F54}"/>
              </a:ext>
            </a:extLst>
          </p:cNvPr>
          <p:cNvSpPr>
            <a:spLocks noGrp="1"/>
          </p:cNvSpPr>
          <p:nvPr>
            <p:ph type="sldNum" sz="quarter" idx="12"/>
          </p:nvPr>
        </p:nvSpPr>
        <p:spPr/>
        <p:txBody>
          <a:bodyPr/>
          <a:lstStyle/>
          <a:p>
            <a:fld id="{F1BC33B8-6D85-46D4-BF41-E7AEEA085992}" type="slidenum">
              <a:rPr lang="en-US" smtClean="0"/>
              <a:t>‹#›</a:t>
            </a:fld>
            <a:endParaRPr lang="en-US"/>
          </a:p>
        </p:txBody>
      </p:sp>
    </p:spTree>
    <p:extLst>
      <p:ext uri="{BB962C8B-B14F-4D97-AF65-F5344CB8AC3E}">
        <p14:creationId xmlns:p14="http://schemas.microsoft.com/office/powerpoint/2010/main" val="2051489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20B73-D5CC-4D59-B7AC-4EBB435B8D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E115AC-BC1B-49C8-9851-6B966E061F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5F3B1-C4C4-4D32-9E76-E8385C5A0006}"/>
              </a:ext>
            </a:extLst>
          </p:cNvPr>
          <p:cNvSpPr>
            <a:spLocks noGrp="1"/>
          </p:cNvSpPr>
          <p:nvPr>
            <p:ph type="dt" sz="half" idx="10"/>
          </p:nvPr>
        </p:nvSpPr>
        <p:spPr/>
        <p:txBody>
          <a:bodyPr/>
          <a:lstStyle/>
          <a:p>
            <a:fld id="{8D07108C-42A7-47BB-B794-88D2BAF4121E}" type="datetimeFigureOut">
              <a:rPr lang="en-US" smtClean="0"/>
              <a:t>1/3/2024</a:t>
            </a:fld>
            <a:endParaRPr lang="en-US"/>
          </a:p>
        </p:txBody>
      </p:sp>
      <p:sp>
        <p:nvSpPr>
          <p:cNvPr id="5" name="Footer Placeholder 4">
            <a:extLst>
              <a:ext uri="{FF2B5EF4-FFF2-40B4-BE49-F238E27FC236}">
                <a16:creationId xmlns:a16="http://schemas.microsoft.com/office/drawing/2014/main" id="{BB53F7C7-79AD-4849-8FB0-57A53D270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684AB-BA24-4D17-8D00-716A4F0F60EE}"/>
              </a:ext>
            </a:extLst>
          </p:cNvPr>
          <p:cNvSpPr>
            <a:spLocks noGrp="1"/>
          </p:cNvSpPr>
          <p:nvPr>
            <p:ph type="sldNum" sz="quarter" idx="12"/>
          </p:nvPr>
        </p:nvSpPr>
        <p:spPr/>
        <p:txBody>
          <a:bodyPr/>
          <a:lstStyle/>
          <a:p>
            <a:fld id="{F1BC33B8-6D85-46D4-BF41-E7AEEA085992}" type="slidenum">
              <a:rPr lang="en-US" smtClean="0"/>
              <a:t>‹#›</a:t>
            </a:fld>
            <a:endParaRPr lang="en-US"/>
          </a:p>
        </p:txBody>
      </p:sp>
    </p:spTree>
    <p:extLst>
      <p:ext uri="{BB962C8B-B14F-4D97-AF65-F5344CB8AC3E}">
        <p14:creationId xmlns:p14="http://schemas.microsoft.com/office/powerpoint/2010/main" val="2996587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06AF49-BBB4-46CB-807A-0A299350A3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A6EF47-3831-4B08-B281-ACCE0B73F4D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F244B9-D223-4C9C-B892-AD92EF7BE022}"/>
              </a:ext>
            </a:extLst>
          </p:cNvPr>
          <p:cNvSpPr>
            <a:spLocks noGrp="1"/>
          </p:cNvSpPr>
          <p:nvPr>
            <p:ph type="dt" sz="half" idx="10"/>
          </p:nvPr>
        </p:nvSpPr>
        <p:spPr/>
        <p:txBody>
          <a:bodyPr/>
          <a:lstStyle/>
          <a:p>
            <a:fld id="{8D07108C-42A7-47BB-B794-88D2BAF4121E}" type="datetimeFigureOut">
              <a:rPr lang="en-US" smtClean="0"/>
              <a:t>1/3/2024</a:t>
            </a:fld>
            <a:endParaRPr lang="en-US"/>
          </a:p>
        </p:txBody>
      </p:sp>
      <p:sp>
        <p:nvSpPr>
          <p:cNvPr id="5" name="Footer Placeholder 4">
            <a:extLst>
              <a:ext uri="{FF2B5EF4-FFF2-40B4-BE49-F238E27FC236}">
                <a16:creationId xmlns:a16="http://schemas.microsoft.com/office/drawing/2014/main" id="{CDC597BF-744C-4BB9-876F-EDAE90CFF5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CA5FA-CC02-4498-8922-608344D3D479}"/>
              </a:ext>
            </a:extLst>
          </p:cNvPr>
          <p:cNvSpPr>
            <a:spLocks noGrp="1"/>
          </p:cNvSpPr>
          <p:nvPr>
            <p:ph type="sldNum" sz="quarter" idx="12"/>
          </p:nvPr>
        </p:nvSpPr>
        <p:spPr/>
        <p:txBody>
          <a:bodyPr/>
          <a:lstStyle/>
          <a:p>
            <a:fld id="{F1BC33B8-6D85-46D4-BF41-E7AEEA085992}" type="slidenum">
              <a:rPr lang="en-US" smtClean="0"/>
              <a:t>‹#›</a:t>
            </a:fld>
            <a:endParaRPr lang="en-US"/>
          </a:p>
        </p:txBody>
      </p:sp>
    </p:spTree>
    <p:extLst>
      <p:ext uri="{BB962C8B-B14F-4D97-AF65-F5344CB8AC3E}">
        <p14:creationId xmlns:p14="http://schemas.microsoft.com/office/powerpoint/2010/main" val="2905278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10ABB-2183-4619-95E3-0BD499D758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52D975-4440-45DE-B920-35D128523A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E4428-EBB4-4254-ABD1-B374ECF70BE1}"/>
              </a:ext>
            </a:extLst>
          </p:cNvPr>
          <p:cNvSpPr>
            <a:spLocks noGrp="1"/>
          </p:cNvSpPr>
          <p:nvPr>
            <p:ph type="dt" sz="half" idx="10"/>
          </p:nvPr>
        </p:nvSpPr>
        <p:spPr/>
        <p:txBody>
          <a:bodyPr/>
          <a:lstStyle/>
          <a:p>
            <a:fld id="{8D07108C-42A7-47BB-B794-88D2BAF4121E}" type="datetimeFigureOut">
              <a:rPr lang="en-US" smtClean="0"/>
              <a:t>1/3/2024</a:t>
            </a:fld>
            <a:endParaRPr lang="en-US"/>
          </a:p>
        </p:txBody>
      </p:sp>
      <p:sp>
        <p:nvSpPr>
          <p:cNvPr id="5" name="Footer Placeholder 4">
            <a:extLst>
              <a:ext uri="{FF2B5EF4-FFF2-40B4-BE49-F238E27FC236}">
                <a16:creationId xmlns:a16="http://schemas.microsoft.com/office/drawing/2014/main" id="{6A03263D-8876-4A42-A314-892CEFF707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6114F-9E47-4562-B48B-5208FDCDB343}"/>
              </a:ext>
            </a:extLst>
          </p:cNvPr>
          <p:cNvSpPr>
            <a:spLocks noGrp="1"/>
          </p:cNvSpPr>
          <p:nvPr>
            <p:ph type="sldNum" sz="quarter" idx="12"/>
          </p:nvPr>
        </p:nvSpPr>
        <p:spPr/>
        <p:txBody>
          <a:bodyPr/>
          <a:lstStyle/>
          <a:p>
            <a:fld id="{F1BC33B8-6D85-46D4-BF41-E7AEEA085992}" type="slidenum">
              <a:rPr lang="en-US" smtClean="0"/>
              <a:t>‹#›</a:t>
            </a:fld>
            <a:endParaRPr lang="en-US"/>
          </a:p>
        </p:txBody>
      </p:sp>
    </p:spTree>
    <p:extLst>
      <p:ext uri="{BB962C8B-B14F-4D97-AF65-F5344CB8AC3E}">
        <p14:creationId xmlns:p14="http://schemas.microsoft.com/office/powerpoint/2010/main" val="1266367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5A175-D361-4854-A905-594362B9C1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4C91CA-3F24-4F0E-8C9E-8798046386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4BFB10B-F2C3-4E90-A168-2856FCDDB535}"/>
              </a:ext>
            </a:extLst>
          </p:cNvPr>
          <p:cNvSpPr>
            <a:spLocks noGrp="1"/>
          </p:cNvSpPr>
          <p:nvPr>
            <p:ph type="dt" sz="half" idx="10"/>
          </p:nvPr>
        </p:nvSpPr>
        <p:spPr/>
        <p:txBody>
          <a:bodyPr/>
          <a:lstStyle/>
          <a:p>
            <a:fld id="{8D07108C-42A7-47BB-B794-88D2BAF4121E}" type="datetimeFigureOut">
              <a:rPr lang="en-US" smtClean="0"/>
              <a:t>1/3/2024</a:t>
            </a:fld>
            <a:endParaRPr lang="en-US"/>
          </a:p>
        </p:txBody>
      </p:sp>
      <p:sp>
        <p:nvSpPr>
          <p:cNvPr id="5" name="Footer Placeholder 4">
            <a:extLst>
              <a:ext uri="{FF2B5EF4-FFF2-40B4-BE49-F238E27FC236}">
                <a16:creationId xmlns:a16="http://schemas.microsoft.com/office/drawing/2014/main" id="{14881CB3-530E-4A5A-9B5B-4EB8D7E2BD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C43555-0F4E-4963-98B8-76BE9E7698E6}"/>
              </a:ext>
            </a:extLst>
          </p:cNvPr>
          <p:cNvSpPr>
            <a:spLocks noGrp="1"/>
          </p:cNvSpPr>
          <p:nvPr>
            <p:ph type="sldNum" sz="quarter" idx="12"/>
          </p:nvPr>
        </p:nvSpPr>
        <p:spPr/>
        <p:txBody>
          <a:bodyPr/>
          <a:lstStyle/>
          <a:p>
            <a:fld id="{F1BC33B8-6D85-46D4-BF41-E7AEEA085992}" type="slidenum">
              <a:rPr lang="en-US" smtClean="0"/>
              <a:t>‹#›</a:t>
            </a:fld>
            <a:endParaRPr lang="en-US"/>
          </a:p>
        </p:txBody>
      </p:sp>
    </p:spTree>
    <p:extLst>
      <p:ext uri="{BB962C8B-B14F-4D97-AF65-F5344CB8AC3E}">
        <p14:creationId xmlns:p14="http://schemas.microsoft.com/office/powerpoint/2010/main" val="263623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722EA-4CE9-4369-B0AA-A37FC069EB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35708D-C5B8-4DE3-BD5A-A4AFB28E9AC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BA9272-C26A-4EC2-BE51-0645A749513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E2A271-0824-4BFE-B9F0-EF866A8D418F}"/>
              </a:ext>
            </a:extLst>
          </p:cNvPr>
          <p:cNvSpPr>
            <a:spLocks noGrp="1"/>
          </p:cNvSpPr>
          <p:nvPr>
            <p:ph type="dt" sz="half" idx="10"/>
          </p:nvPr>
        </p:nvSpPr>
        <p:spPr/>
        <p:txBody>
          <a:bodyPr/>
          <a:lstStyle/>
          <a:p>
            <a:fld id="{8D07108C-42A7-47BB-B794-88D2BAF4121E}" type="datetimeFigureOut">
              <a:rPr lang="en-US" smtClean="0"/>
              <a:t>1/3/2024</a:t>
            </a:fld>
            <a:endParaRPr lang="en-US"/>
          </a:p>
        </p:txBody>
      </p:sp>
      <p:sp>
        <p:nvSpPr>
          <p:cNvPr id="6" name="Footer Placeholder 5">
            <a:extLst>
              <a:ext uri="{FF2B5EF4-FFF2-40B4-BE49-F238E27FC236}">
                <a16:creationId xmlns:a16="http://schemas.microsoft.com/office/drawing/2014/main" id="{DFAFBE02-B7F6-4344-A5F8-0AD0591786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E61499-728B-429A-BFD8-028EEBD0C33C}"/>
              </a:ext>
            </a:extLst>
          </p:cNvPr>
          <p:cNvSpPr>
            <a:spLocks noGrp="1"/>
          </p:cNvSpPr>
          <p:nvPr>
            <p:ph type="sldNum" sz="quarter" idx="12"/>
          </p:nvPr>
        </p:nvSpPr>
        <p:spPr/>
        <p:txBody>
          <a:bodyPr/>
          <a:lstStyle/>
          <a:p>
            <a:fld id="{F1BC33B8-6D85-46D4-BF41-E7AEEA085992}" type="slidenum">
              <a:rPr lang="en-US" smtClean="0"/>
              <a:t>‹#›</a:t>
            </a:fld>
            <a:endParaRPr lang="en-US"/>
          </a:p>
        </p:txBody>
      </p:sp>
    </p:spTree>
    <p:extLst>
      <p:ext uri="{BB962C8B-B14F-4D97-AF65-F5344CB8AC3E}">
        <p14:creationId xmlns:p14="http://schemas.microsoft.com/office/powerpoint/2010/main" val="3255052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E2A57-A77A-40EE-BF98-D617F1098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7D7D8E-5929-4598-8C01-2C78096B69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8FD3B4-A01A-4C47-880A-CB8A78B7517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582688-3E4A-4614-A9C4-190CEB9B59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4E37A9-06C4-4537-83F9-BC0D86029BC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760863-B746-4691-92EC-1A6ECCE3228B}"/>
              </a:ext>
            </a:extLst>
          </p:cNvPr>
          <p:cNvSpPr>
            <a:spLocks noGrp="1"/>
          </p:cNvSpPr>
          <p:nvPr>
            <p:ph type="dt" sz="half" idx="10"/>
          </p:nvPr>
        </p:nvSpPr>
        <p:spPr/>
        <p:txBody>
          <a:bodyPr/>
          <a:lstStyle/>
          <a:p>
            <a:fld id="{8D07108C-42A7-47BB-B794-88D2BAF4121E}" type="datetimeFigureOut">
              <a:rPr lang="en-US" smtClean="0"/>
              <a:t>1/3/2024</a:t>
            </a:fld>
            <a:endParaRPr lang="en-US"/>
          </a:p>
        </p:txBody>
      </p:sp>
      <p:sp>
        <p:nvSpPr>
          <p:cNvPr id="8" name="Footer Placeholder 7">
            <a:extLst>
              <a:ext uri="{FF2B5EF4-FFF2-40B4-BE49-F238E27FC236}">
                <a16:creationId xmlns:a16="http://schemas.microsoft.com/office/drawing/2014/main" id="{88EA125A-EAF0-475A-9A34-A0A349A5CA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966C74-EB48-453C-8209-8FC69E40E751}"/>
              </a:ext>
            </a:extLst>
          </p:cNvPr>
          <p:cNvSpPr>
            <a:spLocks noGrp="1"/>
          </p:cNvSpPr>
          <p:nvPr>
            <p:ph type="sldNum" sz="quarter" idx="12"/>
          </p:nvPr>
        </p:nvSpPr>
        <p:spPr/>
        <p:txBody>
          <a:bodyPr/>
          <a:lstStyle/>
          <a:p>
            <a:fld id="{F1BC33B8-6D85-46D4-BF41-E7AEEA085992}" type="slidenum">
              <a:rPr lang="en-US" smtClean="0"/>
              <a:t>‹#›</a:t>
            </a:fld>
            <a:endParaRPr lang="en-US"/>
          </a:p>
        </p:txBody>
      </p:sp>
    </p:spTree>
    <p:extLst>
      <p:ext uri="{BB962C8B-B14F-4D97-AF65-F5344CB8AC3E}">
        <p14:creationId xmlns:p14="http://schemas.microsoft.com/office/powerpoint/2010/main" val="2415059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55774-D7D2-4A35-B2C9-398407007F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F04148-F446-4A1B-8098-8A426B8F8DDA}"/>
              </a:ext>
            </a:extLst>
          </p:cNvPr>
          <p:cNvSpPr>
            <a:spLocks noGrp="1"/>
          </p:cNvSpPr>
          <p:nvPr>
            <p:ph type="dt" sz="half" idx="10"/>
          </p:nvPr>
        </p:nvSpPr>
        <p:spPr/>
        <p:txBody>
          <a:bodyPr/>
          <a:lstStyle/>
          <a:p>
            <a:fld id="{8D07108C-42A7-47BB-B794-88D2BAF4121E}" type="datetimeFigureOut">
              <a:rPr lang="en-US" smtClean="0"/>
              <a:t>1/3/2024</a:t>
            </a:fld>
            <a:endParaRPr lang="en-US"/>
          </a:p>
        </p:txBody>
      </p:sp>
      <p:sp>
        <p:nvSpPr>
          <p:cNvPr id="4" name="Footer Placeholder 3">
            <a:extLst>
              <a:ext uri="{FF2B5EF4-FFF2-40B4-BE49-F238E27FC236}">
                <a16:creationId xmlns:a16="http://schemas.microsoft.com/office/drawing/2014/main" id="{19171CFF-A59D-412D-A8F9-9206D44D3E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609A9B-632B-4BBA-9EE4-705BFDF92DF5}"/>
              </a:ext>
            </a:extLst>
          </p:cNvPr>
          <p:cNvSpPr>
            <a:spLocks noGrp="1"/>
          </p:cNvSpPr>
          <p:nvPr>
            <p:ph type="sldNum" sz="quarter" idx="12"/>
          </p:nvPr>
        </p:nvSpPr>
        <p:spPr/>
        <p:txBody>
          <a:bodyPr/>
          <a:lstStyle/>
          <a:p>
            <a:fld id="{F1BC33B8-6D85-46D4-BF41-E7AEEA085992}" type="slidenum">
              <a:rPr lang="en-US" smtClean="0"/>
              <a:t>‹#›</a:t>
            </a:fld>
            <a:endParaRPr lang="en-US"/>
          </a:p>
        </p:txBody>
      </p:sp>
    </p:spTree>
    <p:extLst>
      <p:ext uri="{BB962C8B-B14F-4D97-AF65-F5344CB8AC3E}">
        <p14:creationId xmlns:p14="http://schemas.microsoft.com/office/powerpoint/2010/main" val="4248084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2B7B51-B18A-4EC4-81F2-3387FC03B730}"/>
              </a:ext>
            </a:extLst>
          </p:cNvPr>
          <p:cNvSpPr>
            <a:spLocks noGrp="1"/>
          </p:cNvSpPr>
          <p:nvPr>
            <p:ph type="dt" sz="half" idx="10"/>
          </p:nvPr>
        </p:nvSpPr>
        <p:spPr/>
        <p:txBody>
          <a:bodyPr/>
          <a:lstStyle/>
          <a:p>
            <a:fld id="{8D07108C-42A7-47BB-B794-88D2BAF4121E}" type="datetimeFigureOut">
              <a:rPr lang="en-US" smtClean="0"/>
              <a:t>1/3/2024</a:t>
            </a:fld>
            <a:endParaRPr lang="en-US"/>
          </a:p>
        </p:txBody>
      </p:sp>
      <p:sp>
        <p:nvSpPr>
          <p:cNvPr id="3" name="Footer Placeholder 2">
            <a:extLst>
              <a:ext uri="{FF2B5EF4-FFF2-40B4-BE49-F238E27FC236}">
                <a16:creationId xmlns:a16="http://schemas.microsoft.com/office/drawing/2014/main" id="{5BF4905E-1BB7-4073-8524-8FD8D01480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95BF6D-E4C3-4E4D-AC02-F3A63AB803C4}"/>
              </a:ext>
            </a:extLst>
          </p:cNvPr>
          <p:cNvSpPr>
            <a:spLocks noGrp="1"/>
          </p:cNvSpPr>
          <p:nvPr>
            <p:ph type="sldNum" sz="quarter" idx="12"/>
          </p:nvPr>
        </p:nvSpPr>
        <p:spPr/>
        <p:txBody>
          <a:bodyPr/>
          <a:lstStyle/>
          <a:p>
            <a:fld id="{F1BC33B8-6D85-46D4-BF41-E7AEEA085992}" type="slidenum">
              <a:rPr lang="en-US" smtClean="0"/>
              <a:t>‹#›</a:t>
            </a:fld>
            <a:endParaRPr lang="en-US"/>
          </a:p>
        </p:txBody>
      </p:sp>
    </p:spTree>
    <p:extLst>
      <p:ext uri="{BB962C8B-B14F-4D97-AF65-F5344CB8AC3E}">
        <p14:creationId xmlns:p14="http://schemas.microsoft.com/office/powerpoint/2010/main" val="2601005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8129A-AF8B-47C3-9E93-997D76FEA1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66B717-9DB7-4C05-B91D-51BE5DF165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553279-EBE8-4505-BD21-950D4E7C59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C22D5FC-E9C7-418B-8360-D7521710FED4}"/>
              </a:ext>
            </a:extLst>
          </p:cNvPr>
          <p:cNvSpPr>
            <a:spLocks noGrp="1"/>
          </p:cNvSpPr>
          <p:nvPr>
            <p:ph type="dt" sz="half" idx="10"/>
          </p:nvPr>
        </p:nvSpPr>
        <p:spPr/>
        <p:txBody>
          <a:bodyPr/>
          <a:lstStyle/>
          <a:p>
            <a:fld id="{8D07108C-42A7-47BB-B794-88D2BAF4121E}" type="datetimeFigureOut">
              <a:rPr lang="en-US" smtClean="0"/>
              <a:t>1/3/2024</a:t>
            </a:fld>
            <a:endParaRPr lang="en-US"/>
          </a:p>
        </p:txBody>
      </p:sp>
      <p:sp>
        <p:nvSpPr>
          <p:cNvPr id="6" name="Footer Placeholder 5">
            <a:extLst>
              <a:ext uri="{FF2B5EF4-FFF2-40B4-BE49-F238E27FC236}">
                <a16:creationId xmlns:a16="http://schemas.microsoft.com/office/drawing/2014/main" id="{8EAA0EE7-CDFA-4BF9-AB8F-525F78A739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A5FC17-48E0-4205-8144-8DF77654147E}"/>
              </a:ext>
            </a:extLst>
          </p:cNvPr>
          <p:cNvSpPr>
            <a:spLocks noGrp="1"/>
          </p:cNvSpPr>
          <p:nvPr>
            <p:ph type="sldNum" sz="quarter" idx="12"/>
          </p:nvPr>
        </p:nvSpPr>
        <p:spPr/>
        <p:txBody>
          <a:bodyPr/>
          <a:lstStyle/>
          <a:p>
            <a:fld id="{F1BC33B8-6D85-46D4-BF41-E7AEEA085992}" type="slidenum">
              <a:rPr lang="en-US" smtClean="0"/>
              <a:t>‹#›</a:t>
            </a:fld>
            <a:endParaRPr lang="en-US"/>
          </a:p>
        </p:txBody>
      </p:sp>
    </p:spTree>
    <p:extLst>
      <p:ext uri="{BB962C8B-B14F-4D97-AF65-F5344CB8AC3E}">
        <p14:creationId xmlns:p14="http://schemas.microsoft.com/office/powerpoint/2010/main" val="2668080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09E8-17B4-4780-8AC4-F35019D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A4321F-692D-45E4-B511-D7207E8908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82C56A-1778-45DD-B77E-C75D3F0B36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7DDE09-870C-4163-A0FF-72C44BE34DDE}"/>
              </a:ext>
            </a:extLst>
          </p:cNvPr>
          <p:cNvSpPr>
            <a:spLocks noGrp="1"/>
          </p:cNvSpPr>
          <p:nvPr>
            <p:ph type="dt" sz="half" idx="10"/>
          </p:nvPr>
        </p:nvSpPr>
        <p:spPr/>
        <p:txBody>
          <a:bodyPr/>
          <a:lstStyle/>
          <a:p>
            <a:fld id="{8D07108C-42A7-47BB-B794-88D2BAF4121E}" type="datetimeFigureOut">
              <a:rPr lang="en-US" smtClean="0"/>
              <a:t>1/3/2024</a:t>
            </a:fld>
            <a:endParaRPr lang="en-US"/>
          </a:p>
        </p:txBody>
      </p:sp>
      <p:sp>
        <p:nvSpPr>
          <p:cNvPr id="6" name="Footer Placeholder 5">
            <a:extLst>
              <a:ext uri="{FF2B5EF4-FFF2-40B4-BE49-F238E27FC236}">
                <a16:creationId xmlns:a16="http://schemas.microsoft.com/office/drawing/2014/main" id="{50A0F9B3-9E7C-49BA-B062-1277F59D7B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7AF792-B161-4AF7-88E6-D0E16EC48C8C}"/>
              </a:ext>
            </a:extLst>
          </p:cNvPr>
          <p:cNvSpPr>
            <a:spLocks noGrp="1"/>
          </p:cNvSpPr>
          <p:nvPr>
            <p:ph type="sldNum" sz="quarter" idx="12"/>
          </p:nvPr>
        </p:nvSpPr>
        <p:spPr/>
        <p:txBody>
          <a:bodyPr/>
          <a:lstStyle/>
          <a:p>
            <a:fld id="{F1BC33B8-6D85-46D4-BF41-E7AEEA085992}" type="slidenum">
              <a:rPr lang="en-US" smtClean="0"/>
              <a:t>‹#›</a:t>
            </a:fld>
            <a:endParaRPr lang="en-US"/>
          </a:p>
        </p:txBody>
      </p:sp>
    </p:spTree>
    <p:extLst>
      <p:ext uri="{BB962C8B-B14F-4D97-AF65-F5344CB8AC3E}">
        <p14:creationId xmlns:p14="http://schemas.microsoft.com/office/powerpoint/2010/main" val="812493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65B94C-FF02-461B-BA1A-3123EEA2C8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7C654B-CFC6-4760-9074-D78056C217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E0288B-F802-4039-9B82-C6ACFB75A5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7108C-42A7-47BB-B794-88D2BAF4121E}" type="datetimeFigureOut">
              <a:rPr lang="en-US" smtClean="0"/>
              <a:t>1/3/2024</a:t>
            </a:fld>
            <a:endParaRPr lang="en-US"/>
          </a:p>
        </p:txBody>
      </p:sp>
      <p:sp>
        <p:nvSpPr>
          <p:cNvPr id="5" name="Footer Placeholder 4">
            <a:extLst>
              <a:ext uri="{FF2B5EF4-FFF2-40B4-BE49-F238E27FC236}">
                <a16:creationId xmlns:a16="http://schemas.microsoft.com/office/drawing/2014/main" id="{46261C56-E6F9-4870-A70E-B5276E9AB9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6F8DD8-C95A-4E69-AA9C-93B4819BFC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BC33B8-6D85-46D4-BF41-E7AEEA085992}" type="slidenum">
              <a:rPr lang="en-US" smtClean="0"/>
              <a:t>‹#›</a:t>
            </a:fld>
            <a:endParaRPr lang="en-US"/>
          </a:p>
        </p:txBody>
      </p:sp>
    </p:spTree>
    <p:extLst>
      <p:ext uri="{BB962C8B-B14F-4D97-AF65-F5344CB8AC3E}">
        <p14:creationId xmlns:p14="http://schemas.microsoft.com/office/powerpoint/2010/main" val="1470671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102.xml"/><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0.svg"/></Relationships>
</file>

<file path=ppt/slides/_rels/slide102.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slide" Target="slide105.xml"/><Relationship Id="rId4" Type="http://schemas.openxmlformats.org/officeDocument/2006/relationships/image" Target="../media/image30.svg"/></Relationships>
</file>

<file path=ppt/slides/_rels/slide105.xml.rels><?xml version="1.0" encoding="UTF-8" standalone="yes"?>
<Relationships xmlns="http://schemas.openxmlformats.org/package/2006/relationships"><Relationship Id="rId3" Type="http://schemas.openxmlformats.org/officeDocument/2006/relationships/slide" Target="slide107.xml"/><Relationship Id="rId2" Type="http://schemas.openxmlformats.org/officeDocument/2006/relationships/slide" Target="slide106.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81.png"/></Relationships>
</file>

<file path=ppt/slides/_rels/slide10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 Target="slide108.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10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 Target="slide108.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108.xml.rels><?xml version="1.0" encoding="UTF-8" standalone="yes"?>
<Relationships xmlns="http://schemas.openxmlformats.org/package/2006/relationships"><Relationship Id="rId8" Type="http://schemas.openxmlformats.org/officeDocument/2006/relationships/slide" Target="slide109.xml"/><Relationship Id="rId3" Type="http://schemas.openxmlformats.org/officeDocument/2006/relationships/slide" Target="slide103.xml"/><Relationship Id="rId7" Type="http://schemas.openxmlformats.org/officeDocument/2006/relationships/image" Target="../media/image6.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0.svg"/><Relationship Id="rId4" Type="http://schemas.openxmlformats.org/officeDocument/2006/relationships/image" Target="../media/image14.png"/></Relationships>
</file>

<file path=ppt/slides/_rels/slide109.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slide" Target="slide111.xml"/><Relationship Id="rId4" Type="http://schemas.openxmlformats.org/officeDocument/2006/relationships/slide" Target="slide110.xml"/></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slide" Target="slide113.xml"/><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slide" Target="slide114.xml"/><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slide" Target="slide115.xml"/><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slide" Target="slide116.xml"/><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slide" Target="slide117.xml"/></Relationships>
</file>

<file path=ppt/slides/_rels/slide116.xml.rels><?xml version="1.0" encoding="UTF-8" standalone="yes"?>
<Relationships xmlns="http://schemas.openxmlformats.org/package/2006/relationships"><Relationship Id="rId3" Type="http://schemas.openxmlformats.org/officeDocument/2006/relationships/slide" Target="slide115.xml"/><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slide" Target="slide119.xml"/><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slide" Target="slide118.xml"/></Relationships>
</file>

<file path=ppt/slides/_rels/slide118.xml.rels><?xml version="1.0" encoding="UTF-8" standalone="yes"?>
<Relationships xmlns="http://schemas.openxmlformats.org/package/2006/relationships"><Relationship Id="rId3" Type="http://schemas.openxmlformats.org/officeDocument/2006/relationships/slide" Target="slide117.xml"/><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slide" Target="slide120.xml"/><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slide" Target="slide121.xml"/><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slide" Target="slide123.xml"/><Relationship Id="rId4" Type="http://schemas.openxmlformats.org/officeDocument/2006/relationships/slide" Target="slide122.xml"/></Relationships>
</file>

<file path=ppt/slides/_rels/slide1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slide" Target="slide121.xml"/></Relationships>
</file>

<file path=ppt/slides/_rels/slide1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slide" Target="slide124.xml"/><Relationship Id="rId5" Type="http://schemas.openxmlformats.org/officeDocument/2006/relationships/image" Target="../media/image6.svg"/><Relationship Id="rId4" Type="http://schemas.openxmlformats.org/officeDocument/2006/relationships/image" Target="../media/image5.png"/></Relationships>
</file>

<file path=ppt/slides/_rels/slide1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slide" Target="slide126.xml"/><Relationship Id="rId4" Type="http://schemas.openxmlformats.org/officeDocument/2006/relationships/slide" Target="slide125.xml"/></Relationships>
</file>

<file path=ppt/slides/_rels/slide1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slide" Target="slide124.xml"/></Relationships>
</file>

<file path=ppt/slides/_rels/slide126.xml.rels><?xml version="1.0" encoding="UTF-8" standalone="yes"?>
<Relationships xmlns="http://schemas.openxmlformats.org/package/2006/relationships"><Relationship Id="rId3" Type="http://schemas.openxmlformats.org/officeDocument/2006/relationships/slide" Target="slide127.xml"/><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slide" Target="slide128.xml"/><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slide" Target="slide129.xml"/><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slide" Target="slide130.xml"/><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14.xm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5.svg"/></Relationships>
</file>

<file path=ppt/slides/_rels/slide130.xml.rels><?xml version="1.0" encoding="UTF-8" standalone="yes"?>
<Relationships xmlns="http://schemas.openxmlformats.org/package/2006/relationships"><Relationship Id="rId3" Type="http://schemas.openxmlformats.org/officeDocument/2006/relationships/slide" Target="slide131.xml"/><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8" Type="http://schemas.openxmlformats.org/officeDocument/2006/relationships/slide" Target="slide132.xml"/><Relationship Id="rId3" Type="http://schemas.openxmlformats.org/officeDocument/2006/relationships/image" Target="../media/image91.png"/><Relationship Id="rId7" Type="http://schemas.openxmlformats.org/officeDocument/2006/relationships/image" Target="../media/image6.sv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svg"/><Relationship Id="rId4" Type="http://schemas.openxmlformats.org/officeDocument/2006/relationships/image" Target="../media/image14.png"/></Relationships>
</file>

<file path=ppt/slides/_rels/slide13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133.xml"/><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5.svg"/></Relationships>
</file>

<file path=ppt/slides/_rels/slide133.xml.rels><?xml version="1.0" encoding="UTF-8" standalone="yes"?>
<Relationships xmlns="http://schemas.openxmlformats.org/package/2006/relationships"><Relationship Id="rId3" Type="http://schemas.openxmlformats.org/officeDocument/2006/relationships/slide" Target="slide134.xml"/><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slide" Target="slide135.xml"/><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8.png"/><Relationship Id="rId7" Type="http://schemas.openxmlformats.org/officeDocument/2006/relationships/image" Target="../media/image5.png"/><Relationship Id="rId2" Type="http://schemas.openxmlformats.org/officeDocument/2006/relationships/slide" Target="slide136.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15.svg"/><Relationship Id="rId4" Type="http://schemas.openxmlformats.org/officeDocument/2006/relationships/image" Target="../media/image14.png"/></Relationships>
</file>

<file path=ppt/slides/_rels/slide13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slide" Target="slide137.xml"/><Relationship Id="rId4" Type="http://schemas.openxmlformats.org/officeDocument/2006/relationships/image" Target="../media/image101.png"/></Relationships>
</file>

<file path=ppt/slides/_rels/slide13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slide" Target="slide138.xml"/><Relationship Id="rId4" Type="http://schemas.openxmlformats.org/officeDocument/2006/relationships/image" Target="../media/image101.png"/></Relationships>
</file>

<file path=ppt/slides/_rels/slide138.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10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slide" Target="slide139.xml"/><Relationship Id="rId4" Type="http://schemas.openxmlformats.org/officeDocument/2006/relationships/image" Target="../media/image101.png"/></Relationships>
</file>

<file path=ppt/slides/_rels/slide13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29.svg"/><Relationship Id="rId7" Type="http://schemas.openxmlformats.org/officeDocument/2006/relationships/image" Target="../media/image10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slide" Target="slide140.xml"/><Relationship Id="rId4" Type="http://schemas.openxmlformats.org/officeDocument/2006/relationships/image" Target="../media/image101.png"/></Relationships>
</file>

<file path=ppt/slides/_rels/slide14.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16.xml"/><Relationship Id="rId7" Type="http://schemas.openxmlformats.org/officeDocument/2006/relationships/image" Target="../media/image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svg"/><Relationship Id="rId4" Type="http://schemas.openxmlformats.org/officeDocument/2006/relationships/image" Target="../media/image14.png"/></Relationships>
</file>

<file path=ppt/slides/_rels/slide14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29.svg"/><Relationship Id="rId7" Type="http://schemas.openxmlformats.org/officeDocument/2006/relationships/image" Target="../media/image10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slide" Target="slide141.xml"/><Relationship Id="rId4" Type="http://schemas.openxmlformats.org/officeDocument/2006/relationships/image" Target="../media/image101.png"/><Relationship Id="rId9" Type="http://schemas.openxmlformats.org/officeDocument/2006/relationships/slide" Target="slide142.xml"/></Relationships>
</file>

<file path=ppt/slides/_rels/slide14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29.svg"/><Relationship Id="rId7" Type="http://schemas.openxmlformats.org/officeDocument/2006/relationships/image" Target="../media/image10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slide" Target="slide136.xml"/></Relationships>
</file>

<file path=ppt/slides/_rels/slide14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29.svg"/><Relationship Id="rId7" Type="http://schemas.openxmlformats.org/officeDocument/2006/relationships/image" Target="../media/image10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slide" Target="slide143.xml"/></Relationships>
</file>

<file path=ppt/slides/_rels/slide14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144.xml"/><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5.svg"/></Relationships>
</file>

<file path=ppt/slides/_rels/slide144.xml.rels><?xml version="1.0" encoding="UTF-8" standalone="yes"?>
<Relationships xmlns="http://schemas.openxmlformats.org/package/2006/relationships"><Relationship Id="rId3" Type="http://schemas.openxmlformats.org/officeDocument/2006/relationships/slide" Target="slide146.xml"/><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slide" Target="slide145.xml"/></Relationships>
</file>

<file path=ppt/slides/_rels/slide145.xml.rels><?xml version="1.0" encoding="UTF-8" standalone="yes"?>
<Relationships xmlns="http://schemas.openxmlformats.org/package/2006/relationships"><Relationship Id="rId3" Type="http://schemas.openxmlformats.org/officeDocument/2006/relationships/slide" Target="slide144.xml"/><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slide" Target="slide147.xml"/><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slide" Target="slide148.xml"/><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slide" Target="slide149.xml"/><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slide" Target="slide150.xml"/><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slide" Target="slide152.xml"/></Relationships>
</file>

<file path=ppt/slides/_rels/slide151.xml.rels><?xml version="1.0" encoding="UTF-8" standalone="yes"?>
<Relationships xmlns="http://schemas.openxmlformats.org/package/2006/relationships"><Relationship Id="rId3" Type="http://schemas.openxmlformats.org/officeDocument/2006/relationships/slide" Target="slide150.xml"/><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slide" Target="slide153.xml"/></Relationships>
</file>

<file path=ppt/slides/_rels/slide153.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slide" Target="slide155.xml"/><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slide" Target="slide156.xml"/><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slide" Target="slide157.xml"/><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slide" Target="slide158.xml"/></Relationships>
</file>

<file path=ppt/slides/_rels/slide157.xml.rels><?xml version="1.0" encoding="UTF-8" standalone="yes"?>
<Relationships xmlns="http://schemas.openxmlformats.org/package/2006/relationships"><Relationship Id="rId3" Type="http://schemas.openxmlformats.org/officeDocument/2006/relationships/slide" Target="slide156.xml"/><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slide" Target="slide159.xml"/><Relationship Id="rId4" Type="http://schemas.openxmlformats.org/officeDocument/2006/relationships/image" Target="../media/image6.svg"/></Relationships>
</file>

<file path=ppt/slides/_rels/slide159.xml.rels><?xml version="1.0" encoding="UTF-8" standalone="yes"?>
<Relationships xmlns="http://schemas.openxmlformats.org/package/2006/relationships"><Relationship Id="rId3" Type="http://schemas.openxmlformats.org/officeDocument/2006/relationships/slide" Target="slide160.xml"/><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slide" Target="slide161.xml"/><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slide" Target="slide162.xml"/></Relationships>
</file>

<file path=ppt/slides/_rels/slide161.xml.rels><?xml version="1.0" encoding="UTF-8" standalone="yes"?>
<Relationships xmlns="http://schemas.openxmlformats.org/package/2006/relationships"><Relationship Id="rId3" Type="http://schemas.openxmlformats.org/officeDocument/2006/relationships/slide" Target="slide160.xml"/><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slide" Target="slide164.xml"/><Relationship Id="rId4" Type="http://schemas.openxmlformats.org/officeDocument/2006/relationships/slide" Target="slide163.xml"/></Relationships>
</file>

<file path=ppt/slides/_rels/slide163.xml.rels><?xml version="1.0" encoding="UTF-8" standalone="yes"?>
<Relationships xmlns="http://schemas.openxmlformats.org/package/2006/relationships"><Relationship Id="rId3" Type="http://schemas.openxmlformats.org/officeDocument/2006/relationships/slide" Target="slide162.xml"/><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slide" Target="slide165.xml"/><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slide" Target="slide166.xml"/><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167.xml"/><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0.svg"/></Relationships>
</file>

<file path=ppt/slides/_rels/slide167.xml.rels><?xml version="1.0" encoding="UTF-8" standalone="yes"?>
<Relationships xmlns="http://schemas.openxmlformats.org/package/2006/relationships"><Relationship Id="rId3" Type="http://schemas.openxmlformats.org/officeDocument/2006/relationships/slide" Target="slide168.xml"/><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slide" Target="slide169.xml"/><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 Target="slide20.xml"/><Relationship Id="rId7"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slide" Target="slide18.xml"/></Relationships>
</file>

<file path=ppt/slides/_rels/slide170.xml.rels><?xml version="1.0" encoding="UTF-8" standalone="yes"?>
<Relationships xmlns="http://schemas.openxmlformats.org/package/2006/relationships"><Relationship Id="rId3" Type="http://schemas.openxmlformats.org/officeDocument/2006/relationships/slide" Target="slide171.xml"/><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slide" Target="slide172.xml"/><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slide" Target="slide173.xml"/></Relationships>
</file>

<file path=ppt/slides/_rels/slide172.xml.rels><?xml version="1.0" encoding="UTF-8" standalone="yes"?>
<Relationships xmlns="http://schemas.openxmlformats.org/package/2006/relationships"><Relationship Id="rId3" Type="http://schemas.openxmlformats.org/officeDocument/2006/relationships/slide" Target="slide171.xml"/><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slide" Target="slide174.xml"/><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slide" Target="slide175.xml"/><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slide" Target="slide176.xml"/></Relationships>
</file>

<file path=ppt/slides/_rels/slide175.xml.rels><?xml version="1.0" encoding="UTF-8" standalone="yes"?>
<Relationships xmlns="http://schemas.openxmlformats.org/package/2006/relationships"><Relationship Id="rId3" Type="http://schemas.openxmlformats.org/officeDocument/2006/relationships/slide" Target="slide174.xml"/><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6.png"/><Relationship Id="rId1" Type="http://schemas.openxmlformats.org/officeDocument/2006/relationships/slideLayout" Target="../slideLayouts/slideLayout7.xml"/><Relationship Id="rId5" Type="http://schemas.openxmlformats.org/officeDocument/2006/relationships/slide" Target="slide177.xml"/><Relationship Id="rId4" Type="http://schemas.openxmlformats.org/officeDocument/2006/relationships/image" Target="../media/image6.svg"/></Relationships>
</file>

<file path=ppt/slides/_rels/slide177.xml.rels><?xml version="1.0" encoding="UTF-8" standalone="yes"?>
<Relationships xmlns="http://schemas.openxmlformats.org/package/2006/relationships"><Relationship Id="rId3" Type="http://schemas.openxmlformats.org/officeDocument/2006/relationships/slide" Target="slide178.xml"/><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slide" Target="slide179.xml"/></Relationships>
</file>

<file path=ppt/slides/_rels/slide178.xml.rels><?xml version="1.0" encoding="UTF-8" standalone="yes"?>
<Relationships xmlns="http://schemas.openxmlformats.org/package/2006/relationships"><Relationship Id="rId3" Type="http://schemas.openxmlformats.org/officeDocument/2006/relationships/slide" Target="slide177.xml"/><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slide" Target="slide180.xml"/><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slide" Target="slide19.xml"/></Relationships>
</file>

<file path=ppt/slides/_rels/slide180.xml.rels><?xml version="1.0" encoding="UTF-8" standalone="yes"?>
<Relationships xmlns="http://schemas.openxmlformats.org/package/2006/relationships"><Relationship Id="rId3" Type="http://schemas.openxmlformats.org/officeDocument/2006/relationships/slide" Target="slide181.xml"/><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slide" Target="slide182.xml"/><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slide" Target="slide183.xml"/><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slide" Target="slide184.xml"/><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185.xml"/><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5.svg"/></Relationships>
</file>

<file path=ppt/slides/_rels/slide18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186.xml"/><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5.svg"/></Relationships>
</file>

<file path=ppt/slides/_rels/slide186.xml.rels><?xml version="1.0" encoding="UTF-8" standalone="yes"?>
<Relationships xmlns="http://schemas.openxmlformats.org/package/2006/relationships"><Relationship Id="rId3" Type="http://schemas.openxmlformats.org/officeDocument/2006/relationships/slide" Target="slide187.xml"/><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slide" Target="slide188.xml"/><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slide" Target="slide189.xml"/><Relationship Id="rId4" Type="http://schemas.openxmlformats.org/officeDocument/2006/relationships/image" Target="../media/image15.svg"/></Relationships>
</file>

<file path=ppt/slides/_rels/slide189.xml.rels><?xml version="1.0" encoding="UTF-8" standalone="yes"?>
<Relationships xmlns="http://schemas.openxmlformats.org/package/2006/relationships"><Relationship Id="rId3" Type="http://schemas.openxmlformats.org/officeDocument/2006/relationships/slide" Target="slide190.xml"/><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slide" Target="slide18.xml"/></Relationships>
</file>

<file path=ppt/slides/_rels/slide190.xml.rels><?xml version="1.0" encoding="UTF-8" standalone="yes"?>
<Relationships xmlns="http://schemas.openxmlformats.org/package/2006/relationships"><Relationship Id="rId3" Type="http://schemas.openxmlformats.org/officeDocument/2006/relationships/slide" Target="slide191.xml"/><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slide" Target="slide192.xml"/><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7.png"/><Relationship Id="rId1" Type="http://schemas.openxmlformats.org/officeDocument/2006/relationships/slideLayout" Target="../slideLayouts/slideLayout7.xml"/><Relationship Id="rId5" Type="http://schemas.openxmlformats.org/officeDocument/2006/relationships/slide" Target="slide193.xml"/><Relationship Id="rId4" Type="http://schemas.openxmlformats.org/officeDocument/2006/relationships/image" Target="../media/image6.svg"/></Relationships>
</file>

<file path=ppt/slides/_rels/slide193.xml.rels><?xml version="1.0" encoding="UTF-8" standalone="yes"?>
<Relationships xmlns="http://schemas.openxmlformats.org/package/2006/relationships"><Relationship Id="rId3" Type="http://schemas.openxmlformats.org/officeDocument/2006/relationships/slide" Target="slide194.xml"/><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slide" Target="slide195.xml"/><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slide" Target="slide196.xml"/><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197.xml"/><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5.svg"/></Relationships>
</file>

<file path=ppt/slides/_rels/slide19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slide" Target="slide198.xml"/><Relationship Id="rId5" Type="http://schemas.openxmlformats.org/officeDocument/2006/relationships/image" Target="../media/image142.png"/><Relationship Id="rId4" Type="http://schemas.openxmlformats.org/officeDocument/2006/relationships/image" Target="../media/image141.png"/></Relationships>
</file>

<file path=ppt/slides/_rels/slide19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199.xml"/><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5.svg"/></Relationships>
</file>

<file path=ppt/slides/_rels/slide199.xml.rels><?xml version="1.0" encoding="UTF-8" standalone="yes"?>
<Relationships xmlns="http://schemas.openxmlformats.org/package/2006/relationships"><Relationship Id="rId3" Type="http://schemas.openxmlformats.org/officeDocument/2006/relationships/slide" Target="slide200.xml"/><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slide" Target="slide21.xml"/></Relationships>
</file>

<file path=ppt/slides/_rels/slide200.xml.rels><?xml version="1.0" encoding="UTF-8" standalone="yes"?>
<Relationships xmlns="http://schemas.openxmlformats.org/package/2006/relationships"><Relationship Id="rId3" Type="http://schemas.openxmlformats.org/officeDocument/2006/relationships/slide" Target="slide201.xml"/><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slide" Target="slide202.xml"/><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slide" Target="slide203.xml"/><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slide" Target="slide204.xml"/><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slide" Target="slide205.xml"/><Relationship Id="rId2" Type="http://schemas.openxmlformats.org/officeDocument/2006/relationships/image" Target="../media/image147.png"/><Relationship Id="rId1" Type="http://schemas.openxmlformats.org/officeDocument/2006/relationships/slideLayout" Target="../slideLayouts/slideLayout7.xml"/><Relationship Id="rId4" Type="http://schemas.openxmlformats.org/officeDocument/2006/relationships/slide" Target="slide206.xml"/></Relationships>
</file>

<file path=ppt/slides/_rels/slide205.xml.rels><?xml version="1.0" encoding="UTF-8" standalone="yes"?>
<Relationships xmlns="http://schemas.openxmlformats.org/package/2006/relationships"><Relationship Id="rId3" Type="http://schemas.openxmlformats.org/officeDocument/2006/relationships/slide" Target="slide204.xml"/><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148.png"/><Relationship Id="rId1" Type="http://schemas.openxmlformats.org/officeDocument/2006/relationships/slideLayout" Target="../slideLayouts/slideLayout7.xml"/><Relationship Id="rId4" Type="http://schemas.openxmlformats.org/officeDocument/2006/relationships/slide" Target="slide207.xml"/></Relationships>
</file>

<file path=ppt/slides/_rels/slide207.xml.rels><?xml version="1.0" encoding="UTF-8" standalone="yes"?>
<Relationships xmlns="http://schemas.openxmlformats.org/package/2006/relationships"><Relationship Id="rId3" Type="http://schemas.openxmlformats.org/officeDocument/2006/relationships/slide" Target="slide206.xml"/><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slide" Target="slide209.xml"/><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slide" Target="slide210.xml"/><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slide" Target="slide20.xml"/></Relationships>
</file>

<file path=ppt/slides/_rels/slide210.xml.rels><?xml version="1.0" encoding="UTF-8" standalone="yes"?>
<Relationships xmlns="http://schemas.openxmlformats.org/package/2006/relationships"><Relationship Id="rId3" Type="http://schemas.openxmlformats.org/officeDocument/2006/relationships/slide" Target="slide211.xml"/><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1.png"/><Relationship Id="rId1" Type="http://schemas.openxmlformats.org/officeDocument/2006/relationships/slideLayout" Target="../slideLayouts/slideLayout7.xml"/><Relationship Id="rId5" Type="http://schemas.openxmlformats.org/officeDocument/2006/relationships/slide" Target="slide212.xml"/><Relationship Id="rId4" Type="http://schemas.openxmlformats.org/officeDocument/2006/relationships/image" Target="../media/image6.svg"/></Relationships>
</file>

<file path=ppt/slides/_rels/slide212.xml.rels><?xml version="1.0" encoding="UTF-8" standalone="yes"?>
<Relationships xmlns="http://schemas.openxmlformats.org/package/2006/relationships"><Relationship Id="rId3" Type="http://schemas.openxmlformats.org/officeDocument/2006/relationships/slide" Target="slide213.xml"/><Relationship Id="rId2" Type="http://schemas.openxmlformats.org/officeDocument/2006/relationships/image" Target="../media/image151.png"/><Relationship Id="rId1" Type="http://schemas.openxmlformats.org/officeDocument/2006/relationships/slideLayout" Target="../slideLayouts/slideLayout7.xml"/><Relationship Id="rId4" Type="http://schemas.openxmlformats.org/officeDocument/2006/relationships/slide" Target="slide214.xml"/></Relationships>
</file>

<file path=ppt/slides/_rels/slide213.xml.rels><?xml version="1.0" encoding="UTF-8" standalone="yes"?>
<Relationships xmlns="http://schemas.openxmlformats.org/package/2006/relationships"><Relationship Id="rId3" Type="http://schemas.openxmlformats.org/officeDocument/2006/relationships/slide" Target="slide212.xml"/><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slide" Target="slide215.xml"/><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slide" Target="slide216.xml"/><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slide" Target="slide217.xml"/><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slide" Target="slide218.xml"/><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slide" Target="slide219.xml"/><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220.xml"/><Relationship Id="rId2"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slide" Target="slide221.xml"/><Relationship Id="rId4" Type="http://schemas.openxmlformats.org/officeDocument/2006/relationships/image" Target="../media/image15.svg"/></Relationships>
</file>

<file path=ppt/slides/_rels/slide22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slide" Target="slide222.xml"/><Relationship Id="rId5" Type="http://schemas.openxmlformats.org/officeDocument/2006/relationships/image" Target="../media/image29.svg"/><Relationship Id="rId4" Type="http://schemas.openxmlformats.org/officeDocument/2006/relationships/image" Target="../media/image28.png"/></Relationships>
</file>

<file path=ppt/slides/_rels/slide22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sv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slide" Target="slide223.xml"/><Relationship Id="rId4" Type="http://schemas.openxmlformats.org/officeDocument/2006/relationships/image" Target="../media/image15.svg"/></Relationships>
</file>

<file path=ppt/slides/_rels/slide223.xml.rels><?xml version="1.0" encoding="UTF-8" standalone="yes"?>
<Relationships xmlns="http://schemas.openxmlformats.org/package/2006/relationships"><Relationship Id="rId3" Type="http://schemas.openxmlformats.org/officeDocument/2006/relationships/slide" Target="slide224.xml"/><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slide" Target="slide225.xml"/><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slide" Target="slide226.xml"/><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slide" Target="slide227.xml"/><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slide" Target="slide228.xml"/><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229.xml"/><Relationship Id="rId2" Type="http://schemas.openxmlformats.org/officeDocument/2006/relationships/image" Target="../media/image166.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5.svg"/></Relationships>
</file>

<file path=ppt/slides/_rels/slide229.xml.rels><?xml version="1.0" encoding="UTF-8" standalone="yes"?>
<Relationships xmlns="http://schemas.openxmlformats.org/package/2006/relationships"><Relationship Id="rId3" Type="http://schemas.openxmlformats.org/officeDocument/2006/relationships/slide" Target="slide230.xml"/><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slide" Target="slide231.xml"/><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slide" Target="slide232.xml"/><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slide" Target="slide233.xml"/><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 Id="rId4" Type="http://schemas.openxmlformats.org/officeDocument/2006/relationships/slide" Target="slide234.xml"/></Relationships>
</file>

<file path=ppt/slides/_rels/slide234.xml.rels><?xml version="1.0" encoding="UTF-8" standalone="yes"?>
<Relationships xmlns="http://schemas.openxmlformats.org/package/2006/relationships"><Relationship Id="rId3" Type="http://schemas.openxmlformats.org/officeDocument/2006/relationships/slide" Target="slide235.xml"/><Relationship Id="rId2" Type="http://schemas.openxmlformats.org/officeDocument/2006/relationships/image" Target="../media/image172.png"/><Relationship Id="rId1" Type="http://schemas.openxmlformats.org/officeDocument/2006/relationships/slideLayout" Target="../slideLayouts/slideLayout7.xml"/><Relationship Id="rId4" Type="http://schemas.openxmlformats.org/officeDocument/2006/relationships/slide" Target="slide236.xml"/></Relationships>
</file>

<file path=ppt/slides/_rels/slide235.xml.rels><?xml version="1.0" encoding="UTF-8" standalone="yes"?>
<Relationships xmlns="http://schemas.openxmlformats.org/package/2006/relationships"><Relationship Id="rId3" Type="http://schemas.openxmlformats.org/officeDocument/2006/relationships/slide" Target="slide237.xml"/><Relationship Id="rId2" Type="http://schemas.openxmlformats.org/officeDocument/2006/relationships/image" Target="../media/image172.png"/><Relationship Id="rId1" Type="http://schemas.openxmlformats.org/officeDocument/2006/relationships/slideLayout" Target="../slideLayouts/slideLayout7.xml"/><Relationship Id="rId5" Type="http://schemas.openxmlformats.org/officeDocument/2006/relationships/slide" Target="slide234.xml"/><Relationship Id="rId4" Type="http://schemas.openxmlformats.org/officeDocument/2006/relationships/slide" Target="slide238.xml"/></Relationships>
</file>

<file path=ppt/slides/_rels/slide236.xml.rels><?xml version="1.0" encoding="UTF-8" standalone="yes"?>
<Relationships xmlns="http://schemas.openxmlformats.org/package/2006/relationships"><Relationship Id="rId3" Type="http://schemas.openxmlformats.org/officeDocument/2006/relationships/slide" Target="slide238.xml"/><Relationship Id="rId2" Type="http://schemas.openxmlformats.org/officeDocument/2006/relationships/image" Target="../media/image173.png"/><Relationship Id="rId1" Type="http://schemas.openxmlformats.org/officeDocument/2006/relationships/slideLayout" Target="../slideLayouts/slideLayout7.xml"/><Relationship Id="rId4" Type="http://schemas.openxmlformats.org/officeDocument/2006/relationships/slide" Target="slide237.xml"/></Relationships>
</file>

<file path=ppt/slides/_rels/slide237.xml.rels><?xml version="1.0" encoding="UTF-8" standalone="yes"?>
<Relationships xmlns="http://schemas.openxmlformats.org/package/2006/relationships"><Relationship Id="rId3" Type="http://schemas.openxmlformats.org/officeDocument/2006/relationships/slide" Target="slide236.xml"/><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slide" Target="slide239.xml"/><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slide" Target="slide240.xml"/><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slide" Target="slide25.xml"/></Relationships>
</file>

<file path=ppt/slides/_rels/slide240.xml.rels><?xml version="1.0" encoding="UTF-8" standalone="yes"?>
<Relationships xmlns="http://schemas.openxmlformats.org/package/2006/relationships"><Relationship Id="rId3" Type="http://schemas.openxmlformats.org/officeDocument/2006/relationships/slide" Target="slide241.xml"/><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6.png"/><Relationship Id="rId1" Type="http://schemas.openxmlformats.org/officeDocument/2006/relationships/slideLayout" Target="../slideLayouts/slideLayout7.xml"/><Relationship Id="rId5" Type="http://schemas.openxmlformats.org/officeDocument/2006/relationships/slide" Target="slide242.xml"/><Relationship Id="rId4" Type="http://schemas.openxmlformats.org/officeDocument/2006/relationships/image" Target="../media/image6.svg"/></Relationships>
</file>

<file path=ppt/slides/_rels/slide242.xml.rels><?xml version="1.0" encoding="UTF-8" standalone="yes"?>
<Relationships xmlns="http://schemas.openxmlformats.org/package/2006/relationships"><Relationship Id="rId3" Type="http://schemas.openxmlformats.org/officeDocument/2006/relationships/slide" Target="slide212.xml"/><Relationship Id="rId2" Type="http://schemas.openxmlformats.org/officeDocument/2006/relationships/image" Target="../media/image176.png"/><Relationship Id="rId1" Type="http://schemas.openxmlformats.org/officeDocument/2006/relationships/slideLayout" Target="../slideLayouts/slideLayout7.xml"/><Relationship Id="rId4" Type="http://schemas.openxmlformats.org/officeDocument/2006/relationships/slide" Target="slide243.xml"/></Relationships>
</file>

<file path=ppt/slides/_rels/slide243.xml.rels><?xml version="1.0" encoding="UTF-8" standalone="yes"?>
<Relationships xmlns="http://schemas.openxmlformats.org/package/2006/relationships"><Relationship Id="rId3" Type="http://schemas.openxmlformats.org/officeDocument/2006/relationships/slide" Target="slide244.xml"/><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slide" Target="slide245.xml"/><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slide" Target="slide246.xml"/><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slide" Target="slide247.xml"/><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8" Type="http://schemas.openxmlformats.org/officeDocument/2006/relationships/slide" Target="slide248.xml"/><Relationship Id="rId3" Type="http://schemas.openxmlformats.org/officeDocument/2006/relationships/image" Target="../media/image14.png"/><Relationship Id="rId7" Type="http://schemas.openxmlformats.org/officeDocument/2006/relationships/image" Target="../media/image6.svg"/><Relationship Id="rId2" Type="http://schemas.openxmlformats.org/officeDocument/2006/relationships/image" Target="../media/image18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82.png"/><Relationship Id="rId4" Type="http://schemas.openxmlformats.org/officeDocument/2006/relationships/image" Target="../media/image15.svg"/></Relationships>
</file>

<file path=ppt/slides/_rels/slide248.xml.rels><?xml version="1.0" encoding="UTF-8" standalone="yes"?>
<Relationships xmlns="http://schemas.openxmlformats.org/package/2006/relationships"><Relationship Id="rId3" Type="http://schemas.openxmlformats.org/officeDocument/2006/relationships/slide" Target="slide247.xml"/><Relationship Id="rId2" Type="http://schemas.openxmlformats.org/officeDocument/2006/relationships/image" Target="../media/image181.png"/><Relationship Id="rId1" Type="http://schemas.openxmlformats.org/officeDocument/2006/relationships/slideLayout" Target="../slideLayouts/slideLayout7.xml"/><Relationship Id="rId4" Type="http://schemas.openxmlformats.org/officeDocument/2006/relationships/slide" Target="slide249.xml"/></Relationships>
</file>

<file path=ppt/slides/_rels/slide249.xml.rels><?xml version="1.0" encoding="UTF-8" standalone="yes"?>
<Relationships xmlns="http://schemas.openxmlformats.org/package/2006/relationships"><Relationship Id="rId3" Type="http://schemas.openxmlformats.org/officeDocument/2006/relationships/slide" Target="slide250.xml"/><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slide" Target="slide251.xml"/><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slide" Target="slide252.xml"/><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slide" Target="slide253.xml"/><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slide" Target="slide254.xml"/><Relationship Id="rId2" Type="http://schemas.openxmlformats.org/officeDocument/2006/relationships/image" Target="../media/image187.png"/><Relationship Id="rId1" Type="http://schemas.openxmlformats.org/officeDocument/2006/relationships/slideLayout" Target="../slideLayouts/slideLayout7.xml"/><Relationship Id="rId4" Type="http://schemas.openxmlformats.org/officeDocument/2006/relationships/slide" Target="slide255.xml"/></Relationships>
</file>

<file path=ppt/slides/_rels/slide254.xml.rels><?xml version="1.0" encoding="UTF-8" standalone="yes"?>
<Relationships xmlns="http://schemas.openxmlformats.org/package/2006/relationships"><Relationship Id="rId3" Type="http://schemas.openxmlformats.org/officeDocument/2006/relationships/slide" Target="slide253.xml"/><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slide" Target="slide256.xml"/><Relationship Id="rId2" Type="http://schemas.openxmlformats.org/officeDocument/2006/relationships/image" Target="../media/image188.png"/><Relationship Id="rId1" Type="http://schemas.openxmlformats.org/officeDocument/2006/relationships/slideLayout" Target="../slideLayouts/slideLayout7.xml"/><Relationship Id="rId4" Type="http://schemas.openxmlformats.org/officeDocument/2006/relationships/slide" Target="slide257.xml"/></Relationships>
</file>

<file path=ppt/slides/_rels/slide256.xml.rels><?xml version="1.0" encoding="UTF-8" standalone="yes"?>
<Relationships xmlns="http://schemas.openxmlformats.org/package/2006/relationships"><Relationship Id="rId3" Type="http://schemas.openxmlformats.org/officeDocument/2006/relationships/slide" Target="slide255.xml"/><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slide" Target="slide258.xml"/><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slide" Target="slide259.xml"/><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3" Type="http://schemas.openxmlformats.org/officeDocument/2006/relationships/slide" Target="slide261.xml"/><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slide" Target="slide28.xml"/><Relationship Id="rId5" Type="http://schemas.openxmlformats.org/officeDocument/2006/relationships/slide" Target="slide27.xml"/><Relationship Id="rId4" Type="http://schemas.openxmlformats.org/officeDocument/2006/relationships/image" Target="../media/image6.svg"/></Relationships>
</file>

<file path=ppt/slides/_rels/slide260.xml.rels><?xml version="1.0" encoding="UTF-8" standalone="yes"?>
<Relationships xmlns="http://schemas.openxmlformats.org/package/2006/relationships"><Relationship Id="rId3" Type="http://schemas.openxmlformats.org/officeDocument/2006/relationships/slide" Target="slide259.xml"/><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1.png"/><Relationship Id="rId1" Type="http://schemas.openxmlformats.org/officeDocument/2006/relationships/slideLayout" Target="../slideLayouts/slideLayout7.xml"/><Relationship Id="rId5" Type="http://schemas.openxmlformats.org/officeDocument/2006/relationships/slide" Target="slide262.xml"/><Relationship Id="rId4" Type="http://schemas.openxmlformats.org/officeDocument/2006/relationships/image" Target="../media/image6.svg"/></Relationships>
</file>

<file path=ppt/slides/_rels/slide262.xml.rels><?xml version="1.0" encoding="UTF-8" standalone="yes"?>
<Relationships xmlns="http://schemas.openxmlformats.org/package/2006/relationships"><Relationship Id="rId3" Type="http://schemas.openxmlformats.org/officeDocument/2006/relationships/slide" Target="slide263.xml"/><Relationship Id="rId2" Type="http://schemas.openxmlformats.org/officeDocument/2006/relationships/image" Target="../media/image191.png"/><Relationship Id="rId1" Type="http://schemas.openxmlformats.org/officeDocument/2006/relationships/slideLayout" Target="../slideLayouts/slideLayout7.xml"/><Relationship Id="rId4" Type="http://schemas.openxmlformats.org/officeDocument/2006/relationships/slide" Target="slide264.xml"/></Relationships>
</file>

<file path=ppt/slides/_rels/slide263.xml.rels><?xml version="1.0" encoding="UTF-8" standalone="yes"?>
<Relationships xmlns="http://schemas.openxmlformats.org/package/2006/relationships"><Relationship Id="rId3" Type="http://schemas.openxmlformats.org/officeDocument/2006/relationships/slide" Target="slide262.xml"/><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slide" Target="slide265.xml"/><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slide" Target="slide266.xml"/><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3" Type="http://schemas.openxmlformats.org/officeDocument/2006/relationships/slide" Target="slide267.xml"/><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slide" Target="slide268.xml"/><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slide" Target="slide269.xml"/><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270.xml"/><Relationship Id="rId2" Type="http://schemas.openxmlformats.org/officeDocument/2006/relationships/image" Target="../media/image197.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5.svg"/></Relationships>
</file>

<file path=ppt/slides/_rels/slide2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271.xml"/><Relationship Id="rId2" Type="http://schemas.openxmlformats.org/officeDocument/2006/relationships/image" Target="../media/image198.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5.svg"/></Relationships>
</file>

<file path=ppt/slides/_rels/slide271.xml.rels><?xml version="1.0" encoding="UTF-8" standalone="yes"?>
<Relationships xmlns="http://schemas.openxmlformats.org/package/2006/relationships"><Relationship Id="rId3" Type="http://schemas.openxmlformats.org/officeDocument/2006/relationships/slide" Target="slide272.xml"/><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slide" Target="slide273.xml"/><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8" Type="http://schemas.openxmlformats.org/officeDocument/2006/relationships/slide" Target="slide274.xml"/><Relationship Id="rId3" Type="http://schemas.openxmlformats.org/officeDocument/2006/relationships/image" Target="../media/image14.png"/><Relationship Id="rId7" Type="http://schemas.openxmlformats.org/officeDocument/2006/relationships/image" Target="../media/image6.svg"/><Relationship Id="rId2" Type="http://schemas.openxmlformats.org/officeDocument/2006/relationships/image" Target="../media/image20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01.png"/><Relationship Id="rId4" Type="http://schemas.openxmlformats.org/officeDocument/2006/relationships/image" Target="../media/image15.svg"/></Relationships>
</file>

<file path=ppt/slides/_rels/slide27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02.png"/><Relationship Id="rId4" Type="http://schemas.openxmlformats.org/officeDocument/2006/relationships/slide" Target="slide275.xml"/></Relationships>
</file>

<file path=ppt/slides/_rels/slide27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slide" Target="slide276.xml"/></Relationships>
</file>

<file path=ppt/slides/_rels/slide276.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20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slide" Target="slide277.xml"/></Relationships>
</file>

<file path=ppt/slides/_rels/slide277.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9.svg"/><Relationship Id="rId7" Type="http://schemas.openxmlformats.org/officeDocument/2006/relationships/image" Target="../media/image20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slide" Target="slide278.xml"/></Relationships>
</file>

<file path=ppt/slides/_rels/slide278.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9.svg"/><Relationship Id="rId7" Type="http://schemas.openxmlformats.org/officeDocument/2006/relationships/image" Target="../media/image20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03.png"/><Relationship Id="rId5" Type="http://schemas.openxmlformats.org/officeDocument/2006/relationships/image" Target="../media/image202.png"/><Relationship Id="rId10" Type="http://schemas.openxmlformats.org/officeDocument/2006/relationships/slide" Target="slide279.xml"/><Relationship Id="rId4" Type="http://schemas.openxmlformats.org/officeDocument/2006/relationships/slide" Target="slide280.xml"/><Relationship Id="rId9" Type="http://schemas.openxmlformats.org/officeDocument/2006/relationships/image" Target="../media/image206.png"/></Relationships>
</file>

<file path=ppt/slides/_rels/slide279.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9.svg"/><Relationship Id="rId7" Type="http://schemas.openxmlformats.org/officeDocument/2006/relationships/image" Target="../media/image20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 Id="rId9" Type="http://schemas.openxmlformats.org/officeDocument/2006/relationships/slide" Target="slide274.xml"/></Relationships>
</file>

<file path=ppt/slides/_rels/slide2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9.svg"/><Relationship Id="rId7" Type="http://schemas.openxmlformats.org/officeDocument/2006/relationships/image" Target="../media/image20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 Id="rId9" Type="http://schemas.openxmlformats.org/officeDocument/2006/relationships/slide" Target="slide281.xml"/></Relationships>
</file>

<file path=ppt/slides/_rels/slide28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282.xml"/><Relationship Id="rId2" Type="http://schemas.openxmlformats.org/officeDocument/2006/relationships/image" Target="../media/image200.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5.svg"/></Relationships>
</file>

<file path=ppt/slides/_rels/slide282.xml.rels><?xml version="1.0" encoding="UTF-8" standalone="yes"?>
<Relationships xmlns="http://schemas.openxmlformats.org/package/2006/relationships"><Relationship Id="rId3" Type="http://schemas.openxmlformats.org/officeDocument/2006/relationships/slide" Target="slide283.xml"/><Relationship Id="rId2" Type="http://schemas.openxmlformats.org/officeDocument/2006/relationships/image" Target="../media/image200.png"/><Relationship Id="rId1" Type="http://schemas.openxmlformats.org/officeDocument/2006/relationships/slideLayout" Target="../slideLayouts/slideLayout7.xml"/><Relationship Id="rId4" Type="http://schemas.openxmlformats.org/officeDocument/2006/relationships/slide" Target="slide284.xml"/></Relationships>
</file>

<file path=ppt/slides/_rels/slide283.xml.rels><?xml version="1.0" encoding="UTF-8" standalone="yes"?>
<Relationships xmlns="http://schemas.openxmlformats.org/package/2006/relationships"><Relationship Id="rId3" Type="http://schemas.openxmlformats.org/officeDocument/2006/relationships/slide" Target="slide282.xml"/><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3" Type="http://schemas.openxmlformats.org/officeDocument/2006/relationships/slide" Target="slide285.xml"/><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3" Type="http://schemas.openxmlformats.org/officeDocument/2006/relationships/slide" Target="slide286.xml"/><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3" Type="http://schemas.openxmlformats.org/officeDocument/2006/relationships/slide" Target="slide287.xml"/><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3" Type="http://schemas.openxmlformats.org/officeDocument/2006/relationships/slide" Target="slide288.xml"/><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8" Type="http://schemas.openxmlformats.org/officeDocument/2006/relationships/slide" Target="slide289.xml"/><Relationship Id="rId3" Type="http://schemas.openxmlformats.org/officeDocument/2006/relationships/image" Target="../media/image212.png"/><Relationship Id="rId7" Type="http://schemas.openxmlformats.org/officeDocument/2006/relationships/image" Target="../media/image6.svg"/><Relationship Id="rId2" Type="http://schemas.openxmlformats.org/officeDocument/2006/relationships/image" Target="../media/image21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svg"/><Relationship Id="rId4" Type="http://schemas.openxmlformats.org/officeDocument/2006/relationships/image" Target="../media/image14.png"/></Relationships>
</file>

<file path=ppt/slides/_rels/slide289.xml.rels><?xml version="1.0" encoding="UTF-8" standalone="yes"?>
<Relationships xmlns="http://schemas.openxmlformats.org/package/2006/relationships"><Relationship Id="rId3" Type="http://schemas.openxmlformats.org/officeDocument/2006/relationships/slide" Target="slide290.xml"/><Relationship Id="rId2" Type="http://schemas.openxmlformats.org/officeDocument/2006/relationships/image" Target="../media/image211.png"/><Relationship Id="rId1" Type="http://schemas.openxmlformats.org/officeDocument/2006/relationships/slideLayout" Target="../slideLayouts/slideLayout7.xml"/><Relationship Id="rId4" Type="http://schemas.openxmlformats.org/officeDocument/2006/relationships/slide" Target="slide291.xml"/></Relationships>
</file>

<file path=ppt/slides/_rels/slide2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slide" Target="slide30.xml"/><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5.svg"/></Relationships>
</file>

<file path=ppt/slides/_rels/slide290.xml.rels><?xml version="1.0" encoding="UTF-8" standalone="yes"?>
<Relationships xmlns="http://schemas.openxmlformats.org/package/2006/relationships"><Relationship Id="rId3" Type="http://schemas.openxmlformats.org/officeDocument/2006/relationships/slide" Target="slide289.xml"/><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3" Type="http://schemas.openxmlformats.org/officeDocument/2006/relationships/slide" Target="slide293.xml"/><Relationship Id="rId2" Type="http://schemas.openxmlformats.org/officeDocument/2006/relationships/image" Target="../media/image213.png"/><Relationship Id="rId1" Type="http://schemas.openxmlformats.org/officeDocument/2006/relationships/slideLayout" Target="../slideLayouts/slideLayout7.xml"/><Relationship Id="rId4" Type="http://schemas.openxmlformats.org/officeDocument/2006/relationships/slide" Target="slide292.xml"/></Relationships>
</file>

<file path=ppt/slides/_rels/slide292.xml.rels><?xml version="1.0" encoding="UTF-8" standalone="yes"?>
<Relationships xmlns="http://schemas.openxmlformats.org/package/2006/relationships"><Relationship Id="rId3" Type="http://schemas.openxmlformats.org/officeDocument/2006/relationships/slide" Target="slide291.xml"/><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3" Type="http://schemas.openxmlformats.org/officeDocument/2006/relationships/slide" Target="slide294.xml"/><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32.xml"/><Relationship Id="rId5" Type="http://schemas.openxmlformats.org/officeDocument/2006/relationships/slide" Target="slide31.xml"/><Relationship Id="rId4" Type="http://schemas.openxmlformats.org/officeDocument/2006/relationships/image" Target="../media/image29.sv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slide" Target="slide33.xml"/><Relationship Id="rId4" Type="http://schemas.openxmlformats.org/officeDocument/2006/relationships/image" Target="../media/image29.sv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slide" Target="slide33.xml"/><Relationship Id="rId4" Type="http://schemas.openxmlformats.org/officeDocument/2006/relationships/image" Target="../media/image29.sv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34.xml"/><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0.svg"/></Relationships>
</file>

<file path=ppt/slides/_rels/slide3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slide" Target="slide36.xml"/></Relationships>
</file>

<file path=ppt/slides/_rels/slide3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slide" Target="slide39.xml"/></Relationships>
</file>

<file path=ppt/slides/_rels/slide38.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slide" Target="slide43.xml"/><Relationship Id="rId5" Type="http://schemas.openxmlformats.org/officeDocument/2006/relationships/slide" Target="slide42.xml"/><Relationship Id="rId4" Type="http://schemas.openxmlformats.org/officeDocument/2006/relationships/image" Target="../media/image30.svg"/></Relationships>
</file>

<file path=ppt/slides/_rels/slide42.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slide" Target="slide41.xml"/><Relationship Id="rId4" Type="http://schemas.openxmlformats.org/officeDocument/2006/relationships/slide" Target="slide25.xml"/></Relationships>
</file>

<file path=ppt/slides/_rels/slide43.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slide" Target="slide45.xml"/></Relationships>
</file>

<file path=ppt/slides/_rels/slide44.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 Target="slide82.xm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slide" Target="slide49.xml"/></Relationships>
</file>

<file path=ppt/slides/_rels/slide48.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slide" Target="slide51.xml"/></Relationships>
</file>

<file path=ppt/slides/_rels/slide51.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58.xml"/><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5.svg"/></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59.xml"/><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5.svg"/></Relationships>
</file>

<file path=ppt/slides/_rels/slide59.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slide" Target="slide7.xml"/></Relationships>
</file>

<file path=ppt/slides/_rels/slide60.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slide" Target="slide62.xml"/><Relationship Id="rId4" Type="http://schemas.openxmlformats.org/officeDocument/2006/relationships/image" Target="../media/image15.svg"/></Relationships>
</file>

<file path=ppt/slides/_rels/slide6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slide" Target="slide63.xml"/><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slide" Target="slide64.xml"/><Relationship Id="rId5" Type="http://schemas.openxmlformats.org/officeDocument/2006/relationships/image" Target="../media/image51.png"/><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slide" Target="slide65.xm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8" Type="http://schemas.openxmlformats.org/officeDocument/2006/relationships/slide" Target="slide66.xml"/><Relationship Id="rId3" Type="http://schemas.openxmlformats.org/officeDocument/2006/relationships/image" Target="../media/image29.svg"/><Relationship Id="rId7" Type="http://schemas.openxmlformats.org/officeDocument/2006/relationships/image" Target="../media/image5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9.sv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slide" Target="slide67.xml"/><Relationship Id="rId10" Type="http://schemas.openxmlformats.org/officeDocument/2006/relationships/image" Target="../media/image54.png"/><Relationship Id="rId4" Type="http://schemas.openxmlformats.org/officeDocument/2006/relationships/slide" Target="slide68.xml"/><Relationship Id="rId9" Type="http://schemas.openxmlformats.org/officeDocument/2006/relationships/image" Target="../media/image53.png"/></Relationships>
</file>

<file path=ppt/slides/_rels/slide6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9.svg"/><Relationship Id="rId7" Type="http://schemas.openxmlformats.org/officeDocument/2006/relationships/image" Target="../media/image5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slide" Target="slide62.xml"/></Relationships>
</file>

<file path=ppt/slides/_rels/slide6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9.svg"/><Relationship Id="rId7" Type="http://schemas.openxmlformats.org/officeDocument/2006/relationships/image" Target="../media/image5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slide" Target="slide69.xml"/></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70.xml"/><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slide" Target="slide72.xml"/></Relationships>
</file>

<file path=ppt/slides/_rels/slide71.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slide" Target="slide75.xm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slide" Target="slide78.xml"/></Relationships>
</file>

<file path=ppt/slides/_rels/slide77.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slide" Target="slide79.xml"/></Relationships>
</file>

<file path=ppt/slides/_rels/slide79.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slide" Target="slide81.xml"/><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slide" Target="slide82.xml"/><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slide" Target="slide84.xml"/></Relationships>
</file>

<file path=ppt/slides/_rels/slide83.xml.rels><?xml version="1.0" encoding="UTF-8" standalone="yes"?>
<Relationships xmlns="http://schemas.openxmlformats.org/package/2006/relationships"><Relationship Id="rId3" Type="http://schemas.openxmlformats.org/officeDocument/2006/relationships/slide" Target="slide82.xml"/><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slide" Target="slide85.xml"/><Relationship Id="rId4" Type="http://schemas.openxmlformats.org/officeDocument/2006/relationships/image" Target="../media/image6.svg"/></Relationships>
</file>

<file path=ppt/slides/_rels/slide85.xml.rels><?xml version="1.0" encoding="UTF-8" standalone="yes"?>
<Relationships xmlns="http://schemas.openxmlformats.org/package/2006/relationships"><Relationship Id="rId3" Type="http://schemas.openxmlformats.org/officeDocument/2006/relationships/slide" Target="slide86.xml"/><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slide" Target="slide87.xml"/></Relationships>
</file>

<file path=ppt/slides/_rels/slide86.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slide" Target="slide88.xml"/><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slide" Target="slide89.xml"/><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92.xml"/><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0.svg"/></Relationships>
</file>

<file path=ppt/slides/_rels/slide92.xml.rels><?xml version="1.0" encoding="UTF-8" standalone="yes"?>
<Relationships xmlns="http://schemas.openxmlformats.org/package/2006/relationships"><Relationship Id="rId3" Type="http://schemas.openxmlformats.org/officeDocument/2006/relationships/slide" Target="slide93.xml"/><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slide" Target="slide97.xml"/></Relationships>
</file>

<file path=ppt/slides/_rels/slide96.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slide" Target="slide99.xml"/><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image" Target="../media/image7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D40B05-DB54-4A3E-8352-4ADD1EFBC846}"/>
              </a:ext>
            </a:extLst>
          </p:cNvPr>
          <p:cNvPicPr/>
          <p:nvPr/>
        </p:nvPicPr>
        <p:blipFill>
          <a:blip r:embed="rId2"/>
          <a:stretch>
            <a:fillRect/>
          </a:stretch>
        </p:blipFill>
        <p:spPr>
          <a:xfrm>
            <a:off x="0" y="0"/>
            <a:ext cx="12192000" cy="6858000"/>
          </a:xfrm>
          <a:prstGeom prst="rect">
            <a:avLst/>
          </a:prstGeom>
        </p:spPr>
      </p:pic>
      <p:sp>
        <p:nvSpPr>
          <p:cNvPr id="6" name="Rectangle: Rounded Corners 5">
            <a:hlinkClick r:id="rId3" action="ppaction://hlinksldjump"/>
            <a:extLst>
              <a:ext uri="{FF2B5EF4-FFF2-40B4-BE49-F238E27FC236}">
                <a16:creationId xmlns:a16="http://schemas.microsoft.com/office/drawing/2014/main" id="{CCB761B3-DEE9-4CE3-AE79-C42A5BAF5D67}"/>
              </a:ext>
            </a:extLst>
          </p:cNvPr>
          <p:cNvSpPr/>
          <p:nvPr/>
        </p:nvSpPr>
        <p:spPr>
          <a:xfrm>
            <a:off x="3595255" y="2109355"/>
            <a:ext cx="1548245" cy="14131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4D2CE30-7187-4BD0-8D45-E743A98B761C}"/>
              </a:ext>
            </a:extLst>
          </p:cNvPr>
          <p:cNvSpPr txBox="1"/>
          <p:nvPr/>
        </p:nvSpPr>
        <p:spPr>
          <a:xfrm>
            <a:off x="509154" y="3616036"/>
            <a:ext cx="2441863" cy="923330"/>
          </a:xfrm>
          <a:prstGeom prst="rect">
            <a:avLst/>
          </a:prstGeom>
          <a:noFill/>
          <a:ln w="38100">
            <a:solidFill>
              <a:srgbClr val="FF0000"/>
            </a:solidFill>
          </a:ln>
        </p:spPr>
        <p:txBody>
          <a:bodyPr wrap="square" rtlCol="0">
            <a:spAutoFit/>
          </a:bodyPr>
          <a:lstStyle/>
          <a:p>
            <a:pPr algn="ctr"/>
            <a:r>
              <a:rPr lang="en-US" dirty="0"/>
              <a:t>Click on the To Validate tile to view the list of pending specimens.</a:t>
            </a:r>
          </a:p>
        </p:txBody>
      </p:sp>
    </p:spTree>
    <p:extLst>
      <p:ext uri="{BB962C8B-B14F-4D97-AF65-F5344CB8AC3E}">
        <p14:creationId xmlns:p14="http://schemas.microsoft.com/office/powerpoint/2010/main" val="3209546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4EC129-4268-4274-8DAC-E1145BE34C1F}"/>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hlinkClick r:id="rId3" action="ppaction://hlinksldjump"/>
            <a:extLst>
              <a:ext uri="{FF2B5EF4-FFF2-40B4-BE49-F238E27FC236}">
                <a16:creationId xmlns:a16="http://schemas.microsoft.com/office/drawing/2014/main" id="{A898C4B4-E710-479F-9519-344CA78D00EE}"/>
              </a:ext>
            </a:extLst>
          </p:cNvPr>
          <p:cNvSpPr/>
          <p:nvPr/>
        </p:nvSpPr>
        <p:spPr>
          <a:xfrm>
            <a:off x="3606799" y="4868333"/>
            <a:ext cx="338667" cy="381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883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E08319-9B96-419C-932B-5CD5DDD277B1}"/>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5858202C-C90E-4EEE-B93C-FD98FA5CA3BE}"/>
              </a:ext>
            </a:extLst>
          </p:cNvPr>
          <p:cNvSpPr/>
          <p:nvPr/>
        </p:nvSpPr>
        <p:spPr>
          <a:xfrm>
            <a:off x="7622628" y="4824248"/>
            <a:ext cx="685800" cy="3153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2245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A6AE41-5915-4863-ABBF-A5A36F760584}"/>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4097711D-F483-4422-B6BB-30C6103D7B0A}"/>
              </a:ext>
            </a:extLst>
          </p:cNvPr>
          <p:cNvSpPr/>
          <p:nvPr/>
        </p:nvSpPr>
        <p:spPr>
          <a:xfrm>
            <a:off x="6992882" y="3017054"/>
            <a:ext cx="3338818" cy="3005665"/>
          </a:xfrm>
          <a:prstGeom prst="wedgeRectCallout">
            <a:avLst>
              <a:gd name="adj1" fmla="val -48820"/>
              <a:gd name="adj2" fmla="val -25249"/>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endParaRPr lang="en-US" b="1" dirty="0">
              <a:solidFill>
                <a:schemeClr val="tx1"/>
              </a:solidFill>
            </a:endParaRPr>
          </a:p>
          <a:p>
            <a:r>
              <a:rPr lang="en-US" b="1" dirty="0">
                <a:solidFill>
                  <a:schemeClr val="tx1"/>
                </a:solidFill>
              </a:rPr>
              <a:t>HCT &lt;20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a clot. If there is no clotting observed, enter a NCLOT (No Clot) comment.</a:t>
            </a:r>
          </a:p>
          <a:p>
            <a:pPr marL="171450" indent="-171450">
              <a:buFont typeface="Wingdings" panose="05000000000000000000" pitchFamily="2" charset="2"/>
              <a:buChar char="q"/>
            </a:pPr>
            <a:r>
              <a:rPr lang="en-US" sz="1200" b="1" dirty="0">
                <a:solidFill>
                  <a:schemeClr val="tx1"/>
                </a:solidFill>
              </a:rPr>
              <a:t>Order a rerun and run the sample again. Enter a TRP (Test Results Repeated) comment. </a:t>
            </a:r>
          </a:p>
          <a:p>
            <a:pPr marL="171450" indent="-171450">
              <a:buFont typeface="Wingdings" panose="05000000000000000000" pitchFamily="2" charset="2"/>
              <a:buChar char="q"/>
            </a:pPr>
            <a:r>
              <a:rPr lang="en-US" sz="1200" b="1" dirty="0">
                <a:solidFill>
                  <a:schemeClr val="tx1"/>
                </a:solidFill>
              </a:rPr>
              <a:t>Review patient’s history. </a:t>
            </a:r>
          </a:p>
          <a:p>
            <a:pPr marL="171450" indent="-171450">
              <a:buFont typeface="Wingdings" panose="05000000000000000000" pitchFamily="2" charset="2"/>
              <a:buChar char="q"/>
            </a:pPr>
            <a:r>
              <a:rPr lang="en-US" sz="1200" b="1" dirty="0">
                <a:solidFill>
                  <a:schemeClr val="tx1"/>
                </a:solidFill>
              </a:rPr>
              <a:t>If the patient has a history of having a hematocrit &lt;20, release the results.</a:t>
            </a:r>
          </a:p>
          <a:p>
            <a:r>
              <a:rPr lang="en-US" sz="1200" b="1" dirty="0">
                <a:solidFill>
                  <a:schemeClr val="tx1"/>
                </a:solidFill>
              </a:rPr>
              <a:t>                                  OR</a:t>
            </a:r>
          </a:p>
          <a:p>
            <a:pPr marL="171450" indent="-171450">
              <a:buFont typeface="Wingdings" panose="05000000000000000000" pitchFamily="2" charset="2"/>
              <a:buChar char="q"/>
            </a:pPr>
            <a:r>
              <a:rPr lang="en-US" sz="1200" b="1" dirty="0">
                <a:solidFill>
                  <a:schemeClr val="tx1"/>
                </a:solidFill>
              </a:rPr>
              <a:t>If this is the patient’s first occurrence with a hematocrit &lt;20, review slide for signs of hemolysis. Add appropriate comments and release results.</a:t>
            </a:r>
          </a:p>
          <a:p>
            <a:pPr lvl="2"/>
            <a:endParaRPr lang="en-US" sz="1200" b="1" dirty="0">
              <a:solidFill>
                <a:schemeClr val="tx1"/>
              </a:solidFill>
            </a:endParaRPr>
          </a:p>
          <a:p>
            <a:endParaRPr lang="en-US" sz="1200" b="1" dirty="0">
              <a:solidFill>
                <a:schemeClr val="tx1"/>
              </a:solidFill>
            </a:endParaRPr>
          </a:p>
          <a:p>
            <a:pPr algn="ctr"/>
            <a:endParaRPr lang="en-US" dirty="0"/>
          </a:p>
        </p:txBody>
      </p:sp>
      <p:pic>
        <p:nvPicPr>
          <p:cNvPr id="5" name="Graphic 4" descr="Checkmark">
            <a:extLst>
              <a:ext uri="{FF2B5EF4-FFF2-40B4-BE49-F238E27FC236}">
                <a16:creationId xmlns:a16="http://schemas.microsoft.com/office/drawing/2014/main" id="{25AF3BE6-52E6-4FEC-8F6E-E745AC1BD6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42365" y="3566800"/>
            <a:ext cx="243491" cy="243491"/>
          </a:xfrm>
          <a:prstGeom prst="rect">
            <a:avLst/>
          </a:prstGeom>
        </p:spPr>
      </p:pic>
      <p:pic>
        <p:nvPicPr>
          <p:cNvPr id="6" name="Graphic 5" descr="Checkmark">
            <a:extLst>
              <a:ext uri="{FF2B5EF4-FFF2-40B4-BE49-F238E27FC236}">
                <a16:creationId xmlns:a16="http://schemas.microsoft.com/office/drawing/2014/main" id="{47EA7134-49C1-4E29-B255-97DA7581A0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2730" y="3965172"/>
            <a:ext cx="262759" cy="262759"/>
          </a:xfrm>
          <a:prstGeom prst="rect">
            <a:avLst/>
          </a:prstGeom>
        </p:spPr>
      </p:pic>
      <p:pic>
        <p:nvPicPr>
          <p:cNvPr id="8" name="Graphic 7" descr="Arrow Slight curve">
            <a:extLst>
              <a:ext uri="{FF2B5EF4-FFF2-40B4-BE49-F238E27FC236}">
                <a16:creationId xmlns:a16="http://schemas.microsoft.com/office/drawing/2014/main" id="{37222F6B-00C2-4F03-B502-C8818923A2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03100" y="4291286"/>
            <a:ext cx="457200" cy="457200"/>
          </a:xfrm>
          <a:prstGeom prst="rect">
            <a:avLst/>
          </a:prstGeom>
        </p:spPr>
      </p:pic>
      <p:sp>
        <p:nvSpPr>
          <p:cNvPr id="9" name="TextBox 8">
            <a:hlinkClick r:id="rId7" action="ppaction://hlinksldjump"/>
            <a:extLst>
              <a:ext uri="{FF2B5EF4-FFF2-40B4-BE49-F238E27FC236}">
                <a16:creationId xmlns:a16="http://schemas.microsoft.com/office/drawing/2014/main" id="{AB0CBC1E-A6FB-48FD-82E5-AD538C28076A}"/>
              </a:ext>
            </a:extLst>
          </p:cNvPr>
          <p:cNvSpPr txBox="1"/>
          <p:nvPr/>
        </p:nvSpPr>
        <p:spPr>
          <a:xfrm>
            <a:off x="10560300" y="4146438"/>
            <a:ext cx="1571266" cy="748755"/>
          </a:xfrm>
          <a:prstGeom prst="rect">
            <a:avLst/>
          </a:prstGeom>
          <a:solidFill>
            <a:schemeClr val="bg1"/>
          </a:solidFill>
          <a:ln w="28575">
            <a:solidFill>
              <a:srgbClr val="FF0000"/>
            </a:solidFill>
          </a:ln>
        </p:spPr>
        <p:txBody>
          <a:bodyPr wrap="square" rtlCol="0">
            <a:spAutoFit/>
          </a:bodyPr>
          <a:lstStyle/>
          <a:p>
            <a:pPr algn="ctr"/>
            <a:r>
              <a:rPr lang="en-US" sz="1400" dirty="0"/>
              <a:t>Click here to proceed with the next action</a:t>
            </a:r>
          </a:p>
        </p:txBody>
      </p:sp>
    </p:spTree>
    <p:extLst>
      <p:ext uri="{BB962C8B-B14F-4D97-AF65-F5344CB8AC3E}">
        <p14:creationId xmlns:p14="http://schemas.microsoft.com/office/powerpoint/2010/main" val="1473995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35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350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A6AE41-5915-4863-ABBF-A5A36F760584}"/>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E15495B-0E30-4CEA-B8AE-BA3985EC5AF6}"/>
              </a:ext>
            </a:extLst>
          </p:cNvPr>
          <p:cNvSpPr txBox="1"/>
          <p:nvPr/>
        </p:nvSpPr>
        <p:spPr>
          <a:xfrm>
            <a:off x="2892972" y="5675586"/>
            <a:ext cx="4351283" cy="646331"/>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Review patient’s history to see they have a history of their hematocrit falling below 20</a:t>
            </a:r>
          </a:p>
        </p:txBody>
      </p:sp>
      <p:sp>
        <p:nvSpPr>
          <p:cNvPr id="7" name="Rectangle: Rounded Corners 6">
            <a:hlinkClick r:id="rId3" action="ppaction://hlinksldjump"/>
            <a:extLst>
              <a:ext uri="{FF2B5EF4-FFF2-40B4-BE49-F238E27FC236}">
                <a16:creationId xmlns:a16="http://schemas.microsoft.com/office/drawing/2014/main" id="{F9A8ADEC-4594-40BA-9267-9C82D65FB5FB}"/>
              </a:ext>
            </a:extLst>
          </p:cNvPr>
          <p:cNvSpPr/>
          <p:nvPr/>
        </p:nvSpPr>
        <p:spPr>
          <a:xfrm>
            <a:off x="6495393" y="1907628"/>
            <a:ext cx="677917" cy="2916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3734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63C2D6-6B71-4021-980B-361D19A633B8}"/>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1B4BF4CE-9E71-4E10-96B8-ABF76F9DBDCB}"/>
              </a:ext>
            </a:extLst>
          </p:cNvPr>
          <p:cNvSpPr/>
          <p:nvPr/>
        </p:nvSpPr>
        <p:spPr>
          <a:xfrm>
            <a:off x="11311759" y="6392917"/>
            <a:ext cx="740979" cy="3468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5793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8D53C1-FD86-4CA0-8332-76B2B93947E0}"/>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F9356349-57E6-4D6A-BDF9-090157CB113F}"/>
              </a:ext>
            </a:extLst>
          </p:cNvPr>
          <p:cNvSpPr/>
          <p:nvPr/>
        </p:nvSpPr>
        <p:spPr>
          <a:xfrm>
            <a:off x="7040940" y="3208869"/>
            <a:ext cx="3338818" cy="3005665"/>
          </a:xfrm>
          <a:prstGeom prst="wedgeRectCallout">
            <a:avLst>
              <a:gd name="adj1" fmla="val -48820"/>
              <a:gd name="adj2" fmla="val -25249"/>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endParaRPr lang="en-US" b="1" dirty="0">
              <a:solidFill>
                <a:schemeClr val="tx1"/>
              </a:solidFill>
            </a:endParaRPr>
          </a:p>
          <a:p>
            <a:r>
              <a:rPr lang="en-US" b="1" dirty="0">
                <a:solidFill>
                  <a:schemeClr val="tx1"/>
                </a:solidFill>
              </a:rPr>
              <a:t>HCT &lt;20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a clot. If there is no clotting observed, enter a NCLOT (No Clot) comment.</a:t>
            </a:r>
          </a:p>
          <a:p>
            <a:pPr marL="171450" indent="-171450">
              <a:buFont typeface="Wingdings" panose="05000000000000000000" pitchFamily="2" charset="2"/>
              <a:buChar char="q"/>
            </a:pPr>
            <a:r>
              <a:rPr lang="en-US" sz="1200" b="1" dirty="0">
                <a:solidFill>
                  <a:schemeClr val="tx1"/>
                </a:solidFill>
              </a:rPr>
              <a:t>Order a rerun and run the sample again. Enter a TRP (Test Results Repeated) comment. </a:t>
            </a:r>
          </a:p>
          <a:p>
            <a:pPr marL="171450" indent="-171450">
              <a:buFont typeface="Wingdings" panose="05000000000000000000" pitchFamily="2" charset="2"/>
              <a:buChar char="q"/>
            </a:pPr>
            <a:r>
              <a:rPr lang="en-US" sz="1200" b="1" dirty="0">
                <a:solidFill>
                  <a:schemeClr val="tx1"/>
                </a:solidFill>
              </a:rPr>
              <a:t>Review patient’s history. </a:t>
            </a:r>
          </a:p>
          <a:p>
            <a:pPr marL="171450" indent="-171450">
              <a:buFont typeface="Wingdings" panose="05000000000000000000" pitchFamily="2" charset="2"/>
              <a:buChar char="q"/>
            </a:pPr>
            <a:r>
              <a:rPr lang="en-US" sz="1200" b="1" dirty="0">
                <a:solidFill>
                  <a:schemeClr val="tx1"/>
                </a:solidFill>
              </a:rPr>
              <a:t>If the patient has a history of having a hematocrit &lt;20, release the results.</a:t>
            </a:r>
          </a:p>
          <a:p>
            <a:r>
              <a:rPr lang="en-US" sz="1200" b="1" dirty="0">
                <a:solidFill>
                  <a:schemeClr val="tx1"/>
                </a:solidFill>
              </a:rPr>
              <a:t>                                  OR</a:t>
            </a:r>
          </a:p>
          <a:p>
            <a:pPr marL="171450" indent="-171450">
              <a:buFont typeface="Wingdings" panose="05000000000000000000" pitchFamily="2" charset="2"/>
              <a:buChar char="q"/>
            </a:pPr>
            <a:r>
              <a:rPr lang="en-US" sz="1200" b="1" dirty="0">
                <a:solidFill>
                  <a:schemeClr val="tx1"/>
                </a:solidFill>
              </a:rPr>
              <a:t>If this is the patient’s first occurrence with a hematocrit &lt;20, review slide for signs of hemolysis. Add appropriate comments and release results.</a:t>
            </a:r>
          </a:p>
          <a:p>
            <a:pPr lvl="2"/>
            <a:endParaRPr lang="en-US" sz="1200" b="1" dirty="0">
              <a:solidFill>
                <a:schemeClr val="tx1"/>
              </a:solidFill>
            </a:endParaRPr>
          </a:p>
          <a:p>
            <a:endParaRPr lang="en-US" sz="1200" b="1" dirty="0">
              <a:solidFill>
                <a:schemeClr val="tx1"/>
              </a:solidFill>
            </a:endParaRPr>
          </a:p>
          <a:p>
            <a:pPr algn="ctr"/>
            <a:endParaRPr lang="en-US" dirty="0"/>
          </a:p>
        </p:txBody>
      </p:sp>
      <p:pic>
        <p:nvPicPr>
          <p:cNvPr id="4" name="Graphic 3" descr="Checkmark">
            <a:extLst>
              <a:ext uri="{FF2B5EF4-FFF2-40B4-BE49-F238E27FC236}">
                <a16:creationId xmlns:a16="http://schemas.microsoft.com/office/drawing/2014/main" id="{D15CEFEC-D7B6-43E7-8869-71A28284C9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36958" y="3790145"/>
            <a:ext cx="243491" cy="243491"/>
          </a:xfrm>
          <a:prstGeom prst="rect">
            <a:avLst/>
          </a:prstGeom>
        </p:spPr>
      </p:pic>
      <p:pic>
        <p:nvPicPr>
          <p:cNvPr id="5" name="Graphic 4" descr="Checkmark">
            <a:extLst>
              <a:ext uri="{FF2B5EF4-FFF2-40B4-BE49-F238E27FC236}">
                <a16:creationId xmlns:a16="http://schemas.microsoft.com/office/drawing/2014/main" id="{A605C5C8-1BC6-4152-8BFD-9B667E7CB4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36957" y="4129178"/>
            <a:ext cx="243491" cy="243491"/>
          </a:xfrm>
          <a:prstGeom prst="rect">
            <a:avLst/>
          </a:prstGeom>
        </p:spPr>
      </p:pic>
      <p:pic>
        <p:nvPicPr>
          <p:cNvPr id="6" name="Graphic 5" descr="Checkmark">
            <a:extLst>
              <a:ext uri="{FF2B5EF4-FFF2-40B4-BE49-F238E27FC236}">
                <a16:creationId xmlns:a16="http://schemas.microsoft.com/office/drawing/2014/main" id="{FFCC0F89-328C-4ABB-9C59-11FC8739BB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36956" y="4501932"/>
            <a:ext cx="243491" cy="243491"/>
          </a:xfrm>
          <a:prstGeom prst="rect">
            <a:avLst/>
          </a:prstGeom>
        </p:spPr>
      </p:pic>
      <p:sp>
        <p:nvSpPr>
          <p:cNvPr id="10" name="TextBox 9">
            <a:hlinkClick r:id="rId5" action="ppaction://hlinksldjump"/>
            <a:extLst>
              <a:ext uri="{FF2B5EF4-FFF2-40B4-BE49-F238E27FC236}">
                <a16:creationId xmlns:a16="http://schemas.microsoft.com/office/drawing/2014/main" id="{BDCF2654-950A-4C5C-9915-6C0D9D1DC67C}"/>
              </a:ext>
            </a:extLst>
          </p:cNvPr>
          <p:cNvSpPr txBox="1"/>
          <p:nvPr/>
        </p:nvSpPr>
        <p:spPr>
          <a:xfrm>
            <a:off x="10710596" y="5235309"/>
            <a:ext cx="1481404" cy="738664"/>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here to review slide for signs if hemolysis</a:t>
            </a:r>
          </a:p>
        </p:txBody>
      </p:sp>
      <p:pic>
        <p:nvPicPr>
          <p:cNvPr id="11" name="Picture 10">
            <a:extLst>
              <a:ext uri="{FF2B5EF4-FFF2-40B4-BE49-F238E27FC236}">
                <a16:creationId xmlns:a16="http://schemas.microsoft.com/office/drawing/2014/main" id="{89DC2843-8D2B-4E19-8690-EF74FA04EA94}"/>
              </a:ext>
            </a:extLst>
          </p:cNvPr>
          <p:cNvPicPr>
            <a:picLocks noChangeAspect="1"/>
          </p:cNvPicPr>
          <p:nvPr/>
        </p:nvPicPr>
        <p:blipFill rotWithShape="1">
          <a:blip r:embed="rId6"/>
          <a:srcRect l="1007" t="1029" r="1135" b="998"/>
          <a:stretch/>
        </p:blipFill>
        <p:spPr>
          <a:xfrm>
            <a:off x="7040940" y="3208869"/>
            <a:ext cx="3427363" cy="3066865"/>
          </a:xfrm>
          <a:prstGeom prst="rect">
            <a:avLst/>
          </a:prstGeom>
        </p:spPr>
      </p:pic>
      <p:pic>
        <p:nvPicPr>
          <p:cNvPr id="9" name="Graphic 8" descr="Arrow Slight curve">
            <a:extLst>
              <a:ext uri="{FF2B5EF4-FFF2-40B4-BE49-F238E27FC236}">
                <a16:creationId xmlns:a16="http://schemas.microsoft.com/office/drawing/2014/main" id="{81EC1158-9894-4749-BBED-66CB13BEE4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53395" y="5376041"/>
            <a:ext cx="457200" cy="457200"/>
          </a:xfrm>
          <a:prstGeom prst="rect">
            <a:avLst/>
          </a:prstGeom>
        </p:spPr>
      </p:pic>
    </p:spTree>
    <p:extLst>
      <p:ext uri="{BB962C8B-B14F-4D97-AF65-F5344CB8AC3E}">
        <p14:creationId xmlns:p14="http://schemas.microsoft.com/office/powerpoint/2010/main" val="404457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40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40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350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2E38918-27D9-4135-AF81-D7A3F9F0ADCB}"/>
              </a:ext>
            </a:extLst>
          </p:cNvPr>
          <p:cNvSpPr txBox="1"/>
          <p:nvPr/>
        </p:nvSpPr>
        <p:spPr>
          <a:xfrm>
            <a:off x="8269014" y="1813034"/>
            <a:ext cx="3531476"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Do you see any visible signs of hemolysis when reviewing the RBC morphology?</a:t>
            </a:r>
          </a:p>
        </p:txBody>
      </p:sp>
      <p:sp>
        <p:nvSpPr>
          <p:cNvPr id="8" name="TextBox 7">
            <a:hlinkClick r:id="rId2" action="ppaction://hlinksldjump"/>
            <a:extLst>
              <a:ext uri="{FF2B5EF4-FFF2-40B4-BE49-F238E27FC236}">
                <a16:creationId xmlns:a16="http://schemas.microsoft.com/office/drawing/2014/main" id="{21CDFAD3-D3EB-4E3D-A50A-B09BBD71A693}"/>
              </a:ext>
            </a:extLst>
          </p:cNvPr>
          <p:cNvSpPr txBox="1"/>
          <p:nvPr/>
        </p:nvSpPr>
        <p:spPr>
          <a:xfrm>
            <a:off x="9130247" y="2987564"/>
            <a:ext cx="485518"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Yes</a:t>
            </a:r>
          </a:p>
        </p:txBody>
      </p:sp>
      <p:sp>
        <p:nvSpPr>
          <p:cNvPr id="9" name="TextBox 8">
            <a:hlinkClick r:id="rId3" action="ppaction://hlinksldjump"/>
            <a:extLst>
              <a:ext uri="{FF2B5EF4-FFF2-40B4-BE49-F238E27FC236}">
                <a16:creationId xmlns:a16="http://schemas.microsoft.com/office/drawing/2014/main" id="{E3413A00-B6F6-4110-8C38-BEBD30EDA9DC}"/>
              </a:ext>
            </a:extLst>
          </p:cNvPr>
          <p:cNvSpPr txBox="1"/>
          <p:nvPr/>
        </p:nvSpPr>
        <p:spPr>
          <a:xfrm>
            <a:off x="10346933" y="2987564"/>
            <a:ext cx="455574"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No</a:t>
            </a:r>
          </a:p>
        </p:txBody>
      </p:sp>
      <p:pic>
        <p:nvPicPr>
          <p:cNvPr id="3" name="Picture 2">
            <a:extLst>
              <a:ext uri="{FF2B5EF4-FFF2-40B4-BE49-F238E27FC236}">
                <a16:creationId xmlns:a16="http://schemas.microsoft.com/office/drawing/2014/main" id="{894CF6C4-8DD4-4006-BF7C-DE89BBBB9DE1}"/>
              </a:ext>
            </a:extLst>
          </p:cNvPr>
          <p:cNvPicPr>
            <a:picLocks noChangeAspect="1"/>
          </p:cNvPicPr>
          <p:nvPr/>
        </p:nvPicPr>
        <p:blipFill>
          <a:blip r:embed="rId4"/>
          <a:stretch>
            <a:fillRect/>
          </a:stretch>
        </p:blipFill>
        <p:spPr>
          <a:xfrm>
            <a:off x="630477" y="843949"/>
            <a:ext cx="7511448" cy="5476288"/>
          </a:xfrm>
          <a:prstGeom prst="rect">
            <a:avLst/>
          </a:prstGeom>
        </p:spPr>
      </p:pic>
      <p:pic>
        <p:nvPicPr>
          <p:cNvPr id="4" name="Graphic 3" descr="Microscope">
            <a:extLst>
              <a:ext uri="{FF2B5EF4-FFF2-40B4-BE49-F238E27FC236}">
                <a16:creationId xmlns:a16="http://schemas.microsoft.com/office/drawing/2014/main" id="{1DF3DB2A-7F2B-4BD7-8E6D-E8442CB089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0431" y="447838"/>
            <a:ext cx="914400" cy="914400"/>
          </a:xfrm>
          <a:prstGeom prst="rect">
            <a:avLst/>
          </a:prstGeom>
        </p:spPr>
      </p:pic>
    </p:spTree>
    <p:extLst>
      <p:ext uri="{BB962C8B-B14F-4D97-AF65-F5344CB8AC3E}">
        <p14:creationId xmlns:p14="http://schemas.microsoft.com/office/powerpoint/2010/main" val="584798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612D14-E3AD-4771-B764-01D7EADB16E6}"/>
              </a:ext>
            </a:extLst>
          </p:cNvPr>
          <p:cNvSpPr txBox="1"/>
          <p:nvPr/>
        </p:nvSpPr>
        <p:spPr>
          <a:xfrm>
            <a:off x="8261130" y="1729852"/>
            <a:ext cx="3515711"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Incorrect. Signs of hemolysis include; schistocytes, spherocytes and sickle cells. This RBC morphology is normal.</a:t>
            </a:r>
          </a:p>
        </p:txBody>
      </p:sp>
      <p:sp>
        <p:nvSpPr>
          <p:cNvPr id="5" name="TextBox 4">
            <a:hlinkClick r:id="rId2" action="ppaction://hlinksldjump"/>
            <a:extLst>
              <a:ext uri="{FF2B5EF4-FFF2-40B4-BE49-F238E27FC236}">
                <a16:creationId xmlns:a16="http://schemas.microsoft.com/office/drawing/2014/main" id="{F1C4C418-9541-406A-8335-2F9EC663097D}"/>
              </a:ext>
            </a:extLst>
          </p:cNvPr>
          <p:cNvSpPr txBox="1"/>
          <p:nvPr/>
        </p:nvSpPr>
        <p:spPr>
          <a:xfrm>
            <a:off x="8525202" y="3145219"/>
            <a:ext cx="2987565"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return to result validation.</a:t>
            </a:r>
          </a:p>
        </p:txBody>
      </p:sp>
      <p:pic>
        <p:nvPicPr>
          <p:cNvPr id="6" name="Picture 5">
            <a:extLst>
              <a:ext uri="{FF2B5EF4-FFF2-40B4-BE49-F238E27FC236}">
                <a16:creationId xmlns:a16="http://schemas.microsoft.com/office/drawing/2014/main" id="{434C0995-692F-4CAC-BCCE-3C3121793587}"/>
              </a:ext>
            </a:extLst>
          </p:cNvPr>
          <p:cNvPicPr>
            <a:picLocks noChangeAspect="1"/>
          </p:cNvPicPr>
          <p:nvPr/>
        </p:nvPicPr>
        <p:blipFill>
          <a:blip r:embed="rId3"/>
          <a:stretch>
            <a:fillRect/>
          </a:stretch>
        </p:blipFill>
        <p:spPr>
          <a:xfrm>
            <a:off x="584639" y="789206"/>
            <a:ext cx="7448280" cy="5430235"/>
          </a:xfrm>
          <a:prstGeom prst="rect">
            <a:avLst/>
          </a:prstGeom>
        </p:spPr>
      </p:pic>
      <p:pic>
        <p:nvPicPr>
          <p:cNvPr id="4" name="Graphic 3" descr="Microscope">
            <a:extLst>
              <a:ext uri="{FF2B5EF4-FFF2-40B4-BE49-F238E27FC236}">
                <a16:creationId xmlns:a16="http://schemas.microsoft.com/office/drawing/2014/main" id="{1DF3DB2A-7F2B-4BD7-8E6D-E8442CB089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2032" y="71437"/>
            <a:ext cx="914400" cy="914400"/>
          </a:xfrm>
          <a:prstGeom prst="rect">
            <a:avLst/>
          </a:prstGeom>
        </p:spPr>
      </p:pic>
    </p:spTree>
    <p:extLst>
      <p:ext uri="{BB962C8B-B14F-4D97-AF65-F5344CB8AC3E}">
        <p14:creationId xmlns:p14="http://schemas.microsoft.com/office/powerpoint/2010/main" val="3447642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8EBA20-D19E-4222-AD82-F201C4D5471B}"/>
              </a:ext>
            </a:extLst>
          </p:cNvPr>
          <p:cNvSpPr txBox="1"/>
          <p:nvPr/>
        </p:nvSpPr>
        <p:spPr>
          <a:xfrm>
            <a:off x="8399079" y="1876095"/>
            <a:ext cx="352196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Correct! This RBC morphology is normal.</a:t>
            </a:r>
          </a:p>
        </p:txBody>
      </p:sp>
      <p:sp>
        <p:nvSpPr>
          <p:cNvPr id="5" name="TextBox 4">
            <a:hlinkClick r:id="rId2" action="ppaction://hlinksldjump"/>
            <a:extLst>
              <a:ext uri="{FF2B5EF4-FFF2-40B4-BE49-F238E27FC236}">
                <a16:creationId xmlns:a16="http://schemas.microsoft.com/office/drawing/2014/main" id="{450D0E11-4EC4-47E8-B1FC-9B3A18D108E6}"/>
              </a:ext>
            </a:extLst>
          </p:cNvPr>
          <p:cNvSpPr txBox="1"/>
          <p:nvPr/>
        </p:nvSpPr>
        <p:spPr>
          <a:xfrm>
            <a:off x="8564617" y="2837847"/>
            <a:ext cx="2987565"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return to result validation.</a:t>
            </a:r>
          </a:p>
        </p:txBody>
      </p:sp>
      <p:pic>
        <p:nvPicPr>
          <p:cNvPr id="6" name="Picture 5">
            <a:extLst>
              <a:ext uri="{FF2B5EF4-FFF2-40B4-BE49-F238E27FC236}">
                <a16:creationId xmlns:a16="http://schemas.microsoft.com/office/drawing/2014/main" id="{EB496E82-400E-4A13-BE92-D5E44F525C33}"/>
              </a:ext>
            </a:extLst>
          </p:cNvPr>
          <p:cNvPicPr>
            <a:picLocks noChangeAspect="1"/>
          </p:cNvPicPr>
          <p:nvPr/>
        </p:nvPicPr>
        <p:blipFill>
          <a:blip r:embed="rId3"/>
          <a:stretch>
            <a:fillRect/>
          </a:stretch>
        </p:blipFill>
        <p:spPr>
          <a:xfrm>
            <a:off x="387076" y="532331"/>
            <a:ext cx="7854755" cy="5726579"/>
          </a:xfrm>
          <a:prstGeom prst="rect">
            <a:avLst/>
          </a:prstGeom>
        </p:spPr>
      </p:pic>
      <p:pic>
        <p:nvPicPr>
          <p:cNvPr id="4" name="Graphic 3" descr="Microscope">
            <a:extLst>
              <a:ext uri="{FF2B5EF4-FFF2-40B4-BE49-F238E27FC236}">
                <a16:creationId xmlns:a16="http://schemas.microsoft.com/office/drawing/2014/main" id="{1DF3DB2A-7F2B-4BD7-8E6D-E8442CB089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4506" y="132528"/>
            <a:ext cx="914400" cy="914400"/>
          </a:xfrm>
          <a:prstGeom prst="rect">
            <a:avLst/>
          </a:prstGeom>
        </p:spPr>
      </p:pic>
    </p:spTree>
    <p:extLst>
      <p:ext uri="{BB962C8B-B14F-4D97-AF65-F5344CB8AC3E}">
        <p14:creationId xmlns:p14="http://schemas.microsoft.com/office/powerpoint/2010/main" val="1589553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A6AE41-5915-4863-ABBF-A5A36F760584}"/>
              </a:ext>
            </a:extLst>
          </p:cNvPr>
          <p:cNvPicPr>
            <a:picLocks noChangeAspect="1"/>
          </p:cNvPicPr>
          <p:nvPr/>
        </p:nvPicPr>
        <p:blipFill>
          <a:blip r:embed="rId2"/>
          <a:stretch>
            <a:fillRect/>
          </a:stretch>
        </p:blipFill>
        <p:spPr>
          <a:xfrm>
            <a:off x="0" y="-55179"/>
            <a:ext cx="12192000" cy="6858000"/>
          </a:xfrm>
          <a:prstGeom prst="rect">
            <a:avLst/>
          </a:prstGeom>
        </p:spPr>
      </p:pic>
      <p:sp>
        <p:nvSpPr>
          <p:cNvPr id="7" name="Rectangle: Rounded Corners 6">
            <a:hlinkClick r:id="rId3" action="ppaction://hlinksldjump"/>
            <a:extLst>
              <a:ext uri="{FF2B5EF4-FFF2-40B4-BE49-F238E27FC236}">
                <a16:creationId xmlns:a16="http://schemas.microsoft.com/office/drawing/2014/main" id="{F9A8ADEC-4594-40BA-9267-9C82D65FB5FB}"/>
              </a:ext>
            </a:extLst>
          </p:cNvPr>
          <p:cNvSpPr/>
          <p:nvPr/>
        </p:nvSpPr>
        <p:spPr>
          <a:xfrm>
            <a:off x="6495393" y="1907628"/>
            <a:ext cx="677917" cy="2916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Rectangle 4">
            <a:extLst>
              <a:ext uri="{FF2B5EF4-FFF2-40B4-BE49-F238E27FC236}">
                <a16:creationId xmlns:a16="http://schemas.microsoft.com/office/drawing/2014/main" id="{85FFD43B-CD48-465F-9BFF-04391CADA561}"/>
              </a:ext>
            </a:extLst>
          </p:cNvPr>
          <p:cNvSpPr/>
          <p:nvPr/>
        </p:nvSpPr>
        <p:spPr>
          <a:xfrm>
            <a:off x="6977116" y="3155878"/>
            <a:ext cx="3338818" cy="3005665"/>
          </a:xfrm>
          <a:prstGeom prst="wedgeRectCallout">
            <a:avLst>
              <a:gd name="adj1" fmla="val -48820"/>
              <a:gd name="adj2" fmla="val -25249"/>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endParaRPr lang="en-US" b="1" dirty="0">
              <a:solidFill>
                <a:schemeClr val="tx1"/>
              </a:solidFill>
            </a:endParaRPr>
          </a:p>
          <a:p>
            <a:r>
              <a:rPr lang="en-US" b="1" dirty="0">
                <a:solidFill>
                  <a:schemeClr val="tx1"/>
                </a:solidFill>
              </a:rPr>
              <a:t>HCT &lt;20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a clot. If there is no clotting observed, enter a NCLOT (No Clot) comment.</a:t>
            </a:r>
          </a:p>
          <a:p>
            <a:pPr marL="171450" indent="-171450">
              <a:buFont typeface="Wingdings" panose="05000000000000000000" pitchFamily="2" charset="2"/>
              <a:buChar char="q"/>
            </a:pPr>
            <a:r>
              <a:rPr lang="en-US" sz="1200" b="1" dirty="0">
                <a:solidFill>
                  <a:schemeClr val="tx1"/>
                </a:solidFill>
              </a:rPr>
              <a:t>Order a rerun and run the sample again. Enter a TRP (Test Results Repeated) comment. </a:t>
            </a:r>
          </a:p>
          <a:p>
            <a:pPr marL="171450" indent="-171450">
              <a:buFont typeface="Wingdings" panose="05000000000000000000" pitchFamily="2" charset="2"/>
              <a:buChar char="q"/>
            </a:pPr>
            <a:r>
              <a:rPr lang="en-US" sz="1200" b="1" dirty="0">
                <a:solidFill>
                  <a:schemeClr val="tx1"/>
                </a:solidFill>
              </a:rPr>
              <a:t>Review patient’s history. </a:t>
            </a:r>
          </a:p>
          <a:p>
            <a:pPr marL="171450" indent="-171450">
              <a:buFont typeface="Wingdings" panose="05000000000000000000" pitchFamily="2" charset="2"/>
              <a:buChar char="q"/>
            </a:pPr>
            <a:r>
              <a:rPr lang="en-US" sz="1200" b="1" dirty="0">
                <a:solidFill>
                  <a:schemeClr val="tx1"/>
                </a:solidFill>
              </a:rPr>
              <a:t>If this is the patient’s first occurrence with a hematocrit &lt;20, review slide for signs of hemolysis. </a:t>
            </a:r>
          </a:p>
          <a:p>
            <a:pPr marL="171450" indent="-171450">
              <a:buFont typeface="Wingdings" panose="05000000000000000000" pitchFamily="2" charset="2"/>
              <a:buChar char="q"/>
            </a:pPr>
            <a:r>
              <a:rPr lang="en-US" sz="1200" b="1" dirty="0">
                <a:solidFill>
                  <a:schemeClr val="tx1"/>
                </a:solidFill>
              </a:rPr>
              <a:t>Add an RE (results verified by smear) comment and validate results.</a:t>
            </a:r>
          </a:p>
          <a:p>
            <a:pPr lvl="2"/>
            <a:endParaRPr lang="en-US" sz="1200" b="1" dirty="0">
              <a:solidFill>
                <a:schemeClr val="tx1"/>
              </a:solidFill>
            </a:endParaRPr>
          </a:p>
          <a:p>
            <a:endParaRPr lang="en-US" sz="1200" b="1" dirty="0">
              <a:solidFill>
                <a:schemeClr val="tx1"/>
              </a:solidFill>
            </a:endParaRPr>
          </a:p>
          <a:p>
            <a:pPr algn="ctr"/>
            <a:endParaRPr lang="en-US" dirty="0"/>
          </a:p>
        </p:txBody>
      </p:sp>
      <p:pic>
        <p:nvPicPr>
          <p:cNvPr id="6" name="Graphic 5" descr="Checkmark">
            <a:extLst>
              <a:ext uri="{FF2B5EF4-FFF2-40B4-BE49-F238E27FC236}">
                <a16:creationId xmlns:a16="http://schemas.microsoft.com/office/drawing/2014/main" id="{FF216ABF-A7CB-410E-8555-BBC97C4360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34019" y="3874188"/>
            <a:ext cx="262759" cy="262759"/>
          </a:xfrm>
          <a:prstGeom prst="rect">
            <a:avLst/>
          </a:prstGeom>
        </p:spPr>
      </p:pic>
      <p:pic>
        <p:nvPicPr>
          <p:cNvPr id="8" name="Graphic 7" descr="Checkmark">
            <a:extLst>
              <a:ext uri="{FF2B5EF4-FFF2-40B4-BE49-F238E27FC236}">
                <a16:creationId xmlns:a16="http://schemas.microsoft.com/office/drawing/2014/main" id="{D0D2341F-611E-4344-A1F6-36AC277EE2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41902" y="4238296"/>
            <a:ext cx="262759" cy="262759"/>
          </a:xfrm>
          <a:prstGeom prst="rect">
            <a:avLst/>
          </a:prstGeom>
        </p:spPr>
      </p:pic>
      <p:pic>
        <p:nvPicPr>
          <p:cNvPr id="9" name="Graphic 8" descr="Checkmark">
            <a:extLst>
              <a:ext uri="{FF2B5EF4-FFF2-40B4-BE49-F238E27FC236}">
                <a16:creationId xmlns:a16="http://schemas.microsoft.com/office/drawing/2014/main" id="{825125CB-7B4B-447D-A91E-92CE375163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34018" y="4824578"/>
            <a:ext cx="262759" cy="262759"/>
          </a:xfrm>
          <a:prstGeom prst="rect">
            <a:avLst/>
          </a:prstGeom>
        </p:spPr>
      </p:pic>
      <p:pic>
        <p:nvPicPr>
          <p:cNvPr id="10" name="Graphic 9" descr="Checkmark">
            <a:extLst>
              <a:ext uri="{FF2B5EF4-FFF2-40B4-BE49-F238E27FC236}">
                <a16:creationId xmlns:a16="http://schemas.microsoft.com/office/drawing/2014/main" id="{F2F22FF7-5DED-4DB5-9CDE-26D6D0F036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34017" y="4608307"/>
            <a:ext cx="262759" cy="262759"/>
          </a:xfrm>
          <a:prstGeom prst="rect">
            <a:avLst/>
          </a:prstGeom>
        </p:spPr>
      </p:pic>
      <p:pic>
        <p:nvPicPr>
          <p:cNvPr id="11" name="Graphic 10" descr="Arrow Slight curve">
            <a:extLst>
              <a:ext uri="{FF2B5EF4-FFF2-40B4-BE49-F238E27FC236}">
                <a16:creationId xmlns:a16="http://schemas.microsoft.com/office/drawing/2014/main" id="{6D19ACF1-3B1B-4118-A7D7-FFF5AFA774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0689" y="5506629"/>
            <a:ext cx="370490" cy="370490"/>
          </a:xfrm>
          <a:prstGeom prst="rect">
            <a:avLst/>
          </a:prstGeom>
        </p:spPr>
      </p:pic>
      <p:sp>
        <p:nvSpPr>
          <p:cNvPr id="12" name="TextBox 11">
            <a:hlinkClick r:id="rId8" action="ppaction://hlinksldjump"/>
            <a:extLst>
              <a:ext uri="{FF2B5EF4-FFF2-40B4-BE49-F238E27FC236}">
                <a16:creationId xmlns:a16="http://schemas.microsoft.com/office/drawing/2014/main" id="{EB2558FA-FB56-49A5-BC2B-791EA7022279}"/>
              </a:ext>
            </a:extLst>
          </p:cNvPr>
          <p:cNvSpPr txBox="1"/>
          <p:nvPr/>
        </p:nvSpPr>
        <p:spPr>
          <a:xfrm>
            <a:off x="10501179" y="5415454"/>
            <a:ext cx="1690821" cy="92333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Click here to proceed with the next action</a:t>
            </a:r>
          </a:p>
        </p:txBody>
      </p:sp>
    </p:spTree>
    <p:extLst>
      <p:ext uri="{BB962C8B-B14F-4D97-AF65-F5344CB8AC3E}">
        <p14:creationId xmlns:p14="http://schemas.microsoft.com/office/powerpoint/2010/main" val="1397917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300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300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A6AE41-5915-4863-ABBF-A5A36F760584}"/>
              </a:ext>
            </a:extLst>
          </p:cNvPr>
          <p:cNvPicPr>
            <a:picLocks noChangeAspect="1"/>
          </p:cNvPicPr>
          <p:nvPr/>
        </p:nvPicPr>
        <p:blipFill>
          <a:blip r:embed="rId2"/>
          <a:stretch>
            <a:fillRect/>
          </a:stretch>
        </p:blipFill>
        <p:spPr>
          <a:xfrm>
            <a:off x="0" y="-55180"/>
            <a:ext cx="12192000" cy="6913179"/>
          </a:xfrm>
          <a:prstGeom prst="rect">
            <a:avLst/>
          </a:prstGeom>
        </p:spPr>
      </p:pic>
      <p:sp>
        <p:nvSpPr>
          <p:cNvPr id="7" name="Rectangle: Rounded Corners 6">
            <a:hlinkClick r:id="rId3" action="ppaction://hlinksldjump"/>
            <a:extLst>
              <a:ext uri="{FF2B5EF4-FFF2-40B4-BE49-F238E27FC236}">
                <a16:creationId xmlns:a16="http://schemas.microsoft.com/office/drawing/2014/main" id="{F9A8ADEC-4594-40BA-9267-9C82D65FB5FB}"/>
              </a:ext>
            </a:extLst>
          </p:cNvPr>
          <p:cNvSpPr/>
          <p:nvPr/>
        </p:nvSpPr>
        <p:spPr>
          <a:xfrm>
            <a:off x="6495393" y="1907628"/>
            <a:ext cx="677917" cy="2916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15D8937-3725-4B6A-A12D-D8A879CBAA1F}"/>
              </a:ext>
            </a:extLst>
          </p:cNvPr>
          <p:cNvSpPr txBox="1"/>
          <p:nvPr/>
        </p:nvSpPr>
        <p:spPr>
          <a:xfrm>
            <a:off x="2727433" y="5667729"/>
            <a:ext cx="4445877" cy="646331"/>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Add an RE (results verified by smear) comment against the hematocrit.</a:t>
            </a:r>
          </a:p>
        </p:txBody>
      </p:sp>
      <p:sp>
        <p:nvSpPr>
          <p:cNvPr id="4" name="Rectangle: Rounded Corners 3">
            <a:hlinkClick r:id="rId4" action="ppaction://hlinksldjump"/>
            <a:extLst>
              <a:ext uri="{FF2B5EF4-FFF2-40B4-BE49-F238E27FC236}">
                <a16:creationId xmlns:a16="http://schemas.microsoft.com/office/drawing/2014/main" id="{4805B17B-4097-436F-B533-916CD388A066}"/>
              </a:ext>
            </a:extLst>
          </p:cNvPr>
          <p:cNvSpPr/>
          <p:nvPr/>
        </p:nvSpPr>
        <p:spPr>
          <a:xfrm>
            <a:off x="1008993" y="1852448"/>
            <a:ext cx="467710" cy="3468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hlinkClick r:id="rId5" action="ppaction://hlinksldjump"/>
            <a:extLst>
              <a:ext uri="{FF2B5EF4-FFF2-40B4-BE49-F238E27FC236}">
                <a16:creationId xmlns:a16="http://schemas.microsoft.com/office/drawing/2014/main" id="{38767D9E-D716-451A-86D2-030B4CF5FB30}"/>
              </a:ext>
            </a:extLst>
          </p:cNvPr>
          <p:cNvSpPr/>
          <p:nvPr/>
        </p:nvSpPr>
        <p:spPr>
          <a:xfrm>
            <a:off x="5060731" y="2885090"/>
            <a:ext cx="370490" cy="2522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523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05B07C-8A3B-418E-B2F6-D96B97C0FA07}"/>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CD3E17DA-0C9D-4C68-8336-C0699A4398EF}"/>
              </a:ext>
            </a:extLst>
          </p:cNvPr>
          <p:cNvSpPr/>
          <p:nvPr/>
        </p:nvSpPr>
        <p:spPr>
          <a:xfrm>
            <a:off x="7738533" y="6011333"/>
            <a:ext cx="855134" cy="355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976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60AB5-4BCB-4E0A-AC3C-0A8F04713CD9}"/>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EA01AC9-43BA-4B28-B99A-E1ABBA1BF777}"/>
              </a:ext>
            </a:extLst>
          </p:cNvPr>
          <p:cNvSpPr txBox="1"/>
          <p:nvPr/>
        </p:nvSpPr>
        <p:spPr>
          <a:xfrm>
            <a:off x="288158" y="2561897"/>
            <a:ext cx="4123267"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This comment section is for internal comments only. Comments placed here will not be visible to the person reviewing the patient’s results.</a:t>
            </a:r>
          </a:p>
          <a:p>
            <a:endParaRPr lang="en-US" dirty="0"/>
          </a:p>
          <a:p>
            <a:r>
              <a:rPr lang="en-US" dirty="0"/>
              <a:t>In this instance you want the provider to be able to see your comment and know that you reviewed the slide.</a:t>
            </a:r>
          </a:p>
        </p:txBody>
      </p:sp>
      <p:sp>
        <p:nvSpPr>
          <p:cNvPr id="3" name="TextBox 2">
            <a:hlinkClick r:id="rId3" action="ppaction://hlinksldjump"/>
            <a:extLst>
              <a:ext uri="{FF2B5EF4-FFF2-40B4-BE49-F238E27FC236}">
                <a16:creationId xmlns:a16="http://schemas.microsoft.com/office/drawing/2014/main" id="{A7FE7DCD-DD01-48F5-B744-C1F83C3F7CEE}"/>
              </a:ext>
            </a:extLst>
          </p:cNvPr>
          <p:cNvSpPr txBox="1"/>
          <p:nvPr/>
        </p:nvSpPr>
        <p:spPr>
          <a:xfrm>
            <a:off x="1001110" y="4974020"/>
            <a:ext cx="229223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2356307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990D81-66A2-4EF2-B5DC-1557F619386D}"/>
              </a:ext>
            </a:extLst>
          </p:cNvPr>
          <p:cNvPicPr>
            <a:picLocks noChangeAspect="1"/>
          </p:cNvPicPr>
          <p:nvPr/>
        </p:nvPicPr>
        <p:blipFill>
          <a:blip r:embed="rId2"/>
          <a:stretch>
            <a:fillRect/>
          </a:stretch>
        </p:blipFill>
        <p:spPr>
          <a:xfrm>
            <a:off x="0" y="1"/>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5BE51EA0-ACB7-4A08-BD83-FFDDD7F505CC}"/>
              </a:ext>
            </a:extLst>
          </p:cNvPr>
          <p:cNvSpPr/>
          <p:nvPr/>
        </p:nvSpPr>
        <p:spPr>
          <a:xfrm>
            <a:off x="3791607" y="3429000"/>
            <a:ext cx="1481959" cy="4099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651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D7A339-4733-48CB-917A-74B21F775F52}"/>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hlinkClick r:id="rId3" action="ppaction://hlinksldjump"/>
            <a:extLst>
              <a:ext uri="{FF2B5EF4-FFF2-40B4-BE49-F238E27FC236}">
                <a16:creationId xmlns:a16="http://schemas.microsoft.com/office/drawing/2014/main" id="{21D87B96-0250-42A0-A6EA-EC6B7186B521}"/>
              </a:ext>
            </a:extLst>
          </p:cNvPr>
          <p:cNvSpPr/>
          <p:nvPr/>
        </p:nvSpPr>
        <p:spPr>
          <a:xfrm>
            <a:off x="3531476" y="3216166"/>
            <a:ext cx="425669" cy="3783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3204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D1070E-00A4-44E9-A537-F32C34CE0C36}"/>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91CD625F-35A0-4AC8-A83F-771C1296830A}"/>
              </a:ext>
            </a:extLst>
          </p:cNvPr>
          <p:cNvSpPr/>
          <p:nvPr/>
        </p:nvSpPr>
        <p:spPr>
          <a:xfrm>
            <a:off x="7819697" y="5809593"/>
            <a:ext cx="717331" cy="3153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3320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DD164C-DAB3-4743-B531-447E48DA8373}"/>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956DC540-0C32-4933-8F0C-140945E015B7}"/>
              </a:ext>
            </a:extLst>
          </p:cNvPr>
          <p:cNvSpPr/>
          <p:nvPr/>
        </p:nvSpPr>
        <p:spPr>
          <a:xfrm>
            <a:off x="7622628" y="5131676"/>
            <a:ext cx="685800" cy="33895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9701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ACF0D9-8019-422D-A176-B66A6AFB7D9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2EF5CBB-C4A6-4C79-8D57-DEE800E223FC}"/>
              </a:ext>
            </a:extLst>
          </p:cNvPr>
          <p:cNvSpPr txBox="1"/>
          <p:nvPr/>
        </p:nvSpPr>
        <p:spPr>
          <a:xfrm>
            <a:off x="4071445" y="5746532"/>
            <a:ext cx="2116521" cy="369332"/>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 Validate the results.</a:t>
            </a:r>
          </a:p>
        </p:txBody>
      </p:sp>
      <p:sp>
        <p:nvSpPr>
          <p:cNvPr id="5" name="Rectangle: Rounded Corners 4">
            <a:extLst>
              <a:ext uri="{FF2B5EF4-FFF2-40B4-BE49-F238E27FC236}">
                <a16:creationId xmlns:a16="http://schemas.microsoft.com/office/drawing/2014/main" id="{9A78FCC7-F680-41ED-8A73-CEEAC80F2827}"/>
              </a:ext>
            </a:extLst>
          </p:cNvPr>
          <p:cNvSpPr/>
          <p:nvPr/>
        </p:nvSpPr>
        <p:spPr>
          <a:xfrm>
            <a:off x="3795034" y="6471745"/>
            <a:ext cx="1052863" cy="2995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C679D2F-B6A1-4BBC-88A9-591236B80609}"/>
              </a:ext>
            </a:extLst>
          </p:cNvPr>
          <p:cNvSpPr/>
          <p:nvPr/>
        </p:nvSpPr>
        <p:spPr>
          <a:xfrm>
            <a:off x="5902358" y="6471744"/>
            <a:ext cx="1052863" cy="2995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hlinkClick r:id="rId3" action="ppaction://hlinksldjump"/>
            <a:extLst>
              <a:ext uri="{FF2B5EF4-FFF2-40B4-BE49-F238E27FC236}">
                <a16:creationId xmlns:a16="http://schemas.microsoft.com/office/drawing/2014/main" id="{337DA198-C1A3-4F80-A479-3D3E58AF0EFC}"/>
              </a:ext>
            </a:extLst>
          </p:cNvPr>
          <p:cNvSpPr/>
          <p:nvPr/>
        </p:nvSpPr>
        <p:spPr>
          <a:xfrm>
            <a:off x="3795034" y="6471744"/>
            <a:ext cx="1052863" cy="2995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hlinkClick r:id="rId4" action="ppaction://hlinksldjump"/>
            <a:extLst>
              <a:ext uri="{FF2B5EF4-FFF2-40B4-BE49-F238E27FC236}">
                <a16:creationId xmlns:a16="http://schemas.microsoft.com/office/drawing/2014/main" id="{38EE2123-CADF-4C8B-9323-70D4B5AC03CE}"/>
              </a:ext>
            </a:extLst>
          </p:cNvPr>
          <p:cNvSpPr/>
          <p:nvPr/>
        </p:nvSpPr>
        <p:spPr>
          <a:xfrm>
            <a:off x="5902358" y="6471743"/>
            <a:ext cx="971408" cy="2995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7430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ACF0D9-8019-422D-A176-B66A6AFB7D9A}"/>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9A78FCC7-F680-41ED-8A73-CEEAC80F2827}"/>
              </a:ext>
            </a:extLst>
          </p:cNvPr>
          <p:cNvSpPr/>
          <p:nvPr/>
        </p:nvSpPr>
        <p:spPr>
          <a:xfrm>
            <a:off x="3795034" y="6471745"/>
            <a:ext cx="1052863" cy="2995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C679D2F-B6A1-4BBC-88A9-591236B80609}"/>
              </a:ext>
            </a:extLst>
          </p:cNvPr>
          <p:cNvSpPr/>
          <p:nvPr/>
        </p:nvSpPr>
        <p:spPr>
          <a:xfrm>
            <a:off x="5902358" y="6471744"/>
            <a:ext cx="1052863" cy="2995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1ABF14-30B0-4A08-9D9E-9EE11ED10C9B}"/>
              </a:ext>
            </a:extLst>
          </p:cNvPr>
          <p:cNvSpPr txBox="1"/>
          <p:nvPr/>
        </p:nvSpPr>
        <p:spPr>
          <a:xfrm>
            <a:off x="7841302" y="3292364"/>
            <a:ext cx="3742267"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Because a smear was ordered by the Sysmex, results must be released from the Validate All button.</a:t>
            </a:r>
          </a:p>
        </p:txBody>
      </p:sp>
      <p:sp>
        <p:nvSpPr>
          <p:cNvPr id="3" name="TextBox 2">
            <a:hlinkClick r:id="rId3" action="ppaction://hlinksldjump"/>
            <a:extLst>
              <a:ext uri="{FF2B5EF4-FFF2-40B4-BE49-F238E27FC236}">
                <a16:creationId xmlns:a16="http://schemas.microsoft.com/office/drawing/2014/main" id="{D9471317-733F-4469-A803-6E2095B32F81}"/>
              </a:ext>
            </a:extLst>
          </p:cNvPr>
          <p:cNvSpPr txBox="1"/>
          <p:nvPr/>
        </p:nvSpPr>
        <p:spPr>
          <a:xfrm>
            <a:off x="8575136" y="4303986"/>
            <a:ext cx="2274597"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1740693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BD1EC-6FF6-45F7-8F56-FD4BB6186399}"/>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6756DD20-E664-4A11-B252-49D38315A4A9}"/>
              </a:ext>
            </a:extLst>
          </p:cNvPr>
          <p:cNvSpPr/>
          <p:nvPr/>
        </p:nvSpPr>
        <p:spPr>
          <a:xfrm>
            <a:off x="5667703" y="3082159"/>
            <a:ext cx="346842" cy="2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hlinkClick r:id="rId4" action="ppaction://hlinksldjump"/>
            <a:extLst>
              <a:ext uri="{FF2B5EF4-FFF2-40B4-BE49-F238E27FC236}">
                <a16:creationId xmlns:a16="http://schemas.microsoft.com/office/drawing/2014/main" id="{45FA6432-251B-417D-A374-A9437FE998CE}"/>
              </a:ext>
            </a:extLst>
          </p:cNvPr>
          <p:cNvSpPr/>
          <p:nvPr/>
        </p:nvSpPr>
        <p:spPr>
          <a:xfrm>
            <a:off x="5667703" y="3429000"/>
            <a:ext cx="346842" cy="18918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121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BD1EC-6FF6-45F7-8F56-FD4BB6186399}"/>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3D9F8FC-C6F3-4BAB-BF99-1E272671DF74}"/>
              </a:ext>
            </a:extLst>
          </p:cNvPr>
          <p:cNvSpPr txBox="1"/>
          <p:nvPr/>
        </p:nvSpPr>
        <p:spPr>
          <a:xfrm>
            <a:off x="1608083" y="3160986"/>
            <a:ext cx="338958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Incorrect. The slide was reviewed for signs of hemolysis.</a:t>
            </a:r>
          </a:p>
        </p:txBody>
      </p:sp>
      <p:sp>
        <p:nvSpPr>
          <p:cNvPr id="4" name="TextBox 3">
            <a:hlinkClick r:id="rId3" action="ppaction://hlinksldjump"/>
            <a:extLst>
              <a:ext uri="{FF2B5EF4-FFF2-40B4-BE49-F238E27FC236}">
                <a16:creationId xmlns:a16="http://schemas.microsoft.com/office/drawing/2014/main" id="{DE5981DB-01B8-4093-ACD0-BA2CCBF8111C}"/>
              </a:ext>
            </a:extLst>
          </p:cNvPr>
          <p:cNvSpPr txBox="1"/>
          <p:nvPr/>
        </p:nvSpPr>
        <p:spPr>
          <a:xfrm>
            <a:off x="2165577" y="3909848"/>
            <a:ext cx="2274597"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3664176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6DB4B4-8A8A-4324-8F60-BEFAE56D3F44}"/>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46D6E127-FF01-404E-AE28-76856A2CCF68}"/>
              </a:ext>
            </a:extLst>
          </p:cNvPr>
          <p:cNvSpPr/>
          <p:nvPr/>
        </p:nvSpPr>
        <p:spPr>
          <a:xfrm>
            <a:off x="6424448" y="3949262"/>
            <a:ext cx="701566" cy="354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629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C186D7-6330-4468-B291-9E976AF1491A}"/>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9BC97F51-538C-4D12-A378-A21E15D7D10D}"/>
              </a:ext>
            </a:extLst>
          </p:cNvPr>
          <p:cNvSpPr/>
          <p:nvPr/>
        </p:nvSpPr>
        <p:spPr>
          <a:xfrm>
            <a:off x="7526867" y="4216400"/>
            <a:ext cx="838200" cy="3979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767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3DC798-35EA-4C93-9C80-87237F977D86}"/>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hlinkClick r:id="rId3" action="ppaction://hlinksldjump"/>
            <a:extLst>
              <a:ext uri="{FF2B5EF4-FFF2-40B4-BE49-F238E27FC236}">
                <a16:creationId xmlns:a16="http://schemas.microsoft.com/office/drawing/2014/main" id="{EEA9E753-7DB4-4BC9-9D90-D6D6C23D0EEF}"/>
              </a:ext>
            </a:extLst>
          </p:cNvPr>
          <p:cNvSpPr txBox="1"/>
          <p:nvPr/>
        </p:nvSpPr>
        <p:spPr>
          <a:xfrm>
            <a:off x="8639504" y="4966138"/>
            <a:ext cx="302698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proceed to next pending sample.</a:t>
            </a:r>
          </a:p>
        </p:txBody>
      </p:sp>
    </p:spTree>
    <p:extLst>
      <p:ext uri="{BB962C8B-B14F-4D97-AF65-F5344CB8AC3E}">
        <p14:creationId xmlns:p14="http://schemas.microsoft.com/office/powerpoint/2010/main" val="3811767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34B689-750F-4162-B120-D4EC236D9BCA}"/>
              </a:ext>
            </a:extLst>
          </p:cNvPr>
          <p:cNvPicPr>
            <a:picLocks noChangeAspect="1"/>
          </p:cNvPicPr>
          <p:nvPr/>
        </p:nvPicPr>
        <p:blipFill>
          <a:blip r:embed="rId2"/>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D82471B-67D0-48BD-A549-C488CD403A5D}"/>
              </a:ext>
            </a:extLst>
          </p:cNvPr>
          <p:cNvPicPr>
            <a:picLocks noChangeAspect="1"/>
          </p:cNvPicPr>
          <p:nvPr/>
        </p:nvPicPr>
        <p:blipFill>
          <a:blip r:embed="rId3"/>
          <a:stretch>
            <a:fillRect/>
          </a:stretch>
        </p:blipFill>
        <p:spPr>
          <a:xfrm>
            <a:off x="1881625" y="1906223"/>
            <a:ext cx="2967212" cy="3194283"/>
          </a:xfrm>
          <a:prstGeom prst="rect">
            <a:avLst/>
          </a:prstGeom>
        </p:spPr>
      </p:pic>
      <p:sp>
        <p:nvSpPr>
          <p:cNvPr id="6" name="TextBox 5">
            <a:extLst>
              <a:ext uri="{FF2B5EF4-FFF2-40B4-BE49-F238E27FC236}">
                <a16:creationId xmlns:a16="http://schemas.microsoft.com/office/drawing/2014/main" id="{8A128951-7E37-4529-A90A-DEF2BCF69089}"/>
              </a:ext>
            </a:extLst>
          </p:cNvPr>
          <p:cNvSpPr txBox="1"/>
          <p:nvPr/>
        </p:nvSpPr>
        <p:spPr>
          <a:xfrm>
            <a:off x="3706322" y="5237481"/>
            <a:ext cx="3020037" cy="923330"/>
          </a:xfrm>
          <a:prstGeom prst="rect">
            <a:avLst/>
          </a:prstGeom>
          <a:solidFill>
            <a:schemeClr val="bg1"/>
          </a:solidFill>
          <a:ln w="38100">
            <a:solidFill>
              <a:srgbClr val="FF0000"/>
            </a:solidFill>
          </a:ln>
        </p:spPr>
        <p:txBody>
          <a:bodyPr wrap="square" rtlCol="0">
            <a:spAutoFit/>
          </a:bodyPr>
          <a:lstStyle/>
          <a:p>
            <a:pPr algn="ctr"/>
            <a:r>
              <a:rPr lang="en-US" dirty="0"/>
              <a:t>Select the abnormal result to review corresponding procedural action rules.</a:t>
            </a:r>
          </a:p>
        </p:txBody>
      </p:sp>
      <p:sp>
        <p:nvSpPr>
          <p:cNvPr id="7" name="Rectangle: Rounded Corners 6">
            <a:hlinkClick r:id="rId4" action="ppaction://hlinksldjump"/>
            <a:extLst>
              <a:ext uri="{FF2B5EF4-FFF2-40B4-BE49-F238E27FC236}">
                <a16:creationId xmlns:a16="http://schemas.microsoft.com/office/drawing/2014/main" id="{DF32D4D6-17E9-4F70-9F54-FD4B9D67019E}"/>
              </a:ext>
            </a:extLst>
          </p:cNvPr>
          <p:cNvSpPr/>
          <p:nvPr/>
        </p:nvSpPr>
        <p:spPr>
          <a:xfrm>
            <a:off x="5580872" y="1906224"/>
            <a:ext cx="291662" cy="14577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hlinkClick r:id="rId4" action="ppaction://hlinksldjump"/>
            <a:extLst>
              <a:ext uri="{FF2B5EF4-FFF2-40B4-BE49-F238E27FC236}">
                <a16:creationId xmlns:a16="http://schemas.microsoft.com/office/drawing/2014/main" id="{763578CE-A584-4B26-B03E-DF089085812D}"/>
              </a:ext>
            </a:extLst>
          </p:cNvPr>
          <p:cNvSpPr/>
          <p:nvPr/>
        </p:nvSpPr>
        <p:spPr>
          <a:xfrm>
            <a:off x="5580872" y="3612509"/>
            <a:ext cx="291662" cy="14577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hlinkClick r:id="rId5" action="ppaction://hlinksldjump"/>
            <a:extLst>
              <a:ext uri="{FF2B5EF4-FFF2-40B4-BE49-F238E27FC236}">
                <a16:creationId xmlns:a16="http://schemas.microsoft.com/office/drawing/2014/main" id="{456CB955-3391-4629-90DE-C397ABA430AD}"/>
              </a:ext>
            </a:extLst>
          </p:cNvPr>
          <p:cNvSpPr/>
          <p:nvPr/>
        </p:nvSpPr>
        <p:spPr>
          <a:xfrm>
            <a:off x="5580872" y="3429000"/>
            <a:ext cx="207532" cy="1835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063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34B689-750F-4162-B120-D4EC236D9BCA}"/>
              </a:ext>
            </a:extLst>
          </p:cNvPr>
          <p:cNvPicPr>
            <a:picLocks noChangeAspect="1"/>
          </p:cNvPicPr>
          <p:nvPr/>
        </p:nvPicPr>
        <p:blipFill>
          <a:blip r:embed="rId2"/>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D82471B-67D0-48BD-A549-C488CD403A5D}"/>
              </a:ext>
            </a:extLst>
          </p:cNvPr>
          <p:cNvPicPr>
            <a:picLocks noChangeAspect="1"/>
          </p:cNvPicPr>
          <p:nvPr/>
        </p:nvPicPr>
        <p:blipFill>
          <a:blip r:embed="rId3"/>
          <a:stretch>
            <a:fillRect/>
          </a:stretch>
        </p:blipFill>
        <p:spPr>
          <a:xfrm>
            <a:off x="1881625" y="1906223"/>
            <a:ext cx="2967212" cy="3194283"/>
          </a:xfrm>
          <a:prstGeom prst="rect">
            <a:avLst/>
          </a:prstGeom>
        </p:spPr>
      </p:pic>
      <p:sp>
        <p:nvSpPr>
          <p:cNvPr id="4" name="TextBox 3">
            <a:extLst>
              <a:ext uri="{FF2B5EF4-FFF2-40B4-BE49-F238E27FC236}">
                <a16:creationId xmlns:a16="http://schemas.microsoft.com/office/drawing/2014/main" id="{82A79380-02A3-4D76-99CE-3BBD12A91A23}"/>
              </a:ext>
            </a:extLst>
          </p:cNvPr>
          <p:cNvSpPr txBox="1"/>
          <p:nvPr/>
        </p:nvSpPr>
        <p:spPr>
          <a:xfrm>
            <a:off x="7766845" y="3347425"/>
            <a:ext cx="2749061"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That value is within the normal reference range. Refer to the HH Reference Range Procedure to find the abnormal value.</a:t>
            </a:r>
          </a:p>
        </p:txBody>
      </p:sp>
      <p:sp>
        <p:nvSpPr>
          <p:cNvPr id="6" name="TextBox 5">
            <a:hlinkClick r:id="rId4" action="ppaction://hlinksldjump"/>
            <a:extLst>
              <a:ext uri="{FF2B5EF4-FFF2-40B4-BE49-F238E27FC236}">
                <a16:creationId xmlns:a16="http://schemas.microsoft.com/office/drawing/2014/main" id="{0909E7F3-F17F-4E6C-A65E-65996DA09FD4}"/>
              </a:ext>
            </a:extLst>
          </p:cNvPr>
          <p:cNvSpPr txBox="1"/>
          <p:nvPr/>
        </p:nvSpPr>
        <p:spPr>
          <a:xfrm>
            <a:off x="8018144" y="4915840"/>
            <a:ext cx="229223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3350322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34B689-750F-4162-B120-D4EC236D9BCA}"/>
              </a:ext>
            </a:extLst>
          </p:cNvPr>
          <p:cNvPicPr>
            <a:picLocks noChangeAspect="1"/>
          </p:cNvPicPr>
          <p:nvPr/>
        </p:nvPicPr>
        <p:blipFill>
          <a:blip r:embed="rId2"/>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D82471B-67D0-48BD-A549-C488CD403A5D}"/>
              </a:ext>
            </a:extLst>
          </p:cNvPr>
          <p:cNvPicPr>
            <a:picLocks noChangeAspect="1"/>
          </p:cNvPicPr>
          <p:nvPr/>
        </p:nvPicPr>
        <p:blipFill>
          <a:blip r:embed="rId3"/>
          <a:stretch>
            <a:fillRect/>
          </a:stretch>
        </p:blipFill>
        <p:spPr>
          <a:xfrm>
            <a:off x="1881625" y="1906223"/>
            <a:ext cx="2967212" cy="3194283"/>
          </a:xfrm>
          <a:prstGeom prst="rect">
            <a:avLst/>
          </a:prstGeom>
        </p:spPr>
      </p:pic>
      <p:sp>
        <p:nvSpPr>
          <p:cNvPr id="4" name="Speech Bubble: Rectangle 3">
            <a:extLst>
              <a:ext uri="{FF2B5EF4-FFF2-40B4-BE49-F238E27FC236}">
                <a16:creationId xmlns:a16="http://schemas.microsoft.com/office/drawing/2014/main" id="{6E33D679-4C49-4A6E-965F-7552FE15CA5D}"/>
              </a:ext>
            </a:extLst>
          </p:cNvPr>
          <p:cNvSpPr/>
          <p:nvPr/>
        </p:nvSpPr>
        <p:spPr>
          <a:xfrm>
            <a:off x="6577475" y="2411761"/>
            <a:ext cx="3338818" cy="2554449"/>
          </a:xfrm>
          <a:prstGeom prst="wedgeRectCallout">
            <a:avLst>
              <a:gd name="adj1" fmla="val -73050"/>
              <a:gd name="adj2" fmla="val -6680"/>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tx1"/>
                </a:solidFill>
              </a:rPr>
              <a:t>PLT &lt;50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the sample for the Platelet F. </a:t>
            </a:r>
          </a:p>
          <a:p>
            <a:pPr marL="171450" indent="-171450">
              <a:buFont typeface="Wingdings" panose="05000000000000000000" pitchFamily="2" charset="2"/>
              <a:buChar char="q"/>
            </a:pPr>
            <a:r>
              <a:rPr lang="en-US" sz="1200" b="1" dirty="0">
                <a:solidFill>
                  <a:schemeClr val="tx1"/>
                </a:solidFill>
              </a:rPr>
              <a:t>Review the patient history. If this is the first occurrence of the PLT result falling below 50, perform platelet estimate. </a:t>
            </a:r>
          </a:p>
          <a:p>
            <a:r>
              <a:rPr lang="en-US" sz="1200" b="1" dirty="0">
                <a:solidFill>
                  <a:schemeClr val="tx1"/>
                </a:solidFill>
              </a:rPr>
              <a:t>                                        OR </a:t>
            </a:r>
          </a:p>
          <a:p>
            <a:pPr marL="171450" indent="-171450">
              <a:buFont typeface="Wingdings" panose="05000000000000000000" pitchFamily="2" charset="2"/>
              <a:buChar char="q"/>
            </a:pPr>
            <a:r>
              <a:rPr lang="en-US" sz="1200" b="1" dirty="0">
                <a:solidFill>
                  <a:schemeClr val="tx1"/>
                </a:solidFill>
              </a:rPr>
              <a:t>If patient has a history of PLT results falling below 50 and the PLT does not have an asterisk flag, release result.</a:t>
            </a:r>
          </a:p>
          <a:p>
            <a:pPr algn="ctr"/>
            <a:endParaRPr lang="en-US" dirty="0"/>
          </a:p>
        </p:txBody>
      </p:sp>
      <p:pic>
        <p:nvPicPr>
          <p:cNvPr id="6" name="Graphic 5" descr="Arrow Slight curve">
            <a:extLst>
              <a:ext uri="{FF2B5EF4-FFF2-40B4-BE49-F238E27FC236}">
                <a16:creationId xmlns:a16="http://schemas.microsoft.com/office/drawing/2014/main" id="{16C4A2BC-66E6-453D-ADAE-C5E7D3D260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20235" y="2774659"/>
            <a:ext cx="490140" cy="490140"/>
          </a:xfrm>
          <a:prstGeom prst="rect">
            <a:avLst/>
          </a:prstGeom>
        </p:spPr>
      </p:pic>
      <p:sp>
        <p:nvSpPr>
          <p:cNvPr id="7" name="TextBox 6">
            <a:hlinkClick r:id="rId6" action="ppaction://hlinksldjump"/>
            <a:extLst>
              <a:ext uri="{FF2B5EF4-FFF2-40B4-BE49-F238E27FC236}">
                <a16:creationId xmlns:a16="http://schemas.microsoft.com/office/drawing/2014/main" id="{AE7DCC44-45A8-4291-B324-996373B33EC2}"/>
              </a:ext>
            </a:extLst>
          </p:cNvPr>
          <p:cNvSpPr txBox="1"/>
          <p:nvPr/>
        </p:nvSpPr>
        <p:spPr>
          <a:xfrm>
            <a:off x="10310375" y="2615072"/>
            <a:ext cx="1666782" cy="92333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Click here to proceed with first action</a:t>
            </a:r>
          </a:p>
        </p:txBody>
      </p:sp>
    </p:spTree>
    <p:extLst>
      <p:ext uri="{BB962C8B-B14F-4D97-AF65-F5344CB8AC3E}">
        <p14:creationId xmlns:p14="http://schemas.microsoft.com/office/powerpoint/2010/main" val="3049150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550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34B689-750F-4162-B120-D4EC236D9BCA}"/>
              </a:ext>
            </a:extLst>
          </p:cNvPr>
          <p:cNvPicPr>
            <a:picLocks noChangeAspect="1"/>
          </p:cNvPicPr>
          <p:nvPr/>
        </p:nvPicPr>
        <p:blipFill>
          <a:blip r:embed="rId2"/>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D82471B-67D0-48BD-A549-C488CD403A5D}"/>
              </a:ext>
            </a:extLst>
          </p:cNvPr>
          <p:cNvPicPr>
            <a:picLocks noChangeAspect="1"/>
          </p:cNvPicPr>
          <p:nvPr/>
        </p:nvPicPr>
        <p:blipFill>
          <a:blip r:embed="rId3"/>
          <a:stretch>
            <a:fillRect/>
          </a:stretch>
        </p:blipFill>
        <p:spPr>
          <a:xfrm>
            <a:off x="1881625" y="1906223"/>
            <a:ext cx="2967212" cy="3194283"/>
          </a:xfrm>
          <a:prstGeom prst="rect">
            <a:avLst/>
          </a:prstGeom>
        </p:spPr>
      </p:pic>
      <p:sp>
        <p:nvSpPr>
          <p:cNvPr id="4" name="Rectangle 3">
            <a:extLst>
              <a:ext uri="{FF2B5EF4-FFF2-40B4-BE49-F238E27FC236}">
                <a16:creationId xmlns:a16="http://schemas.microsoft.com/office/drawing/2014/main" id="{E251CAC0-E344-43F4-B3A7-352A78423716}"/>
              </a:ext>
            </a:extLst>
          </p:cNvPr>
          <p:cNvSpPr/>
          <p:nvPr/>
        </p:nvSpPr>
        <p:spPr>
          <a:xfrm>
            <a:off x="2157538" y="5332921"/>
            <a:ext cx="5891048" cy="646331"/>
          </a:xfrm>
          <a:prstGeom prst="rect">
            <a:avLst/>
          </a:prstGeom>
          <a:solidFill>
            <a:schemeClr val="bg1"/>
          </a:solidFill>
          <a:ln w="28575">
            <a:solidFill>
              <a:srgbClr val="FF0000"/>
            </a:solidFill>
          </a:ln>
        </p:spPr>
        <p:txBody>
          <a:bodyPr wrap="square">
            <a:spAutoFit/>
          </a:bodyPr>
          <a:lstStyle/>
          <a:p>
            <a:pPr algn="ctr"/>
            <a:r>
              <a:rPr lang="en-US" dirty="0"/>
              <a:t>You have checked the sample for a clot and saw no signs of clotting. Enter a NCLOT (no clot) comment</a:t>
            </a:r>
          </a:p>
        </p:txBody>
      </p:sp>
      <p:sp>
        <p:nvSpPr>
          <p:cNvPr id="6" name="Rectangle: Rounded Corners 5">
            <a:hlinkClick r:id="rId4" action="ppaction://hlinksldjump"/>
            <a:extLst>
              <a:ext uri="{FF2B5EF4-FFF2-40B4-BE49-F238E27FC236}">
                <a16:creationId xmlns:a16="http://schemas.microsoft.com/office/drawing/2014/main" id="{5FA79C90-6EFB-4DF4-89AB-35F3A5529093}"/>
              </a:ext>
            </a:extLst>
          </p:cNvPr>
          <p:cNvSpPr/>
          <p:nvPr/>
        </p:nvSpPr>
        <p:spPr>
          <a:xfrm>
            <a:off x="4760753" y="1686187"/>
            <a:ext cx="402021" cy="34814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hlinkClick r:id="rId5" action="ppaction://hlinksldjump"/>
            <a:extLst>
              <a:ext uri="{FF2B5EF4-FFF2-40B4-BE49-F238E27FC236}">
                <a16:creationId xmlns:a16="http://schemas.microsoft.com/office/drawing/2014/main" id="{E4E2C1BA-5956-4F5C-8EF2-BDD68B198E3A}"/>
              </a:ext>
            </a:extLst>
          </p:cNvPr>
          <p:cNvSpPr/>
          <p:nvPr/>
        </p:nvSpPr>
        <p:spPr>
          <a:xfrm>
            <a:off x="783158" y="1686187"/>
            <a:ext cx="315310" cy="3468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4410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34B689-750F-4162-B120-D4EC236D9BCA}"/>
              </a:ext>
            </a:extLst>
          </p:cNvPr>
          <p:cNvPicPr>
            <a:picLocks noChangeAspect="1"/>
          </p:cNvPicPr>
          <p:nvPr/>
        </p:nvPicPr>
        <p:blipFill>
          <a:blip r:embed="rId2"/>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D82471B-67D0-48BD-A549-C488CD403A5D}"/>
              </a:ext>
            </a:extLst>
          </p:cNvPr>
          <p:cNvPicPr>
            <a:picLocks noChangeAspect="1"/>
          </p:cNvPicPr>
          <p:nvPr/>
        </p:nvPicPr>
        <p:blipFill>
          <a:blip r:embed="rId3"/>
          <a:stretch>
            <a:fillRect/>
          </a:stretch>
        </p:blipFill>
        <p:spPr>
          <a:xfrm>
            <a:off x="1881625" y="1906223"/>
            <a:ext cx="2967212" cy="3194283"/>
          </a:xfrm>
          <a:prstGeom prst="rect">
            <a:avLst/>
          </a:prstGeom>
        </p:spPr>
      </p:pic>
      <p:sp>
        <p:nvSpPr>
          <p:cNvPr id="4" name="Speech Bubble: Rectangle 3">
            <a:extLst>
              <a:ext uri="{FF2B5EF4-FFF2-40B4-BE49-F238E27FC236}">
                <a16:creationId xmlns:a16="http://schemas.microsoft.com/office/drawing/2014/main" id="{A8A6DCD7-23BE-4B9F-ABD8-981715BF29EF}"/>
              </a:ext>
            </a:extLst>
          </p:cNvPr>
          <p:cNvSpPr/>
          <p:nvPr/>
        </p:nvSpPr>
        <p:spPr>
          <a:xfrm>
            <a:off x="6330882" y="3178127"/>
            <a:ext cx="3716866" cy="2142067"/>
          </a:xfrm>
          <a:prstGeom prst="wedgeRectCallout">
            <a:avLst>
              <a:gd name="adj1" fmla="val -82988"/>
              <a:gd name="adj2" fmla="val -2565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These are the external comment buttons. Comments entered here will be seen by the provider when viewing the patient’s results.</a:t>
            </a:r>
          </a:p>
          <a:p>
            <a:pPr algn="ctr"/>
            <a:endParaRPr lang="en-US" dirty="0"/>
          </a:p>
          <a:p>
            <a:pPr algn="ctr"/>
            <a:r>
              <a:rPr lang="en-US" dirty="0"/>
              <a:t>The “no clot” comment is for internal lab use only.</a:t>
            </a:r>
          </a:p>
        </p:txBody>
      </p:sp>
      <p:sp>
        <p:nvSpPr>
          <p:cNvPr id="6" name="TextBox 5">
            <a:hlinkClick r:id="rId4" action="ppaction://hlinksldjump"/>
            <a:extLst>
              <a:ext uri="{FF2B5EF4-FFF2-40B4-BE49-F238E27FC236}">
                <a16:creationId xmlns:a16="http://schemas.microsoft.com/office/drawing/2014/main" id="{CDB1D7AE-E4C0-41F4-9984-CB5ECDEDBD99}"/>
              </a:ext>
            </a:extLst>
          </p:cNvPr>
          <p:cNvSpPr txBox="1"/>
          <p:nvPr/>
        </p:nvSpPr>
        <p:spPr>
          <a:xfrm>
            <a:off x="7210978" y="5456560"/>
            <a:ext cx="229223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2304677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F08370-A269-42B9-908A-37D38A5F5E4A}"/>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9C2CC581-E449-4011-A719-C29A8EA1CBE5}"/>
              </a:ext>
            </a:extLst>
          </p:cNvPr>
          <p:cNvSpPr/>
          <p:nvPr/>
        </p:nvSpPr>
        <p:spPr>
          <a:xfrm>
            <a:off x="1445220" y="2040333"/>
            <a:ext cx="354724" cy="3074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881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1B504F-0B56-4540-8000-4BFDF8EE2029}"/>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B71EFB93-E066-43D2-A33F-B51798D6A2E7}"/>
              </a:ext>
            </a:extLst>
          </p:cNvPr>
          <p:cNvSpPr/>
          <p:nvPr/>
        </p:nvSpPr>
        <p:spPr>
          <a:xfrm>
            <a:off x="4289087" y="3275286"/>
            <a:ext cx="1004365" cy="3074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386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0C53C9-D83F-46A4-AE69-FB0452FF8A42}"/>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3E156A5D-CAEA-44C6-9036-2DF7EE37FBEB}"/>
              </a:ext>
            </a:extLst>
          </p:cNvPr>
          <p:cNvSpPr/>
          <p:nvPr/>
        </p:nvSpPr>
        <p:spPr>
          <a:xfrm>
            <a:off x="4079363" y="4966282"/>
            <a:ext cx="274523" cy="227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419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7DA8DB-CB5A-4A35-8F0D-66A11E42A855}"/>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hlinkClick r:id="rId3" action="ppaction://hlinksldjump"/>
            <a:extLst>
              <a:ext uri="{FF2B5EF4-FFF2-40B4-BE49-F238E27FC236}">
                <a16:creationId xmlns:a16="http://schemas.microsoft.com/office/drawing/2014/main" id="{AF8C43AE-ECBF-406A-84D2-8F31593F0725}"/>
              </a:ext>
            </a:extLst>
          </p:cNvPr>
          <p:cNvSpPr/>
          <p:nvPr/>
        </p:nvSpPr>
        <p:spPr>
          <a:xfrm>
            <a:off x="7451736" y="5917818"/>
            <a:ext cx="584917" cy="3074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337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FB4F4A-C51D-4822-AD6D-A49091FF62A6}"/>
              </a:ext>
            </a:extLst>
          </p:cNvPr>
          <p:cNvPicPr>
            <a:picLocks noChangeAspect="1"/>
          </p:cNvPicPr>
          <p:nvPr/>
        </p:nvPicPr>
        <p:blipFill>
          <a:blip r:embed="rId2"/>
          <a:stretch>
            <a:fillRect/>
          </a:stretch>
        </p:blipFill>
        <p:spPr>
          <a:xfrm>
            <a:off x="0" y="7129"/>
            <a:ext cx="12192000" cy="6843742"/>
          </a:xfrm>
          <a:prstGeom prst="rect">
            <a:avLst/>
          </a:prstGeom>
        </p:spPr>
      </p:pic>
      <p:sp>
        <p:nvSpPr>
          <p:cNvPr id="6" name="Speech Bubble: Rectangle 5">
            <a:extLst>
              <a:ext uri="{FF2B5EF4-FFF2-40B4-BE49-F238E27FC236}">
                <a16:creationId xmlns:a16="http://schemas.microsoft.com/office/drawing/2014/main" id="{7F1B97AB-7B6C-45B0-BE2C-E54E26AB918D}"/>
              </a:ext>
            </a:extLst>
          </p:cNvPr>
          <p:cNvSpPr/>
          <p:nvPr/>
        </p:nvSpPr>
        <p:spPr>
          <a:xfrm>
            <a:off x="6795083" y="2386667"/>
            <a:ext cx="3338818" cy="2611461"/>
          </a:xfrm>
          <a:prstGeom prst="wedgeRectCallout">
            <a:avLst>
              <a:gd name="adj1" fmla="val -75332"/>
              <a:gd name="adj2" fmla="val -1708"/>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r>
              <a:rPr lang="en-US" b="1" dirty="0">
                <a:solidFill>
                  <a:schemeClr val="tx1"/>
                </a:solidFill>
              </a:rPr>
              <a:t>PLT &lt;100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sample for Platelet F. </a:t>
            </a:r>
          </a:p>
          <a:p>
            <a:pPr marL="171450" indent="-171450">
              <a:buFont typeface="Wingdings" panose="05000000000000000000" pitchFamily="2" charset="2"/>
              <a:buChar char="q"/>
            </a:pPr>
            <a:r>
              <a:rPr lang="en-US" sz="1200" b="1" dirty="0">
                <a:solidFill>
                  <a:schemeClr val="tx1"/>
                </a:solidFill>
              </a:rPr>
              <a:t>Review the patient history. If this is the first occurrence of the PLT result falling below 100, perform platelet estimate. </a:t>
            </a:r>
          </a:p>
          <a:p>
            <a:r>
              <a:rPr lang="en-US" sz="1200" b="1" dirty="0">
                <a:solidFill>
                  <a:schemeClr val="tx1"/>
                </a:solidFill>
              </a:rPr>
              <a:t>                                       OR </a:t>
            </a:r>
          </a:p>
          <a:p>
            <a:pPr marL="171450" indent="-171450">
              <a:buFont typeface="Wingdings" panose="05000000000000000000" pitchFamily="2" charset="2"/>
              <a:buChar char="q"/>
            </a:pPr>
            <a:r>
              <a:rPr lang="en-US" sz="1200" b="1" dirty="0">
                <a:solidFill>
                  <a:schemeClr val="tx1"/>
                </a:solidFill>
              </a:rPr>
              <a:t>If patient has a history of PLT results falling below 100 and the PLT does not have an asterisk flag, release result.</a:t>
            </a:r>
          </a:p>
          <a:p>
            <a:pPr algn="ctr"/>
            <a:endParaRPr lang="en-US" dirty="0"/>
          </a:p>
        </p:txBody>
      </p:sp>
      <p:pic>
        <p:nvPicPr>
          <p:cNvPr id="9" name="Graphic 8" descr="Checkmark">
            <a:extLst>
              <a:ext uri="{FF2B5EF4-FFF2-40B4-BE49-F238E27FC236}">
                <a16:creationId xmlns:a16="http://schemas.microsoft.com/office/drawing/2014/main" id="{C09C715B-7326-480B-AD15-657C56B33D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74982" y="2988568"/>
            <a:ext cx="220133" cy="220133"/>
          </a:xfrm>
          <a:prstGeom prst="rect">
            <a:avLst/>
          </a:prstGeom>
        </p:spPr>
      </p:pic>
      <p:pic>
        <p:nvPicPr>
          <p:cNvPr id="7" name="Graphic 6" descr="Arrow Slight curve">
            <a:extLst>
              <a:ext uri="{FF2B5EF4-FFF2-40B4-BE49-F238E27FC236}">
                <a16:creationId xmlns:a16="http://schemas.microsoft.com/office/drawing/2014/main" id="{ABE0430D-990C-412F-96E5-C25EE7FD03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05301" y="3358576"/>
            <a:ext cx="526558" cy="526558"/>
          </a:xfrm>
          <a:prstGeom prst="rect">
            <a:avLst/>
          </a:prstGeom>
        </p:spPr>
      </p:pic>
      <p:sp>
        <p:nvSpPr>
          <p:cNvPr id="8" name="TextBox 7">
            <a:hlinkClick r:id="rId7" action="ppaction://hlinksldjump"/>
            <a:extLst>
              <a:ext uri="{FF2B5EF4-FFF2-40B4-BE49-F238E27FC236}">
                <a16:creationId xmlns:a16="http://schemas.microsoft.com/office/drawing/2014/main" id="{25B2392D-EEA0-4EC3-887B-1EFFD5063009}"/>
              </a:ext>
            </a:extLst>
          </p:cNvPr>
          <p:cNvSpPr txBox="1"/>
          <p:nvPr/>
        </p:nvSpPr>
        <p:spPr>
          <a:xfrm>
            <a:off x="10431859" y="3367169"/>
            <a:ext cx="1535240" cy="523220"/>
          </a:xfrm>
          <a:prstGeom prst="rect">
            <a:avLst/>
          </a:prstGeom>
          <a:solidFill>
            <a:schemeClr val="bg1"/>
          </a:solidFill>
          <a:ln w="28575">
            <a:solidFill>
              <a:srgbClr val="FF0000"/>
            </a:solidFill>
          </a:ln>
        </p:spPr>
        <p:txBody>
          <a:bodyPr wrap="square" rtlCol="0">
            <a:spAutoFit/>
          </a:bodyPr>
          <a:lstStyle/>
          <a:p>
            <a:pPr algn="ctr"/>
            <a:r>
              <a:rPr lang="en-US" sz="1400" dirty="0"/>
              <a:t>Click here to see results of rerun.</a:t>
            </a:r>
          </a:p>
        </p:txBody>
      </p:sp>
    </p:spTree>
    <p:extLst>
      <p:ext uri="{BB962C8B-B14F-4D97-AF65-F5344CB8AC3E}">
        <p14:creationId xmlns:p14="http://schemas.microsoft.com/office/powerpoint/2010/main" val="3503098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nodeType="withEffect">
                                  <p:stCondLst>
                                    <p:cond delay="300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grpId="0" nodeType="withEffect">
                                  <p:stCondLst>
                                    <p:cond delay="350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5DD81-67E4-4225-A161-52B01ACF3780}"/>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D5C587E2-190D-490A-A735-E70CD3207A8C}"/>
              </a:ext>
            </a:extLst>
          </p:cNvPr>
          <p:cNvSpPr/>
          <p:nvPr/>
        </p:nvSpPr>
        <p:spPr>
          <a:xfrm>
            <a:off x="7258790" y="4172908"/>
            <a:ext cx="618473" cy="3074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1150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F75284-CE9B-4896-A4E9-7F74837BEFFF}"/>
              </a:ext>
            </a:extLst>
          </p:cNvPr>
          <p:cNvPicPr>
            <a:picLocks noChangeAspect="1"/>
          </p:cNvPicPr>
          <p:nvPr/>
        </p:nvPicPr>
        <p:blipFill>
          <a:blip r:embed="rId2"/>
          <a:stretch>
            <a:fillRect/>
          </a:stretch>
        </p:blipFill>
        <p:spPr>
          <a:xfrm>
            <a:off x="0" y="1"/>
            <a:ext cx="12192000" cy="6857999"/>
          </a:xfrm>
          <a:prstGeom prst="rect">
            <a:avLst/>
          </a:prstGeom>
        </p:spPr>
      </p:pic>
      <p:pic>
        <p:nvPicPr>
          <p:cNvPr id="3" name="Picture 2">
            <a:extLst>
              <a:ext uri="{FF2B5EF4-FFF2-40B4-BE49-F238E27FC236}">
                <a16:creationId xmlns:a16="http://schemas.microsoft.com/office/drawing/2014/main" id="{D3B9F488-2715-4C27-A804-8C0BDFF5F1B5}"/>
              </a:ext>
            </a:extLst>
          </p:cNvPr>
          <p:cNvPicPr>
            <a:picLocks noChangeAspect="1"/>
          </p:cNvPicPr>
          <p:nvPr/>
        </p:nvPicPr>
        <p:blipFill>
          <a:blip r:embed="rId3"/>
          <a:stretch>
            <a:fillRect/>
          </a:stretch>
        </p:blipFill>
        <p:spPr>
          <a:xfrm>
            <a:off x="1881625" y="1906223"/>
            <a:ext cx="2967212" cy="3194283"/>
          </a:xfrm>
          <a:prstGeom prst="rect">
            <a:avLst/>
          </a:prstGeom>
        </p:spPr>
      </p:pic>
      <p:sp>
        <p:nvSpPr>
          <p:cNvPr id="5" name="Speech Bubble: Rectangle 4">
            <a:extLst>
              <a:ext uri="{FF2B5EF4-FFF2-40B4-BE49-F238E27FC236}">
                <a16:creationId xmlns:a16="http://schemas.microsoft.com/office/drawing/2014/main" id="{FE04F1E4-E30C-434F-A905-0181E86E73B1}"/>
              </a:ext>
            </a:extLst>
          </p:cNvPr>
          <p:cNvSpPr/>
          <p:nvPr/>
        </p:nvSpPr>
        <p:spPr>
          <a:xfrm>
            <a:off x="6851009" y="2948874"/>
            <a:ext cx="3338818" cy="2611461"/>
          </a:xfrm>
          <a:prstGeom prst="wedgeRectCallout">
            <a:avLst>
              <a:gd name="adj1" fmla="val -49362"/>
              <a:gd name="adj2" fmla="val -13782"/>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r>
              <a:rPr lang="en-US" b="1" dirty="0">
                <a:solidFill>
                  <a:schemeClr val="tx1"/>
                </a:solidFill>
              </a:rPr>
              <a:t>PLT &lt;50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sample for Platelet F. </a:t>
            </a:r>
          </a:p>
          <a:p>
            <a:pPr marL="171450" indent="-171450">
              <a:buFont typeface="Wingdings" panose="05000000000000000000" pitchFamily="2" charset="2"/>
              <a:buChar char="q"/>
            </a:pPr>
            <a:r>
              <a:rPr lang="en-US" sz="1200" b="1" dirty="0">
                <a:solidFill>
                  <a:schemeClr val="tx1"/>
                </a:solidFill>
              </a:rPr>
              <a:t>Review the patient history. If this is the first occurrence of the PLT result falling below 50, perform platelet estimate. </a:t>
            </a:r>
          </a:p>
          <a:p>
            <a:r>
              <a:rPr lang="en-US" sz="1200" b="1" dirty="0">
                <a:solidFill>
                  <a:schemeClr val="tx1"/>
                </a:solidFill>
              </a:rPr>
              <a:t>                                       OR </a:t>
            </a:r>
          </a:p>
          <a:p>
            <a:pPr marL="171450" indent="-171450">
              <a:buFont typeface="Wingdings" panose="05000000000000000000" pitchFamily="2" charset="2"/>
              <a:buChar char="q"/>
            </a:pPr>
            <a:r>
              <a:rPr lang="en-US" sz="1200" b="1" dirty="0">
                <a:solidFill>
                  <a:schemeClr val="tx1"/>
                </a:solidFill>
              </a:rPr>
              <a:t>If patient has a history of PLT results falling below 50 and the PLT does not have an asterisk flag, release result.</a:t>
            </a:r>
          </a:p>
          <a:p>
            <a:pPr algn="ctr"/>
            <a:endParaRPr lang="en-US" dirty="0"/>
          </a:p>
        </p:txBody>
      </p:sp>
      <p:pic>
        <p:nvPicPr>
          <p:cNvPr id="6" name="Graphic 5" descr="Checkmark">
            <a:extLst>
              <a:ext uri="{FF2B5EF4-FFF2-40B4-BE49-F238E27FC236}">
                <a16:creationId xmlns:a16="http://schemas.microsoft.com/office/drawing/2014/main" id="{F3E29AC1-FBE3-4BF9-B562-F18FBCA7AD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54473" y="3537213"/>
            <a:ext cx="220133" cy="220133"/>
          </a:xfrm>
          <a:prstGeom prst="rect">
            <a:avLst/>
          </a:prstGeom>
        </p:spPr>
      </p:pic>
      <p:pic>
        <p:nvPicPr>
          <p:cNvPr id="7" name="Graphic 6" descr="Arrow Slight curve">
            <a:extLst>
              <a:ext uri="{FF2B5EF4-FFF2-40B4-BE49-F238E27FC236}">
                <a16:creationId xmlns:a16="http://schemas.microsoft.com/office/drawing/2014/main" id="{187E4CD9-2F9B-4680-B825-B03747C95B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68735" y="3857934"/>
            <a:ext cx="450780" cy="450780"/>
          </a:xfrm>
          <a:prstGeom prst="rect">
            <a:avLst/>
          </a:prstGeom>
        </p:spPr>
      </p:pic>
      <p:sp>
        <p:nvSpPr>
          <p:cNvPr id="8" name="TextBox 7">
            <a:hlinkClick r:id="rId8" action="ppaction://hlinksldjump"/>
            <a:extLst>
              <a:ext uri="{FF2B5EF4-FFF2-40B4-BE49-F238E27FC236}">
                <a16:creationId xmlns:a16="http://schemas.microsoft.com/office/drawing/2014/main" id="{A8232304-3219-47ED-8502-BBD4E8C3F44F}"/>
              </a:ext>
            </a:extLst>
          </p:cNvPr>
          <p:cNvSpPr txBox="1"/>
          <p:nvPr/>
        </p:nvSpPr>
        <p:spPr>
          <a:xfrm>
            <a:off x="10535988" y="3821714"/>
            <a:ext cx="1535240" cy="523220"/>
          </a:xfrm>
          <a:prstGeom prst="rect">
            <a:avLst/>
          </a:prstGeom>
          <a:solidFill>
            <a:schemeClr val="bg1"/>
          </a:solidFill>
          <a:ln w="28575">
            <a:solidFill>
              <a:srgbClr val="FF0000"/>
            </a:solidFill>
          </a:ln>
        </p:spPr>
        <p:txBody>
          <a:bodyPr wrap="square" rtlCol="0">
            <a:spAutoFit/>
          </a:bodyPr>
          <a:lstStyle/>
          <a:p>
            <a:pPr algn="ctr"/>
            <a:r>
              <a:rPr lang="en-US" sz="1400" dirty="0"/>
              <a:t>Click here to see results of rerun.</a:t>
            </a:r>
          </a:p>
        </p:txBody>
      </p:sp>
    </p:spTree>
    <p:extLst>
      <p:ext uri="{BB962C8B-B14F-4D97-AF65-F5344CB8AC3E}">
        <p14:creationId xmlns:p14="http://schemas.microsoft.com/office/powerpoint/2010/main" val="4076537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nodeType="withEffect">
                                  <p:stCondLst>
                                    <p:cond delay="300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grpId="0" nodeType="withEffect">
                                  <p:stCondLst>
                                    <p:cond delay="350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381B61-D7D2-466B-BA69-7BF9F9AFDBB9}"/>
              </a:ext>
            </a:extLst>
          </p:cNvPr>
          <p:cNvPicPr>
            <a:picLocks noChangeAspect="1"/>
          </p:cNvPicPr>
          <p:nvPr/>
        </p:nvPicPr>
        <p:blipFill>
          <a:blip r:embed="rId2"/>
          <a:stretch>
            <a:fillRect/>
          </a:stretch>
        </p:blipFill>
        <p:spPr>
          <a:xfrm>
            <a:off x="0" y="0"/>
            <a:ext cx="12192000" cy="6858000"/>
          </a:xfrm>
          <a:prstGeom prst="rect">
            <a:avLst/>
          </a:prstGeom>
        </p:spPr>
      </p:pic>
      <p:sp>
        <p:nvSpPr>
          <p:cNvPr id="4" name="Speech Bubble: Rectangle 3">
            <a:extLst>
              <a:ext uri="{FF2B5EF4-FFF2-40B4-BE49-F238E27FC236}">
                <a16:creationId xmlns:a16="http://schemas.microsoft.com/office/drawing/2014/main" id="{7585AB0E-D9DF-4143-941D-A22B3C10A98C}"/>
              </a:ext>
            </a:extLst>
          </p:cNvPr>
          <p:cNvSpPr/>
          <p:nvPr/>
        </p:nvSpPr>
        <p:spPr>
          <a:xfrm>
            <a:off x="6716786" y="2831428"/>
            <a:ext cx="3338818" cy="2611461"/>
          </a:xfrm>
          <a:prstGeom prst="wedgeRectCallout">
            <a:avLst>
              <a:gd name="adj1" fmla="val -49362"/>
              <a:gd name="adj2" fmla="val -13782"/>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r>
              <a:rPr lang="en-US" b="1" dirty="0">
                <a:solidFill>
                  <a:schemeClr val="tx1"/>
                </a:solidFill>
              </a:rPr>
              <a:t>PLT &lt;50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sample for Platelet F. </a:t>
            </a:r>
          </a:p>
          <a:p>
            <a:pPr marL="171450" indent="-171450">
              <a:buFont typeface="Wingdings" panose="05000000000000000000" pitchFamily="2" charset="2"/>
              <a:buChar char="q"/>
            </a:pPr>
            <a:r>
              <a:rPr lang="en-US" sz="1200" b="1" dirty="0">
                <a:solidFill>
                  <a:schemeClr val="tx1"/>
                </a:solidFill>
              </a:rPr>
              <a:t>Review the patient history. If this is the first occurrence of the PLT result falling below 50, perform platelet estimate. </a:t>
            </a:r>
          </a:p>
          <a:p>
            <a:r>
              <a:rPr lang="en-US" sz="1200" b="1" dirty="0">
                <a:solidFill>
                  <a:schemeClr val="tx1"/>
                </a:solidFill>
              </a:rPr>
              <a:t>                                       OR </a:t>
            </a:r>
          </a:p>
          <a:p>
            <a:pPr marL="171450" indent="-171450">
              <a:buFont typeface="Wingdings" panose="05000000000000000000" pitchFamily="2" charset="2"/>
              <a:buChar char="q"/>
            </a:pPr>
            <a:r>
              <a:rPr lang="en-US" sz="1200" b="1" dirty="0">
                <a:solidFill>
                  <a:schemeClr val="tx1"/>
                </a:solidFill>
              </a:rPr>
              <a:t>If patient has a history of PLT results falling below 50 and the PLT does not have an asterisk flag, release result.</a:t>
            </a:r>
          </a:p>
          <a:p>
            <a:pPr algn="ctr"/>
            <a:endParaRPr lang="en-US" dirty="0"/>
          </a:p>
        </p:txBody>
      </p:sp>
      <p:pic>
        <p:nvPicPr>
          <p:cNvPr id="5" name="Graphic 4" descr="Checkmark">
            <a:extLst>
              <a:ext uri="{FF2B5EF4-FFF2-40B4-BE49-F238E27FC236}">
                <a16:creationId xmlns:a16="http://schemas.microsoft.com/office/drawing/2014/main" id="{2F164F93-5BF8-460A-B432-A228A62852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5083" y="3429000"/>
            <a:ext cx="220133" cy="220133"/>
          </a:xfrm>
          <a:prstGeom prst="rect">
            <a:avLst/>
          </a:prstGeom>
        </p:spPr>
      </p:pic>
      <p:pic>
        <p:nvPicPr>
          <p:cNvPr id="6" name="Graphic 5" descr="Checkmark">
            <a:extLst>
              <a:ext uri="{FF2B5EF4-FFF2-40B4-BE49-F238E27FC236}">
                <a16:creationId xmlns:a16="http://schemas.microsoft.com/office/drawing/2014/main" id="{D680248E-F44C-4EB6-85E6-8D73BC7EE2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5082" y="3790281"/>
            <a:ext cx="220133" cy="220133"/>
          </a:xfrm>
          <a:prstGeom prst="rect">
            <a:avLst/>
          </a:prstGeom>
        </p:spPr>
      </p:pic>
      <p:pic>
        <p:nvPicPr>
          <p:cNvPr id="7" name="Graphic 6" descr="Arrow Slight curve">
            <a:extLst>
              <a:ext uri="{FF2B5EF4-FFF2-40B4-BE49-F238E27FC236}">
                <a16:creationId xmlns:a16="http://schemas.microsoft.com/office/drawing/2014/main" id="{A6BD1C72-43B8-426F-B572-59E08EF567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43737" y="4137158"/>
            <a:ext cx="457200" cy="457200"/>
          </a:xfrm>
          <a:prstGeom prst="rect">
            <a:avLst/>
          </a:prstGeom>
        </p:spPr>
      </p:pic>
      <p:sp>
        <p:nvSpPr>
          <p:cNvPr id="8" name="TextBox 7">
            <a:hlinkClick r:id="rId7" action="ppaction://hlinksldjump"/>
            <a:extLst>
              <a:ext uri="{FF2B5EF4-FFF2-40B4-BE49-F238E27FC236}">
                <a16:creationId xmlns:a16="http://schemas.microsoft.com/office/drawing/2014/main" id="{C50D2BA3-A4CE-4AA4-B9CF-E2D53A6B0FFF}"/>
              </a:ext>
            </a:extLst>
          </p:cNvPr>
          <p:cNvSpPr txBox="1"/>
          <p:nvPr/>
        </p:nvSpPr>
        <p:spPr>
          <a:xfrm>
            <a:off x="10464214" y="4028578"/>
            <a:ext cx="1481959" cy="738664"/>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here to proceed with the next action.</a:t>
            </a:r>
          </a:p>
        </p:txBody>
      </p:sp>
    </p:spTree>
    <p:extLst>
      <p:ext uri="{BB962C8B-B14F-4D97-AF65-F5344CB8AC3E}">
        <p14:creationId xmlns:p14="http://schemas.microsoft.com/office/powerpoint/2010/main" val="449898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 presetClass="entr" presetSubtype="0" fill="hold" nodeType="withEffect">
                                  <p:stCondLst>
                                    <p:cond delay="300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350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381B61-D7D2-466B-BA69-7BF9F9AFDBB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B11744E-300C-4891-AA04-2623025B94AF}"/>
              </a:ext>
            </a:extLst>
          </p:cNvPr>
          <p:cNvSpPr txBox="1"/>
          <p:nvPr/>
        </p:nvSpPr>
        <p:spPr>
          <a:xfrm>
            <a:off x="3028354" y="5460271"/>
            <a:ext cx="4169979" cy="52322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View the patient’s previous results to see if they have a history of their platelet results falling below 50</a:t>
            </a:r>
          </a:p>
        </p:txBody>
      </p:sp>
      <p:sp>
        <p:nvSpPr>
          <p:cNvPr id="5" name="Rectangle: Rounded Corners 4">
            <a:hlinkClick r:id="rId3" action="ppaction://hlinksldjump"/>
            <a:extLst>
              <a:ext uri="{FF2B5EF4-FFF2-40B4-BE49-F238E27FC236}">
                <a16:creationId xmlns:a16="http://schemas.microsoft.com/office/drawing/2014/main" id="{5B9A56DD-EBFB-42BE-A60E-D8259EFB10AD}"/>
              </a:ext>
            </a:extLst>
          </p:cNvPr>
          <p:cNvSpPr/>
          <p:nvPr/>
        </p:nvSpPr>
        <p:spPr>
          <a:xfrm>
            <a:off x="6378960" y="1664347"/>
            <a:ext cx="733096" cy="275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150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CC24C6-42E4-415C-8157-CDAC889EEBB3}"/>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C96B99F6-D280-4B1A-B4DE-A1EA5387460B}"/>
              </a:ext>
            </a:extLst>
          </p:cNvPr>
          <p:cNvSpPr/>
          <p:nvPr/>
        </p:nvSpPr>
        <p:spPr>
          <a:xfrm>
            <a:off x="11453866" y="6476301"/>
            <a:ext cx="626282" cy="2936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6329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a:extLst>
              <a:ext uri="{FF2B5EF4-FFF2-40B4-BE49-F238E27FC236}">
                <a16:creationId xmlns:a16="http://schemas.microsoft.com/office/drawing/2014/main" id="{1F381B61-D7D2-466B-BA69-7BF9F9AFDBB9}"/>
              </a:ext>
            </a:extLst>
          </p:cNvPr>
          <p:cNvPicPr>
            <a:picLocks noChangeAspect="1"/>
          </p:cNvPicPr>
          <p:nvPr/>
        </p:nvPicPr>
        <p:blipFill>
          <a:blip r:embed="rId3"/>
          <a:stretch>
            <a:fillRect/>
          </a:stretch>
        </p:blipFill>
        <p:spPr>
          <a:xfrm>
            <a:off x="0" y="0"/>
            <a:ext cx="12192000" cy="6858000"/>
          </a:xfrm>
          <a:prstGeom prst="rect">
            <a:avLst/>
          </a:prstGeom>
        </p:spPr>
      </p:pic>
      <p:sp>
        <p:nvSpPr>
          <p:cNvPr id="4" name="Speech Bubble: Rectangle 3">
            <a:extLst>
              <a:ext uri="{FF2B5EF4-FFF2-40B4-BE49-F238E27FC236}">
                <a16:creationId xmlns:a16="http://schemas.microsoft.com/office/drawing/2014/main" id="{D8653CC0-A70A-45C5-874D-39101D659062}"/>
              </a:ext>
            </a:extLst>
          </p:cNvPr>
          <p:cNvSpPr/>
          <p:nvPr/>
        </p:nvSpPr>
        <p:spPr>
          <a:xfrm>
            <a:off x="6867788" y="3041153"/>
            <a:ext cx="3338818" cy="2611461"/>
          </a:xfrm>
          <a:prstGeom prst="wedgeRectCallout">
            <a:avLst>
              <a:gd name="adj1" fmla="val -49362"/>
              <a:gd name="adj2" fmla="val -13782"/>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r>
              <a:rPr lang="en-US" b="1" dirty="0">
                <a:solidFill>
                  <a:schemeClr val="tx1"/>
                </a:solidFill>
              </a:rPr>
              <a:t>PLT &lt;50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sample for Platelet F. </a:t>
            </a:r>
          </a:p>
          <a:p>
            <a:pPr marL="171450" indent="-171450">
              <a:buFont typeface="Wingdings" panose="05000000000000000000" pitchFamily="2" charset="2"/>
              <a:buChar char="q"/>
            </a:pPr>
            <a:r>
              <a:rPr lang="en-US" sz="1200" b="1" dirty="0">
                <a:solidFill>
                  <a:schemeClr val="tx1"/>
                </a:solidFill>
              </a:rPr>
              <a:t>Review the patient history. If this is the first occurrence of the PLT result falling below 50, perform platelet estimate. </a:t>
            </a:r>
          </a:p>
          <a:p>
            <a:r>
              <a:rPr lang="en-US" sz="1200" b="1" dirty="0">
                <a:solidFill>
                  <a:schemeClr val="tx1"/>
                </a:solidFill>
              </a:rPr>
              <a:t>                                       OR </a:t>
            </a:r>
          </a:p>
          <a:p>
            <a:pPr marL="171450" indent="-171450">
              <a:buFont typeface="Wingdings" panose="05000000000000000000" pitchFamily="2" charset="2"/>
              <a:buChar char="q"/>
            </a:pPr>
            <a:r>
              <a:rPr lang="en-US" sz="1200" b="1" dirty="0">
                <a:solidFill>
                  <a:schemeClr val="tx1"/>
                </a:solidFill>
              </a:rPr>
              <a:t>If patient has a history of PLT results falling below 50 and the PLT does not have an asterisk flag, release result.</a:t>
            </a:r>
          </a:p>
          <a:p>
            <a:pPr algn="ctr"/>
            <a:endParaRPr lang="en-US" dirty="0"/>
          </a:p>
        </p:txBody>
      </p:sp>
      <p:pic>
        <p:nvPicPr>
          <p:cNvPr id="5" name="Graphic 4" descr="Checkmark">
            <a:extLst>
              <a:ext uri="{FF2B5EF4-FFF2-40B4-BE49-F238E27FC236}">
                <a16:creationId xmlns:a16="http://schemas.microsoft.com/office/drawing/2014/main" id="{832E9EE6-4EA5-4A6D-83A8-DF84DCFDC3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54709" y="3990052"/>
            <a:ext cx="220133" cy="220133"/>
          </a:xfrm>
          <a:prstGeom prst="rect">
            <a:avLst/>
          </a:prstGeom>
        </p:spPr>
      </p:pic>
      <p:pic>
        <p:nvPicPr>
          <p:cNvPr id="6" name="Graphic 5" descr="Checkmark">
            <a:extLst>
              <a:ext uri="{FF2B5EF4-FFF2-40B4-BE49-F238E27FC236}">
                <a16:creationId xmlns:a16="http://schemas.microsoft.com/office/drawing/2014/main" id="{FFD7E976-47EB-4CB5-993E-5E6CAB97AD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53077" y="3655291"/>
            <a:ext cx="220133" cy="220133"/>
          </a:xfrm>
          <a:prstGeom prst="rect">
            <a:avLst/>
          </a:prstGeom>
        </p:spPr>
      </p:pic>
      <p:sp>
        <p:nvSpPr>
          <p:cNvPr id="8" name="TextBox 7">
            <a:hlinkClick r:id="rId2" action="ppaction://hlinksldjump"/>
            <a:extLst>
              <a:ext uri="{FF2B5EF4-FFF2-40B4-BE49-F238E27FC236}">
                <a16:creationId xmlns:a16="http://schemas.microsoft.com/office/drawing/2014/main" id="{721DC5AF-BC18-4DDF-AC3F-54A8845A93DC}"/>
              </a:ext>
            </a:extLst>
          </p:cNvPr>
          <p:cNvSpPr txBox="1"/>
          <p:nvPr/>
        </p:nvSpPr>
        <p:spPr>
          <a:xfrm>
            <a:off x="10458323" y="4297586"/>
            <a:ext cx="1481959" cy="738664"/>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here to perform platelet estimate.</a:t>
            </a:r>
          </a:p>
        </p:txBody>
      </p:sp>
      <p:pic>
        <p:nvPicPr>
          <p:cNvPr id="9" name="Picture 8">
            <a:extLst>
              <a:ext uri="{FF2B5EF4-FFF2-40B4-BE49-F238E27FC236}">
                <a16:creationId xmlns:a16="http://schemas.microsoft.com/office/drawing/2014/main" id="{CC63B9CB-D5E1-431A-B945-72DCCE794ED6}"/>
              </a:ext>
            </a:extLst>
          </p:cNvPr>
          <p:cNvPicPr>
            <a:picLocks noChangeAspect="1"/>
          </p:cNvPicPr>
          <p:nvPr/>
        </p:nvPicPr>
        <p:blipFill>
          <a:blip r:embed="rId6"/>
          <a:stretch>
            <a:fillRect/>
          </a:stretch>
        </p:blipFill>
        <p:spPr>
          <a:xfrm>
            <a:off x="6850398" y="3041153"/>
            <a:ext cx="3356208" cy="2615011"/>
          </a:xfrm>
          <a:prstGeom prst="rect">
            <a:avLst/>
          </a:prstGeom>
        </p:spPr>
      </p:pic>
      <p:pic>
        <p:nvPicPr>
          <p:cNvPr id="7" name="Graphic 6" descr="Arrow Slight curve">
            <a:extLst>
              <a:ext uri="{FF2B5EF4-FFF2-40B4-BE49-F238E27FC236}">
                <a16:creationId xmlns:a16="http://schemas.microsoft.com/office/drawing/2014/main" id="{E2EF3FF7-45DB-408A-B6BA-D1C32EE66C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01123" y="4438318"/>
            <a:ext cx="457200" cy="457200"/>
          </a:xfrm>
          <a:prstGeom prst="rect">
            <a:avLst/>
          </a:prstGeom>
        </p:spPr>
      </p:pic>
    </p:spTree>
    <p:extLst>
      <p:ext uri="{BB962C8B-B14F-4D97-AF65-F5344CB8AC3E}">
        <p14:creationId xmlns:p14="http://schemas.microsoft.com/office/powerpoint/2010/main" val="15645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 presetClass="entr" presetSubtype="0" fill="hold" nodeType="withEffect">
                                  <p:stCondLst>
                                    <p:cond delay="300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350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icroscope">
            <a:extLst>
              <a:ext uri="{FF2B5EF4-FFF2-40B4-BE49-F238E27FC236}">
                <a16:creationId xmlns:a16="http://schemas.microsoft.com/office/drawing/2014/main" id="{4E514E75-3CEA-45B9-A8CF-2A2551270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908" y="118241"/>
            <a:ext cx="914400" cy="914400"/>
          </a:xfrm>
          <a:prstGeom prst="rect">
            <a:avLst/>
          </a:prstGeom>
        </p:spPr>
      </p:pic>
      <p:sp>
        <p:nvSpPr>
          <p:cNvPr id="5" name="TextBox 4">
            <a:extLst>
              <a:ext uri="{FF2B5EF4-FFF2-40B4-BE49-F238E27FC236}">
                <a16:creationId xmlns:a16="http://schemas.microsoft.com/office/drawing/2014/main" id="{24075BCF-19B1-4DC6-A7A2-18A016BA9F5D}"/>
              </a:ext>
            </a:extLst>
          </p:cNvPr>
          <p:cNvSpPr txBox="1"/>
          <p:nvPr/>
        </p:nvSpPr>
        <p:spPr>
          <a:xfrm>
            <a:off x="8339958" y="1032641"/>
            <a:ext cx="3815255"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Perform a platelet estimate on the provided 100X fields.</a:t>
            </a:r>
          </a:p>
          <a:p>
            <a:pPr algn="ctr"/>
            <a:endParaRPr lang="en-US" dirty="0"/>
          </a:p>
          <a:p>
            <a:pPr algn="ctr"/>
            <a:r>
              <a:rPr lang="en-US" dirty="0"/>
              <a:t>Is your platelet estimate within </a:t>
            </a:r>
            <a:r>
              <a:rPr lang="en-US" u="sng" dirty="0"/>
              <a:t>+</a:t>
            </a:r>
            <a:r>
              <a:rPr lang="en-US" dirty="0"/>
              <a:t>20% of the Sysmex platelet count of 43?</a:t>
            </a:r>
          </a:p>
        </p:txBody>
      </p:sp>
      <p:pic>
        <p:nvPicPr>
          <p:cNvPr id="3" name="Picture 2">
            <a:extLst>
              <a:ext uri="{FF2B5EF4-FFF2-40B4-BE49-F238E27FC236}">
                <a16:creationId xmlns:a16="http://schemas.microsoft.com/office/drawing/2014/main" id="{C4F5229F-B992-422A-9E28-2D35BF35B10E}"/>
              </a:ext>
            </a:extLst>
          </p:cNvPr>
          <p:cNvPicPr>
            <a:picLocks noChangeAspect="1"/>
          </p:cNvPicPr>
          <p:nvPr/>
        </p:nvPicPr>
        <p:blipFill>
          <a:blip r:embed="rId4"/>
          <a:stretch>
            <a:fillRect/>
          </a:stretch>
        </p:blipFill>
        <p:spPr>
          <a:xfrm>
            <a:off x="36788" y="1032641"/>
            <a:ext cx="6463162" cy="4437993"/>
          </a:xfrm>
          <a:prstGeom prst="rect">
            <a:avLst/>
          </a:prstGeom>
          <a:ln w="28575">
            <a:solidFill>
              <a:schemeClr val="tx1"/>
            </a:solidFill>
          </a:ln>
        </p:spPr>
      </p:pic>
      <p:sp>
        <p:nvSpPr>
          <p:cNvPr id="8" name="TextBox 7">
            <a:hlinkClick r:id="rId5" action="ppaction://hlinksldjump"/>
            <a:extLst>
              <a:ext uri="{FF2B5EF4-FFF2-40B4-BE49-F238E27FC236}">
                <a16:creationId xmlns:a16="http://schemas.microsoft.com/office/drawing/2014/main" id="{DDF13B97-7646-42DB-9ADB-007E9D3B36C9}"/>
              </a:ext>
            </a:extLst>
          </p:cNvPr>
          <p:cNvSpPr txBox="1"/>
          <p:nvPr/>
        </p:nvSpPr>
        <p:spPr>
          <a:xfrm>
            <a:off x="9301803" y="2751083"/>
            <a:ext cx="2716385"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for the next field</a:t>
            </a:r>
          </a:p>
        </p:txBody>
      </p:sp>
    </p:spTree>
    <p:extLst>
      <p:ext uri="{BB962C8B-B14F-4D97-AF65-F5344CB8AC3E}">
        <p14:creationId xmlns:p14="http://schemas.microsoft.com/office/powerpoint/2010/main" val="3043530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icroscope">
            <a:extLst>
              <a:ext uri="{FF2B5EF4-FFF2-40B4-BE49-F238E27FC236}">
                <a16:creationId xmlns:a16="http://schemas.microsoft.com/office/drawing/2014/main" id="{4E514E75-3CEA-45B9-A8CF-2A2551270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908" y="118241"/>
            <a:ext cx="914400" cy="914400"/>
          </a:xfrm>
          <a:prstGeom prst="rect">
            <a:avLst/>
          </a:prstGeom>
        </p:spPr>
      </p:pic>
      <p:sp>
        <p:nvSpPr>
          <p:cNvPr id="5" name="TextBox 4">
            <a:extLst>
              <a:ext uri="{FF2B5EF4-FFF2-40B4-BE49-F238E27FC236}">
                <a16:creationId xmlns:a16="http://schemas.microsoft.com/office/drawing/2014/main" id="{24075BCF-19B1-4DC6-A7A2-18A016BA9F5D}"/>
              </a:ext>
            </a:extLst>
          </p:cNvPr>
          <p:cNvSpPr txBox="1"/>
          <p:nvPr/>
        </p:nvSpPr>
        <p:spPr>
          <a:xfrm>
            <a:off x="8339958" y="1032641"/>
            <a:ext cx="3815255"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Perform a platelet estimate on the provided 100X fields.</a:t>
            </a:r>
          </a:p>
          <a:p>
            <a:pPr algn="ctr"/>
            <a:endParaRPr lang="en-US" dirty="0"/>
          </a:p>
          <a:p>
            <a:pPr algn="ctr"/>
            <a:r>
              <a:rPr lang="en-US" dirty="0"/>
              <a:t>Is your platelet estimate within </a:t>
            </a:r>
            <a:r>
              <a:rPr lang="en-US" u="sng" dirty="0"/>
              <a:t>+</a:t>
            </a:r>
            <a:r>
              <a:rPr lang="en-US" dirty="0"/>
              <a:t>20% of the Sysmex platelet count of 43?</a:t>
            </a:r>
          </a:p>
        </p:txBody>
      </p:sp>
      <p:pic>
        <p:nvPicPr>
          <p:cNvPr id="3" name="Picture 2">
            <a:extLst>
              <a:ext uri="{FF2B5EF4-FFF2-40B4-BE49-F238E27FC236}">
                <a16:creationId xmlns:a16="http://schemas.microsoft.com/office/drawing/2014/main" id="{C4F5229F-B992-422A-9E28-2D35BF35B10E}"/>
              </a:ext>
            </a:extLst>
          </p:cNvPr>
          <p:cNvPicPr>
            <a:picLocks noChangeAspect="1"/>
          </p:cNvPicPr>
          <p:nvPr/>
        </p:nvPicPr>
        <p:blipFill>
          <a:blip r:embed="rId4"/>
          <a:stretch>
            <a:fillRect/>
          </a:stretch>
        </p:blipFill>
        <p:spPr>
          <a:xfrm>
            <a:off x="36788" y="1032641"/>
            <a:ext cx="6463162" cy="4437993"/>
          </a:xfrm>
          <a:prstGeom prst="rect">
            <a:avLst/>
          </a:prstGeom>
          <a:ln w="28575">
            <a:solidFill>
              <a:schemeClr val="tx1"/>
            </a:solidFill>
          </a:ln>
        </p:spPr>
      </p:pic>
      <p:sp>
        <p:nvSpPr>
          <p:cNvPr id="8" name="TextBox 7">
            <a:hlinkClick r:id="rId5" action="ppaction://hlinksldjump"/>
            <a:extLst>
              <a:ext uri="{FF2B5EF4-FFF2-40B4-BE49-F238E27FC236}">
                <a16:creationId xmlns:a16="http://schemas.microsoft.com/office/drawing/2014/main" id="{DDF13B97-7646-42DB-9ADB-007E9D3B36C9}"/>
              </a:ext>
            </a:extLst>
          </p:cNvPr>
          <p:cNvSpPr txBox="1"/>
          <p:nvPr/>
        </p:nvSpPr>
        <p:spPr>
          <a:xfrm>
            <a:off x="9301803" y="2751083"/>
            <a:ext cx="2716385"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for the next field</a:t>
            </a:r>
          </a:p>
        </p:txBody>
      </p:sp>
      <p:pic>
        <p:nvPicPr>
          <p:cNvPr id="2" name="Picture 1">
            <a:extLst>
              <a:ext uri="{FF2B5EF4-FFF2-40B4-BE49-F238E27FC236}">
                <a16:creationId xmlns:a16="http://schemas.microsoft.com/office/drawing/2014/main" id="{A52624E6-8804-4A75-A83F-FA666320518A}"/>
              </a:ext>
            </a:extLst>
          </p:cNvPr>
          <p:cNvPicPr>
            <a:picLocks noChangeAspect="1"/>
          </p:cNvPicPr>
          <p:nvPr/>
        </p:nvPicPr>
        <p:blipFill>
          <a:blip r:embed="rId6"/>
          <a:stretch>
            <a:fillRect/>
          </a:stretch>
        </p:blipFill>
        <p:spPr>
          <a:xfrm>
            <a:off x="437032" y="1032641"/>
            <a:ext cx="6463162" cy="4437993"/>
          </a:xfrm>
          <a:prstGeom prst="rect">
            <a:avLst/>
          </a:prstGeom>
          <a:ln w="28575">
            <a:solidFill>
              <a:schemeClr val="tx1"/>
            </a:solidFill>
          </a:ln>
        </p:spPr>
      </p:pic>
    </p:spTree>
    <p:extLst>
      <p:ext uri="{BB962C8B-B14F-4D97-AF65-F5344CB8AC3E}">
        <p14:creationId xmlns:p14="http://schemas.microsoft.com/office/powerpoint/2010/main" val="979697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icroscope">
            <a:extLst>
              <a:ext uri="{FF2B5EF4-FFF2-40B4-BE49-F238E27FC236}">
                <a16:creationId xmlns:a16="http://schemas.microsoft.com/office/drawing/2014/main" id="{4E514E75-3CEA-45B9-A8CF-2A2551270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908" y="118241"/>
            <a:ext cx="914400" cy="914400"/>
          </a:xfrm>
          <a:prstGeom prst="rect">
            <a:avLst/>
          </a:prstGeom>
        </p:spPr>
      </p:pic>
      <p:sp>
        <p:nvSpPr>
          <p:cNvPr id="5" name="TextBox 4">
            <a:extLst>
              <a:ext uri="{FF2B5EF4-FFF2-40B4-BE49-F238E27FC236}">
                <a16:creationId xmlns:a16="http://schemas.microsoft.com/office/drawing/2014/main" id="{24075BCF-19B1-4DC6-A7A2-18A016BA9F5D}"/>
              </a:ext>
            </a:extLst>
          </p:cNvPr>
          <p:cNvSpPr txBox="1"/>
          <p:nvPr/>
        </p:nvSpPr>
        <p:spPr>
          <a:xfrm>
            <a:off x="8339958" y="1032641"/>
            <a:ext cx="3815255"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Perform a platelet estimate on the provided 100X fields.</a:t>
            </a:r>
          </a:p>
          <a:p>
            <a:pPr algn="ctr"/>
            <a:endParaRPr lang="en-US" dirty="0"/>
          </a:p>
          <a:p>
            <a:pPr algn="ctr"/>
            <a:r>
              <a:rPr lang="en-US" dirty="0"/>
              <a:t>Is your platelet estimate within </a:t>
            </a:r>
            <a:r>
              <a:rPr lang="en-US" u="sng" dirty="0"/>
              <a:t>+</a:t>
            </a:r>
            <a:r>
              <a:rPr lang="en-US" dirty="0"/>
              <a:t>20% of the Sysmex platelet count of 43?</a:t>
            </a:r>
          </a:p>
        </p:txBody>
      </p:sp>
      <p:pic>
        <p:nvPicPr>
          <p:cNvPr id="3" name="Picture 2">
            <a:extLst>
              <a:ext uri="{FF2B5EF4-FFF2-40B4-BE49-F238E27FC236}">
                <a16:creationId xmlns:a16="http://schemas.microsoft.com/office/drawing/2014/main" id="{C4F5229F-B992-422A-9E28-2D35BF35B10E}"/>
              </a:ext>
            </a:extLst>
          </p:cNvPr>
          <p:cNvPicPr>
            <a:picLocks noChangeAspect="1"/>
          </p:cNvPicPr>
          <p:nvPr/>
        </p:nvPicPr>
        <p:blipFill>
          <a:blip r:embed="rId4"/>
          <a:stretch>
            <a:fillRect/>
          </a:stretch>
        </p:blipFill>
        <p:spPr>
          <a:xfrm>
            <a:off x="36788" y="1032641"/>
            <a:ext cx="6463162" cy="4437993"/>
          </a:xfrm>
          <a:prstGeom prst="rect">
            <a:avLst/>
          </a:prstGeom>
          <a:ln w="28575">
            <a:solidFill>
              <a:schemeClr val="tx1"/>
            </a:solidFill>
          </a:ln>
        </p:spPr>
      </p:pic>
      <p:sp>
        <p:nvSpPr>
          <p:cNvPr id="8" name="TextBox 7">
            <a:hlinkClick r:id="rId5" action="ppaction://hlinksldjump"/>
            <a:extLst>
              <a:ext uri="{FF2B5EF4-FFF2-40B4-BE49-F238E27FC236}">
                <a16:creationId xmlns:a16="http://schemas.microsoft.com/office/drawing/2014/main" id="{DDF13B97-7646-42DB-9ADB-007E9D3B36C9}"/>
              </a:ext>
            </a:extLst>
          </p:cNvPr>
          <p:cNvSpPr txBox="1"/>
          <p:nvPr/>
        </p:nvSpPr>
        <p:spPr>
          <a:xfrm>
            <a:off x="9301803" y="2751083"/>
            <a:ext cx="2716385"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for the next field</a:t>
            </a:r>
          </a:p>
        </p:txBody>
      </p:sp>
      <p:pic>
        <p:nvPicPr>
          <p:cNvPr id="2" name="Picture 1">
            <a:extLst>
              <a:ext uri="{FF2B5EF4-FFF2-40B4-BE49-F238E27FC236}">
                <a16:creationId xmlns:a16="http://schemas.microsoft.com/office/drawing/2014/main" id="{A52624E6-8804-4A75-A83F-FA666320518A}"/>
              </a:ext>
            </a:extLst>
          </p:cNvPr>
          <p:cNvPicPr>
            <a:picLocks noChangeAspect="1"/>
          </p:cNvPicPr>
          <p:nvPr/>
        </p:nvPicPr>
        <p:blipFill>
          <a:blip r:embed="rId6"/>
          <a:stretch>
            <a:fillRect/>
          </a:stretch>
        </p:blipFill>
        <p:spPr>
          <a:xfrm>
            <a:off x="437032" y="1032641"/>
            <a:ext cx="6463162" cy="4437993"/>
          </a:xfrm>
          <a:prstGeom prst="rect">
            <a:avLst/>
          </a:prstGeom>
          <a:ln w="28575">
            <a:solidFill>
              <a:schemeClr val="tx1"/>
            </a:solidFill>
          </a:ln>
        </p:spPr>
      </p:pic>
      <p:pic>
        <p:nvPicPr>
          <p:cNvPr id="6" name="Picture 5">
            <a:extLst>
              <a:ext uri="{FF2B5EF4-FFF2-40B4-BE49-F238E27FC236}">
                <a16:creationId xmlns:a16="http://schemas.microsoft.com/office/drawing/2014/main" id="{0E71121E-2F38-4FE2-BE52-F4CBFBD6E061}"/>
              </a:ext>
            </a:extLst>
          </p:cNvPr>
          <p:cNvPicPr>
            <a:picLocks noChangeAspect="1"/>
          </p:cNvPicPr>
          <p:nvPr/>
        </p:nvPicPr>
        <p:blipFill>
          <a:blip r:embed="rId7"/>
          <a:stretch>
            <a:fillRect/>
          </a:stretch>
        </p:blipFill>
        <p:spPr>
          <a:xfrm>
            <a:off x="930165" y="1032641"/>
            <a:ext cx="6306207" cy="4437993"/>
          </a:xfrm>
          <a:prstGeom prst="rect">
            <a:avLst/>
          </a:prstGeom>
          <a:ln w="28575">
            <a:solidFill>
              <a:schemeClr val="tx1"/>
            </a:solidFill>
          </a:ln>
        </p:spPr>
      </p:pic>
    </p:spTree>
    <p:extLst>
      <p:ext uri="{BB962C8B-B14F-4D97-AF65-F5344CB8AC3E}">
        <p14:creationId xmlns:p14="http://schemas.microsoft.com/office/powerpoint/2010/main" val="3511543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icroscope">
            <a:extLst>
              <a:ext uri="{FF2B5EF4-FFF2-40B4-BE49-F238E27FC236}">
                <a16:creationId xmlns:a16="http://schemas.microsoft.com/office/drawing/2014/main" id="{4E514E75-3CEA-45B9-A8CF-2A2551270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908" y="118241"/>
            <a:ext cx="914400" cy="914400"/>
          </a:xfrm>
          <a:prstGeom prst="rect">
            <a:avLst/>
          </a:prstGeom>
        </p:spPr>
      </p:pic>
      <p:sp>
        <p:nvSpPr>
          <p:cNvPr id="5" name="TextBox 4">
            <a:extLst>
              <a:ext uri="{FF2B5EF4-FFF2-40B4-BE49-F238E27FC236}">
                <a16:creationId xmlns:a16="http://schemas.microsoft.com/office/drawing/2014/main" id="{24075BCF-19B1-4DC6-A7A2-18A016BA9F5D}"/>
              </a:ext>
            </a:extLst>
          </p:cNvPr>
          <p:cNvSpPr txBox="1"/>
          <p:nvPr/>
        </p:nvSpPr>
        <p:spPr>
          <a:xfrm>
            <a:off x="8339958" y="1032641"/>
            <a:ext cx="3815255"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Perform a platelet estimate on the provided 100X fields.</a:t>
            </a:r>
          </a:p>
          <a:p>
            <a:pPr algn="ctr"/>
            <a:endParaRPr lang="en-US" dirty="0"/>
          </a:p>
          <a:p>
            <a:pPr algn="ctr"/>
            <a:r>
              <a:rPr lang="en-US" dirty="0"/>
              <a:t>Is your platelet estimate within </a:t>
            </a:r>
            <a:r>
              <a:rPr lang="en-US" u="sng" dirty="0"/>
              <a:t>+</a:t>
            </a:r>
            <a:r>
              <a:rPr lang="en-US" dirty="0"/>
              <a:t>20% of the Sysmex platelet count of 43?</a:t>
            </a:r>
          </a:p>
        </p:txBody>
      </p:sp>
      <p:pic>
        <p:nvPicPr>
          <p:cNvPr id="3" name="Picture 2">
            <a:extLst>
              <a:ext uri="{FF2B5EF4-FFF2-40B4-BE49-F238E27FC236}">
                <a16:creationId xmlns:a16="http://schemas.microsoft.com/office/drawing/2014/main" id="{C4F5229F-B992-422A-9E28-2D35BF35B10E}"/>
              </a:ext>
            </a:extLst>
          </p:cNvPr>
          <p:cNvPicPr>
            <a:picLocks noChangeAspect="1"/>
          </p:cNvPicPr>
          <p:nvPr/>
        </p:nvPicPr>
        <p:blipFill>
          <a:blip r:embed="rId4"/>
          <a:stretch>
            <a:fillRect/>
          </a:stretch>
        </p:blipFill>
        <p:spPr>
          <a:xfrm>
            <a:off x="36788" y="1032641"/>
            <a:ext cx="6463162" cy="4437993"/>
          </a:xfrm>
          <a:prstGeom prst="rect">
            <a:avLst/>
          </a:prstGeom>
          <a:ln w="28575">
            <a:solidFill>
              <a:schemeClr val="tx1"/>
            </a:solidFill>
          </a:ln>
        </p:spPr>
      </p:pic>
      <p:sp>
        <p:nvSpPr>
          <p:cNvPr id="8" name="TextBox 7">
            <a:hlinkClick r:id="rId5" action="ppaction://hlinksldjump"/>
            <a:extLst>
              <a:ext uri="{FF2B5EF4-FFF2-40B4-BE49-F238E27FC236}">
                <a16:creationId xmlns:a16="http://schemas.microsoft.com/office/drawing/2014/main" id="{DDF13B97-7646-42DB-9ADB-007E9D3B36C9}"/>
              </a:ext>
            </a:extLst>
          </p:cNvPr>
          <p:cNvSpPr txBox="1"/>
          <p:nvPr/>
        </p:nvSpPr>
        <p:spPr>
          <a:xfrm>
            <a:off x="9301803" y="2751083"/>
            <a:ext cx="2716385"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for the next field</a:t>
            </a:r>
          </a:p>
        </p:txBody>
      </p:sp>
      <p:pic>
        <p:nvPicPr>
          <p:cNvPr id="2" name="Picture 1">
            <a:extLst>
              <a:ext uri="{FF2B5EF4-FFF2-40B4-BE49-F238E27FC236}">
                <a16:creationId xmlns:a16="http://schemas.microsoft.com/office/drawing/2014/main" id="{A52624E6-8804-4A75-A83F-FA666320518A}"/>
              </a:ext>
            </a:extLst>
          </p:cNvPr>
          <p:cNvPicPr>
            <a:picLocks noChangeAspect="1"/>
          </p:cNvPicPr>
          <p:nvPr/>
        </p:nvPicPr>
        <p:blipFill>
          <a:blip r:embed="rId6"/>
          <a:stretch>
            <a:fillRect/>
          </a:stretch>
        </p:blipFill>
        <p:spPr>
          <a:xfrm>
            <a:off x="437032" y="1032641"/>
            <a:ext cx="6463162" cy="4437993"/>
          </a:xfrm>
          <a:prstGeom prst="rect">
            <a:avLst/>
          </a:prstGeom>
          <a:ln w="28575">
            <a:solidFill>
              <a:schemeClr val="tx1"/>
            </a:solidFill>
          </a:ln>
        </p:spPr>
      </p:pic>
      <p:pic>
        <p:nvPicPr>
          <p:cNvPr id="6" name="Picture 5">
            <a:extLst>
              <a:ext uri="{FF2B5EF4-FFF2-40B4-BE49-F238E27FC236}">
                <a16:creationId xmlns:a16="http://schemas.microsoft.com/office/drawing/2014/main" id="{0E71121E-2F38-4FE2-BE52-F4CBFBD6E061}"/>
              </a:ext>
            </a:extLst>
          </p:cNvPr>
          <p:cNvPicPr>
            <a:picLocks noChangeAspect="1"/>
          </p:cNvPicPr>
          <p:nvPr/>
        </p:nvPicPr>
        <p:blipFill>
          <a:blip r:embed="rId7"/>
          <a:stretch>
            <a:fillRect/>
          </a:stretch>
        </p:blipFill>
        <p:spPr>
          <a:xfrm>
            <a:off x="930165" y="1032641"/>
            <a:ext cx="6306207" cy="4437993"/>
          </a:xfrm>
          <a:prstGeom prst="rect">
            <a:avLst/>
          </a:prstGeom>
          <a:ln w="28575">
            <a:solidFill>
              <a:schemeClr val="tx1"/>
            </a:solidFill>
          </a:ln>
        </p:spPr>
      </p:pic>
      <p:pic>
        <p:nvPicPr>
          <p:cNvPr id="7" name="Picture 6">
            <a:extLst>
              <a:ext uri="{FF2B5EF4-FFF2-40B4-BE49-F238E27FC236}">
                <a16:creationId xmlns:a16="http://schemas.microsoft.com/office/drawing/2014/main" id="{46CD1388-16C0-4D27-8203-4170562EDF2B}"/>
              </a:ext>
            </a:extLst>
          </p:cNvPr>
          <p:cNvPicPr>
            <a:picLocks noChangeAspect="1"/>
          </p:cNvPicPr>
          <p:nvPr/>
        </p:nvPicPr>
        <p:blipFill>
          <a:blip r:embed="rId8"/>
          <a:stretch>
            <a:fillRect/>
          </a:stretch>
        </p:blipFill>
        <p:spPr>
          <a:xfrm>
            <a:off x="1423298" y="1032640"/>
            <a:ext cx="6306207" cy="4437993"/>
          </a:xfrm>
          <a:prstGeom prst="rect">
            <a:avLst/>
          </a:prstGeom>
          <a:ln w="28575">
            <a:solidFill>
              <a:schemeClr val="tx1"/>
            </a:solidFill>
          </a:ln>
        </p:spPr>
      </p:pic>
    </p:spTree>
    <p:extLst>
      <p:ext uri="{BB962C8B-B14F-4D97-AF65-F5344CB8AC3E}">
        <p14:creationId xmlns:p14="http://schemas.microsoft.com/office/powerpoint/2010/main" val="986300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77CD0E-618B-4C7E-AB2E-FD5C744F885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Rounded Corners 4">
            <a:hlinkClick r:id="rId3" action="ppaction://hlinksldjump"/>
            <a:extLst>
              <a:ext uri="{FF2B5EF4-FFF2-40B4-BE49-F238E27FC236}">
                <a16:creationId xmlns:a16="http://schemas.microsoft.com/office/drawing/2014/main" id="{60BE3F35-B7FE-4E7F-8C38-D633AB2DA42A}"/>
              </a:ext>
            </a:extLst>
          </p:cNvPr>
          <p:cNvSpPr/>
          <p:nvPr/>
        </p:nvSpPr>
        <p:spPr>
          <a:xfrm>
            <a:off x="6485467" y="1905000"/>
            <a:ext cx="719666" cy="262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5">
            <a:extLst>
              <a:ext uri="{FF2B5EF4-FFF2-40B4-BE49-F238E27FC236}">
                <a16:creationId xmlns:a16="http://schemas.microsoft.com/office/drawing/2014/main" id="{6C493F88-F4A6-4427-8BFF-5E7ABB87D5F0}"/>
              </a:ext>
            </a:extLst>
          </p:cNvPr>
          <p:cNvSpPr/>
          <p:nvPr/>
        </p:nvSpPr>
        <p:spPr>
          <a:xfrm>
            <a:off x="6845300" y="2795242"/>
            <a:ext cx="3338818" cy="2554449"/>
          </a:xfrm>
          <a:prstGeom prst="wedgeRectCallout">
            <a:avLst>
              <a:gd name="adj1" fmla="val -48653"/>
              <a:gd name="adj2" fmla="val -16520"/>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r>
              <a:rPr lang="en-US" b="1" dirty="0">
                <a:solidFill>
                  <a:schemeClr val="tx1"/>
                </a:solidFill>
              </a:rPr>
              <a:t>PLT &lt;100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Comment in Caresphere “NCLOT” if no clotting is observed.</a:t>
            </a:r>
          </a:p>
          <a:p>
            <a:pPr marL="171450" indent="-171450">
              <a:buFont typeface="Wingdings" panose="05000000000000000000" pitchFamily="2" charset="2"/>
              <a:buChar char="q"/>
            </a:pPr>
            <a:r>
              <a:rPr lang="en-US" sz="1200" b="1" dirty="0">
                <a:solidFill>
                  <a:schemeClr val="tx1"/>
                </a:solidFill>
              </a:rPr>
              <a:t>Run sample with Platelet F. </a:t>
            </a:r>
          </a:p>
          <a:p>
            <a:pPr marL="171450" indent="-171450">
              <a:buFont typeface="Wingdings" panose="05000000000000000000" pitchFamily="2" charset="2"/>
              <a:buChar char="q"/>
            </a:pPr>
            <a:r>
              <a:rPr lang="en-US" sz="1200" b="1" dirty="0">
                <a:solidFill>
                  <a:schemeClr val="tx1"/>
                </a:solidFill>
              </a:rPr>
              <a:t>Review the patient history. If this is the first occurrence of the PLT result falling below 100, perform platelet estimate. </a:t>
            </a:r>
          </a:p>
          <a:p>
            <a:r>
              <a:rPr lang="en-US" sz="1200" b="1" dirty="0">
                <a:solidFill>
                  <a:schemeClr val="tx1"/>
                </a:solidFill>
              </a:rPr>
              <a:t>                                       OR </a:t>
            </a:r>
          </a:p>
          <a:p>
            <a:pPr marL="171450" indent="-171450">
              <a:buFont typeface="Wingdings" panose="05000000000000000000" pitchFamily="2" charset="2"/>
              <a:buChar char="q"/>
            </a:pPr>
            <a:r>
              <a:rPr lang="en-US" sz="1200" b="1" dirty="0">
                <a:solidFill>
                  <a:schemeClr val="tx1"/>
                </a:solidFill>
              </a:rPr>
              <a:t>If patient has a history of PLT results falling below 100 and the PLT does not have an asterisk flag, release result.</a:t>
            </a:r>
          </a:p>
          <a:p>
            <a:endParaRPr lang="en-US" b="1" dirty="0">
              <a:solidFill>
                <a:schemeClr val="tx1"/>
              </a:solidFill>
            </a:endParaRPr>
          </a:p>
          <a:p>
            <a:pPr algn="ctr"/>
            <a:endParaRPr lang="en-US" dirty="0"/>
          </a:p>
        </p:txBody>
      </p:sp>
      <p:pic>
        <p:nvPicPr>
          <p:cNvPr id="7" name="Graphic 6" descr="Checkmark">
            <a:extLst>
              <a:ext uri="{FF2B5EF4-FFF2-40B4-BE49-F238E27FC236}">
                <a16:creationId xmlns:a16="http://schemas.microsoft.com/office/drawing/2014/main" id="{8DE22B4C-803E-4DFC-8932-E4BB5FC1BE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85516" y="3217331"/>
            <a:ext cx="220133" cy="220133"/>
          </a:xfrm>
          <a:prstGeom prst="rect">
            <a:avLst/>
          </a:prstGeom>
        </p:spPr>
      </p:pic>
      <p:pic>
        <p:nvPicPr>
          <p:cNvPr id="10" name="Graphic 9" descr="Checkmark">
            <a:extLst>
              <a:ext uri="{FF2B5EF4-FFF2-40B4-BE49-F238E27FC236}">
                <a16:creationId xmlns:a16="http://schemas.microsoft.com/office/drawing/2014/main" id="{78CA5B35-801E-4107-93C3-19A1C028EB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85516" y="3607728"/>
            <a:ext cx="220133" cy="220133"/>
          </a:xfrm>
          <a:prstGeom prst="rect">
            <a:avLst/>
          </a:prstGeom>
        </p:spPr>
      </p:pic>
      <p:pic>
        <p:nvPicPr>
          <p:cNvPr id="4" name="Graphic 3" descr="Arrow Slight curve">
            <a:extLst>
              <a:ext uri="{FF2B5EF4-FFF2-40B4-BE49-F238E27FC236}">
                <a16:creationId xmlns:a16="http://schemas.microsoft.com/office/drawing/2014/main" id="{AD1003A9-D654-4828-BA59-0AEA91755D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95734" y="3827861"/>
            <a:ext cx="457200" cy="457200"/>
          </a:xfrm>
          <a:prstGeom prst="rect">
            <a:avLst/>
          </a:prstGeom>
        </p:spPr>
      </p:pic>
      <p:sp>
        <p:nvSpPr>
          <p:cNvPr id="8" name="TextBox 7">
            <a:hlinkClick r:id="rId8" action="ppaction://hlinksldjump"/>
            <a:extLst>
              <a:ext uri="{FF2B5EF4-FFF2-40B4-BE49-F238E27FC236}">
                <a16:creationId xmlns:a16="http://schemas.microsoft.com/office/drawing/2014/main" id="{323315D6-6D03-487A-9BA0-99D7AA581A78}"/>
              </a:ext>
            </a:extLst>
          </p:cNvPr>
          <p:cNvSpPr txBox="1"/>
          <p:nvPr/>
        </p:nvSpPr>
        <p:spPr>
          <a:xfrm>
            <a:off x="10447079" y="3717794"/>
            <a:ext cx="1481959" cy="738664"/>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here to proceed with the next action.</a:t>
            </a:r>
          </a:p>
        </p:txBody>
      </p:sp>
    </p:spTree>
    <p:extLst>
      <p:ext uri="{BB962C8B-B14F-4D97-AF65-F5344CB8AC3E}">
        <p14:creationId xmlns:p14="http://schemas.microsoft.com/office/powerpoint/2010/main" val="2768465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 presetClass="entr" presetSubtype="0" fill="hold" nodeType="withEffect">
                                  <p:stCondLst>
                                    <p:cond delay="300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350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icroscope">
            <a:extLst>
              <a:ext uri="{FF2B5EF4-FFF2-40B4-BE49-F238E27FC236}">
                <a16:creationId xmlns:a16="http://schemas.microsoft.com/office/drawing/2014/main" id="{4E514E75-3CEA-45B9-A8CF-2A2551270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908" y="118241"/>
            <a:ext cx="914400" cy="914400"/>
          </a:xfrm>
          <a:prstGeom prst="rect">
            <a:avLst/>
          </a:prstGeom>
        </p:spPr>
      </p:pic>
      <p:sp>
        <p:nvSpPr>
          <p:cNvPr id="5" name="TextBox 4">
            <a:extLst>
              <a:ext uri="{FF2B5EF4-FFF2-40B4-BE49-F238E27FC236}">
                <a16:creationId xmlns:a16="http://schemas.microsoft.com/office/drawing/2014/main" id="{24075BCF-19B1-4DC6-A7A2-18A016BA9F5D}"/>
              </a:ext>
            </a:extLst>
          </p:cNvPr>
          <p:cNvSpPr txBox="1"/>
          <p:nvPr/>
        </p:nvSpPr>
        <p:spPr>
          <a:xfrm>
            <a:off x="8339958" y="1032641"/>
            <a:ext cx="3815255"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Perform a platelet estimate on the provided 100X fields.</a:t>
            </a:r>
          </a:p>
          <a:p>
            <a:pPr algn="ctr"/>
            <a:endParaRPr lang="en-US" dirty="0"/>
          </a:p>
          <a:p>
            <a:pPr algn="ctr"/>
            <a:r>
              <a:rPr lang="en-US" dirty="0"/>
              <a:t>Is your platelet estimate within </a:t>
            </a:r>
            <a:r>
              <a:rPr lang="en-US" u="sng" dirty="0"/>
              <a:t>+</a:t>
            </a:r>
            <a:r>
              <a:rPr lang="en-US" dirty="0"/>
              <a:t>20% of the Sysmex platelet count of 43?</a:t>
            </a:r>
          </a:p>
        </p:txBody>
      </p:sp>
      <p:pic>
        <p:nvPicPr>
          <p:cNvPr id="3" name="Picture 2">
            <a:extLst>
              <a:ext uri="{FF2B5EF4-FFF2-40B4-BE49-F238E27FC236}">
                <a16:creationId xmlns:a16="http://schemas.microsoft.com/office/drawing/2014/main" id="{C4F5229F-B992-422A-9E28-2D35BF35B10E}"/>
              </a:ext>
            </a:extLst>
          </p:cNvPr>
          <p:cNvPicPr>
            <a:picLocks noChangeAspect="1"/>
          </p:cNvPicPr>
          <p:nvPr/>
        </p:nvPicPr>
        <p:blipFill>
          <a:blip r:embed="rId4"/>
          <a:stretch>
            <a:fillRect/>
          </a:stretch>
        </p:blipFill>
        <p:spPr>
          <a:xfrm>
            <a:off x="36788" y="1032641"/>
            <a:ext cx="6463162" cy="4437993"/>
          </a:xfrm>
          <a:prstGeom prst="rect">
            <a:avLst/>
          </a:prstGeom>
          <a:ln w="28575">
            <a:solidFill>
              <a:schemeClr val="tx1"/>
            </a:solidFill>
          </a:ln>
        </p:spPr>
      </p:pic>
      <p:pic>
        <p:nvPicPr>
          <p:cNvPr id="2" name="Picture 1">
            <a:extLst>
              <a:ext uri="{FF2B5EF4-FFF2-40B4-BE49-F238E27FC236}">
                <a16:creationId xmlns:a16="http://schemas.microsoft.com/office/drawing/2014/main" id="{A52624E6-8804-4A75-A83F-FA666320518A}"/>
              </a:ext>
            </a:extLst>
          </p:cNvPr>
          <p:cNvPicPr>
            <a:picLocks noChangeAspect="1"/>
          </p:cNvPicPr>
          <p:nvPr/>
        </p:nvPicPr>
        <p:blipFill>
          <a:blip r:embed="rId5"/>
          <a:stretch>
            <a:fillRect/>
          </a:stretch>
        </p:blipFill>
        <p:spPr>
          <a:xfrm>
            <a:off x="437032" y="1032641"/>
            <a:ext cx="6463162" cy="4437993"/>
          </a:xfrm>
          <a:prstGeom prst="rect">
            <a:avLst/>
          </a:prstGeom>
          <a:ln w="28575">
            <a:solidFill>
              <a:schemeClr val="tx1"/>
            </a:solidFill>
          </a:ln>
        </p:spPr>
      </p:pic>
      <p:pic>
        <p:nvPicPr>
          <p:cNvPr id="6" name="Picture 5">
            <a:extLst>
              <a:ext uri="{FF2B5EF4-FFF2-40B4-BE49-F238E27FC236}">
                <a16:creationId xmlns:a16="http://schemas.microsoft.com/office/drawing/2014/main" id="{0E71121E-2F38-4FE2-BE52-F4CBFBD6E061}"/>
              </a:ext>
            </a:extLst>
          </p:cNvPr>
          <p:cNvPicPr>
            <a:picLocks noChangeAspect="1"/>
          </p:cNvPicPr>
          <p:nvPr/>
        </p:nvPicPr>
        <p:blipFill>
          <a:blip r:embed="rId6"/>
          <a:stretch>
            <a:fillRect/>
          </a:stretch>
        </p:blipFill>
        <p:spPr>
          <a:xfrm>
            <a:off x="930165" y="1032641"/>
            <a:ext cx="6306207" cy="4437993"/>
          </a:xfrm>
          <a:prstGeom prst="rect">
            <a:avLst/>
          </a:prstGeom>
          <a:ln w="28575">
            <a:solidFill>
              <a:schemeClr val="tx1"/>
            </a:solidFill>
          </a:ln>
        </p:spPr>
      </p:pic>
      <p:pic>
        <p:nvPicPr>
          <p:cNvPr id="7" name="Picture 6">
            <a:extLst>
              <a:ext uri="{FF2B5EF4-FFF2-40B4-BE49-F238E27FC236}">
                <a16:creationId xmlns:a16="http://schemas.microsoft.com/office/drawing/2014/main" id="{46CD1388-16C0-4D27-8203-4170562EDF2B}"/>
              </a:ext>
            </a:extLst>
          </p:cNvPr>
          <p:cNvPicPr>
            <a:picLocks noChangeAspect="1"/>
          </p:cNvPicPr>
          <p:nvPr/>
        </p:nvPicPr>
        <p:blipFill>
          <a:blip r:embed="rId7"/>
          <a:stretch>
            <a:fillRect/>
          </a:stretch>
        </p:blipFill>
        <p:spPr>
          <a:xfrm>
            <a:off x="1423298" y="1032640"/>
            <a:ext cx="6306207" cy="4437993"/>
          </a:xfrm>
          <a:prstGeom prst="rect">
            <a:avLst/>
          </a:prstGeom>
          <a:ln w="28575">
            <a:solidFill>
              <a:schemeClr val="tx1"/>
            </a:solidFill>
          </a:ln>
        </p:spPr>
      </p:pic>
      <p:pic>
        <p:nvPicPr>
          <p:cNvPr id="9" name="Picture 8">
            <a:extLst>
              <a:ext uri="{FF2B5EF4-FFF2-40B4-BE49-F238E27FC236}">
                <a16:creationId xmlns:a16="http://schemas.microsoft.com/office/drawing/2014/main" id="{67761308-98D2-415A-B751-174EB8096B12}"/>
              </a:ext>
            </a:extLst>
          </p:cNvPr>
          <p:cNvPicPr>
            <a:picLocks noChangeAspect="1"/>
          </p:cNvPicPr>
          <p:nvPr/>
        </p:nvPicPr>
        <p:blipFill rotWithShape="1">
          <a:blip r:embed="rId8"/>
          <a:srcRect b="608"/>
          <a:stretch/>
        </p:blipFill>
        <p:spPr>
          <a:xfrm>
            <a:off x="1947534" y="1032640"/>
            <a:ext cx="5958873" cy="4437993"/>
          </a:xfrm>
          <a:prstGeom prst="rect">
            <a:avLst/>
          </a:prstGeom>
          <a:ln w="28575">
            <a:solidFill>
              <a:schemeClr val="tx1"/>
            </a:solidFill>
          </a:ln>
        </p:spPr>
      </p:pic>
      <p:sp>
        <p:nvSpPr>
          <p:cNvPr id="10" name="TextBox 9">
            <a:hlinkClick r:id="rId9" action="ppaction://hlinksldjump"/>
            <a:extLst>
              <a:ext uri="{FF2B5EF4-FFF2-40B4-BE49-F238E27FC236}">
                <a16:creationId xmlns:a16="http://schemas.microsoft.com/office/drawing/2014/main" id="{202B520F-3539-4432-B9DB-64E2A3D83E26}"/>
              </a:ext>
            </a:extLst>
          </p:cNvPr>
          <p:cNvSpPr txBox="1"/>
          <p:nvPr/>
        </p:nvSpPr>
        <p:spPr>
          <a:xfrm>
            <a:off x="9175531" y="2751083"/>
            <a:ext cx="485518"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Yes</a:t>
            </a:r>
          </a:p>
        </p:txBody>
      </p:sp>
      <p:sp>
        <p:nvSpPr>
          <p:cNvPr id="11" name="TextBox 10">
            <a:hlinkClick r:id="rId10" action="ppaction://hlinksldjump"/>
            <a:extLst>
              <a:ext uri="{FF2B5EF4-FFF2-40B4-BE49-F238E27FC236}">
                <a16:creationId xmlns:a16="http://schemas.microsoft.com/office/drawing/2014/main" id="{80A1A93B-4D0B-4A25-94ED-9A2299B81C1C}"/>
              </a:ext>
            </a:extLst>
          </p:cNvPr>
          <p:cNvSpPr txBox="1"/>
          <p:nvPr/>
        </p:nvSpPr>
        <p:spPr>
          <a:xfrm>
            <a:off x="10687414" y="2751083"/>
            <a:ext cx="455574"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No</a:t>
            </a:r>
          </a:p>
        </p:txBody>
      </p:sp>
    </p:spTree>
    <p:extLst>
      <p:ext uri="{BB962C8B-B14F-4D97-AF65-F5344CB8AC3E}">
        <p14:creationId xmlns:p14="http://schemas.microsoft.com/office/powerpoint/2010/main" val="2072899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icroscope">
            <a:extLst>
              <a:ext uri="{FF2B5EF4-FFF2-40B4-BE49-F238E27FC236}">
                <a16:creationId xmlns:a16="http://schemas.microsoft.com/office/drawing/2014/main" id="{4E514E75-3CEA-45B9-A8CF-2A2551270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908" y="118241"/>
            <a:ext cx="914400" cy="914400"/>
          </a:xfrm>
          <a:prstGeom prst="rect">
            <a:avLst/>
          </a:prstGeom>
        </p:spPr>
      </p:pic>
      <p:pic>
        <p:nvPicPr>
          <p:cNvPr id="3" name="Picture 2">
            <a:extLst>
              <a:ext uri="{FF2B5EF4-FFF2-40B4-BE49-F238E27FC236}">
                <a16:creationId xmlns:a16="http://schemas.microsoft.com/office/drawing/2014/main" id="{C4F5229F-B992-422A-9E28-2D35BF35B10E}"/>
              </a:ext>
            </a:extLst>
          </p:cNvPr>
          <p:cNvPicPr>
            <a:picLocks noChangeAspect="1"/>
          </p:cNvPicPr>
          <p:nvPr/>
        </p:nvPicPr>
        <p:blipFill>
          <a:blip r:embed="rId4"/>
          <a:stretch>
            <a:fillRect/>
          </a:stretch>
        </p:blipFill>
        <p:spPr>
          <a:xfrm>
            <a:off x="36788" y="1032641"/>
            <a:ext cx="6463162" cy="4437993"/>
          </a:xfrm>
          <a:prstGeom prst="rect">
            <a:avLst/>
          </a:prstGeom>
          <a:ln w="28575">
            <a:solidFill>
              <a:schemeClr val="tx1"/>
            </a:solidFill>
          </a:ln>
        </p:spPr>
      </p:pic>
      <p:pic>
        <p:nvPicPr>
          <p:cNvPr id="2" name="Picture 1">
            <a:extLst>
              <a:ext uri="{FF2B5EF4-FFF2-40B4-BE49-F238E27FC236}">
                <a16:creationId xmlns:a16="http://schemas.microsoft.com/office/drawing/2014/main" id="{A52624E6-8804-4A75-A83F-FA666320518A}"/>
              </a:ext>
            </a:extLst>
          </p:cNvPr>
          <p:cNvPicPr>
            <a:picLocks noChangeAspect="1"/>
          </p:cNvPicPr>
          <p:nvPr/>
        </p:nvPicPr>
        <p:blipFill>
          <a:blip r:embed="rId5"/>
          <a:stretch>
            <a:fillRect/>
          </a:stretch>
        </p:blipFill>
        <p:spPr>
          <a:xfrm>
            <a:off x="437032" y="1032641"/>
            <a:ext cx="6463162" cy="4437993"/>
          </a:xfrm>
          <a:prstGeom prst="rect">
            <a:avLst/>
          </a:prstGeom>
          <a:ln w="28575">
            <a:solidFill>
              <a:schemeClr val="tx1"/>
            </a:solidFill>
          </a:ln>
        </p:spPr>
      </p:pic>
      <p:pic>
        <p:nvPicPr>
          <p:cNvPr id="6" name="Picture 5">
            <a:extLst>
              <a:ext uri="{FF2B5EF4-FFF2-40B4-BE49-F238E27FC236}">
                <a16:creationId xmlns:a16="http://schemas.microsoft.com/office/drawing/2014/main" id="{0E71121E-2F38-4FE2-BE52-F4CBFBD6E061}"/>
              </a:ext>
            </a:extLst>
          </p:cNvPr>
          <p:cNvPicPr>
            <a:picLocks noChangeAspect="1"/>
          </p:cNvPicPr>
          <p:nvPr/>
        </p:nvPicPr>
        <p:blipFill>
          <a:blip r:embed="rId6"/>
          <a:stretch>
            <a:fillRect/>
          </a:stretch>
        </p:blipFill>
        <p:spPr>
          <a:xfrm>
            <a:off x="930165" y="1032641"/>
            <a:ext cx="6306207" cy="4437993"/>
          </a:xfrm>
          <a:prstGeom prst="rect">
            <a:avLst/>
          </a:prstGeom>
          <a:ln w="28575">
            <a:solidFill>
              <a:schemeClr val="tx1"/>
            </a:solidFill>
          </a:ln>
        </p:spPr>
      </p:pic>
      <p:pic>
        <p:nvPicPr>
          <p:cNvPr id="7" name="Picture 6">
            <a:extLst>
              <a:ext uri="{FF2B5EF4-FFF2-40B4-BE49-F238E27FC236}">
                <a16:creationId xmlns:a16="http://schemas.microsoft.com/office/drawing/2014/main" id="{46CD1388-16C0-4D27-8203-4170562EDF2B}"/>
              </a:ext>
            </a:extLst>
          </p:cNvPr>
          <p:cNvPicPr>
            <a:picLocks noChangeAspect="1"/>
          </p:cNvPicPr>
          <p:nvPr/>
        </p:nvPicPr>
        <p:blipFill>
          <a:blip r:embed="rId7"/>
          <a:stretch>
            <a:fillRect/>
          </a:stretch>
        </p:blipFill>
        <p:spPr>
          <a:xfrm>
            <a:off x="1423298" y="1032640"/>
            <a:ext cx="6306207" cy="4437993"/>
          </a:xfrm>
          <a:prstGeom prst="rect">
            <a:avLst/>
          </a:prstGeom>
          <a:ln w="28575">
            <a:solidFill>
              <a:schemeClr val="tx1"/>
            </a:solidFill>
          </a:ln>
        </p:spPr>
      </p:pic>
      <p:pic>
        <p:nvPicPr>
          <p:cNvPr id="9" name="Picture 8">
            <a:extLst>
              <a:ext uri="{FF2B5EF4-FFF2-40B4-BE49-F238E27FC236}">
                <a16:creationId xmlns:a16="http://schemas.microsoft.com/office/drawing/2014/main" id="{67761308-98D2-415A-B751-174EB8096B12}"/>
              </a:ext>
            </a:extLst>
          </p:cNvPr>
          <p:cNvPicPr>
            <a:picLocks noChangeAspect="1"/>
          </p:cNvPicPr>
          <p:nvPr/>
        </p:nvPicPr>
        <p:blipFill rotWithShape="1">
          <a:blip r:embed="rId8"/>
          <a:srcRect b="608"/>
          <a:stretch/>
        </p:blipFill>
        <p:spPr>
          <a:xfrm>
            <a:off x="1947534" y="1032640"/>
            <a:ext cx="5958873" cy="4437993"/>
          </a:xfrm>
          <a:prstGeom prst="rect">
            <a:avLst/>
          </a:prstGeom>
          <a:ln w="28575">
            <a:solidFill>
              <a:schemeClr val="tx1"/>
            </a:solidFill>
          </a:ln>
        </p:spPr>
      </p:pic>
      <p:sp>
        <p:nvSpPr>
          <p:cNvPr id="12" name="TextBox 11">
            <a:extLst>
              <a:ext uri="{FF2B5EF4-FFF2-40B4-BE49-F238E27FC236}">
                <a16:creationId xmlns:a16="http://schemas.microsoft.com/office/drawing/2014/main" id="{B7A3E220-59AE-4E08-ACBA-4F2A0F226C98}"/>
              </a:ext>
            </a:extLst>
          </p:cNvPr>
          <p:cNvSpPr txBox="1"/>
          <p:nvPr/>
        </p:nvSpPr>
        <p:spPr>
          <a:xfrm>
            <a:off x="8071945" y="1135117"/>
            <a:ext cx="3815255"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Incorrect. Try performing your platelet estimate again.</a:t>
            </a:r>
          </a:p>
        </p:txBody>
      </p:sp>
      <p:sp>
        <p:nvSpPr>
          <p:cNvPr id="13" name="TextBox 12">
            <a:hlinkClick r:id="rId9" action="ppaction://hlinksldjump"/>
            <a:extLst>
              <a:ext uri="{FF2B5EF4-FFF2-40B4-BE49-F238E27FC236}">
                <a16:creationId xmlns:a16="http://schemas.microsoft.com/office/drawing/2014/main" id="{F0B09ED0-D86B-4521-AACF-C81CE3DC8551}"/>
              </a:ext>
            </a:extLst>
          </p:cNvPr>
          <p:cNvSpPr txBox="1"/>
          <p:nvPr/>
        </p:nvSpPr>
        <p:spPr>
          <a:xfrm>
            <a:off x="8923284" y="2017987"/>
            <a:ext cx="2274597"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3235004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icroscope">
            <a:extLst>
              <a:ext uri="{FF2B5EF4-FFF2-40B4-BE49-F238E27FC236}">
                <a16:creationId xmlns:a16="http://schemas.microsoft.com/office/drawing/2014/main" id="{4E514E75-3CEA-45B9-A8CF-2A2551270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908" y="118241"/>
            <a:ext cx="914400" cy="914400"/>
          </a:xfrm>
          <a:prstGeom prst="rect">
            <a:avLst/>
          </a:prstGeom>
        </p:spPr>
      </p:pic>
      <p:pic>
        <p:nvPicPr>
          <p:cNvPr id="3" name="Picture 2">
            <a:extLst>
              <a:ext uri="{FF2B5EF4-FFF2-40B4-BE49-F238E27FC236}">
                <a16:creationId xmlns:a16="http://schemas.microsoft.com/office/drawing/2014/main" id="{C4F5229F-B992-422A-9E28-2D35BF35B10E}"/>
              </a:ext>
            </a:extLst>
          </p:cNvPr>
          <p:cNvPicPr>
            <a:picLocks noChangeAspect="1"/>
          </p:cNvPicPr>
          <p:nvPr/>
        </p:nvPicPr>
        <p:blipFill>
          <a:blip r:embed="rId4"/>
          <a:stretch>
            <a:fillRect/>
          </a:stretch>
        </p:blipFill>
        <p:spPr>
          <a:xfrm>
            <a:off x="36788" y="1032641"/>
            <a:ext cx="6463162" cy="4437993"/>
          </a:xfrm>
          <a:prstGeom prst="rect">
            <a:avLst/>
          </a:prstGeom>
          <a:ln w="28575">
            <a:solidFill>
              <a:schemeClr val="tx1"/>
            </a:solidFill>
          </a:ln>
        </p:spPr>
      </p:pic>
      <p:pic>
        <p:nvPicPr>
          <p:cNvPr id="2" name="Picture 1">
            <a:extLst>
              <a:ext uri="{FF2B5EF4-FFF2-40B4-BE49-F238E27FC236}">
                <a16:creationId xmlns:a16="http://schemas.microsoft.com/office/drawing/2014/main" id="{A52624E6-8804-4A75-A83F-FA666320518A}"/>
              </a:ext>
            </a:extLst>
          </p:cNvPr>
          <p:cNvPicPr>
            <a:picLocks noChangeAspect="1"/>
          </p:cNvPicPr>
          <p:nvPr/>
        </p:nvPicPr>
        <p:blipFill>
          <a:blip r:embed="rId5"/>
          <a:stretch>
            <a:fillRect/>
          </a:stretch>
        </p:blipFill>
        <p:spPr>
          <a:xfrm>
            <a:off x="437032" y="1032641"/>
            <a:ext cx="6463162" cy="4437993"/>
          </a:xfrm>
          <a:prstGeom prst="rect">
            <a:avLst/>
          </a:prstGeom>
          <a:ln w="28575">
            <a:solidFill>
              <a:schemeClr val="tx1"/>
            </a:solidFill>
          </a:ln>
        </p:spPr>
      </p:pic>
      <p:pic>
        <p:nvPicPr>
          <p:cNvPr id="6" name="Picture 5">
            <a:extLst>
              <a:ext uri="{FF2B5EF4-FFF2-40B4-BE49-F238E27FC236}">
                <a16:creationId xmlns:a16="http://schemas.microsoft.com/office/drawing/2014/main" id="{0E71121E-2F38-4FE2-BE52-F4CBFBD6E061}"/>
              </a:ext>
            </a:extLst>
          </p:cNvPr>
          <p:cNvPicPr>
            <a:picLocks noChangeAspect="1"/>
          </p:cNvPicPr>
          <p:nvPr/>
        </p:nvPicPr>
        <p:blipFill>
          <a:blip r:embed="rId6"/>
          <a:stretch>
            <a:fillRect/>
          </a:stretch>
        </p:blipFill>
        <p:spPr>
          <a:xfrm>
            <a:off x="930165" y="1032641"/>
            <a:ext cx="6306207" cy="4437993"/>
          </a:xfrm>
          <a:prstGeom prst="rect">
            <a:avLst/>
          </a:prstGeom>
          <a:ln w="28575">
            <a:solidFill>
              <a:schemeClr val="tx1"/>
            </a:solidFill>
          </a:ln>
        </p:spPr>
      </p:pic>
      <p:pic>
        <p:nvPicPr>
          <p:cNvPr id="7" name="Picture 6">
            <a:extLst>
              <a:ext uri="{FF2B5EF4-FFF2-40B4-BE49-F238E27FC236}">
                <a16:creationId xmlns:a16="http://schemas.microsoft.com/office/drawing/2014/main" id="{46CD1388-16C0-4D27-8203-4170562EDF2B}"/>
              </a:ext>
            </a:extLst>
          </p:cNvPr>
          <p:cNvPicPr>
            <a:picLocks noChangeAspect="1"/>
          </p:cNvPicPr>
          <p:nvPr/>
        </p:nvPicPr>
        <p:blipFill>
          <a:blip r:embed="rId7"/>
          <a:stretch>
            <a:fillRect/>
          </a:stretch>
        </p:blipFill>
        <p:spPr>
          <a:xfrm>
            <a:off x="1423298" y="1032640"/>
            <a:ext cx="6306207" cy="4437993"/>
          </a:xfrm>
          <a:prstGeom prst="rect">
            <a:avLst/>
          </a:prstGeom>
          <a:ln w="28575">
            <a:solidFill>
              <a:schemeClr val="tx1"/>
            </a:solidFill>
          </a:ln>
        </p:spPr>
      </p:pic>
      <p:pic>
        <p:nvPicPr>
          <p:cNvPr id="9" name="Picture 8">
            <a:extLst>
              <a:ext uri="{FF2B5EF4-FFF2-40B4-BE49-F238E27FC236}">
                <a16:creationId xmlns:a16="http://schemas.microsoft.com/office/drawing/2014/main" id="{67761308-98D2-415A-B751-174EB8096B12}"/>
              </a:ext>
            </a:extLst>
          </p:cNvPr>
          <p:cNvPicPr>
            <a:picLocks noChangeAspect="1"/>
          </p:cNvPicPr>
          <p:nvPr/>
        </p:nvPicPr>
        <p:blipFill rotWithShape="1">
          <a:blip r:embed="rId8"/>
          <a:srcRect b="608"/>
          <a:stretch/>
        </p:blipFill>
        <p:spPr>
          <a:xfrm>
            <a:off x="1947534" y="1032640"/>
            <a:ext cx="5958873" cy="4437993"/>
          </a:xfrm>
          <a:prstGeom prst="rect">
            <a:avLst/>
          </a:prstGeom>
          <a:ln w="28575">
            <a:solidFill>
              <a:schemeClr val="tx1"/>
            </a:solidFill>
          </a:ln>
        </p:spPr>
      </p:pic>
      <p:sp>
        <p:nvSpPr>
          <p:cNvPr id="12" name="TextBox 11">
            <a:extLst>
              <a:ext uri="{FF2B5EF4-FFF2-40B4-BE49-F238E27FC236}">
                <a16:creationId xmlns:a16="http://schemas.microsoft.com/office/drawing/2014/main" id="{3E09AC7E-1D13-4FC0-BD1B-E9DF65953B47}"/>
              </a:ext>
            </a:extLst>
          </p:cNvPr>
          <p:cNvSpPr txBox="1"/>
          <p:nvPr/>
        </p:nvSpPr>
        <p:spPr>
          <a:xfrm>
            <a:off x="8253741" y="1032640"/>
            <a:ext cx="3815255"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Correct! The platelet estimate of the provided slides is approximately 42.</a:t>
            </a:r>
          </a:p>
        </p:txBody>
      </p:sp>
      <p:sp>
        <p:nvSpPr>
          <p:cNvPr id="13" name="TextBox 12">
            <a:hlinkClick r:id="rId9" action="ppaction://hlinksldjump"/>
            <a:extLst>
              <a:ext uri="{FF2B5EF4-FFF2-40B4-BE49-F238E27FC236}">
                <a16:creationId xmlns:a16="http://schemas.microsoft.com/office/drawing/2014/main" id="{E41F351B-E1B7-4AE6-9312-16E9F07F0266}"/>
              </a:ext>
            </a:extLst>
          </p:cNvPr>
          <p:cNvSpPr txBox="1"/>
          <p:nvPr/>
        </p:nvSpPr>
        <p:spPr>
          <a:xfrm>
            <a:off x="8757746" y="1939159"/>
            <a:ext cx="2624957"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return to result validation</a:t>
            </a:r>
          </a:p>
        </p:txBody>
      </p:sp>
    </p:spTree>
    <p:extLst>
      <p:ext uri="{BB962C8B-B14F-4D97-AF65-F5344CB8AC3E}">
        <p14:creationId xmlns:p14="http://schemas.microsoft.com/office/powerpoint/2010/main" val="658088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381B61-D7D2-466B-BA69-7BF9F9AFDBB9}"/>
              </a:ext>
            </a:extLst>
          </p:cNvPr>
          <p:cNvPicPr>
            <a:picLocks noChangeAspect="1"/>
          </p:cNvPicPr>
          <p:nvPr/>
        </p:nvPicPr>
        <p:blipFill>
          <a:blip r:embed="rId2"/>
          <a:stretch>
            <a:fillRect/>
          </a:stretch>
        </p:blipFill>
        <p:spPr>
          <a:xfrm>
            <a:off x="0" y="0"/>
            <a:ext cx="12192000" cy="6858000"/>
          </a:xfrm>
          <a:prstGeom prst="rect">
            <a:avLst/>
          </a:prstGeom>
        </p:spPr>
      </p:pic>
      <p:sp>
        <p:nvSpPr>
          <p:cNvPr id="4" name="Speech Bubble: Rectangle 3">
            <a:extLst>
              <a:ext uri="{FF2B5EF4-FFF2-40B4-BE49-F238E27FC236}">
                <a16:creationId xmlns:a16="http://schemas.microsoft.com/office/drawing/2014/main" id="{784342B9-5EB5-4633-9FBD-41FB148E0FD2}"/>
              </a:ext>
            </a:extLst>
          </p:cNvPr>
          <p:cNvSpPr/>
          <p:nvPr/>
        </p:nvSpPr>
        <p:spPr>
          <a:xfrm>
            <a:off x="6774354" y="3000194"/>
            <a:ext cx="3338818" cy="2554449"/>
          </a:xfrm>
          <a:prstGeom prst="wedgeRectCallout">
            <a:avLst>
              <a:gd name="adj1" fmla="val -48890"/>
              <a:gd name="adj2" fmla="val -17755"/>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r>
              <a:rPr lang="en-US" b="1" dirty="0">
                <a:solidFill>
                  <a:schemeClr val="tx1"/>
                </a:solidFill>
              </a:rPr>
              <a:t>PLT &lt;100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Comment in Caresphere “NCLOT” if no clotting is observed.</a:t>
            </a:r>
          </a:p>
          <a:p>
            <a:pPr marL="171450" indent="-171450">
              <a:buFont typeface="Wingdings" panose="05000000000000000000" pitchFamily="2" charset="2"/>
              <a:buChar char="q"/>
            </a:pPr>
            <a:r>
              <a:rPr lang="en-US" sz="1200" b="1" dirty="0">
                <a:solidFill>
                  <a:schemeClr val="tx1"/>
                </a:solidFill>
              </a:rPr>
              <a:t>Run sample with Platelet F. </a:t>
            </a:r>
          </a:p>
          <a:p>
            <a:pPr marL="171450" indent="-171450">
              <a:buFont typeface="Wingdings" panose="05000000000000000000" pitchFamily="2" charset="2"/>
              <a:buChar char="q"/>
            </a:pPr>
            <a:r>
              <a:rPr lang="en-US" sz="1200" b="1" dirty="0">
                <a:solidFill>
                  <a:schemeClr val="tx1"/>
                </a:solidFill>
              </a:rPr>
              <a:t>Review the patient history. If this is the first occurrence of the PLT result falling below 50, perform platelet estimate. </a:t>
            </a:r>
          </a:p>
          <a:p>
            <a:pPr marL="171450" indent="-171450">
              <a:buFont typeface="Wingdings" panose="05000000000000000000" pitchFamily="2" charset="2"/>
              <a:buChar char="q"/>
            </a:pPr>
            <a:r>
              <a:rPr lang="en-US" sz="1200" b="1" dirty="0">
                <a:solidFill>
                  <a:schemeClr val="tx1"/>
                </a:solidFill>
              </a:rPr>
              <a:t>If the platelet estimate agrees within </a:t>
            </a:r>
            <a:r>
              <a:rPr lang="en-US" sz="1200" b="1" u="sng" dirty="0">
                <a:solidFill>
                  <a:schemeClr val="tx1"/>
                </a:solidFill>
              </a:rPr>
              <a:t>+</a:t>
            </a:r>
            <a:r>
              <a:rPr lang="en-US" sz="1200" b="1" dirty="0">
                <a:solidFill>
                  <a:schemeClr val="tx1"/>
                </a:solidFill>
              </a:rPr>
              <a:t>20% of the </a:t>
            </a:r>
            <a:r>
              <a:rPr lang="en-US" sz="1200" b="1" dirty="0" err="1">
                <a:solidFill>
                  <a:schemeClr val="tx1"/>
                </a:solidFill>
              </a:rPr>
              <a:t>sysmex</a:t>
            </a:r>
            <a:r>
              <a:rPr lang="en-US" sz="1200" b="1" dirty="0">
                <a:solidFill>
                  <a:schemeClr val="tx1"/>
                </a:solidFill>
              </a:rPr>
              <a:t> result, add an RE comment and release results.</a:t>
            </a:r>
          </a:p>
          <a:p>
            <a:endParaRPr lang="en-US" b="1" dirty="0">
              <a:solidFill>
                <a:schemeClr val="tx1"/>
              </a:solidFill>
            </a:endParaRPr>
          </a:p>
          <a:p>
            <a:pPr algn="ctr"/>
            <a:endParaRPr lang="en-US" dirty="0"/>
          </a:p>
        </p:txBody>
      </p:sp>
      <p:pic>
        <p:nvPicPr>
          <p:cNvPr id="5" name="Graphic 4" descr="Checkmark">
            <a:extLst>
              <a:ext uri="{FF2B5EF4-FFF2-40B4-BE49-F238E27FC236}">
                <a16:creationId xmlns:a16="http://schemas.microsoft.com/office/drawing/2014/main" id="{ED9C0C94-9C6E-4710-9868-B1BD31211E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3181" y="3532641"/>
            <a:ext cx="220133" cy="220133"/>
          </a:xfrm>
          <a:prstGeom prst="rect">
            <a:avLst/>
          </a:prstGeom>
        </p:spPr>
      </p:pic>
      <p:pic>
        <p:nvPicPr>
          <p:cNvPr id="6" name="Graphic 5" descr="Checkmark">
            <a:extLst>
              <a:ext uri="{FF2B5EF4-FFF2-40B4-BE49-F238E27FC236}">
                <a16:creationId xmlns:a16="http://schemas.microsoft.com/office/drawing/2014/main" id="{45C09CEA-5BBC-4A39-B280-4D46CE4929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3180" y="3942013"/>
            <a:ext cx="220133" cy="220133"/>
          </a:xfrm>
          <a:prstGeom prst="rect">
            <a:avLst/>
          </a:prstGeom>
        </p:spPr>
      </p:pic>
      <p:pic>
        <p:nvPicPr>
          <p:cNvPr id="7" name="Graphic 6" descr="Checkmark">
            <a:extLst>
              <a:ext uri="{FF2B5EF4-FFF2-40B4-BE49-F238E27FC236}">
                <a16:creationId xmlns:a16="http://schemas.microsoft.com/office/drawing/2014/main" id="{104AC239-9CE1-4526-8DC6-DC48297143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7972" y="4078158"/>
            <a:ext cx="220133" cy="220133"/>
          </a:xfrm>
          <a:prstGeom prst="rect">
            <a:avLst/>
          </a:prstGeom>
        </p:spPr>
      </p:pic>
      <p:pic>
        <p:nvPicPr>
          <p:cNvPr id="8" name="Graphic 7" descr="Arrow Slight curve">
            <a:extLst>
              <a:ext uri="{FF2B5EF4-FFF2-40B4-BE49-F238E27FC236}">
                <a16:creationId xmlns:a16="http://schemas.microsoft.com/office/drawing/2014/main" id="{F6602C80-F2E6-49F3-B476-B360C057D3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02814" y="4844977"/>
            <a:ext cx="457200" cy="457200"/>
          </a:xfrm>
          <a:prstGeom prst="rect">
            <a:avLst/>
          </a:prstGeom>
        </p:spPr>
      </p:pic>
      <p:sp>
        <p:nvSpPr>
          <p:cNvPr id="9" name="TextBox 8">
            <a:hlinkClick r:id="rId7" action="ppaction://hlinksldjump"/>
            <a:extLst>
              <a:ext uri="{FF2B5EF4-FFF2-40B4-BE49-F238E27FC236}">
                <a16:creationId xmlns:a16="http://schemas.microsoft.com/office/drawing/2014/main" id="{A6D8A98D-13D5-4CBC-A270-24D9099BE5B1}"/>
              </a:ext>
            </a:extLst>
          </p:cNvPr>
          <p:cNvSpPr txBox="1"/>
          <p:nvPr/>
        </p:nvSpPr>
        <p:spPr>
          <a:xfrm>
            <a:off x="10460014" y="4704245"/>
            <a:ext cx="1481959" cy="738664"/>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here to proceed to the next action.</a:t>
            </a:r>
          </a:p>
        </p:txBody>
      </p:sp>
    </p:spTree>
    <p:extLst>
      <p:ext uri="{BB962C8B-B14F-4D97-AF65-F5344CB8AC3E}">
        <p14:creationId xmlns:p14="http://schemas.microsoft.com/office/powerpoint/2010/main" val="951306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1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 presetClass="entr" presetSubtype="0" fill="hold" nodeType="withEffect">
                                  <p:stCondLst>
                                    <p:cond delay="300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350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381B61-D7D2-466B-BA69-7BF9F9AFDBB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41CB8A2-D627-44AB-8DC2-C95EFA670A66}"/>
              </a:ext>
            </a:extLst>
          </p:cNvPr>
          <p:cNvSpPr txBox="1"/>
          <p:nvPr/>
        </p:nvSpPr>
        <p:spPr>
          <a:xfrm>
            <a:off x="2802501" y="5339809"/>
            <a:ext cx="4608639" cy="646331"/>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Add an RE (results verified by smear review) comment against the PLT result</a:t>
            </a:r>
          </a:p>
        </p:txBody>
      </p:sp>
      <p:sp>
        <p:nvSpPr>
          <p:cNvPr id="5" name="Rectangle: Rounded Corners 4">
            <a:hlinkClick r:id="rId3" action="ppaction://hlinksldjump"/>
            <a:extLst>
              <a:ext uri="{FF2B5EF4-FFF2-40B4-BE49-F238E27FC236}">
                <a16:creationId xmlns:a16="http://schemas.microsoft.com/office/drawing/2014/main" id="{CEE2DB48-0B50-49D6-ADB7-2EC454AA5728}"/>
              </a:ext>
            </a:extLst>
          </p:cNvPr>
          <p:cNvSpPr/>
          <p:nvPr/>
        </p:nvSpPr>
        <p:spPr>
          <a:xfrm>
            <a:off x="4843363" y="3429000"/>
            <a:ext cx="265532" cy="2181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hlinkClick r:id="rId4" action="ppaction://hlinksldjump"/>
            <a:extLst>
              <a:ext uri="{FF2B5EF4-FFF2-40B4-BE49-F238E27FC236}">
                <a16:creationId xmlns:a16="http://schemas.microsoft.com/office/drawing/2014/main" id="{76D18F8F-A23E-4446-B93A-10A6B9B0A34A}"/>
              </a:ext>
            </a:extLst>
          </p:cNvPr>
          <p:cNvSpPr/>
          <p:nvPr/>
        </p:nvSpPr>
        <p:spPr>
          <a:xfrm>
            <a:off x="796737" y="1649594"/>
            <a:ext cx="409903" cy="354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3441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381B61-D7D2-466B-BA69-7BF9F9AFDBB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87780EF-905D-4BD7-9DCC-EB5F7D10F314}"/>
              </a:ext>
            </a:extLst>
          </p:cNvPr>
          <p:cNvSpPr txBox="1"/>
          <p:nvPr/>
        </p:nvSpPr>
        <p:spPr>
          <a:xfrm>
            <a:off x="390634" y="2758966"/>
            <a:ext cx="3887751"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This comment section is for internal comments only. Comments placed here will not be visible to the person reviewing the patient’s results.</a:t>
            </a:r>
          </a:p>
          <a:p>
            <a:pPr algn="ctr"/>
            <a:endParaRPr lang="en-US" dirty="0"/>
          </a:p>
          <a:p>
            <a:pPr algn="ctr"/>
            <a:r>
              <a:rPr lang="en-US" dirty="0"/>
              <a:t>In this instance you want the provider to be able to see your comment and know that you reviewed the slide.</a:t>
            </a:r>
          </a:p>
        </p:txBody>
      </p:sp>
      <p:sp>
        <p:nvSpPr>
          <p:cNvPr id="5" name="TextBox 4">
            <a:hlinkClick r:id="rId3" action="ppaction://hlinksldjump"/>
            <a:extLst>
              <a:ext uri="{FF2B5EF4-FFF2-40B4-BE49-F238E27FC236}">
                <a16:creationId xmlns:a16="http://schemas.microsoft.com/office/drawing/2014/main" id="{1AFB6A0E-D6B6-443F-B920-13993C1AB061}"/>
              </a:ext>
            </a:extLst>
          </p:cNvPr>
          <p:cNvSpPr txBox="1"/>
          <p:nvPr/>
        </p:nvSpPr>
        <p:spPr>
          <a:xfrm>
            <a:off x="963619" y="5176947"/>
            <a:ext cx="262495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try again!</a:t>
            </a:r>
          </a:p>
        </p:txBody>
      </p:sp>
    </p:spTree>
    <p:extLst>
      <p:ext uri="{BB962C8B-B14F-4D97-AF65-F5344CB8AC3E}">
        <p14:creationId xmlns:p14="http://schemas.microsoft.com/office/powerpoint/2010/main" val="540713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EE19E-F6CA-4949-AE7D-B668D656BD68}"/>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hlinkClick r:id="rId3" action="ppaction://hlinksldjump"/>
            <a:extLst>
              <a:ext uri="{FF2B5EF4-FFF2-40B4-BE49-F238E27FC236}">
                <a16:creationId xmlns:a16="http://schemas.microsoft.com/office/drawing/2014/main" id="{A483CE6A-3293-4002-ACAC-269DD7F3E8DF}"/>
              </a:ext>
            </a:extLst>
          </p:cNvPr>
          <p:cNvSpPr/>
          <p:nvPr/>
        </p:nvSpPr>
        <p:spPr>
          <a:xfrm>
            <a:off x="4244612" y="3763620"/>
            <a:ext cx="1166287" cy="354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5417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B619CF-BD61-42C9-AA1D-EB5619937397}"/>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15A1DACF-EC10-4C4C-A4B1-991011F0BE28}"/>
              </a:ext>
            </a:extLst>
          </p:cNvPr>
          <p:cNvSpPr/>
          <p:nvPr/>
        </p:nvSpPr>
        <p:spPr>
          <a:xfrm>
            <a:off x="4060054" y="2949888"/>
            <a:ext cx="302221" cy="2798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74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6D4DFC-E490-4E8E-828D-2FF2DA8D3F66}"/>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879B2A54-E644-4E80-9153-1A2C1B663983}"/>
              </a:ext>
            </a:extLst>
          </p:cNvPr>
          <p:cNvSpPr/>
          <p:nvPr/>
        </p:nvSpPr>
        <p:spPr>
          <a:xfrm>
            <a:off x="7465985" y="5735033"/>
            <a:ext cx="553890" cy="2798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404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CC9736-A968-4FC4-9888-4069744F03B4}"/>
              </a:ext>
            </a:extLst>
          </p:cNvPr>
          <p:cNvPicPr>
            <a:picLocks noChangeAspect="1"/>
          </p:cNvPicPr>
          <p:nvPr/>
        </p:nvPicPr>
        <p:blipFill>
          <a:blip r:embed="rId2"/>
          <a:stretch>
            <a:fillRect/>
          </a:stretch>
        </p:blipFill>
        <p:spPr>
          <a:xfrm>
            <a:off x="0" y="1"/>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F551DF5E-8280-4DA5-9D85-F98712655757}"/>
              </a:ext>
            </a:extLst>
          </p:cNvPr>
          <p:cNvSpPr/>
          <p:nvPr/>
        </p:nvSpPr>
        <p:spPr>
          <a:xfrm>
            <a:off x="7306594" y="4636075"/>
            <a:ext cx="562279" cy="2798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985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77CD0E-618B-4C7E-AB2E-FD5C744F885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Rounded Corners 4">
            <a:hlinkClick r:id="rId3" action="ppaction://hlinksldjump"/>
            <a:extLst>
              <a:ext uri="{FF2B5EF4-FFF2-40B4-BE49-F238E27FC236}">
                <a16:creationId xmlns:a16="http://schemas.microsoft.com/office/drawing/2014/main" id="{60BE3F35-B7FE-4E7F-8C38-D633AB2DA42A}"/>
              </a:ext>
            </a:extLst>
          </p:cNvPr>
          <p:cNvSpPr/>
          <p:nvPr/>
        </p:nvSpPr>
        <p:spPr>
          <a:xfrm>
            <a:off x="6485467" y="1905000"/>
            <a:ext cx="719666" cy="262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5698359-DAF7-4C86-806F-DB37E6C4C513}"/>
              </a:ext>
            </a:extLst>
          </p:cNvPr>
          <p:cNvSpPr txBox="1"/>
          <p:nvPr/>
        </p:nvSpPr>
        <p:spPr>
          <a:xfrm>
            <a:off x="3397469" y="5854554"/>
            <a:ext cx="4169979" cy="52322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View the patient’s previous results to see if they have a history of their platelet results falling below 100.</a:t>
            </a:r>
          </a:p>
        </p:txBody>
      </p:sp>
    </p:spTree>
    <p:extLst>
      <p:ext uri="{BB962C8B-B14F-4D97-AF65-F5344CB8AC3E}">
        <p14:creationId xmlns:p14="http://schemas.microsoft.com/office/powerpoint/2010/main" val="1185008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E68998-37CA-4D78-B835-642C92C7DA12}"/>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538C95B-F52F-4C04-9D45-4AB04B8D9369}"/>
              </a:ext>
            </a:extLst>
          </p:cNvPr>
          <p:cNvSpPr txBox="1"/>
          <p:nvPr/>
        </p:nvSpPr>
        <p:spPr>
          <a:xfrm>
            <a:off x="3575109" y="5291789"/>
            <a:ext cx="2907847" cy="369332"/>
          </a:xfrm>
          <a:prstGeom prst="rect">
            <a:avLst/>
          </a:prstGeom>
          <a:solidFill>
            <a:schemeClr val="bg1"/>
          </a:solidFill>
          <a:ln w="28575">
            <a:solidFill>
              <a:srgbClr val="FF0000"/>
            </a:solidFill>
          </a:ln>
        </p:spPr>
        <p:txBody>
          <a:bodyPr wrap="none" rtlCol="0">
            <a:spAutoFit/>
          </a:bodyPr>
          <a:lstStyle/>
          <a:p>
            <a:r>
              <a:rPr lang="en-US" dirty="0"/>
              <a:t>Validate the patient’s results.</a:t>
            </a:r>
          </a:p>
        </p:txBody>
      </p:sp>
      <p:sp>
        <p:nvSpPr>
          <p:cNvPr id="4" name="Rectangle: Rounded Corners 3">
            <a:hlinkClick r:id="rId3" action="ppaction://hlinksldjump"/>
            <a:extLst>
              <a:ext uri="{FF2B5EF4-FFF2-40B4-BE49-F238E27FC236}">
                <a16:creationId xmlns:a16="http://schemas.microsoft.com/office/drawing/2014/main" id="{C236E4B8-5ABB-4482-A020-A859DD2C317D}"/>
              </a:ext>
            </a:extLst>
          </p:cNvPr>
          <p:cNvSpPr/>
          <p:nvPr/>
        </p:nvSpPr>
        <p:spPr>
          <a:xfrm>
            <a:off x="4169111" y="6473264"/>
            <a:ext cx="805561" cy="2798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4" action="ppaction://hlinksldjump"/>
            <a:extLst>
              <a:ext uri="{FF2B5EF4-FFF2-40B4-BE49-F238E27FC236}">
                <a16:creationId xmlns:a16="http://schemas.microsoft.com/office/drawing/2014/main" id="{C9F0B25C-5FA9-4CCF-A445-63D19A8AF837}"/>
              </a:ext>
            </a:extLst>
          </p:cNvPr>
          <p:cNvSpPr/>
          <p:nvPr/>
        </p:nvSpPr>
        <p:spPr>
          <a:xfrm>
            <a:off x="5814860" y="6473264"/>
            <a:ext cx="805561" cy="2798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8632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E68998-37CA-4D78-B835-642C92C7DA12}"/>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B7B01D2-9E27-4621-9E7E-99057D1B14B8}"/>
              </a:ext>
            </a:extLst>
          </p:cNvPr>
          <p:cNvSpPr txBox="1"/>
          <p:nvPr/>
        </p:nvSpPr>
        <p:spPr>
          <a:xfrm>
            <a:off x="7841302" y="3292364"/>
            <a:ext cx="3742267"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Because a smear was ordered by the Sysmex, results must be released from the Validate All button.</a:t>
            </a:r>
          </a:p>
        </p:txBody>
      </p:sp>
      <p:sp>
        <p:nvSpPr>
          <p:cNvPr id="4" name="TextBox 3">
            <a:hlinkClick r:id="rId3" action="ppaction://hlinksldjump"/>
            <a:extLst>
              <a:ext uri="{FF2B5EF4-FFF2-40B4-BE49-F238E27FC236}">
                <a16:creationId xmlns:a16="http://schemas.microsoft.com/office/drawing/2014/main" id="{335F58F8-20CA-4B88-A947-C56469C7990C}"/>
              </a:ext>
            </a:extLst>
          </p:cNvPr>
          <p:cNvSpPr txBox="1"/>
          <p:nvPr/>
        </p:nvSpPr>
        <p:spPr>
          <a:xfrm>
            <a:off x="8549581" y="4319751"/>
            <a:ext cx="262495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try again!</a:t>
            </a:r>
          </a:p>
        </p:txBody>
      </p:sp>
    </p:spTree>
    <p:extLst>
      <p:ext uri="{BB962C8B-B14F-4D97-AF65-F5344CB8AC3E}">
        <p14:creationId xmlns:p14="http://schemas.microsoft.com/office/powerpoint/2010/main" val="3019073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82DB69-10A0-4079-A475-E8073F84A554}"/>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984711F3-3E38-4231-A34A-F567AFAF6603}"/>
              </a:ext>
            </a:extLst>
          </p:cNvPr>
          <p:cNvSpPr/>
          <p:nvPr/>
        </p:nvSpPr>
        <p:spPr>
          <a:xfrm>
            <a:off x="5754632" y="3138061"/>
            <a:ext cx="254683" cy="2007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hlinkClick r:id="rId4" action="ppaction://hlinksldjump"/>
            <a:extLst>
              <a:ext uri="{FF2B5EF4-FFF2-40B4-BE49-F238E27FC236}">
                <a16:creationId xmlns:a16="http://schemas.microsoft.com/office/drawing/2014/main" id="{55784A16-FE9C-456A-B301-ABC9F360F343}"/>
              </a:ext>
            </a:extLst>
          </p:cNvPr>
          <p:cNvSpPr/>
          <p:nvPr/>
        </p:nvSpPr>
        <p:spPr>
          <a:xfrm>
            <a:off x="5760225" y="3398121"/>
            <a:ext cx="254683" cy="2007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873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82DB69-10A0-4079-A475-E8073F84A554}"/>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170F98D-F5B1-4A9D-AE1F-540FBEED444D}"/>
              </a:ext>
            </a:extLst>
          </p:cNvPr>
          <p:cNvSpPr txBox="1"/>
          <p:nvPr/>
        </p:nvSpPr>
        <p:spPr>
          <a:xfrm>
            <a:off x="1633250" y="2884149"/>
            <a:ext cx="338958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Incorrect. The slide was reviewed for a platelet estimate.</a:t>
            </a:r>
          </a:p>
        </p:txBody>
      </p:sp>
      <p:sp>
        <p:nvSpPr>
          <p:cNvPr id="4" name="TextBox 3">
            <a:hlinkClick r:id="rId3" action="ppaction://hlinksldjump"/>
            <a:extLst>
              <a:ext uri="{FF2B5EF4-FFF2-40B4-BE49-F238E27FC236}">
                <a16:creationId xmlns:a16="http://schemas.microsoft.com/office/drawing/2014/main" id="{2493FA9B-5072-4F39-A72F-436F24CDDFC0}"/>
              </a:ext>
            </a:extLst>
          </p:cNvPr>
          <p:cNvSpPr txBox="1"/>
          <p:nvPr/>
        </p:nvSpPr>
        <p:spPr>
          <a:xfrm>
            <a:off x="2015564" y="3627152"/>
            <a:ext cx="262495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try again!</a:t>
            </a:r>
          </a:p>
        </p:txBody>
      </p:sp>
    </p:spTree>
    <p:extLst>
      <p:ext uri="{BB962C8B-B14F-4D97-AF65-F5344CB8AC3E}">
        <p14:creationId xmlns:p14="http://schemas.microsoft.com/office/powerpoint/2010/main" val="118543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B5D408-06AC-4CFB-B933-5EA6B4578D6B}"/>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9FD119AD-F4B9-4B87-8657-F3C52CA6FAB9}"/>
              </a:ext>
            </a:extLst>
          </p:cNvPr>
          <p:cNvSpPr/>
          <p:nvPr/>
        </p:nvSpPr>
        <p:spPr>
          <a:xfrm>
            <a:off x="6322288" y="3926627"/>
            <a:ext cx="598630" cy="2427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360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FBB623-F12E-43EE-BA51-0416AC987784}"/>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hlinkClick r:id="rId3" action="ppaction://hlinksldjump"/>
            <a:extLst>
              <a:ext uri="{FF2B5EF4-FFF2-40B4-BE49-F238E27FC236}">
                <a16:creationId xmlns:a16="http://schemas.microsoft.com/office/drawing/2014/main" id="{F772F88C-5CE7-42B3-8A6B-52F5A850FF27}"/>
              </a:ext>
            </a:extLst>
          </p:cNvPr>
          <p:cNvSpPr txBox="1"/>
          <p:nvPr/>
        </p:nvSpPr>
        <p:spPr>
          <a:xfrm>
            <a:off x="8726214" y="5297214"/>
            <a:ext cx="2822028"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proceed to next pending sample.</a:t>
            </a:r>
          </a:p>
        </p:txBody>
      </p:sp>
    </p:spTree>
    <p:extLst>
      <p:ext uri="{BB962C8B-B14F-4D97-AF65-F5344CB8AC3E}">
        <p14:creationId xmlns:p14="http://schemas.microsoft.com/office/powerpoint/2010/main" val="4263531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B2FF1-3C34-4FCB-9F3C-0CB619AED122}"/>
              </a:ext>
            </a:extLst>
          </p:cNvPr>
          <p:cNvPicPr>
            <a:picLocks noChangeAspect="1"/>
          </p:cNvPicPr>
          <p:nvPr/>
        </p:nvPicPr>
        <p:blipFill>
          <a:blip r:embed="rId2"/>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B7060610-A7F9-4565-9935-0A9B8A196413}"/>
              </a:ext>
            </a:extLst>
          </p:cNvPr>
          <p:cNvSpPr txBox="1"/>
          <p:nvPr/>
        </p:nvSpPr>
        <p:spPr>
          <a:xfrm>
            <a:off x="8166538" y="5778062"/>
            <a:ext cx="2881110" cy="369332"/>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Click on the abnormal result.</a:t>
            </a:r>
          </a:p>
        </p:txBody>
      </p:sp>
      <p:sp>
        <p:nvSpPr>
          <p:cNvPr id="5" name="Rectangle: Rounded Corners 4">
            <a:hlinkClick r:id="rId3" action="ppaction://hlinksldjump"/>
            <a:extLst>
              <a:ext uri="{FF2B5EF4-FFF2-40B4-BE49-F238E27FC236}">
                <a16:creationId xmlns:a16="http://schemas.microsoft.com/office/drawing/2014/main" id="{AD53D7F5-EBFB-4C09-83DE-EC9966ACB39E}"/>
              </a:ext>
            </a:extLst>
          </p:cNvPr>
          <p:cNvSpPr/>
          <p:nvPr/>
        </p:nvSpPr>
        <p:spPr>
          <a:xfrm>
            <a:off x="4197568" y="2183524"/>
            <a:ext cx="299545" cy="31767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hlinkClick r:id="rId4" action="ppaction://hlinksldjump"/>
            <a:extLst>
              <a:ext uri="{FF2B5EF4-FFF2-40B4-BE49-F238E27FC236}">
                <a16:creationId xmlns:a16="http://schemas.microsoft.com/office/drawing/2014/main" id="{AA6BE606-DD81-4A6C-903F-D651A7E64260}"/>
              </a:ext>
            </a:extLst>
          </p:cNvPr>
          <p:cNvSpPr/>
          <p:nvPr/>
        </p:nvSpPr>
        <p:spPr>
          <a:xfrm>
            <a:off x="4154214" y="5360276"/>
            <a:ext cx="386255" cy="9853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546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B2FF1-3C34-4FCB-9F3C-0CB619AED122}"/>
              </a:ext>
            </a:extLst>
          </p:cNvPr>
          <p:cNvPicPr>
            <a:picLocks noChangeAspect="1"/>
          </p:cNvPicPr>
          <p:nvPr/>
        </p:nvPicPr>
        <p:blipFill>
          <a:blip r:embed="rId2"/>
          <a:stretch>
            <a:fillRect/>
          </a:stretch>
        </p:blipFill>
        <p:spPr>
          <a:xfrm>
            <a:off x="0" y="0"/>
            <a:ext cx="12192000" cy="6857999"/>
          </a:xfrm>
          <a:prstGeom prst="rect">
            <a:avLst/>
          </a:prstGeom>
        </p:spPr>
      </p:pic>
      <p:sp>
        <p:nvSpPr>
          <p:cNvPr id="2" name="TextBox 1">
            <a:extLst>
              <a:ext uri="{FF2B5EF4-FFF2-40B4-BE49-F238E27FC236}">
                <a16:creationId xmlns:a16="http://schemas.microsoft.com/office/drawing/2014/main" id="{A54E1E23-9F16-4C45-9C5E-D9772559052A}"/>
              </a:ext>
            </a:extLst>
          </p:cNvPr>
          <p:cNvSpPr txBox="1"/>
          <p:nvPr/>
        </p:nvSpPr>
        <p:spPr>
          <a:xfrm>
            <a:off x="7748752" y="3429000"/>
            <a:ext cx="4043855"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The CBC results have already filed, because the results are normal. This is why the results appear in gray.</a:t>
            </a:r>
          </a:p>
        </p:txBody>
      </p:sp>
      <p:sp>
        <p:nvSpPr>
          <p:cNvPr id="4" name="TextBox 3">
            <a:hlinkClick r:id="rId3" action="ppaction://hlinksldjump"/>
            <a:extLst>
              <a:ext uri="{FF2B5EF4-FFF2-40B4-BE49-F238E27FC236}">
                <a16:creationId xmlns:a16="http://schemas.microsoft.com/office/drawing/2014/main" id="{E8163B50-652E-4435-8F6B-D813821F1D71}"/>
              </a:ext>
            </a:extLst>
          </p:cNvPr>
          <p:cNvSpPr txBox="1"/>
          <p:nvPr/>
        </p:nvSpPr>
        <p:spPr>
          <a:xfrm>
            <a:off x="8856279" y="4444249"/>
            <a:ext cx="2329355"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Click here to try again!</a:t>
            </a:r>
          </a:p>
        </p:txBody>
      </p:sp>
    </p:spTree>
    <p:extLst>
      <p:ext uri="{BB962C8B-B14F-4D97-AF65-F5344CB8AC3E}">
        <p14:creationId xmlns:p14="http://schemas.microsoft.com/office/powerpoint/2010/main" val="574888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B2FF1-3C34-4FCB-9F3C-0CB619AED122}"/>
              </a:ext>
            </a:extLst>
          </p:cNvPr>
          <p:cNvPicPr>
            <a:picLocks noChangeAspect="1"/>
          </p:cNvPicPr>
          <p:nvPr/>
        </p:nvPicPr>
        <p:blipFill>
          <a:blip r:embed="rId2"/>
          <a:stretch>
            <a:fillRect/>
          </a:stretch>
        </p:blipFill>
        <p:spPr>
          <a:xfrm>
            <a:off x="0" y="0"/>
            <a:ext cx="12192000" cy="6857999"/>
          </a:xfrm>
          <a:prstGeom prst="rect">
            <a:avLst/>
          </a:prstGeom>
        </p:spPr>
      </p:pic>
      <p:sp>
        <p:nvSpPr>
          <p:cNvPr id="5" name="Speech Bubble: Rectangle 4">
            <a:extLst>
              <a:ext uri="{FF2B5EF4-FFF2-40B4-BE49-F238E27FC236}">
                <a16:creationId xmlns:a16="http://schemas.microsoft.com/office/drawing/2014/main" id="{839F4DDB-0157-475A-A909-45B063844146}"/>
              </a:ext>
            </a:extLst>
          </p:cNvPr>
          <p:cNvSpPr/>
          <p:nvPr/>
        </p:nvSpPr>
        <p:spPr>
          <a:xfrm>
            <a:off x="6314965" y="3980793"/>
            <a:ext cx="3338818" cy="1710560"/>
          </a:xfrm>
          <a:prstGeom prst="wedgeRectCallout">
            <a:avLst>
              <a:gd name="adj1" fmla="val -100289"/>
              <a:gd name="adj2" fmla="val 37803"/>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endParaRPr lang="en-US" b="1" dirty="0">
              <a:solidFill>
                <a:schemeClr val="tx1"/>
              </a:solidFill>
            </a:endParaRPr>
          </a:p>
          <a:p>
            <a:r>
              <a:rPr lang="en-US" b="1" dirty="0">
                <a:solidFill>
                  <a:schemeClr val="tx1"/>
                </a:solidFill>
              </a:rPr>
              <a:t>Retic% greater than linearity (&gt;23.0)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Dilute sample 1:2 with </a:t>
            </a:r>
            <a:r>
              <a:rPr lang="en-US" sz="1200" b="1" dirty="0" err="1">
                <a:solidFill>
                  <a:schemeClr val="tx1"/>
                </a:solidFill>
              </a:rPr>
              <a:t>Cellpack</a:t>
            </a:r>
            <a:r>
              <a:rPr lang="en-US" sz="1200" b="1" dirty="0">
                <a:solidFill>
                  <a:schemeClr val="tx1"/>
                </a:solidFill>
              </a:rPr>
              <a:t> DCL and rerun.</a:t>
            </a:r>
          </a:p>
          <a:p>
            <a:pPr marL="171450" indent="-171450">
              <a:buFont typeface="Wingdings" panose="05000000000000000000" pitchFamily="2" charset="2"/>
              <a:buChar char="q"/>
            </a:pPr>
            <a:r>
              <a:rPr lang="en-US" sz="1200" b="1" dirty="0">
                <a:solidFill>
                  <a:schemeClr val="tx1"/>
                </a:solidFill>
              </a:rPr>
              <a:t>If the repeat agrees, result as &gt;23.0</a:t>
            </a:r>
          </a:p>
          <a:p>
            <a:endParaRPr lang="en-US" sz="1200" b="1" dirty="0">
              <a:solidFill>
                <a:schemeClr val="tx1"/>
              </a:solidFill>
            </a:endParaRPr>
          </a:p>
          <a:p>
            <a:pPr algn="ctr"/>
            <a:endParaRPr lang="en-US" dirty="0"/>
          </a:p>
        </p:txBody>
      </p:sp>
      <p:pic>
        <p:nvPicPr>
          <p:cNvPr id="7" name="Graphic 6" descr="Arrow Slight curve">
            <a:extLst>
              <a:ext uri="{FF2B5EF4-FFF2-40B4-BE49-F238E27FC236}">
                <a16:creationId xmlns:a16="http://schemas.microsoft.com/office/drawing/2014/main" id="{D0DA4815-93C1-4FCD-B830-B2CBA1D869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19776" y="5001611"/>
            <a:ext cx="457200" cy="457200"/>
          </a:xfrm>
          <a:prstGeom prst="rect">
            <a:avLst/>
          </a:prstGeom>
        </p:spPr>
      </p:pic>
      <p:sp>
        <p:nvSpPr>
          <p:cNvPr id="8" name="TextBox 7">
            <a:hlinkClick r:id="rId5" action="ppaction://hlinksldjump"/>
            <a:extLst>
              <a:ext uri="{FF2B5EF4-FFF2-40B4-BE49-F238E27FC236}">
                <a16:creationId xmlns:a16="http://schemas.microsoft.com/office/drawing/2014/main" id="{01DDF74A-88BB-4FD7-91BD-4DFA6BEB8165}"/>
              </a:ext>
            </a:extLst>
          </p:cNvPr>
          <p:cNvSpPr txBox="1"/>
          <p:nvPr/>
        </p:nvSpPr>
        <p:spPr>
          <a:xfrm>
            <a:off x="9976976" y="4855778"/>
            <a:ext cx="1820917" cy="92333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Click here to proceed with the first step.</a:t>
            </a:r>
          </a:p>
        </p:txBody>
      </p:sp>
    </p:spTree>
    <p:extLst>
      <p:ext uri="{BB962C8B-B14F-4D97-AF65-F5344CB8AC3E}">
        <p14:creationId xmlns:p14="http://schemas.microsoft.com/office/powerpoint/2010/main" val="3589787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B2FF1-3C34-4FCB-9F3C-0CB619AED122}"/>
              </a:ext>
            </a:extLst>
          </p:cNvPr>
          <p:cNvPicPr>
            <a:picLocks noChangeAspect="1"/>
          </p:cNvPicPr>
          <p:nvPr/>
        </p:nvPicPr>
        <p:blipFill>
          <a:blip r:embed="rId2"/>
          <a:stretch>
            <a:fillRect/>
          </a:stretch>
        </p:blipFill>
        <p:spPr>
          <a:xfrm>
            <a:off x="0" y="0"/>
            <a:ext cx="12192000" cy="6857999"/>
          </a:xfrm>
          <a:prstGeom prst="rect">
            <a:avLst/>
          </a:prstGeom>
        </p:spPr>
      </p:pic>
      <p:sp>
        <p:nvSpPr>
          <p:cNvPr id="2" name="TextBox 1">
            <a:extLst>
              <a:ext uri="{FF2B5EF4-FFF2-40B4-BE49-F238E27FC236}">
                <a16:creationId xmlns:a16="http://schemas.microsoft.com/office/drawing/2014/main" id="{8AD97310-9B5A-45B3-9F47-BCE73384E968}"/>
              </a:ext>
            </a:extLst>
          </p:cNvPr>
          <p:cNvSpPr txBox="1"/>
          <p:nvPr/>
        </p:nvSpPr>
        <p:spPr>
          <a:xfrm>
            <a:off x="8166539" y="5636172"/>
            <a:ext cx="2964466" cy="369332"/>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Order a rerun for this sample.</a:t>
            </a:r>
          </a:p>
        </p:txBody>
      </p:sp>
      <p:sp>
        <p:nvSpPr>
          <p:cNvPr id="4" name="Rectangle: Rounded Corners 3">
            <a:hlinkClick r:id="rId3" action="ppaction://hlinksldjump"/>
            <a:extLst>
              <a:ext uri="{FF2B5EF4-FFF2-40B4-BE49-F238E27FC236}">
                <a16:creationId xmlns:a16="http://schemas.microsoft.com/office/drawing/2014/main" id="{3E10D14B-46C9-457E-BA30-F530E10FA0E2}"/>
              </a:ext>
            </a:extLst>
          </p:cNvPr>
          <p:cNvSpPr/>
          <p:nvPr/>
        </p:nvSpPr>
        <p:spPr>
          <a:xfrm>
            <a:off x="953814" y="6455979"/>
            <a:ext cx="764627" cy="2916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661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07F7C3-7AB6-424B-AAE8-1477381EBA31}"/>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hlinkClick r:id="rId3" action="ppaction://hlinksldjump"/>
            <a:extLst>
              <a:ext uri="{FF2B5EF4-FFF2-40B4-BE49-F238E27FC236}">
                <a16:creationId xmlns:a16="http://schemas.microsoft.com/office/drawing/2014/main" id="{86547986-E673-4568-8968-98C0575F3170}"/>
              </a:ext>
            </a:extLst>
          </p:cNvPr>
          <p:cNvSpPr/>
          <p:nvPr/>
        </p:nvSpPr>
        <p:spPr>
          <a:xfrm>
            <a:off x="11286066" y="6434667"/>
            <a:ext cx="702733" cy="2878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FE091E1-7D3A-4D4A-AB83-04C2A98ECEA1}"/>
              </a:ext>
            </a:extLst>
          </p:cNvPr>
          <p:cNvSpPr/>
          <p:nvPr/>
        </p:nvSpPr>
        <p:spPr>
          <a:xfrm>
            <a:off x="0" y="4174066"/>
            <a:ext cx="5190067" cy="321733"/>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6270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C9D705-3EA5-4A71-BE5E-F5D04C477068}"/>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99AF6AF4-9314-4A27-9446-E4898ADC5A12}"/>
              </a:ext>
            </a:extLst>
          </p:cNvPr>
          <p:cNvSpPr/>
          <p:nvPr/>
        </p:nvSpPr>
        <p:spPr>
          <a:xfrm>
            <a:off x="993227" y="5946227"/>
            <a:ext cx="1245475" cy="354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hlinkClick r:id="rId3" action="ppaction://hlinksldjump"/>
            <a:extLst>
              <a:ext uri="{FF2B5EF4-FFF2-40B4-BE49-F238E27FC236}">
                <a16:creationId xmlns:a16="http://schemas.microsoft.com/office/drawing/2014/main" id="{4E04BC94-8FAE-4FE0-BC9F-ED6625BB3496}"/>
              </a:ext>
            </a:extLst>
          </p:cNvPr>
          <p:cNvSpPr/>
          <p:nvPr/>
        </p:nvSpPr>
        <p:spPr>
          <a:xfrm>
            <a:off x="993225" y="5211816"/>
            <a:ext cx="1245475" cy="354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4" action="ppaction://hlinksldjump"/>
            <a:extLst>
              <a:ext uri="{FF2B5EF4-FFF2-40B4-BE49-F238E27FC236}">
                <a16:creationId xmlns:a16="http://schemas.microsoft.com/office/drawing/2014/main" id="{185B68F5-9D00-4601-8BCD-687876726ACC}"/>
              </a:ext>
            </a:extLst>
          </p:cNvPr>
          <p:cNvSpPr/>
          <p:nvPr/>
        </p:nvSpPr>
        <p:spPr>
          <a:xfrm>
            <a:off x="1003737" y="5591503"/>
            <a:ext cx="1245475" cy="354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8982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C9D705-3EA5-4A71-BE5E-F5D04C477068}"/>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C4168ED-F97B-4116-ACD9-9ACFFB0B6C9E}"/>
              </a:ext>
            </a:extLst>
          </p:cNvPr>
          <p:cNvSpPr txBox="1"/>
          <p:nvPr/>
        </p:nvSpPr>
        <p:spPr>
          <a:xfrm>
            <a:off x="2648608" y="4319751"/>
            <a:ext cx="5186854"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Incorrect. You are diluting the sample before you rerun it, so you need to order a Rerun with Dilution so that Caresphere performs the calculation on the dilution automatically.</a:t>
            </a:r>
          </a:p>
        </p:txBody>
      </p:sp>
      <p:sp>
        <p:nvSpPr>
          <p:cNvPr id="4" name="TextBox 3">
            <a:hlinkClick r:id="rId3" action="ppaction://hlinksldjump"/>
            <a:extLst>
              <a:ext uri="{FF2B5EF4-FFF2-40B4-BE49-F238E27FC236}">
                <a16:creationId xmlns:a16="http://schemas.microsoft.com/office/drawing/2014/main" id="{942D87CF-E455-49A5-85F3-D6467A59D75E}"/>
              </a:ext>
            </a:extLst>
          </p:cNvPr>
          <p:cNvSpPr txBox="1"/>
          <p:nvPr/>
        </p:nvSpPr>
        <p:spPr>
          <a:xfrm>
            <a:off x="3879111" y="5635042"/>
            <a:ext cx="2216889"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126841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204DD1-EA01-4CEA-B78A-801ADF1AC027}"/>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0BD4440-1B31-48DC-A3D0-E68D7E0F492B}"/>
              </a:ext>
            </a:extLst>
          </p:cNvPr>
          <p:cNvPicPr>
            <a:picLocks noChangeAspect="1"/>
          </p:cNvPicPr>
          <p:nvPr/>
        </p:nvPicPr>
        <p:blipFill>
          <a:blip r:embed="rId3"/>
          <a:stretch>
            <a:fillRect/>
          </a:stretch>
        </p:blipFill>
        <p:spPr>
          <a:xfrm>
            <a:off x="1520222" y="4219576"/>
            <a:ext cx="2318681" cy="1423866"/>
          </a:xfrm>
          <a:prstGeom prst="rect">
            <a:avLst/>
          </a:prstGeom>
        </p:spPr>
      </p:pic>
      <p:sp>
        <p:nvSpPr>
          <p:cNvPr id="4" name="TextBox 3">
            <a:extLst>
              <a:ext uri="{FF2B5EF4-FFF2-40B4-BE49-F238E27FC236}">
                <a16:creationId xmlns:a16="http://schemas.microsoft.com/office/drawing/2014/main" id="{AF587A0C-4954-43DB-B7C1-20341BE8E4C4}"/>
              </a:ext>
            </a:extLst>
          </p:cNvPr>
          <p:cNvSpPr txBox="1"/>
          <p:nvPr/>
        </p:nvSpPr>
        <p:spPr>
          <a:xfrm>
            <a:off x="1164922" y="3429000"/>
            <a:ext cx="3029280" cy="646331"/>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Use the keypad to enter the dilution factor</a:t>
            </a:r>
          </a:p>
        </p:txBody>
      </p:sp>
      <p:sp>
        <p:nvSpPr>
          <p:cNvPr id="5" name="Rectangle: Rounded Corners 4">
            <a:hlinkClick r:id="rId4" action="ppaction://hlinksldjump"/>
            <a:extLst>
              <a:ext uri="{FF2B5EF4-FFF2-40B4-BE49-F238E27FC236}">
                <a16:creationId xmlns:a16="http://schemas.microsoft.com/office/drawing/2014/main" id="{80D04096-8EAA-4A1B-A2E3-60A1E1903755}"/>
              </a:ext>
            </a:extLst>
          </p:cNvPr>
          <p:cNvSpPr/>
          <p:nvPr/>
        </p:nvSpPr>
        <p:spPr>
          <a:xfrm>
            <a:off x="1520222" y="4414345"/>
            <a:ext cx="773661" cy="9222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hlinkClick r:id="rId4" action="ppaction://hlinksldjump"/>
            <a:extLst>
              <a:ext uri="{FF2B5EF4-FFF2-40B4-BE49-F238E27FC236}">
                <a16:creationId xmlns:a16="http://schemas.microsoft.com/office/drawing/2014/main" id="{9593AAC4-1858-4AA3-BE81-D84DC8E37C43}"/>
              </a:ext>
            </a:extLst>
          </p:cNvPr>
          <p:cNvSpPr/>
          <p:nvPr/>
        </p:nvSpPr>
        <p:spPr>
          <a:xfrm>
            <a:off x="2333459" y="4721772"/>
            <a:ext cx="692206" cy="9216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hlinkClick r:id="rId4" action="ppaction://hlinksldjump"/>
            <a:extLst>
              <a:ext uri="{FF2B5EF4-FFF2-40B4-BE49-F238E27FC236}">
                <a16:creationId xmlns:a16="http://schemas.microsoft.com/office/drawing/2014/main" id="{6DF2E8AB-FBC8-4F43-8845-4FAC9EF25882}"/>
              </a:ext>
            </a:extLst>
          </p:cNvPr>
          <p:cNvSpPr/>
          <p:nvPr/>
        </p:nvSpPr>
        <p:spPr>
          <a:xfrm>
            <a:off x="3086181" y="4414958"/>
            <a:ext cx="692206" cy="9216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hlinkClick r:id="rId5" action="ppaction://hlinksldjump"/>
            <a:extLst>
              <a:ext uri="{FF2B5EF4-FFF2-40B4-BE49-F238E27FC236}">
                <a16:creationId xmlns:a16="http://schemas.microsoft.com/office/drawing/2014/main" id="{F6BC6A7D-B1AB-4495-820F-29CCA8E46105}"/>
              </a:ext>
            </a:extLst>
          </p:cNvPr>
          <p:cNvSpPr/>
          <p:nvPr/>
        </p:nvSpPr>
        <p:spPr>
          <a:xfrm>
            <a:off x="2333459" y="4429068"/>
            <a:ext cx="692206" cy="2611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8199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204DD1-EA01-4CEA-B78A-801ADF1AC02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8266B44-DB55-4784-8655-85FA6C1CE260}"/>
              </a:ext>
            </a:extLst>
          </p:cNvPr>
          <p:cNvSpPr txBox="1"/>
          <p:nvPr/>
        </p:nvSpPr>
        <p:spPr>
          <a:xfrm>
            <a:off x="1190297" y="2967335"/>
            <a:ext cx="3365938"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Incorrect. You manually diluted the sample 1:2 with </a:t>
            </a:r>
            <a:r>
              <a:rPr lang="en-US" dirty="0" err="1"/>
              <a:t>Cellpack</a:t>
            </a:r>
            <a:r>
              <a:rPr lang="en-US" dirty="0"/>
              <a:t> DCL. Therefore the dilution factor is 2.</a:t>
            </a:r>
          </a:p>
        </p:txBody>
      </p:sp>
      <p:sp>
        <p:nvSpPr>
          <p:cNvPr id="6" name="TextBox 5">
            <a:hlinkClick r:id="rId3" action="ppaction://hlinksldjump"/>
            <a:extLst>
              <a:ext uri="{FF2B5EF4-FFF2-40B4-BE49-F238E27FC236}">
                <a16:creationId xmlns:a16="http://schemas.microsoft.com/office/drawing/2014/main" id="{D74B88FC-2F9A-47DA-A63A-AADB6EF4F5C9}"/>
              </a:ext>
            </a:extLst>
          </p:cNvPr>
          <p:cNvSpPr txBox="1"/>
          <p:nvPr/>
        </p:nvSpPr>
        <p:spPr>
          <a:xfrm>
            <a:off x="1554663" y="4122682"/>
            <a:ext cx="2274597"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3442576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01D97B-CE33-4FDA-9506-30E70EC09E42}"/>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AC82089D-BF8E-464C-9BBC-1A85F1D045DF}"/>
              </a:ext>
            </a:extLst>
          </p:cNvPr>
          <p:cNvSpPr/>
          <p:nvPr/>
        </p:nvSpPr>
        <p:spPr>
          <a:xfrm>
            <a:off x="6096000" y="4059621"/>
            <a:ext cx="691055" cy="283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2075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CFAA02-7C19-42C4-A6BF-E1C83290500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hlinkClick r:id="rId3" action="ppaction://hlinksldjump"/>
            <a:extLst>
              <a:ext uri="{FF2B5EF4-FFF2-40B4-BE49-F238E27FC236}">
                <a16:creationId xmlns:a16="http://schemas.microsoft.com/office/drawing/2014/main" id="{536F86B1-863E-4991-BB78-301CB6DB8EF4}"/>
              </a:ext>
            </a:extLst>
          </p:cNvPr>
          <p:cNvSpPr txBox="1"/>
          <p:nvPr/>
        </p:nvSpPr>
        <p:spPr>
          <a:xfrm>
            <a:off x="630621" y="4745421"/>
            <a:ext cx="2167758" cy="646331"/>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Click here to see the result of the rerun</a:t>
            </a:r>
          </a:p>
        </p:txBody>
      </p:sp>
    </p:spTree>
    <p:extLst>
      <p:ext uri="{BB962C8B-B14F-4D97-AF65-F5344CB8AC3E}">
        <p14:creationId xmlns:p14="http://schemas.microsoft.com/office/powerpoint/2010/main" val="2732356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9C6C40-ABC6-4E34-9BA9-AEE8D66463A8}"/>
              </a:ext>
            </a:extLst>
          </p:cNvPr>
          <p:cNvPicPr>
            <a:picLocks noChangeAspect="1"/>
          </p:cNvPicPr>
          <p:nvPr/>
        </p:nvPicPr>
        <p:blipFill>
          <a:blip r:embed="rId2"/>
          <a:stretch>
            <a:fillRect/>
          </a:stretch>
        </p:blipFill>
        <p:spPr>
          <a:xfrm>
            <a:off x="0" y="0"/>
            <a:ext cx="12192000" cy="6858000"/>
          </a:xfrm>
          <a:prstGeom prst="rect">
            <a:avLst/>
          </a:prstGeom>
        </p:spPr>
      </p:pic>
      <p:sp>
        <p:nvSpPr>
          <p:cNvPr id="4" name="Speech Bubble: Rectangle 3">
            <a:extLst>
              <a:ext uri="{FF2B5EF4-FFF2-40B4-BE49-F238E27FC236}">
                <a16:creationId xmlns:a16="http://schemas.microsoft.com/office/drawing/2014/main" id="{4357D503-7927-4391-AA95-1DDBB90382DD}"/>
              </a:ext>
            </a:extLst>
          </p:cNvPr>
          <p:cNvSpPr/>
          <p:nvPr/>
        </p:nvSpPr>
        <p:spPr>
          <a:xfrm>
            <a:off x="6314965" y="3980793"/>
            <a:ext cx="3338818" cy="1710560"/>
          </a:xfrm>
          <a:prstGeom prst="wedgeRectCallout">
            <a:avLst>
              <a:gd name="adj1" fmla="val -49529"/>
              <a:gd name="adj2" fmla="val 23517"/>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endParaRPr lang="en-US" b="1" dirty="0">
              <a:solidFill>
                <a:schemeClr val="tx1"/>
              </a:solidFill>
            </a:endParaRPr>
          </a:p>
          <a:p>
            <a:r>
              <a:rPr lang="en-US" b="1" dirty="0">
                <a:solidFill>
                  <a:schemeClr val="tx1"/>
                </a:solidFill>
              </a:rPr>
              <a:t>Retic% greater than linearity (&gt;23.0)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Dilute sample 1:2 with </a:t>
            </a:r>
            <a:r>
              <a:rPr lang="en-US" sz="1200" b="1" dirty="0" err="1">
                <a:solidFill>
                  <a:schemeClr val="tx1"/>
                </a:solidFill>
              </a:rPr>
              <a:t>Cellpack</a:t>
            </a:r>
            <a:r>
              <a:rPr lang="en-US" sz="1200" b="1" dirty="0">
                <a:solidFill>
                  <a:schemeClr val="tx1"/>
                </a:solidFill>
              </a:rPr>
              <a:t> DCL and rerun.</a:t>
            </a:r>
          </a:p>
          <a:p>
            <a:pPr marL="171450" indent="-171450">
              <a:buFont typeface="Wingdings" panose="05000000000000000000" pitchFamily="2" charset="2"/>
              <a:buChar char="q"/>
            </a:pPr>
            <a:r>
              <a:rPr lang="en-US" sz="1200" b="1" dirty="0">
                <a:solidFill>
                  <a:schemeClr val="tx1"/>
                </a:solidFill>
              </a:rPr>
              <a:t>If the repeat agrees, result as &gt;23.0</a:t>
            </a:r>
          </a:p>
          <a:p>
            <a:endParaRPr lang="en-US" sz="1200" b="1" dirty="0">
              <a:solidFill>
                <a:schemeClr val="tx1"/>
              </a:solidFill>
            </a:endParaRPr>
          </a:p>
          <a:p>
            <a:pPr algn="ctr"/>
            <a:endParaRPr lang="en-US" dirty="0"/>
          </a:p>
        </p:txBody>
      </p:sp>
      <p:pic>
        <p:nvPicPr>
          <p:cNvPr id="6" name="Graphic 5" descr="Checkmark">
            <a:extLst>
              <a:ext uri="{FF2B5EF4-FFF2-40B4-BE49-F238E27FC236}">
                <a16:creationId xmlns:a16="http://schemas.microsoft.com/office/drawing/2014/main" id="{FA936781-7540-4208-A97C-AC2B7262D0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87663" y="5029200"/>
            <a:ext cx="220716" cy="220716"/>
          </a:xfrm>
          <a:prstGeom prst="rect">
            <a:avLst/>
          </a:prstGeom>
        </p:spPr>
      </p:pic>
      <p:pic>
        <p:nvPicPr>
          <p:cNvPr id="8" name="Graphic 7" descr="Arrow Slight curve">
            <a:extLst>
              <a:ext uri="{FF2B5EF4-FFF2-40B4-BE49-F238E27FC236}">
                <a16:creationId xmlns:a16="http://schemas.microsoft.com/office/drawing/2014/main" id="{199812E3-7C53-4932-8F16-26C64961A2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97881" y="5249916"/>
            <a:ext cx="457200" cy="457200"/>
          </a:xfrm>
          <a:prstGeom prst="rect">
            <a:avLst/>
          </a:prstGeom>
        </p:spPr>
      </p:pic>
      <p:sp>
        <p:nvSpPr>
          <p:cNvPr id="9" name="TextBox 8">
            <a:hlinkClick r:id="rId7" action="ppaction://hlinksldjump"/>
            <a:extLst>
              <a:ext uri="{FF2B5EF4-FFF2-40B4-BE49-F238E27FC236}">
                <a16:creationId xmlns:a16="http://schemas.microsoft.com/office/drawing/2014/main" id="{B1B0EFD2-CE87-4FEA-BE80-455FF9D7D3EF}"/>
              </a:ext>
            </a:extLst>
          </p:cNvPr>
          <p:cNvSpPr txBox="1"/>
          <p:nvPr/>
        </p:nvSpPr>
        <p:spPr>
          <a:xfrm>
            <a:off x="9955081" y="5016851"/>
            <a:ext cx="1608926" cy="923330"/>
          </a:xfrm>
          <a:prstGeom prst="rect">
            <a:avLst/>
          </a:prstGeom>
          <a:solidFill>
            <a:schemeClr val="bg1"/>
          </a:solidFill>
          <a:ln w="28575">
            <a:solidFill>
              <a:srgbClr val="FF0000"/>
            </a:solidFill>
          </a:ln>
        </p:spPr>
        <p:txBody>
          <a:bodyPr wrap="square" rtlCol="0">
            <a:spAutoFit/>
          </a:bodyPr>
          <a:lstStyle/>
          <a:p>
            <a:pPr algn="ctr"/>
            <a:r>
              <a:rPr lang="en-US" dirty="0"/>
              <a:t>Click here to proceed with next action.</a:t>
            </a:r>
          </a:p>
        </p:txBody>
      </p:sp>
    </p:spTree>
    <p:extLst>
      <p:ext uri="{BB962C8B-B14F-4D97-AF65-F5344CB8AC3E}">
        <p14:creationId xmlns:p14="http://schemas.microsoft.com/office/powerpoint/2010/main" val="330327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250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9C6C40-ABC6-4E34-9BA9-AEE8D66463A8}"/>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691FB3F-B243-464F-A853-5443036BAAF3}"/>
              </a:ext>
            </a:extLst>
          </p:cNvPr>
          <p:cNvSpPr txBox="1"/>
          <p:nvPr/>
        </p:nvSpPr>
        <p:spPr>
          <a:xfrm>
            <a:off x="8891752" y="4808483"/>
            <a:ext cx="2648607" cy="1200329"/>
          </a:xfrm>
          <a:prstGeom prst="rect">
            <a:avLst/>
          </a:prstGeom>
          <a:solidFill>
            <a:schemeClr val="bg1"/>
          </a:solidFill>
          <a:ln w="28575">
            <a:solidFill>
              <a:srgbClr val="FF0000"/>
            </a:solidFill>
          </a:ln>
        </p:spPr>
        <p:txBody>
          <a:bodyPr wrap="square" rtlCol="0">
            <a:spAutoFit/>
          </a:bodyPr>
          <a:lstStyle/>
          <a:p>
            <a:pPr algn="ctr"/>
            <a:r>
              <a:rPr lang="en-US" dirty="0"/>
              <a:t>Change the RETICRE result to &gt;23.0, by clicking on the 3 dots next to the result.</a:t>
            </a:r>
          </a:p>
        </p:txBody>
      </p:sp>
      <p:sp>
        <p:nvSpPr>
          <p:cNvPr id="5" name="Rectangle: Rounded Corners 4">
            <a:hlinkClick r:id="rId3" action="ppaction://hlinksldjump"/>
            <a:extLst>
              <a:ext uri="{FF2B5EF4-FFF2-40B4-BE49-F238E27FC236}">
                <a16:creationId xmlns:a16="http://schemas.microsoft.com/office/drawing/2014/main" id="{8060FADE-200D-4BD3-BDAA-9975E949FF03}"/>
              </a:ext>
            </a:extLst>
          </p:cNvPr>
          <p:cNvSpPr/>
          <p:nvPr/>
        </p:nvSpPr>
        <p:spPr>
          <a:xfrm>
            <a:off x="4193628" y="5360276"/>
            <a:ext cx="756744" cy="2207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3236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A0E8F8-83F8-468D-9684-18204376E53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hlinkClick r:id="rId3" action="ppaction://hlinksldjump"/>
            <a:extLst>
              <a:ext uri="{FF2B5EF4-FFF2-40B4-BE49-F238E27FC236}">
                <a16:creationId xmlns:a16="http://schemas.microsoft.com/office/drawing/2014/main" id="{14FC34FE-1B8E-4FF5-BA69-A84B2FE96CD4}"/>
              </a:ext>
            </a:extLst>
          </p:cNvPr>
          <p:cNvSpPr txBox="1"/>
          <p:nvPr/>
        </p:nvSpPr>
        <p:spPr>
          <a:xfrm>
            <a:off x="4926725" y="5068613"/>
            <a:ext cx="2987565" cy="646331"/>
          </a:xfrm>
          <a:prstGeom prst="rect">
            <a:avLst/>
          </a:prstGeom>
          <a:solidFill>
            <a:schemeClr val="bg1"/>
          </a:solidFill>
          <a:ln w="28575">
            <a:solidFill>
              <a:srgbClr val="FF0000"/>
            </a:solidFill>
          </a:ln>
        </p:spPr>
        <p:txBody>
          <a:bodyPr wrap="square" rtlCol="0">
            <a:spAutoFit/>
          </a:bodyPr>
          <a:lstStyle/>
          <a:p>
            <a:pPr algn="ctr"/>
            <a:r>
              <a:rPr lang="en-US" dirty="0"/>
              <a:t>Click here to override the instrument result with &gt;23.0</a:t>
            </a:r>
          </a:p>
        </p:txBody>
      </p:sp>
    </p:spTree>
    <p:extLst>
      <p:ext uri="{BB962C8B-B14F-4D97-AF65-F5344CB8AC3E}">
        <p14:creationId xmlns:p14="http://schemas.microsoft.com/office/powerpoint/2010/main" val="1665843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C33DF-A773-4E8E-B7F3-61D0C610AEEB}"/>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37AB4027-9957-435E-A5FA-2796D4FF78C2}"/>
              </a:ext>
            </a:extLst>
          </p:cNvPr>
          <p:cNvSpPr/>
          <p:nvPr/>
        </p:nvSpPr>
        <p:spPr>
          <a:xfrm>
            <a:off x="7062952" y="5856890"/>
            <a:ext cx="756745" cy="3231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687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2EFFB2-FE07-4BAE-A614-18041EC5F2D5}"/>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Rounded Corners 3">
            <a:hlinkClick r:id="rId3" action="ppaction://hlinksldjump"/>
            <a:extLst>
              <a:ext uri="{FF2B5EF4-FFF2-40B4-BE49-F238E27FC236}">
                <a16:creationId xmlns:a16="http://schemas.microsoft.com/office/drawing/2014/main" id="{50A577BE-2D6B-4897-B5E3-8708E9F9707B}"/>
              </a:ext>
            </a:extLst>
          </p:cNvPr>
          <p:cNvSpPr/>
          <p:nvPr/>
        </p:nvSpPr>
        <p:spPr>
          <a:xfrm>
            <a:off x="5909733" y="6426200"/>
            <a:ext cx="1007534" cy="355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Rectangle 4">
            <a:extLst>
              <a:ext uri="{FF2B5EF4-FFF2-40B4-BE49-F238E27FC236}">
                <a16:creationId xmlns:a16="http://schemas.microsoft.com/office/drawing/2014/main" id="{7C57EF06-E780-40D6-A0A3-6307F4780756}"/>
              </a:ext>
            </a:extLst>
          </p:cNvPr>
          <p:cNvSpPr/>
          <p:nvPr/>
        </p:nvSpPr>
        <p:spPr>
          <a:xfrm>
            <a:off x="6934199" y="3048000"/>
            <a:ext cx="3338818" cy="2825381"/>
          </a:xfrm>
          <a:prstGeom prst="wedgeRectCallout">
            <a:avLst>
              <a:gd name="adj1" fmla="val -49930"/>
              <a:gd name="adj2" fmla="val -16320"/>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tx1"/>
                </a:solidFill>
              </a:rPr>
              <a:t>PLT &lt;100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Comment in Caresphere “NCLOT” if no clotting is observed.</a:t>
            </a:r>
          </a:p>
          <a:p>
            <a:pPr marL="171450" indent="-171450">
              <a:buFont typeface="Wingdings" panose="05000000000000000000" pitchFamily="2" charset="2"/>
              <a:buChar char="q"/>
            </a:pPr>
            <a:r>
              <a:rPr lang="en-US" sz="1200" b="1" dirty="0">
                <a:solidFill>
                  <a:schemeClr val="tx1"/>
                </a:solidFill>
              </a:rPr>
              <a:t>Run sample with Platelet F. </a:t>
            </a:r>
          </a:p>
          <a:p>
            <a:pPr marL="171450" indent="-171450">
              <a:buFont typeface="Wingdings" panose="05000000000000000000" pitchFamily="2" charset="2"/>
              <a:buChar char="q"/>
            </a:pPr>
            <a:r>
              <a:rPr lang="en-US" sz="1200" b="1" dirty="0">
                <a:solidFill>
                  <a:schemeClr val="tx1"/>
                </a:solidFill>
              </a:rPr>
              <a:t>Review the patient history. If this is the first occurrence of the PLT result falling below 100, perform platelet estimate. </a:t>
            </a:r>
          </a:p>
          <a:p>
            <a:r>
              <a:rPr lang="en-US" sz="1200" b="1" dirty="0">
                <a:solidFill>
                  <a:schemeClr val="tx1"/>
                </a:solidFill>
              </a:rPr>
              <a:t>                                       OR </a:t>
            </a:r>
          </a:p>
          <a:p>
            <a:pPr marL="171450" indent="-171450">
              <a:buFont typeface="Wingdings" panose="05000000000000000000" pitchFamily="2" charset="2"/>
              <a:buChar char="q"/>
            </a:pPr>
            <a:r>
              <a:rPr lang="en-US" sz="1200" b="1" dirty="0">
                <a:solidFill>
                  <a:schemeClr val="tx1"/>
                </a:solidFill>
              </a:rPr>
              <a:t>If patient has a history of PLT results falling below 100 and the PLT does not have an asterisk flag, release result.</a:t>
            </a:r>
          </a:p>
          <a:p>
            <a:pPr algn="ctr"/>
            <a:endParaRPr lang="en-US" dirty="0"/>
          </a:p>
        </p:txBody>
      </p:sp>
      <p:pic>
        <p:nvPicPr>
          <p:cNvPr id="6" name="Graphic 5" descr="Checkmark">
            <a:extLst>
              <a:ext uri="{FF2B5EF4-FFF2-40B4-BE49-F238E27FC236}">
                <a16:creationId xmlns:a16="http://schemas.microsoft.com/office/drawing/2014/main" id="{6A795D95-57F9-4BEE-AE38-4314CB12BF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18864" y="3612529"/>
            <a:ext cx="220133" cy="220133"/>
          </a:xfrm>
          <a:prstGeom prst="rect">
            <a:avLst/>
          </a:prstGeom>
        </p:spPr>
      </p:pic>
      <p:pic>
        <p:nvPicPr>
          <p:cNvPr id="8" name="Graphic 7" descr="Checkmark">
            <a:extLst>
              <a:ext uri="{FF2B5EF4-FFF2-40B4-BE49-F238E27FC236}">
                <a16:creationId xmlns:a16="http://schemas.microsoft.com/office/drawing/2014/main" id="{6E0DB7C3-DFB7-494B-B878-9A90778008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18864" y="3996263"/>
            <a:ext cx="220133" cy="220133"/>
          </a:xfrm>
          <a:prstGeom prst="rect">
            <a:avLst/>
          </a:prstGeom>
        </p:spPr>
      </p:pic>
      <p:sp>
        <p:nvSpPr>
          <p:cNvPr id="11" name="Rectangle: Rounded Corners 10">
            <a:extLst>
              <a:ext uri="{FF2B5EF4-FFF2-40B4-BE49-F238E27FC236}">
                <a16:creationId xmlns:a16="http://schemas.microsoft.com/office/drawing/2014/main" id="{56D47EAF-F1AC-417F-ABA4-2087E75FDDFB}"/>
              </a:ext>
            </a:extLst>
          </p:cNvPr>
          <p:cNvSpPr/>
          <p:nvPr/>
        </p:nvSpPr>
        <p:spPr>
          <a:xfrm>
            <a:off x="3810000" y="6426200"/>
            <a:ext cx="1007534" cy="355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405AB4D-2A8D-4E01-B835-D091B69AC86E}"/>
              </a:ext>
            </a:extLst>
          </p:cNvPr>
          <p:cNvPicPr>
            <a:picLocks noChangeAspect="1"/>
          </p:cNvPicPr>
          <p:nvPr/>
        </p:nvPicPr>
        <p:blipFill>
          <a:blip r:embed="rId6"/>
          <a:stretch>
            <a:fillRect/>
          </a:stretch>
        </p:blipFill>
        <p:spPr>
          <a:xfrm>
            <a:off x="6934198" y="3047998"/>
            <a:ext cx="3344813" cy="2825383"/>
          </a:xfrm>
          <a:prstGeom prst="rect">
            <a:avLst/>
          </a:prstGeom>
        </p:spPr>
      </p:pic>
      <p:pic>
        <p:nvPicPr>
          <p:cNvPr id="7" name="Graphic 6" descr="Checkmark">
            <a:extLst>
              <a:ext uri="{FF2B5EF4-FFF2-40B4-BE49-F238E27FC236}">
                <a16:creationId xmlns:a16="http://schemas.microsoft.com/office/drawing/2014/main" id="{F58B539D-1E0F-4113-8790-D65F109AAC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18864" y="4906325"/>
            <a:ext cx="220133" cy="220133"/>
          </a:xfrm>
          <a:prstGeom prst="rect">
            <a:avLst/>
          </a:prstGeom>
        </p:spPr>
      </p:pic>
      <p:pic>
        <p:nvPicPr>
          <p:cNvPr id="12" name="Graphic 11" descr="Arrow Slight curve">
            <a:extLst>
              <a:ext uri="{FF2B5EF4-FFF2-40B4-BE49-F238E27FC236}">
                <a16:creationId xmlns:a16="http://schemas.microsoft.com/office/drawing/2014/main" id="{8F26AF3E-65B2-406E-A787-92BD655823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84492" y="5416181"/>
            <a:ext cx="457200" cy="457200"/>
          </a:xfrm>
          <a:prstGeom prst="rect">
            <a:avLst/>
          </a:prstGeom>
        </p:spPr>
      </p:pic>
      <p:sp>
        <p:nvSpPr>
          <p:cNvPr id="13" name="TextBox 12">
            <a:hlinkClick r:id="rId9" action="ppaction://hlinksldjump"/>
            <a:extLst>
              <a:ext uri="{FF2B5EF4-FFF2-40B4-BE49-F238E27FC236}">
                <a16:creationId xmlns:a16="http://schemas.microsoft.com/office/drawing/2014/main" id="{5ADAC9E2-25F6-4BF9-9ED8-A7579DC1ED0F}"/>
              </a:ext>
            </a:extLst>
          </p:cNvPr>
          <p:cNvSpPr txBox="1"/>
          <p:nvPr/>
        </p:nvSpPr>
        <p:spPr>
          <a:xfrm>
            <a:off x="10541692" y="5167727"/>
            <a:ext cx="1574108" cy="1077218"/>
          </a:xfrm>
          <a:prstGeom prst="rect">
            <a:avLst/>
          </a:prstGeom>
          <a:solidFill>
            <a:schemeClr val="bg1"/>
          </a:solidFill>
          <a:ln w="28575">
            <a:solidFill>
              <a:srgbClr val="FF0000"/>
            </a:solidFill>
          </a:ln>
        </p:spPr>
        <p:txBody>
          <a:bodyPr wrap="square" rtlCol="0">
            <a:spAutoFit/>
          </a:bodyPr>
          <a:lstStyle/>
          <a:p>
            <a:pPr algn="ctr"/>
            <a:r>
              <a:rPr lang="en-US" sz="1600" dirty="0"/>
              <a:t>Click here to proceed with releasing the results.</a:t>
            </a:r>
          </a:p>
        </p:txBody>
      </p:sp>
    </p:spTree>
    <p:extLst>
      <p:ext uri="{BB962C8B-B14F-4D97-AF65-F5344CB8AC3E}">
        <p14:creationId xmlns:p14="http://schemas.microsoft.com/office/powerpoint/2010/main" val="3376279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350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DB3F9D-B705-499B-B943-B555808352CA}"/>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510F902-EE29-4A22-AE8A-337CE7678677}"/>
              </a:ext>
            </a:extLst>
          </p:cNvPr>
          <p:cNvSpPr txBox="1"/>
          <p:nvPr/>
        </p:nvSpPr>
        <p:spPr>
          <a:xfrm>
            <a:off x="6416565" y="5644055"/>
            <a:ext cx="2901115" cy="369332"/>
          </a:xfrm>
          <a:prstGeom prst="rect">
            <a:avLst/>
          </a:prstGeom>
          <a:solidFill>
            <a:schemeClr val="bg1"/>
          </a:solidFill>
          <a:ln w="28575">
            <a:solidFill>
              <a:srgbClr val="FF0000"/>
            </a:solidFill>
          </a:ln>
        </p:spPr>
        <p:txBody>
          <a:bodyPr wrap="none" rtlCol="0">
            <a:spAutoFit/>
          </a:bodyPr>
          <a:lstStyle/>
          <a:p>
            <a:r>
              <a:rPr lang="en-US" dirty="0"/>
              <a:t>Save the new RETICRE result.</a:t>
            </a:r>
          </a:p>
        </p:txBody>
      </p:sp>
      <p:sp>
        <p:nvSpPr>
          <p:cNvPr id="4" name="Rectangle: Rounded Corners 3">
            <a:hlinkClick r:id="rId3" action="ppaction://hlinksldjump"/>
            <a:extLst>
              <a:ext uri="{FF2B5EF4-FFF2-40B4-BE49-F238E27FC236}">
                <a16:creationId xmlns:a16="http://schemas.microsoft.com/office/drawing/2014/main" id="{9541F796-0A3C-4859-8B19-537076EB9231}"/>
              </a:ext>
            </a:extLst>
          </p:cNvPr>
          <p:cNvSpPr/>
          <p:nvPr/>
        </p:nvSpPr>
        <p:spPr>
          <a:xfrm>
            <a:off x="10696903" y="6479628"/>
            <a:ext cx="654269" cy="2443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808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AA4F53-DC13-450F-B45A-9CB347AAFCEC}"/>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4E1A75B-F831-4332-B9B6-171BA138FCD4}"/>
              </a:ext>
            </a:extLst>
          </p:cNvPr>
          <p:cNvSpPr txBox="1"/>
          <p:nvPr/>
        </p:nvSpPr>
        <p:spPr>
          <a:xfrm>
            <a:off x="8316310" y="5249918"/>
            <a:ext cx="2041328" cy="369332"/>
          </a:xfrm>
          <a:prstGeom prst="rect">
            <a:avLst/>
          </a:prstGeom>
          <a:solidFill>
            <a:schemeClr val="bg1"/>
          </a:solidFill>
          <a:ln w="28575">
            <a:solidFill>
              <a:srgbClr val="FF0000"/>
            </a:solidFill>
          </a:ln>
        </p:spPr>
        <p:txBody>
          <a:bodyPr wrap="none" rtlCol="0">
            <a:spAutoFit/>
          </a:bodyPr>
          <a:lstStyle/>
          <a:p>
            <a:r>
              <a:rPr lang="en-US" dirty="0"/>
              <a:t>Validate the results.</a:t>
            </a:r>
          </a:p>
        </p:txBody>
      </p:sp>
      <p:sp>
        <p:nvSpPr>
          <p:cNvPr id="4" name="Rectangle: Rounded Corners 3">
            <a:hlinkClick r:id="rId3" action="ppaction://hlinksldjump"/>
            <a:extLst>
              <a:ext uri="{FF2B5EF4-FFF2-40B4-BE49-F238E27FC236}">
                <a16:creationId xmlns:a16="http://schemas.microsoft.com/office/drawing/2014/main" id="{A696E5F1-B739-4FB7-B80B-D593C93A24DF}"/>
              </a:ext>
            </a:extLst>
          </p:cNvPr>
          <p:cNvSpPr/>
          <p:nvPr/>
        </p:nvSpPr>
        <p:spPr>
          <a:xfrm>
            <a:off x="3846786" y="6471745"/>
            <a:ext cx="993228" cy="2522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4" action="ppaction://hlinksldjump"/>
            <a:extLst>
              <a:ext uri="{FF2B5EF4-FFF2-40B4-BE49-F238E27FC236}">
                <a16:creationId xmlns:a16="http://schemas.microsoft.com/office/drawing/2014/main" id="{6CCF2993-7F36-4B82-BB31-15D31907FA34}"/>
              </a:ext>
            </a:extLst>
          </p:cNvPr>
          <p:cNvSpPr/>
          <p:nvPr/>
        </p:nvSpPr>
        <p:spPr>
          <a:xfrm>
            <a:off x="5927834" y="6471745"/>
            <a:ext cx="993228" cy="2522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2898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AA4F53-DC13-450F-B45A-9CB347AAFCEC}"/>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76095CE-9ED8-48E6-B5FB-D0F7E622B6F5}"/>
              </a:ext>
            </a:extLst>
          </p:cNvPr>
          <p:cNvSpPr txBox="1"/>
          <p:nvPr/>
        </p:nvSpPr>
        <p:spPr>
          <a:xfrm>
            <a:off x="8489731" y="4122682"/>
            <a:ext cx="3231931"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Incorrect. The CBC results have already been released. That is why they appear darker gray. Use the validate all button to release the Retic results</a:t>
            </a:r>
          </a:p>
        </p:txBody>
      </p:sp>
      <p:sp>
        <p:nvSpPr>
          <p:cNvPr id="4" name="TextBox 3">
            <a:hlinkClick r:id="rId3" action="ppaction://hlinksldjump"/>
            <a:extLst>
              <a:ext uri="{FF2B5EF4-FFF2-40B4-BE49-F238E27FC236}">
                <a16:creationId xmlns:a16="http://schemas.microsoft.com/office/drawing/2014/main" id="{20E378B7-B289-4F4F-9EE7-4DEE93B8F1D1}"/>
              </a:ext>
            </a:extLst>
          </p:cNvPr>
          <p:cNvSpPr txBox="1"/>
          <p:nvPr/>
        </p:nvSpPr>
        <p:spPr>
          <a:xfrm>
            <a:off x="9073055" y="5864772"/>
            <a:ext cx="229223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45173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204C9B-635B-406A-A7D2-B311B2F286C5}"/>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hlinkClick r:id="rId3" action="ppaction://hlinksldjump"/>
            <a:extLst>
              <a:ext uri="{FF2B5EF4-FFF2-40B4-BE49-F238E27FC236}">
                <a16:creationId xmlns:a16="http://schemas.microsoft.com/office/drawing/2014/main" id="{F315E7CA-0E11-446A-A85E-1A03716847D5}"/>
              </a:ext>
            </a:extLst>
          </p:cNvPr>
          <p:cNvSpPr txBox="1"/>
          <p:nvPr/>
        </p:nvSpPr>
        <p:spPr>
          <a:xfrm>
            <a:off x="8726214" y="5297214"/>
            <a:ext cx="2822028"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proceed to next pending sample.</a:t>
            </a:r>
          </a:p>
        </p:txBody>
      </p:sp>
    </p:spTree>
    <p:extLst>
      <p:ext uri="{BB962C8B-B14F-4D97-AF65-F5344CB8AC3E}">
        <p14:creationId xmlns:p14="http://schemas.microsoft.com/office/powerpoint/2010/main" val="4284036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64301A-90F9-43F6-9790-6789D7361DF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03CA4A6-369D-45FD-8132-DD9CA0D23634}"/>
              </a:ext>
            </a:extLst>
          </p:cNvPr>
          <p:cNvSpPr txBox="1"/>
          <p:nvPr/>
        </p:nvSpPr>
        <p:spPr>
          <a:xfrm>
            <a:off x="3437078" y="5053285"/>
            <a:ext cx="3020037" cy="923330"/>
          </a:xfrm>
          <a:prstGeom prst="rect">
            <a:avLst/>
          </a:prstGeom>
          <a:noFill/>
          <a:ln w="38100">
            <a:solidFill>
              <a:srgbClr val="FF0000"/>
            </a:solidFill>
          </a:ln>
        </p:spPr>
        <p:txBody>
          <a:bodyPr wrap="square" rtlCol="0">
            <a:spAutoFit/>
          </a:bodyPr>
          <a:lstStyle/>
          <a:p>
            <a:pPr algn="ctr"/>
            <a:r>
              <a:rPr lang="en-US" dirty="0"/>
              <a:t>Select the abnormal result to review corresponding procedural action rules.</a:t>
            </a:r>
          </a:p>
        </p:txBody>
      </p:sp>
      <p:sp>
        <p:nvSpPr>
          <p:cNvPr id="4" name="Rectangle 3">
            <a:hlinkClick r:id="rId3" action="ppaction://hlinksldjump"/>
            <a:extLst>
              <a:ext uri="{FF2B5EF4-FFF2-40B4-BE49-F238E27FC236}">
                <a16:creationId xmlns:a16="http://schemas.microsoft.com/office/drawing/2014/main" id="{02F3CCDB-788A-44BE-9D6E-0CA05BAB3DF0}"/>
              </a:ext>
            </a:extLst>
          </p:cNvPr>
          <p:cNvSpPr/>
          <p:nvPr/>
        </p:nvSpPr>
        <p:spPr>
          <a:xfrm>
            <a:off x="5593629" y="1605423"/>
            <a:ext cx="275492" cy="1565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3" action="ppaction://hlinksldjump"/>
            <a:extLst>
              <a:ext uri="{FF2B5EF4-FFF2-40B4-BE49-F238E27FC236}">
                <a16:creationId xmlns:a16="http://schemas.microsoft.com/office/drawing/2014/main" id="{552D6119-51B1-4475-8E4F-F2467C35E500}"/>
              </a:ext>
            </a:extLst>
          </p:cNvPr>
          <p:cNvSpPr/>
          <p:nvPr/>
        </p:nvSpPr>
        <p:spPr>
          <a:xfrm>
            <a:off x="5593629" y="3429000"/>
            <a:ext cx="275492" cy="1153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4" action="ppaction://hlinksldjump"/>
            <a:extLst>
              <a:ext uri="{FF2B5EF4-FFF2-40B4-BE49-F238E27FC236}">
                <a16:creationId xmlns:a16="http://schemas.microsoft.com/office/drawing/2014/main" id="{8C95D77F-380C-4AE9-BAE4-9E1F9B018B13}"/>
              </a:ext>
            </a:extLst>
          </p:cNvPr>
          <p:cNvSpPr/>
          <p:nvPr/>
        </p:nvSpPr>
        <p:spPr>
          <a:xfrm>
            <a:off x="5593629" y="3186805"/>
            <a:ext cx="275492" cy="218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2464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64301A-90F9-43F6-9790-6789D7361DF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4A288DB-6138-48A5-B3E1-1303820974EC}"/>
              </a:ext>
            </a:extLst>
          </p:cNvPr>
          <p:cNvSpPr txBox="1"/>
          <p:nvPr/>
        </p:nvSpPr>
        <p:spPr>
          <a:xfrm>
            <a:off x="1479152" y="2994870"/>
            <a:ext cx="2749061"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That value is within the normal reference range. Refer to the HH Reference Range Procedure to find the abnormal value.</a:t>
            </a:r>
          </a:p>
        </p:txBody>
      </p:sp>
      <p:sp>
        <p:nvSpPr>
          <p:cNvPr id="4" name="TextBox 3">
            <a:hlinkClick r:id="rId3" action="ppaction://hlinksldjump"/>
            <a:extLst>
              <a:ext uri="{FF2B5EF4-FFF2-40B4-BE49-F238E27FC236}">
                <a16:creationId xmlns:a16="http://schemas.microsoft.com/office/drawing/2014/main" id="{FD036AB5-67AD-4954-9CC4-FB7F935A402B}"/>
              </a:ext>
            </a:extLst>
          </p:cNvPr>
          <p:cNvSpPr txBox="1"/>
          <p:nvPr/>
        </p:nvSpPr>
        <p:spPr>
          <a:xfrm>
            <a:off x="1541203" y="4642220"/>
            <a:ext cx="262495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try again!</a:t>
            </a:r>
          </a:p>
        </p:txBody>
      </p:sp>
    </p:spTree>
    <p:extLst>
      <p:ext uri="{BB962C8B-B14F-4D97-AF65-F5344CB8AC3E}">
        <p14:creationId xmlns:p14="http://schemas.microsoft.com/office/powerpoint/2010/main" val="2445277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64301A-90F9-43F6-9790-6789D7361DF3}"/>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0DCCF10B-7E8F-4E2A-A084-F453583CE4FD}"/>
              </a:ext>
            </a:extLst>
          </p:cNvPr>
          <p:cNvSpPr/>
          <p:nvPr/>
        </p:nvSpPr>
        <p:spPr>
          <a:xfrm>
            <a:off x="6610525" y="2218888"/>
            <a:ext cx="3338818" cy="2554449"/>
          </a:xfrm>
          <a:prstGeom prst="wedgeRectCallout">
            <a:avLst>
              <a:gd name="adj1" fmla="val -73050"/>
              <a:gd name="adj2" fmla="val -6680"/>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tx1"/>
                </a:solidFill>
              </a:rPr>
              <a:t>PLT &lt;50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the sample for the Platelet F. </a:t>
            </a:r>
          </a:p>
          <a:p>
            <a:pPr marL="171450" indent="-171450">
              <a:buFont typeface="Wingdings" panose="05000000000000000000" pitchFamily="2" charset="2"/>
              <a:buChar char="q"/>
            </a:pPr>
            <a:r>
              <a:rPr lang="en-US" sz="1200" b="1" dirty="0">
                <a:solidFill>
                  <a:schemeClr val="tx1"/>
                </a:solidFill>
              </a:rPr>
              <a:t>Review the patient history. If this is the first occurrence of the PLT result falling below 50, perform platelet estimate. </a:t>
            </a:r>
          </a:p>
          <a:p>
            <a:r>
              <a:rPr lang="en-US" sz="1200" b="1" dirty="0">
                <a:solidFill>
                  <a:schemeClr val="tx1"/>
                </a:solidFill>
              </a:rPr>
              <a:t>                                        OR </a:t>
            </a:r>
          </a:p>
          <a:p>
            <a:pPr marL="171450" indent="-171450">
              <a:buFont typeface="Wingdings" panose="05000000000000000000" pitchFamily="2" charset="2"/>
              <a:buChar char="q"/>
            </a:pPr>
            <a:r>
              <a:rPr lang="en-US" sz="1200" b="1" dirty="0">
                <a:solidFill>
                  <a:schemeClr val="tx1"/>
                </a:solidFill>
              </a:rPr>
              <a:t>If patient has a history of PLT results falling below 50 and the PLT does not have an asterisk flag, release result.</a:t>
            </a:r>
          </a:p>
          <a:p>
            <a:pPr algn="ctr"/>
            <a:endParaRPr lang="en-US" dirty="0"/>
          </a:p>
        </p:txBody>
      </p:sp>
      <p:pic>
        <p:nvPicPr>
          <p:cNvPr id="4" name="Graphic 3" descr="Arrow Slight curve">
            <a:extLst>
              <a:ext uri="{FF2B5EF4-FFF2-40B4-BE49-F238E27FC236}">
                <a16:creationId xmlns:a16="http://schemas.microsoft.com/office/drawing/2014/main" id="{0054AA77-0D0D-4BC3-A503-99E0D9480C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03977" y="2574223"/>
            <a:ext cx="490140" cy="490140"/>
          </a:xfrm>
          <a:prstGeom prst="rect">
            <a:avLst/>
          </a:prstGeom>
        </p:spPr>
      </p:pic>
      <p:sp>
        <p:nvSpPr>
          <p:cNvPr id="5" name="TextBox 4">
            <a:hlinkClick r:id="rId5" action="ppaction://hlinksldjump"/>
            <a:extLst>
              <a:ext uri="{FF2B5EF4-FFF2-40B4-BE49-F238E27FC236}">
                <a16:creationId xmlns:a16="http://schemas.microsoft.com/office/drawing/2014/main" id="{C830084B-3879-41BB-9ACA-D38D97DB602D}"/>
              </a:ext>
            </a:extLst>
          </p:cNvPr>
          <p:cNvSpPr txBox="1"/>
          <p:nvPr/>
        </p:nvSpPr>
        <p:spPr>
          <a:xfrm>
            <a:off x="10294117" y="2357628"/>
            <a:ext cx="1666782" cy="92333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Click here to proceed with first action</a:t>
            </a:r>
          </a:p>
        </p:txBody>
      </p:sp>
    </p:spTree>
    <p:extLst>
      <p:ext uri="{BB962C8B-B14F-4D97-AF65-F5344CB8AC3E}">
        <p14:creationId xmlns:p14="http://schemas.microsoft.com/office/powerpoint/2010/main" val="98095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550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64301A-90F9-43F6-9790-6789D7361DF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9393DD3-F3A5-46EC-A209-4B6B01AE0676}"/>
              </a:ext>
            </a:extLst>
          </p:cNvPr>
          <p:cNvSpPr txBox="1"/>
          <p:nvPr/>
        </p:nvSpPr>
        <p:spPr>
          <a:xfrm>
            <a:off x="2544387" y="5006902"/>
            <a:ext cx="4938591" cy="646331"/>
          </a:xfrm>
          <a:prstGeom prst="rect">
            <a:avLst/>
          </a:prstGeom>
          <a:noFill/>
          <a:ln w="28575">
            <a:solidFill>
              <a:srgbClr val="FF0000"/>
            </a:solidFill>
          </a:ln>
        </p:spPr>
        <p:txBody>
          <a:bodyPr wrap="square" rtlCol="0">
            <a:spAutoFit/>
          </a:bodyPr>
          <a:lstStyle/>
          <a:p>
            <a:pPr algn="ctr"/>
            <a:r>
              <a:rPr lang="en-US" dirty="0"/>
              <a:t>You have checked the sample for a clot and saw no signs of clotting. Enter a NCLOT (no clot) comment</a:t>
            </a:r>
          </a:p>
        </p:txBody>
      </p:sp>
      <p:sp>
        <p:nvSpPr>
          <p:cNvPr id="4" name="Rectangle: Rounded Corners 3">
            <a:hlinkClick r:id="rId3" action="ppaction://hlinksldjump"/>
            <a:extLst>
              <a:ext uri="{FF2B5EF4-FFF2-40B4-BE49-F238E27FC236}">
                <a16:creationId xmlns:a16="http://schemas.microsoft.com/office/drawing/2014/main" id="{38C409F6-AD2F-4CD0-99AF-4B661932F00D}"/>
              </a:ext>
            </a:extLst>
          </p:cNvPr>
          <p:cNvSpPr/>
          <p:nvPr/>
        </p:nvSpPr>
        <p:spPr>
          <a:xfrm>
            <a:off x="4758578" y="1569362"/>
            <a:ext cx="364067" cy="3234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4" action="ppaction://hlinksldjump"/>
            <a:extLst>
              <a:ext uri="{FF2B5EF4-FFF2-40B4-BE49-F238E27FC236}">
                <a16:creationId xmlns:a16="http://schemas.microsoft.com/office/drawing/2014/main" id="{209D058F-847D-460D-88B5-417A190585DF}"/>
              </a:ext>
            </a:extLst>
          </p:cNvPr>
          <p:cNvSpPr/>
          <p:nvPr/>
        </p:nvSpPr>
        <p:spPr>
          <a:xfrm>
            <a:off x="778933" y="1316061"/>
            <a:ext cx="364067" cy="344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59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64301A-90F9-43F6-9790-6789D7361DF3}"/>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7B8CFB73-5B2B-43EB-9D08-331C9A0CC411}"/>
              </a:ext>
            </a:extLst>
          </p:cNvPr>
          <p:cNvSpPr/>
          <p:nvPr/>
        </p:nvSpPr>
        <p:spPr>
          <a:xfrm>
            <a:off x="6198610" y="3429000"/>
            <a:ext cx="3716866" cy="2142067"/>
          </a:xfrm>
          <a:prstGeom prst="wedgeRectCallout">
            <a:avLst>
              <a:gd name="adj1" fmla="val -82564"/>
              <a:gd name="adj2" fmla="val -4184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These are the external comment buttons. Comments entered here will be seen by the provider when viewing the patient’s results.</a:t>
            </a:r>
          </a:p>
          <a:p>
            <a:pPr algn="ctr"/>
            <a:endParaRPr lang="en-US" dirty="0"/>
          </a:p>
          <a:p>
            <a:pPr algn="ctr"/>
            <a:r>
              <a:rPr lang="en-US" dirty="0"/>
              <a:t>The “no clot” comment is for internal lab use only.</a:t>
            </a:r>
          </a:p>
        </p:txBody>
      </p:sp>
      <p:sp>
        <p:nvSpPr>
          <p:cNvPr id="4" name="TextBox 3">
            <a:hlinkClick r:id="rId3" action="ppaction://hlinksldjump"/>
            <a:extLst>
              <a:ext uri="{FF2B5EF4-FFF2-40B4-BE49-F238E27FC236}">
                <a16:creationId xmlns:a16="http://schemas.microsoft.com/office/drawing/2014/main" id="{3BBC800F-B4F2-4E8D-8582-53EC2A8DA65C}"/>
              </a:ext>
            </a:extLst>
          </p:cNvPr>
          <p:cNvSpPr txBox="1"/>
          <p:nvPr/>
        </p:nvSpPr>
        <p:spPr>
          <a:xfrm>
            <a:off x="6744564" y="5660535"/>
            <a:ext cx="262495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try again!</a:t>
            </a:r>
          </a:p>
        </p:txBody>
      </p:sp>
    </p:spTree>
    <p:extLst>
      <p:ext uri="{BB962C8B-B14F-4D97-AF65-F5344CB8AC3E}">
        <p14:creationId xmlns:p14="http://schemas.microsoft.com/office/powerpoint/2010/main" val="2792710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DEE69B-9A1E-464A-9D7E-38CE4A2843E8}"/>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79D74DA5-09CE-4015-9C19-9A5813C08269}"/>
              </a:ext>
            </a:extLst>
          </p:cNvPr>
          <p:cNvSpPr/>
          <p:nvPr/>
        </p:nvSpPr>
        <p:spPr>
          <a:xfrm>
            <a:off x="1392494" y="2034875"/>
            <a:ext cx="465667" cy="338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2160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2EFFB2-FE07-4BAE-A614-18041EC5F2D5}"/>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Rounded Corners 3">
            <a:hlinkClick r:id="rId3" action="ppaction://hlinksldjump"/>
            <a:extLst>
              <a:ext uri="{FF2B5EF4-FFF2-40B4-BE49-F238E27FC236}">
                <a16:creationId xmlns:a16="http://schemas.microsoft.com/office/drawing/2014/main" id="{50A577BE-2D6B-4897-B5E3-8708E9F9707B}"/>
              </a:ext>
            </a:extLst>
          </p:cNvPr>
          <p:cNvSpPr/>
          <p:nvPr/>
        </p:nvSpPr>
        <p:spPr>
          <a:xfrm>
            <a:off x="5909733" y="6426200"/>
            <a:ext cx="1007534" cy="355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6D47EAF-F1AC-417F-ABA4-2087E75FDDFB}"/>
              </a:ext>
            </a:extLst>
          </p:cNvPr>
          <p:cNvSpPr/>
          <p:nvPr/>
        </p:nvSpPr>
        <p:spPr>
          <a:xfrm>
            <a:off x="3810000" y="6426200"/>
            <a:ext cx="1007534" cy="355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8B9E531-5DEA-4AD1-B00E-40C0578795F4}"/>
              </a:ext>
            </a:extLst>
          </p:cNvPr>
          <p:cNvSpPr txBox="1"/>
          <p:nvPr/>
        </p:nvSpPr>
        <p:spPr>
          <a:xfrm>
            <a:off x="3810000" y="5904186"/>
            <a:ext cx="2907847" cy="369332"/>
          </a:xfrm>
          <a:prstGeom prst="rect">
            <a:avLst/>
          </a:prstGeom>
          <a:solidFill>
            <a:schemeClr val="bg1"/>
          </a:solidFill>
          <a:ln w="28575">
            <a:solidFill>
              <a:srgbClr val="FF0000"/>
            </a:solidFill>
          </a:ln>
        </p:spPr>
        <p:txBody>
          <a:bodyPr wrap="none" rtlCol="0">
            <a:spAutoFit/>
          </a:bodyPr>
          <a:lstStyle/>
          <a:p>
            <a:r>
              <a:rPr lang="en-US" dirty="0"/>
              <a:t>Validate the patient’s results.</a:t>
            </a:r>
          </a:p>
        </p:txBody>
      </p:sp>
      <p:sp>
        <p:nvSpPr>
          <p:cNvPr id="10" name="Rectangle: Rounded Corners 9">
            <a:hlinkClick r:id="rId4" action="ppaction://hlinksldjump"/>
            <a:extLst>
              <a:ext uri="{FF2B5EF4-FFF2-40B4-BE49-F238E27FC236}">
                <a16:creationId xmlns:a16="http://schemas.microsoft.com/office/drawing/2014/main" id="{B640B66B-B1D8-4478-AF25-CDBE6CD1110D}"/>
              </a:ext>
            </a:extLst>
          </p:cNvPr>
          <p:cNvSpPr/>
          <p:nvPr/>
        </p:nvSpPr>
        <p:spPr>
          <a:xfrm>
            <a:off x="3810000" y="6426200"/>
            <a:ext cx="1007534" cy="355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hlinkClick r:id="rId3" action="ppaction://hlinksldjump"/>
            <a:extLst>
              <a:ext uri="{FF2B5EF4-FFF2-40B4-BE49-F238E27FC236}">
                <a16:creationId xmlns:a16="http://schemas.microsoft.com/office/drawing/2014/main" id="{FCEFAB7A-1D38-424B-814F-EF8EB3924FF9}"/>
              </a:ext>
            </a:extLst>
          </p:cNvPr>
          <p:cNvSpPr/>
          <p:nvPr/>
        </p:nvSpPr>
        <p:spPr>
          <a:xfrm>
            <a:off x="5909733" y="6426200"/>
            <a:ext cx="1007534" cy="355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4921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81B001-80F1-4897-9997-852D2F266571}"/>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hlinkClick r:id="rId3" action="ppaction://hlinksldjump"/>
            <a:extLst>
              <a:ext uri="{FF2B5EF4-FFF2-40B4-BE49-F238E27FC236}">
                <a16:creationId xmlns:a16="http://schemas.microsoft.com/office/drawing/2014/main" id="{9C5C4441-AF98-4C2B-B048-F01E5EC78E9F}"/>
              </a:ext>
            </a:extLst>
          </p:cNvPr>
          <p:cNvSpPr/>
          <p:nvPr/>
        </p:nvSpPr>
        <p:spPr>
          <a:xfrm>
            <a:off x="4219584" y="3192555"/>
            <a:ext cx="1082258" cy="338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783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F5282C-F1BE-4DD4-807A-E7A467E477BE}"/>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hlinkClick r:id="rId3" action="ppaction://hlinksldjump"/>
            <a:extLst>
              <a:ext uri="{FF2B5EF4-FFF2-40B4-BE49-F238E27FC236}">
                <a16:creationId xmlns:a16="http://schemas.microsoft.com/office/drawing/2014/main" id="{8EE61F3D-4D46-4C75-AB78-D41266C64CC9}"/>
              </a:ext>
            </a:extLst>
          </p:cNvPr>
          <p:cNvSpPr/>
          <p:nvPr/>
        </p:nvSpPr>
        <p:spPr>
          <a:xfrm>
            <a:off x="4102216" y="4932726"/>
            <a:ext cx="226503" cy="251126"/>
          </a:xfrm>
          <a:prstGeom prst="roundRect">
            <a:avLst>
              <a:gd name="adj" fmla="val 2634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842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022CAE-D0CF-4E8F-9C6D-0B968808FF04}"/>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hlinkClick r:id="rId3" action="ppaction://hlinksldjump"/>
            <a:extLst>
              <a:ext uri="{FF2B5EF4-FFF2-40B4-BE49-F238E27FC236}">
                <a16:creationId xmlns:a16="http://schemas.microsoft.com/office/drawing/2014/main" id="{0D190E11-3FF9-4200-BDF7-05CFFADE89FB}"/>
              </a:ext>
            </a:extLst>
          </p:cNvPr>
          <p:cNvSpPr/>
          <p:nvPr/>
        </p:nvSpPr>
        <p:spPr>
          <a:xfrm>
            <a:off x="7457813" y="5914238"/>
            <a:ext cx="562062" cy="251126"/>
          </a:xfrm>
          <a:prstGeom prst="roundRect">
            <a:avLst>
              <a:gd name="adj" fmla="val 2634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5449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97E78F-C910-4BDC-938A-53F1209F236B}"/>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E84F0821-85C2-4FAC-BA13-1B9CC67FE437}"/>
              </a:ext>
            </a:extLst>
          </p:cNvPr>
          <p:cNvSpPr/>
          <p:nvPr/>
        </p:nvSpPr>
        <p:spPr>
          <a:xfrm>
            <a:off x="7306811" y="4169328"/>
            <a:ext cx="587230" cy="302004"/>
          </a:xfrm>
          <a:prstGeom prst="roundRect">
            <a:avLst>
              <a:gd name="adj" fmla="val 2634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8726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A09F7C-9520-4246-9D36-973B83965A7D}"/>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932215AC-DC6D-42B9-A206-67630A2CD029}"/>
              </a:ext>
            </a:extLst>
          </p:cNvPr>
          <p:cNvSpPr/>
          <p:nvPr/>
        </p:nvSpPr>
        <p:spPr>
          <a:xfrm>
            <a:off x="6635692" y="2437001"/>
            <a:ext cx="3338818" cy="2554449"/>
          </a:xfrm>
          <a:prstGeom prst="wedgeRectCallout">
            <a:avLst>
              <a:gd name="adj1" fmla="val -73050"/>
              <a:gd name="adj2" fmla="val -6680"/>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tx1"/>
                </a:solidFill>
              </a:rPr>
              <a:t>PLT &lt;50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the sample for the Platelet F. </a:t>
            </a:r>
          </a:p>
          <a:p>
            <a:pPr marL="171450" indent="-171450">
              <a:buFont typeface="Wingdings" panose="05000000000000000000" pitchFamily="2" charset="2"/>
              <a:buChar char="q"/>
            </a:pPr>
            <a:r>
              <a:rPr lang="en-US" sz="1200" b="1" dirty="0">
                <a:solidFill>
                  <a:schemeClr val="tx1"/>
                </a:solidFill>
              </a:rPr>
              <a:t>Review the patient history. If this is the first occurrence of the PLT result falling below 50, perform platelet estimate. </a:t>
            </a:r>
          </a:p>
          <a:p>
            <a:r>
              <a:rPr lang="en-US" sz="1200" b="1" dirty="0">
                <a:solidFill>
                  <a:schemeClr val="tx1"/>
                </a:solidFill>
              </a:rPr>
              <a:t>                                        OR </a:t>
            </a:r>
          </a:p>
          <a:p>
            <a:pPr marL="171450" indent="-171450">
              <a:buFont typeface="Wingdings" panose="05000000000000000000" pitchFamily="2" charset="2"/>
              <a:buChar char="q"/>
            </a:pPr>
            <a:r>
              <a:rPr lang="en-US" sz="1200" b="1" dirty="0">
                <a:solidFill>
                  <a:schemeClr val="tx1"/>
                </a:solidFill>
              </a:rPr>
              <a:t>If patient has a history of PLT results falling below 50 and the PLT does not have an asterisk flag, release result.</a:t>
            </a:r>
          </a:p>
          <a:p>
            <a:pPr algn="ctr"/>
            <a:endParaRPr lang="en-US" dirty="0"/>
          </a:p>
        </p:txBody>
      </p:sp>
      <p:pic>
        <p:nvPicPr>
          <p:cNvPr id="4" name="Graphic 3" descr="Checkmark">
            <a:extLst>
              <a:ext uri="{FF2B5EF4-FFF2-40B4-BE49-F238E27FC236}">
                <a16:creationId xmlns:a16="http://schemas.microsoft.com/office/drawing/2014/main" id="{3741F1A9-B102-4F85-8F9C-6124B291F6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23980" y="2871122"/>
            <a:ext cx="220133" cy="220133"/>
          </a:xfrm>
          <a:prstGeom prst="rect">
            <a:avLst/>
          </a:prstGeom>
        </p:spPr>
      </p:pic>
      <p:pic>
        <p:nvPicPr>
          <p:cNvPr id="5" name="Graphic 4" descr="Arrow Slight curve">
            <a:extLst>
              <a:ext uri="{FF2B5EF4-FFF2-40B4-BE49-F238E27FC236}">
                <a16:creationId xmlns:a16="http://schemas.microsoft.com/office/drawing/2014/main" id="{8EEF73FB-B224-49AE-9593-246820B38B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32115" y="3165721"/>
            <a:ext cx="526558" cy="526558"/>
          </a:xfrm>
          <a:prstGeom prst="rect">
            <a:avLst/>
          </a:prstGeom>
        </p:spPr>
      </p:pic>
      <p:sp>
        <p:nvSpPr>
          <p:cNvPr id="6" name="TextBox 5">
            <a:hlinkClick r:id="rId7" action="ppaction://hlinksldjump"/>
            <a:extLst>
              <a:ext uri="{FF2B5EF4-FFF2-40B4-BE49-F238E27FC236}">
                <a16:creationId xmlns:a16="http://schemas.microsoft.com/office/drawing/2014/main" id="{86B96C6B-D501-442B-A3DD-B5DD0CEF4FB5}"/>
              </a:ext>
            </a:extLst>
          </p:cNvPr>
          <p:cNvSpPr txBox="1"/>
          <p:nvPr/>
        </p:nvSpPr>
        <p:spPr>
          <a:xfrm>
            <a:off x="10315635" y="3208276"/>
            <a:ext cx="1535240" cy="523220"/>
          </a:xfrm>
          <a:prstGeom prst="rect">
            <a:avLst/>
          </a:prstGeom>
          <a:solidFill>
            <a:schemeClr val="bg1"/>
          </a:solidFill>
          <a:ln w="28575">
            <a:solidFill>
              <a:srgbClr val="FF0000"/>
            </a:solidFill>
          </a:ln>
        </p:spPr>
        <p:txBody>
          <a:bodyPr wrap="square" rtlCol="0">
            <a:spAutoFit/>
          </a:bodyPr>
          <a:lstStyle/>
          <a:p>
            <a:pPr algn="ctr"/>
            <a:r>
              <a:rPr lang="en-US" sz="1400" dirty="0"/>
              <a:t>Click here to see results of rerun.</a:t>
            </a:r>
          </a:p>
        </p:txBody>
      </p:sp>
    </p:spTree>
    <p:extLst>
      <p:ext uri="{BB962C8B-B14F-4D97-AF65-F5344CB8AC3E}">
        <p14:creationId xmlns:p14="http://schemas.microsoft.com/office/powerpoint/2010/main" val="762925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nodeType="withEffect">
                                  <p:stCondLst>
                                    <p:cond delay="300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grpId="0" nodeType="withEffect">
                                  <p:stCondLst>
                                    <p:cond delay="350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893031-F9E4-4C7D-A745-EAAD24754A4B}"/>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FCC676AA-D0C4-4D5E-B46E-E76FBF1E054A}"/>
              </a:ext>
            </a:extLst>
          </p:cNvPr>
          <p:cNvSpPr/>
          <p:nvPr/>
        </p:nvSpPr>
        <p:spPr>
          <a:xfrm>
            <a:off x="6593747" y="2403445"/>
            <a:ext cx="3338818" cy="2554449"/>
          </a:xfrm>
          <a:prstGeom prst="wedgeRectCallout">
            <a:avLst>
              <a:gd name="adj1" fmla="val -49432"/>
              <a:gd name="adj2" fmla="val -16861"/>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tx1"/>
                </a:solidFill>
              </a:rPr>
              <a:t>PLT &lt;50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the sample for the Platelet F. </a:t>
            </a:r>
          </a:p>
          <a:p>
            <a:pPr marL="171450" indent="-171450">
              <a:buFont typeface="Wingdings" panose="05000000000000000000" pitchFamily="2" charset="2"/>
              <a:buChar char="q"/>
            </a:pPr>
            <a:r>
              <a:rPr lang="en-US" sz="1200" b="1" dirty="0">
                <a:solidFill>
                  <a:schemeClr val="tx1"/>
                </a:solidFill>
              </a:rPr>
              <a:t>Review the patient history. If this is the first occurrence of the PLT result falling below 50, perform platelet estimate. </a:t>
            </a:r>
          </a:p>
          <a:p>
            <a:r>
              <a:rPr lang="en-US" sz="1200" b="1" dirty="0">
                <a:solidFill>
                  <a:schemeClr val="tx1"/>
                </a:solidFill>
              </a:rPr>
              <a:t>                                        OR </a:t>
            </a:r>
          </a:p>
          <a:p>
            <a:pPr marL="171450" indent="-171450">
              <a:buFont typeface="Wingdings" panose="05000000000000000000" pitchFamily="2" charset="2"/>
              <a:buChar char="q"/>
            </a:pPr>
            <a:r>
              <a:rPr lang="en-US" sz="1200" b="1" dirty="0">
                <a:solidFill>
                  <a:schemeClr val="tx1"/>
                </a:solidFill>
              </a:rPr>
              <a:t>If patient has a history of PLT results falling below 50 and the PLT does not have an asterisk flag, release result.</a:t>
            </a:r>
          </a:p>
          <a:p>
            <a:pPr algn="ctr"/>
            <a:endParaRPr lang="en-US" dirty="0"/>
          </a:p>
        </p:txBody>
      </p:sp>
      <p:pic>
        <p:nvPicPr>
          <p:cNvPr id="4" name="Graphic 3" descr="Checkmark">
            <a:extLst>
              <a:ext uri="{FF2B5EF4-FFF2-40B4-BE49-F238E27FC236}">
                <a16:creationId xmlns:a16="http://schemas.microsoft.com/office/drawing/2014/main" id="{26CEEB8E-7B1F-47C9-8C39-24F063730C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5792" y="2839827"/>
            <a:ext cx="220133" cy="220133"/>
          </a:xfrm>
          <a:prstGeom prst="rect">
            <a:avLst/>
          </a:prstGeom>
        </p:spPr>
      </p:pic>
      <p:pic>
        <p:nvPicPr>
          <p:cNvPr id="5" name="Graphic 4" descr="Checkmark">
            <a:extLst>
              <a:ext uri="{FF2B5EF4-FFF2-40B4-BE49-F238E27FC236}">
                <a16:creationId xmlns:a16="http://schemas.microsoft.com/office/drawing/2014/main" id="{AE1A0BAA-79C0-4B15-AB8B-558D6122D3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5791" y="3208867"/>
            <a:ext cx="220133" cy="220133"/>
          </a:xfrm>
          <a:prstGeom prst="rect">
            <a:avLst/>
          </a:prstGeom>
        </p:spPr>
      </p:pic>
      <p:pic>
        <p:nvPicPr>
          <p:cNvPr id="6" name="Graphic 5" descr="Arrow Slight curve">
            <a:extLst>
              <a:ext uri="{FF2B5EF4-FFF2-40B4-BE49-F238E27FC236}">
                <a16:creationId xmlns:a16="http://schemas.microsoft.com/office/drawing/2014/main" id="{DEE879F6-0266-4E22-8943-29FF26133A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03965" y="3567802"/>
            <a:ext cx="457200" cy="457200"/>
          </a:xfrm>
          <a:prstGeom prst="rect">
            <a:avLst/>
          </a:prstGeom>
        </p:spPr>
      </p:pic>
      <p:sp>
        <p:nvSpPr>
          <p:cNvPr id="7" name="TextBox 6">
            <a:hlinkClick r:id="rId7" action="ppaction://hlinksldjump"/>
            <a:extLst>
              <a:ext uri="{FF2B5EF4-FFF2-40B4-BE49-F238E27FC236}">
                <a16:creationId xmlns:a16="http://schemas.microsoft.com/office/drawing/2014/main" id="{29F4E4FE-15A7-4567-BCD2-C33182B89580}"/>
              </a:ext>
            </a:extLst>
          </p:cNvPr>
          <p:cNvSpPr txBox="1"/>
          <p:nvPr/>
        </p:nvSpPr>
        <p:spPr>
          <a:xfrm>
            <a:off x="10207003" y="3429000"/>
            <a:ext cx="1481959" cy="738664"/>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here to proceed with the next action.</a:t>
            </a:r>
          </a:p>
        </p:txBody>
      </p:sp>
    </p:spTree>
    <p:extLst>
      <p:ext uri="{BB962C8B-B14F-4D97-AF65-F5344CB8AC3E}">
        <p14:creationId xmlns:p14="http://schemas.microsoft.com/office/powerpoint/2010/main" val="178312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 presetClass="entr" presetSubtype="0" fill="hold" nodeType="withEffect">
                                  <p:stCondLst>
                                    <p:cond delay="300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350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893031-F9E4-4C7D-A745-EAAD24754A4B}"/>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5149086-26FA-4292-8805-4B9507E02A2E}"/>
              </a:ext>
            </a:extLst>
          </p:cNvPr>
          <p:cNvSpPr txBox="1"/>
          <p:nvPr/>
        </p:nvSpPr>
        <p:spPr>
          <a:xfrm>
            <a:off x="3019965" y="5158267"/>
            <a:ext cx="4169979" cy="52322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View the patient’s previous results to see if they have a history of their platelet results falling below 50</a:t>
            </a:r>
          </a:p>
        </p:txBody>
      </p:sp>
      <p:sp>
        <p:nvSpPr>
          <p:cNvPr id="4" name="Rectangle: Rounded Corners 3">
            <a:hlinkClick r:id="rId3" action="ppaction://hlinksldjump"/>
            <a:extLst>
              <a:ext uri="{FF2B5EF4-FFF2-40B4-BE49-F238E27FC236}">
                <a16:creationId xmlns:a16="http://schemas.microsoft.com/office/drawing/2014/main" id="{B07A0D9A-8613-4517-961A-F4BF1BB23707}"/>
              </a:ext>
            </a:extLst>
          </p:cNvPr>
          <p:cNvSpPr/>
          <p:nvPr/>
        </p:nvSpPr>
        <p:spPr>
          <a:xfrm>
            <a:off x="6342855" y="1644941"/>
            <a:ext cx="719666" cy="262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464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9F8577-D758-42AB-AD3B-D879ACDBE423}"/>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564F34C8-AF2E-4A6E-911B-078395BDCA6A}"/>
              </a:ext>
            </a:extLst>
          </p:cNvPr>
          <p:cNvSpPr/>
          <p:nvPr/>
        </p:nvSpPr>
        <p:spPr>
          <a:xfrm>
            <a:off x="11393027" y="6485389"/>
            <a:ext cx="719666" cy="262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222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893031-F9E4-4C7D-A745-EAAD24754A4B}"/>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2132DB64-DFC1-42ED-B075-62E2294C84ED}"/>
              </a:ext>
            </a:extLst>
          </p:cNvPr>
          <p:cNvSpPr/>
          <p:nvPr/>
        </p:nvSpPr>
        <p:spPr>
          <a:xfrm>
            <a:off x="6601630" y="2742404"/>
            <a:ext cx="3338818" cy="2554449"/>
          </a:xfrm>
          <a:prstGeom prst="wedgeRectCallout">
            <a:avLst>
              <a:gd name="adj1" fmla="val -49432"/>
              <a:gd name="adj2" fmla="val -16861"/>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tx1"/>
                </a:solidFill>
              </a:rPr>
              <a:t>PLT &lt;50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the sample for the Platelet F. </a:t>
            </a:r>
          </a:p>
          <a:p>
            <a:pPr marL="171450" indent="-171450">
              <a:buFont typeface="Wingdings" panose="05000000000000000000" pitchFamily="2" charset="2"/>
              <a:buChar char="q"/>
            </a:pPr>
            <a:r>
              <a:rPr lang="en-US" sz="1200" b="1" dirty="0">
                <a:solidFill>
                  <a:schemeClr val="tx1"/>
                </a:solidFill>
              </a:rPr>
              <a:t>Review the patient history. </a:t>
            </a:r>
          </a:p>
          <a:p>
            <a:pPr marL="171450" indent="-171450">
              <a:buFont typeface="Wingdings" panose="05000000000000000000" pitchFamily="2" charset="2"/>
              <a:buChar char="q"/>
            </a:pPr>
            <a:r>
              <a:rPr lang="en-US" sz="1200" b="1" dirty="0">
                <a:solidFill>
                  <a:schemeClr val="tx1"/>
                </a:solidFill>
              </a:rPr>
              <a:t>If this is the first occurrence of the PLT result falling below 50, perform platelet estimate. </a:t>
            </a:r>
          </a:p>
          <a:p>
            <a:r>
              <a:rPr lang="en-US" sz="1200" b="1" dirty="0">
                <a:solidFill>
                  <a:schemeClr val="tx1"/>
                </a:solidFill>
              </a:rPr>
              <a:t>                                        OR </a:t>
            </a:r>
          </a:p>
          <a:p>
            <a:pPr marL="171450" indent="-171450">
              <a:buFont typeface="Wingdings" panose="05000000000000000000" pitchFamily="2" charset="2"/>
              <a:buChar char="q"/>
            </a:pPr>
            <a:r>
              <a:rPr lang="en-US" sz="1200" b="1" dirty="0">
                <a:solidFill>
                  <a:schemeClr val="tx1"/>
                </a:solidFill>
              </a:rPr>
              <a:t>If patient has a history of PLT results falling below 50 and the PLT does not have an asterisk flag, release result.</a:t>
            </a:r>
          </a:p>
          <a:p>
            <a:pPr algn="ctr"/>
            <a:endParaRPr lang="en-US" dirty="0"/>
          </a:p>
        </p:txBody>
      </p:sp>
      <p:pic>
        <p:nvPicPr>
          <p:cNvPr id="4" name="Graphic 3" descr="Checkmark">
            <a:extLst>
              <a:ext uri="{FF2B5EF4-FFF2-40B4-BE49-F238E27FC236}">
                <a16:creationId xmlns:a16="http://schemas.microsoft.com/office/drawing/2014/main" id="{572FAFC4-3EBB-481D-9E9F-67571B1AA5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5791" y="3176458"/>
            <a:ext cx="220133" cy="220133"/>
          </a:xfrm>
          <a:prstGeom prst="rect">
            <a:avLst/>
          </a:prstGeom>
        </p:spPr>
      </p:pic>
      <p:pic>
        <p:nvPicPr>
          <p:cNvPr id="5" name="Graphic 4" descr="Checkmark">
            <a:extLst>
              <a:ext uri="{FF2B5EF4-FFF2-40B4-BE49-F238E27FC236}">
                <a16:creationId xmlns:a16="http://schemas.microsoft.com/office/drawing/2014/main" id="{E4B9C7E1-5998-480B-A8AC-D29619DAC8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5791" y="3571475"/>
            <a:ext cx="220133" cy="220133"/>
          </a:xfrm>
          <a:prstGeom prst="rect">
            <a:avLst/>
          </a:prstGeom>
        </p:spPr>
      </p:pic>
      <p:pic>
        <p:nvPicPr>
          <p:cNvPr id="6" name="Graphic 5" descr="Checkmark">
            <a:extLst>
              <a:ext uri="{FF2B5EF4-FFF2-40B4-BE49-F238E27FC236}">
                <a16:creationId xmlns:a16="http://schemas.microsoft.com/office/drawing/2014/main" id="{92315CB0-C2BB-43DC-B23D-77DFFA764C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5791" y="3746359"/>
            <a:ext cx="220133" cy="220133"/>
          </a:xfrm>
          <a:prstGeom prst="rect">
            <a:avLst/>
          </a:prstGeom>
        </p:spPr>
      </p:pic>
      <p:sp>
        <p:nvSpPr>
          <p:cNvPr id="9" name="TextBox 8">
            <a:hlinkClick r:id="rId5" action="ppaction://hlinksldjump"/>
            <a:extLst>
              <a:ext uri="{FF2B5EF4-FFF2-40B4-BE49-F238E27FC236}">
                <a16:creationId xmlns:a16="http://schemas.microsoft.com/office/drawing/2014/main" id="{16DAB1E2-BE52-4A9F-A07C-4FECB29931B6}"/>
              </a:ext>
            </a:extLst>
          </p:cNvPr>
          <p:cNvSpPr txBox="1"/>
          <p:nvPr/>
        </p:nvSpPr>
        <p:spPr>
          <a:xfrm>
            <a:off x="10274736" y="4470322"/>
            <a:ext cx="1817416" cy="738664"/>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here to proceed with releasing the result.</a:t>
            </a:r>
          </a:p>
        </p:txBody>
      </p:sp>
      <p:pic>
        <p:nvPicPr>
          <p:cNvPr id="10" name="Picture 9">
            <a:extLst>
              <a:ext uri="{FF2B5EF4-FFF2-40B4-BE49-F238E27FC236}">
                <a16:creationId xmlns:a16="http://schemas.microsoft.com/office/drawing/2014/main" id="{6DCEC24C-9C77-4060-9940-7B2772394FAA}"/>
              </a:ext>
            </a:extLst>
          </p:cNvPr>
          <p:cNvPicPr>
            <a:picLocks noChangeAspect="1"/>
          </p:cNvPicPr>
          <p:nvPr/>
        </p:nvPicPr>
        <p:blipFill>
          <a:blip r:embed="rId6"/>
          <a:stretch>
            <a:fillRect/>
          </a:stretch>
        </p:blipFill>
        <p:spPr>
          <a:xfrm>
            <a:off x="6601631" y="2750288"/>
            <a:ext cx="3338817" cy="2561069"/>
          </a:xfrm>
          <a:prstGeom prst="rect">
            <a:avLst/>
          </a:prstGeom>
        </p:spPr>
      </p:pic>
      <p:pic>
        <p:nvPicPr>
          <p:cNvPr id="7" name="Graphic 6" descr="Arrow Slight curve">
            <a:extLst>
              <a:ext uri="{FF2B5EF4-FFF2-40B4-BE49-F238E27FC236}">
                <a16:creationId xmlns:a16="http://schemas.microsoft.com/office/drawing/2014/main" id="{4076BC2F-7774-4786-83D9-D6E528DF1A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17536" y="4611054"/>
            <a:ext cx="457200" cy="457200"/>
          </a:xfrm>
          <a:prstGeom prst="rect">
            <a:avLst/>
          </a:prstGeom>
        </p:spPr>
      </p:pic>
    </p:spTree>
    <p:extLst>
      <p:ext uri="{BB962C8B-B14F-4D97-AF65-F5344CB8AC3E}">
        <p14:creationId xmlns:p14="http://schemas.microsoft.com/office/powerpoint/2010/main" val="4037963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30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35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200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893031-F9E4-4C7D-A745-EAAD24754A4B}"/>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79BFBCA2-091A-43A6-98E2-8E00AFBE5030}"/>
              </a:ext>
            </a:extLst>
          </p:cNvPr>
          <p:cNvSpPr/>
          <p:nvPr/>
        </p:nvSpPr>
        <p:spPr>
          <a:xfrm>
            <a:off x="4122683" y="6495393"/>
            <a:ext cx="867103" cy="2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hlinkClick r:id="rId3" action="ppaction://hlinksldjump"/>
            <a:extLst>
              <a:ext uri="{FF2B5EF4-FFF2-40B4-BE49-F238E27FC236}">
                <a16:creationId xmlns:a16="http://schemas.microsoft.com/office/drawing/2014/main" id="{74C9286D-3432-4ED2-A5BD-A32A40AC8500}"/>
              </a:ext>
            </a:extLst>
          </p:cNvPr>
          <p:cNvSpPr/>
          <p:nvPr/>
        </p:nvSpPr>
        <p:spPr>
          <a:xfrm>
            <a:off x="5835869" y="6517727"/>
            <a:ext cx="867103" cy="2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0130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77CD0E-618B-4C7E-AB2E-FD5C744F885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Rounded Corners 4">
            <a:hlinkClick r:id="rId3" action="ppaction://hlinksldjump"/>
            <a:extLst>
              <a:ext uri="{FF2B5EF4-FFF2-40B4-BE49-F238E27FC236}">
                <a16:creationId xmlns:a16="http://schemas.microsoft.com/office/drawing/2014/main" id="{60BE3F35-B7FE-4E7F-8C38-D633AB2DA42A}"/>
              </a:ext>
            </a:extLst>
          </p:cNvPr>
          <p:cNvSpPr/>
          <p:nvPr/>
        </p:nvSpPr>
        <p:spPr>
          <a:xfrm>
            <a:off x="6485467" y="1905000"/>
            <a:ext cx="719666" cy="262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B077B48-6AF4-4977-B191-7883033ED998}"/>
              </a:ext>
            </a:extLst>
          </p:cNvPr>
          <p:cNvSpPr txBox="1"/>
          <p:nvPr/>
        </p:nvSpPr>
        <p:spPr>
          <a:xfrm>
            <a:off x="7857067" y="3276599"/>
            <a:ext cx="3742267"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Because a smear was ordered by the Sysmex, results must be released from the Validate All button.</a:t>
            </a:r>
          </a:p>
        </p:txBody>
      </p:sp>
      <p:sp>
        <p:nvSpPr>
          <p:cNvPr id="6" name="TextBox 5">
            <a:hlinkClick r:id="rId4" action="ppaction://hlinksldjump"/>
            <a:extLst>
              <a:ext uri="{FF2B5EF4-FFF2-40B4-BE49-F238E27FC236}">
                <a16:creationId xmlns:a16="http://schemas.microsoft.com/office/drawing/2014/main" id="{47C740E8-9DF9-4E62-A18E-C5F79DEB87BD}"/>
              </a:ext>
            </a:extLst>
          </p:cNvPr>
          <p:cNvSpPr txBox="1"/>
          <p:nvPr/>
        </p:nvSpPr>
        <p:spPr>
          <a:xfrm>
            <a:off x="8582084" y="4335517"/>
            <a:ext cx="229223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3750778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6C55CA-6B3A-421B-B7B6-4FBFB1DB1B7B}"/>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hlinkClick r:id="rId3" action="ppaction://hlinksldjump"/>
            <a:extLst>
              <a:ext uri="{FF2B5EF4-FFF2-40B4-BE49-F238E27FC236}">
                <a16:creationId xmlns:a16="http://schemas.microsoft.com/office/drawing/2014/main" id="{4BCD703C-01EC-462A-9649-D9111FCC88E2}"/>
              </a:ext>
            </a:extLst>
          </p:cNvPr>
          <p:cNvSpPr txBox="1"/>
          <p:nvPr/>
        </p:nvSpPr>
        <p:spPr>
          <a:xfrm>
            <a:off x="9009993" y="4847897"/>
            <a:ext cx="2483069"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proceed to next pending sample.</a:t>
            </a:r>
          </a:p>
        </p:txBody>
      </p:sp>
    </p:spTree>
    <p:extLst>
      <p:ext uri="{BB962C8B-B14F-4D97-AF65-F5344CB8AC3E}">
        <p14:creationId xmlns:p14="http://schemas.microsoft.com/office/powerpoint/2010/main" val="15325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B9DF3-B4CB-42FA-A8D2-1EAAF5F1531E}"/>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C00B458-FFE8-41DF-9DB6-9018B8D1C945}"/>
              </a:ext>
            </a:extLst>
          </p:cNvPr>
          <p:cNvSpPr txBox="1"/>
          <p:nvPr/>
        </p:nvSpPr>
        <p:spPr>
          <a:xfrm>
            <a:off x="3539959" y="5137858"/>
            <a:ext cx="3020037" cy="923330"/>
          </a:xfrm>
          <a:prstGeom prst="rect">
            <a:avLst/>
          </a:prstGeom>
          <a:solidFill>
            <a:schemeClr val="bg1"/>
          </a:solidFill>
          <a:ln w="38100">
            <a:solidFill>
              <a:srgbClr val="FF0000"/>
            </a:solidFill>
          </a:ln>
        </p:spPr>
        <p:txBody>
          <a:bodyPr wrap="square" rtlCol="0">
            <a:spAutoFit/>
          </a:bodyPr>
          <a:lstStyle/>
          <a:p>
            <a:pPr algn="ctr"/>
            <a:r>
              <a:rPr lang="en-US" dirty="0"/>
              <a:t>Click on the operator flag to review the corresponding procedural action rules.</a:t>
            </a:r>
          </a:p>
        </p:txBody>
      </p:sp>
      <p:sp>
        <p:nvSpPr>
          <p:cNvPr id="4" name="Rectangle: Rounded Corners 3">
            <a:hlinkClick r:id="rId3" action="ppaction://hlinksldjump"/>
            <a:extLst>
              <a:ext uri="{FF2B5EF4-FFF2-40B4-BE49-F238E27FC236}">
                <a16:creationId xmlns:a16="http://schemas.microsoft.com/office/drawing/2014/main" id="{902E8268-0F8D-447F-ABD3-E8686E09B236}"/>
              </a:ext>
            </a:extLst>
          </p:cNvPr>
          <p:cNvSpPr/>
          <p:nvPr/>
        </p:nvSpPr>
        <p:spPr>
          <a:xfrm>
            <a:off x="0" y="2438400"/>
            <a:ext cx="1837509"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029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B9DF3-B4CB-42FA-A8D2-1EAAF5F1531E}"/>
              </a:ext>
            </a:extLst>
          </p:cNvPr>
          <p:cNvPicPr>
            <a:picLocks noChangeAspect="1"/>
          </p:cNvPicPr>
          <p:nvPr/>
        </p:nvPicPr>
        <p:blipFill>
          <a:blip r:embed="rId2"/>
          <a:stretch>
            <a:fillRect/>
          </a:stretch>
        </p:blipFill>
        <p:spPr>
          <a:xfrm>
            <a:off x="0" y="-121920"/>
            <a:ext cx="12192000" cy="7071360"/>
          </a:xfrm>
          <a:prstGeom prst="rect">
            <a:avLst/>
          </a:prstGeom>
        </p:spPr>
      </p:pic>
      <p:sp>
        <p:nvSpPr>
          <p:cNvPr id="3" name="Speech Bubble: Rectangle 2">
            <a:extLst>
              <a:ext uri="{FF2B5EF4-FFF2-40B4-BE49-F238E27FC236}">
                <a16:creationId xmlns:a16="http://schemas.microsoft.com/office/drawing/2014/main" id="{1AB093E5-1485-453C-B92F-93F135B10117}"/>
              </a:ext>
            </a:extLst>
          </p:cNvPr>
          <p:cNvSpPr/>
          <p:nvPr/>
        </p:nvSpPr>
        <p:spPr>
          <a:xfrm>
            <a:off x="5593274" y="3072329"/>
            <a:ext cx="3338818" cy="2135398"/>
          </a:xfrm>
          <a:prstGeom prst="wedgeRectCallout">
            <a:avLst>
              <a:gd name="adj1" fmla="val -90264"/>
              <a:gd name="adj2" fmla="val -37673"/>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tx1"/>
                </a:solidFill>
              </a:rPr>
              <a:t>RBC Agglutination</a:t>
            </a:r>
          </a:p>
          <a:p>
            <a:r>
              <a:rPr lang="en-US" b="1" dirty="0">
                <a:solidFill>
                  <a:schemeClr val="tx1"/>
                </a:solidFill>
              </a:rPr>
              <a:t>MCHC &gt; 37.5</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Order a rerun on the sample</a:t>
            </a:r>
          </a:p>
          <a:p>
            <a:pPr marL="171450" indent="-171450">
              <a:buFont typeface="Wingdings" panose="05000000000000000000" pitchFamily="2" charset="2"/>
              <a:buChar char="q"/>
            </a:pPr>
            <a:r>
              <a:rPr lang="en-US" sz="1200" b="1" dirty="0">
                <a:solidFill>
                  <a:schemeClr val="tx1"/>
                </a:solidFill>
              </a:rPr>
              <a:t>Warm sample at 37C for 15-30 minutes before re-running.</a:t>
            </a:r>
          </a:p>
          <a:p>
            <a:pPr marL="171450" indent="-171450">
              <a:buFont typeface="Wingdings" panose="05000000000000000000" pitchFamily="2" charset="2"/>
              <a:buChar char="q"/>
            </a:pPr>
            <a:r>
              <a:rPr lang="en-US" sz="1200" b="1" dirty="0">
                <a:solidFill>
                  <a:schemeClr val="tx1"/>
                </a:solidFill>
              </a:rPr>
              <a:t>Scan warm smear</a:t>
            </a:r>
          </a:p>
          <a:p>
            <a:pPr marL="171450" indent="-171450">
              <a:buFont typeface="Wingdings" panose="05000000000000000000" pitchFamily="2" charset="2"/>
              <a:buChar char="q"/>
            </a:pPr>
            <a:r>
              <a:rPr lang="en-US" sz="1200" b="1" dirty="0">
                <a:solidFill>
                  <a:schemeClr val="tx1"/>
                </a:solidFill>
              </a:rPr>
              <a:t>If warmed run has an MCHC &lt;37.5, append comment CAGG to HCT. </a:t>
            </a:r>
          </a:p>
          <a:p>
            <a:pPr marL="171450" indent="-171450">
              <a:buFont typeface="Wingdings" panose="05000000000000000000" pitchFamily="2" charset="2"/>
              <a:buChar char="q"/>
            </a:pPr>
            <a:r>
              <a:rPr lang="en-US" sz="1200" b="1" dirty="0">
                <a:solidFill>
                  <a:schemeClr val="tx1"/>
                </a:solidFill>
              </a:rPr>
              <a:t>Release Result.</a:t>
            </a:r>
            <a:endParaRPr lang="en-US" dirty="0"/>
          </a:p>
        </p:txBody>
      </p:sp>
      <p:pic>
        <p:nvPicPr>
          <p:cNvPr id="4" name="Graphic 3" descr="Arrow Slight curve">
            <a:extLst>
              <a:ext uri="{FF2B5EF4-FFF2-40B4-BE49-F238E27FC236}">
                <a16:creationId xmlns:a16="http://schemas.microsoft.com/office/drawing/2014/main" id="{F45B0828-3CA7-409E-9AED-4B713EC869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87022" y="3894958"/>
            <a:ext cx="490140" cy="490140"/>
          </a:xfrm>
          <a:prstGeom prst="rect">
            <a:avLst/>
          </a:prstGeom>
        </p:spPr>
      </p:pic>
      <p:sp>
        <p:nvSpPr>
          <p:cNvPr id="5" name="TextBox 4">
            <a:hlinkClick r:id="rId5" action="ppaction://hlinksldjump"/>
            <a:extLst>
              <a:ext uri="{FF2B5EF4-FFF2-40B4-BE49-F238E27FC236}">
                <a16:creationId xmlns:a16="http://schemas.microsoft.com/office/drawing/2014/main" id="{13C95E69-3647-4512-8B9C-0B4F41E6E8A4}"/>
              </a:ext>
            </a:extLst>
          </p:cNvPr>
          <p:cNvSpPr txBox="1"/>
          <p:nvPr/>
        </p:nvSpPr>
        <p:spPr>
          <a:xfrm>
            <a:off x="9177162" y="3678363"/>
            <a:ext cx="1666782" cy="92333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Click here to proceed with first action</a:t>
            </a:r>
          </a:p>
        </p:txBody>
      </p:sp>
    </p:spTree>
    <p:extLst>
      <p:ext uri="{BB962C8B-B14F-4D97-AF65-F5344CB8AC3E}">
        <p14:creationId xmlns:p14="http://schemas.microsoft.com/office/powerpoint/2010/main" val="470081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550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B9DF3-B4CB-42FA-A8D2-1EAAF5F1531E}"/>
              </a:ext>
            </a:extLst>
          </p:cNvPr>
          <p:cNvPicPr>
            <a:picLocks noChangeAspect="1"/>
          </p:cNvPicPr>
          <p:nvPr/>
        </p:nvPicPr>
        <p:blipFill>
          <a:blip r:embed="rId2"/>
          <a:stretch>
            <a:fillRect/>
          </a:stretch>
        </p:blipFill>
        <p:spPr>
          <a:xfrm>
            <a:off x="0" y="-121920"/>
            <a:ext cx="12192000" cy="7071360"/>
          </a:xfrm>
          <a:prstGeom prst="rect">
            <a:avLst/>
          </a:prstGeom>
        </p:spPr>
      </p:pic>
      <p:sp>
        <p:nvSpPr>
          <p:cNvPr id="6" name="TextBox 5">
            <a:extLst>
              <a:ext uri="{FF2B5EF4-FFF2-40B4-BE49-F238E27FC236}">
                <a16:creationId xmlns:a16="http://schemas.microsoft.com/office/drawing/2014/main" id="{516EA130-6D40-45BA-822E-FDC1F2737CB4}"/>
              </a:ext>
            </a:extLst>
          </p:cNvPr>
          <p:cNvSpPr txBox="1"/>
          <p:nvPr/>
        </p:nvSpPr>
        <p:spPr>
          <a:xfrm>
            <a:off x="2455818" y="5172692"/>
            <a:ext cx="5155474" cy="923330"/>
          </a:xfrm>
          <a:prstGeom prst="rect">
            <a:avLst/>
          </a:prstGeom>
          <a:solidFill>
            <a:schemeClr val="bg1"/>
          </a:solidFill>
          <a:ln w="38100">
            <a:solidFill>
              <a:srgbClr val="FF0000"/>
            </a:solidFill>
          </a:ln>
        </p:spPr>
        <p:txBody>
          <a:bodyPr wrap="square" rtlCol="0">
            <a:spAutoFit/>
          </a:bodyPr>
          <a:lstStyle/>
          <a:p>
            <a:pPr algn="ctr"/>
            <a:r>
              <a:rPr lang="en-US" dirty="0"/>
              <a:t>Order a rerun. The sample will be rerun after sitting in the heating block at 37C for 15-30 minutes to try to resolve the possible RBC agglutination.</a:t>
            </a:r>
          </a:p>
        </p:txBody>
      </p:sp>
      <p:sp>
        <p:nvSpPr>
          <p:cNvPr id="7" name="Rectangle: Rounded Corners 6">
            <a:hlinkClick r:id="rId3" action="ppaction://hlinksldjump"/>
            <a:extLst>
              <a:ext uri="{FF2B5EF4-FFF2-40B4-BE49-F238E27FC236}">
                <a16:creationId xmlns:a16="http://schemas.microsoft.com/office/drawing/2014/main" id="{4CB5E32A-95F8-4730-9D22-810C8E69738B}"/>
              </a:ext>
            </a:extLst>
          </p:cNvPr>
          <p:cNvSpPr/>
          <p:nvPr/>
        </p:nvSpPr>
        <p:spPr>
          <a:xfrm>
            <a:off x="783771" y="6574971"/>
            <a:ext cx="548640" cy="2830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5677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37343C-8333-4983-8189-FB0E6918CA70}"/>
              </a:ext>
            </a:extLst>
          </p:cNvPr>
          <p:cNvPicPr>
            <a:picLocks noChangeAspect="1"/>
          </p:cNvPicPr>
          <p:nvPr/>
        </p:nvPicPr>
        <p:blipFill>
          <a:blip r:embed="rId2"/>
          <a:stretch>
            <a:fillRect/>
          </a:stretch>
        </p:blipFill>
        <p:spPr>
          <a:xfrm>
            <a:off x="0" y="1"/>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A0CC1FE3-B672-408C-B493-FEA058C952AB}"/>
              </a:ext>
            </a:extLst>
          </p:cNvPr>
          <p:cNvSpPr/>
          <p:nvPr/>
        </p:nvSpPr>
        <p:spPr>
          <a:xfrm>
            <a:off x="809897" y="6069874"/>
            <a:ext cx="548640" cy="2830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0231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4FD085-E86F-40B8-8076-4ED01EF718F7}"/>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hlinkClick r:id="rId3" action="ppaction://hlinksldjump"/>
            <a:extLst>
              <a:ext uri="{FF2B5EF4-FFF2-40B4-BE49-F238E27FC236}">
                <a16:creationId xmlns:a16="http://schemas.microsoft.com/office/drawing/2014/main" id="{16E00878-930F-4877-8178-412FFC415F6A}"/>
              </a:ext>
            </a:extLst>
          </p:cNvPr>
          <p:cNvSpPr txBox="1"/>
          <p:nvPr/>
        </p:nvSpPr>
        <p:spPr>
          <a:xfrm>
            <a:off x="316737" y="5484748"/>
            <a:ext cx="2853183"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see the results of the warmed rerun.</a:t>
            </a:r>
          </a:p>
        </p:txBody>
      </p:sp>
    </p:spTree>
    <p:extLst>
      <p:ext uri="{BB962C8B-B14F-4D97-AF65-F5344CB8AC3E}">
        <p14:creationId xmlns:p14="http://schemas.microsoft.com/office/powerpoint/2010/main" val="615207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361A7-032F-4208-A0D8-7DFAFB0A2F32}"/>
              </a:ext>
            </a:extLst>
          </p:cNvPr>
          <p:cNvPicPr>
            <a:picLocks noChangeAspect="1"/>
          </p:cNvPicPr>
          <p:nvPr/>
        </p:nvPicPr>
        <p:blipFill>
          <a:blip r:embed="rId2"/>
          <a:stretch>
            <a:fillRect/>
          </a:stretch>
        </p:blipFill>
        <p:spPr>
          <a:xfrm>
            <a:off x="0" y="0"/>
            <a:ext cx="12192000" cy="6857999"/>
          </a:xfrm>
          <a:prstGeom prst="rect">
            <a:avLst/>
          </a:prstGeom>
        </p:spPr>
      </p:pic>
      <p:sp>
        <p:nvSpPr>
          <p:cNvPr id="3" name="Speech Bubble: Rectangle 2">
            <a:extLst>
              <a:ext uri="{FF2B5EF4-FFF2-40B4-BE49-F238E27FC236}">
                <a16:creationId xmlns:a16="http://schemas.microsoft.com/office/drawing/2014/main" id="{92FF01FF-DF33-468A-A587-74D594734875}"/>
              </a:ext>
            </a:extLst>
          </p:cNvPr>
          <p:cNvSpPr/>
          <p:nvPr/>
        </p:nvSpPr>
        <p:spPr>
          <a:xfrm>
            <a:off x="6028704" y="3020078"/>
            <a:ext cx="3338818" cy="2135398"/>
          </a:xfrm>
          <a:prstGeom prst="wedgeRectCallout">
            <a:avLst>
              <a:gd name="adj1" fmla="val -49836"/>
              <a:gd name="adj2" fmla="val -26254"/>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tx1"/>
                </a:solidFill>
              </a:rPr>
              <a:t>RBC Agglutination</a:t>
            </a:r>
          </a:p>
          <a:p>
            <a:r>
              <a:rPr lang="en-US" b="1" dirty="0">
                <a:solidFill>
                  <a:schemeClr val="tx1"/>
                </a:solidFill>
              </a:rPr>
              <a:t>MCHC &gt; 37.5</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Order a rerun to be performed warmed.</a:t>
            </a:r>
          </a:p>
          <a:p>
            <a:pPr marL="171450" indent="-171450">
              <a:buFont typeface="Wingdings" panose="05000000000000000000" pitchFamily="2" charset="2"/>
              <a:buChar char="q"/>
            </a:pPr>
            <a:r>
              <a:rPr lang="en-US" sz="1200" b="1" dirty="0">
                <a:solidFill>
                  <a:schemeClr val="tx1"/>
                </a:solidFill>
              </a:rPr>
              <a:t>Warm sample at 37C for 15-30 minutes</a:t>
            </a:r>
          </a:p>
          <a:p>
            <a:pPr marL="171450" indent="-171450">
              <a:buFont typeface="Wingdings" panose="05000000000000000000" pitchFamily="2" charset="2"/>
              <a:buChar char="q"/>
            </a:pPr>
            <a:r>
              <a:rPr lang="en-US" sz="1200" b="1" dirty="0">
                <a:solidFill>
                  <a:schemeClr val="tx1"/>
                </a:solidFill>
              </a:rPr>
              <a:t>Scan warm smear</a:t>
            </a:r>
          </a:p>
          <a:p>
            <a:pPr marL="171450" indent="-171450">
              <a:buFont typeface="Wingdings" panose="05000000000000000000" pitchFamily="2" charset="2"/>
              <a:buChar char="q"/>
            </a:pPr>
            <a:r>
              <a:rPr lang="en-US" sz="1200" b="1" dirty="0">
                <a:solidFill>
                  <a:schemeClr val="tx1"/>
                </a:solidFill>
              </a:rPr>
              <a:t>If warmed run has an MCHC &lt;37.5, append comment CAGG to HCT. </a:t>
            </a:r>
          </a:p>
          <a:p>
            <a:pPr marL="171450" indent="-171450">
              <a:buFont typeface="Wingdings" panose="05000000000000000000" pitchFamily="2" charset="2"/>
              <a:buChar char="q"/>
            </a:pPr>
            <a:r>
              <a:rPr lang="en-US" sz="1200" b="1" dirty="0">
                <a:solidFill>
                  <a:schemeClr val="tx1"/>
                </a:solidFill>
              </a:rPr>
              <a:t>Release Result.</a:t>
            </a:r>
            <a:endParaRPr lang="en-US" dirty="0"/>
          </a:p>
        </p:txBody>
      </p:sp>
      <p:pic>
        <p:nvPicPr>
          <p:cNvPr id="4" name="Graphic 3" descr="Checkmark">
            <a:extLst>
              <a:ext uri="{FF2B5EF4-FFF2-40B4-BE49-F238E27FC236}">
                <a16:creationId xmlns:a16="http://schemas.microsoft.com/office/drawing/2014/main" id="{D852DA99-BEB3-4474-929C-C04FF14089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3867644"/>
            <a:ext cx="220133" cy="220133"/>
          </a:xfrm>
          <a:prstGeom prst="rect">
            <a:avLst/>
          </a:prstGeom>
        </p:spPr>
      </p:pic>
      <p:pic>
        <p:nvPicPr>
          <p:cNvPr id="5" name="Graphic 4" descr="Checkmark">
            <a:extLst>
              <a:ext uri="{FF2B5EF4-FFF2-40B4-BE49-F238E27FC236}">
                <a16:creationId xmlns:a16="http://schemas.microsoft.com/office/drawing/2014/main" id="{90B32B27-C394-45FB-AD57-B32EAB2D68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8998" y="4087105"/>
            <a:ext cx="220133" cy="220133"/>
          </a:xfrm>
          <a:prstGeom prst="rect">
            <a:avLst/>
          </a:prstGeom>
        </p:spPr>
      </p:pic>
      <p:pic>
        <p:nvPicPr>
          <p:cNvPr id="6" name="Graphic 5" descr="Arrow Slight curve">
            <a:extLst>
              <a:ext uri="{FF2B5EF4-FFF2-40B4-BE49-F238E27FC236}">
                <a16:creationId xmlns:a16="http://schemas.microsoft.com/office/drawing/2014/main" id="{78AB9EEA-8CC2-4F3E-A652-E3EC2704E7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92746" y="4197171"/>
            <a:ext cx="490140" cy="490140"/>
          </a:xfrm>
          <a:prstGeom prst="rect">
            <a:avLst/>
          </a:prstGeom>
        </p:spPr>
      </p:pic>
      <p:sp>
        <p:nvSpPr>
          <p:cNvPr id="7" name="TextBox 6">
            <a:hlinkClick r:id="rId7" action="ppaction://hlinksldjump"/>
            <a:extLst>
              <a:ext uri="{FF2B5EF4-FFF2-40B4-BE49-F238E27FC236}">
                <a16:creationId xmlns:a16="http://schemas.microsoft.com/office/drawing/2014/main" id="{8CB1B606-FEEB-47A5-B2CE-48EB1DEB2709}"/>
              </a:ext>
            </a:extLst>
          </p:cNvPr>
          <p:cNvSpPr txBox="1"/>
          <p:nvPr/>
        </p:nvSpPr>
        <p:spPr>
          <a:xfrm>
            <a:off x="9693325" y="4087105"/>
            <a:ext cx="1941325" cy="646331"/>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Click here to review the smear.</a:t>
            </a:r>
          </a:p>
        </p:txBody>
      </p:sp>
    </p:spTree>
    <p:extLst>
      <p:ext uri="{BB962C8B-B14F-4D97-AF65-F5344CB8AC3E}">
        <p14:creationId xmlns:p14="http://schemas.microsoft.com/office/powerpoint/2010/main" val="3089245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5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40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300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300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300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Microscope">
            <a:extLst>
              <a:ext uri="{FF2B5EF4-FFF2-40B4-BE49-F238E27FC236}">
                <a16:creationId xmlns:a16="http://schemas.microsoft.com/office/drawing/2014/main" id="{8A2FA4EA-A7D1-4FCA-841B-DE78CFC0B1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411" y="219891"/>
            <a:ext cx="914400" cy="914400"/>
          </a:xfrm>
          <a:prstGeom prst="rect">
            <a:avLst/>
          </a:prstGeom>
        </p:spPr>
      </p:pic>
      <p:pic>
        <p:nvPicPr>
          <p:cNvPr id="4" name="Picture 3">
            <a:extLst>
              <a:ext uri="{FF2B5EF4-FFF2-40B4-BE49-F238E27FC236}">
                <a16:creationId xmlns:a16="http://schemas.microsoft.com/office/drawing/2014/main" id="{947CF810-C996-4C35-AA6B-C64856E19C4D}"/>
              </a:ext>
            </a:extLst>
          </p:cNvPr>
          <p:cNvPicPr>
            <a:picLocks noChangeAspect="1"/>
          </p:cNvPicPr>
          <p:nvPr/>
        </p:nvPicPr>
        <p:blipFill rotWithShape="1">
          <a:blip r:embed="rId4"/>
          <a:srcRect l="8751" r="9856"/>
          <a:stretch/>
        </p:blipFill>
        <p:spPr>
          <a:xfrm>
            <a:off x="1018902" y="1564413"/>
            <a:ext cx="4171407" cy="3370802"/>
          </a:xfrm>
          <a:prstGeom prst="rect">
            <a:avLst/>
          </a:prstGeom>
        </p:spPr>
      </p:pic>
      <p:sp>
        <p:nvSpPr>
          <p:cNvPr id="6" name="TextBox 5">
            <a:extLst>
              <a:ext uri="{FF2B5EF4-FFF2-40B4-BE49-F238E27FC236}">
                <a16:creationId xmlns:a16="http://schemas.microsoft.com/office/drawing/2014/main" id="{237AC9A8-0874-486F-989C-3E51C3FD3044}"/>
              </a:ext>
            </a:extLst>
          </p:cNvPr>
          <p:cNvSpPr txBox="1"/>
          <p:nvPr/>
        </p:nvSpPr>
        <p:spPr>
          <a:xfrm>
            <a:off x="1484811" y="5031977"/>
            <a:ext cx="3036621" cy="52322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Smear of sample at room temperature shows RBC agglutination.</a:t>
            </a:r>
          </a:p>
        </p:txBody>
      </p:sp>
      <p:pic>
        <p:nvPicPr>
          <p:cNvPr id="8" name="Picture 7">
            <a:extLst>
              <a:ext uri="{FF2B5EF4-FFF2-40B4-BE49-F238E27FC236}">
                <a16:creationId xmlns:a16="http://schemas.microsoft.com/office/drawing/2014/main" id="{98591685-663A-48E7-BBF4-9226C2D5E88E}"/>
              </a:ext>
            </a:extLst>
          </p:cNvPr>
          <p:cNvPicPr>
            <a:picLocks noChangeAspect="1"/>
          </p:cNvPicPr>
          <p:nvPr/>
        </p:nvPicPr>
        <p:blipFill>
          <a:blip r:embed="rId5"/>
          <a:stretch>
            <a:fillRect/>
          </a:stretch>
        </p:blipFill>
        <p:spPr>
          <a:xfrm>
            <a:off x="5869985" y="1564413"/>
            <a:ext cx="4771889" cy="3370802"/>
          </a:xfrm>
          <a:prstGeom prst="rect">
            <a:avLst/>
          </a:prstGeom>
        </p:spPr>
      </p:pic>
      <p:sp>
        <p:nvSpPr>
          <p:cNvPr id="11" name="TextBox 10">
            <a:extLst>
              <a:ext uri="{FF2B5EF4-FFF2-40B4-BE49-F238E27FC236}">
                <a16:creationId xmlns:a16="http://schemas.microsoft.com/office/drawing/2014/main" id="{B2FA1BA1-6F84-462D-BA25-D85E95418886}"/>
              </a:ext>
            </a:extLst>
          </p:cNvPr>
          <p:cNvSpPr txBox="1"/>
          <p:nvPr/>
        </p:nvSpPr>
        <p:spPr>
          <a:xfrm>
            <a:off x="6737618" y="5031977"/>
            <a:ext cx="3036621" cy="52322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Smear of sample after being warmed shows the RBC agglutination resolved</a:t>
            </a:r>
          </a:p>
        </p:txBody>
      </p:sp>
      <p:sp>
        <p:nvSpPr>
          <p:cNvPr id="12" name="TextBox 11">
            <a:hlinkClick r:id="rId6" action="ppaction://hlinksldjump"/>
            <a:extLst>
              <a:ext uri="{FF2B5EF4-FFF2-40B4-BE49-F238E27FC236}">
                <a16:creationId xmlns:a16="http://schemas.microsoft.com/office/drawing/2014/main" id="{054F4017-79B5-454A-BC5E-9A1EE98C2442}"/>
              </a:ext>
            </a:extLst>
          </p:cNvPr>
          <p:cNvSpPr txBox="1"/>
          <p:nvPr/>
        </p:nvSpPr>
        <p:spPr>
          <a:xfrm>
            <a:off x="9306722" y="5937593"/>
            <a:ext cx="2670303"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return to result validation</a:t>
            </a:r>
          </a:p>
        </p:txBody>
      </p:sp>
    </p:spTree>
    <p:extLst>
      <p:ext uri="{BB962C8B-B14F-4D97-AF65-F5344CB8AC3E}">
        <p14:creationId xmlns:p14="http://schemas.microsoft.com/office/powerpoint/2010/main" val="1419149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361A7-032F-4208-A0D8-7DFAFB0A2F32}"/>
              </a:ext>
            </a:extLst>
          </p:cNvPr>
          <p:cNvPicPr>
            <a:picLocks noChangeAspect="1"/>
          </p:cNvPicPr>
          <p:nvPr/>
        </p:nvPicPr>
        <p:blipFill>
          <a:blip r:embed="rId2"/>
          <a:stretch>
            <a:fillRect/>
          </a:stretch>
        </p:blipFill>
        <p:spPr>
          <a:xfrm>
            <a:off x="0" y="0"/>
            <a:ext cx="12192000" cy="6857999"/>
          </a:xfrm>
          <a:prstGeom prst="rect">
            <a:avLst/>
          </a:prstGeom>
        </p:spPr>
      </p:pic>
      <p:sp>
        <p:nvSpPr>
          <p:cNvPr id="3" name="Speech Bubble: Rectangle 2">
            <a:extLst>
              <a:ext uri="{FF2B5EF4-FFF2-40B4-BE49-F238E27FC236}">
                <a16:creationId xmlns:a16="http://schemas.microsoft.com/office/drawing/2014/main" id="{92FF01FF-DF33-468A-A587-74D594734875}"/>
              </a:ext>
            </a:extLst>
          </p:cNvPr>
          <p:cNvSpPr/>
          <p:nvPr/>
        </p:nvSpPr>
        <p:spPr>
          <a:xfrm>
            <a:off x="6028704" y="3020078"/>
            <a:ext cx="3338818" cy="2135398"/>
          </a:xfrm>
          <a:prstGeom prst="wedgeRectCallout">
            <a:avLst>
              <a:gd name="adj1" fmla="val -49836"/>
              <a:gd name="adj2" fmla="val -26254"/>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tx1"/>
                </a:solidFill>
              </a:rPr>
              <a:t>RBC Agglutination</a:t>
            </a:r>
          </a:p>
          <a:p>
            <a:r>
              <a:rPr lang="en-US" b="1" dirty="0">
                <a:solidFill>
                  <a:schemeClr val="tx1"/>
                </a:solidFill>
              </a:rPr>
              <a:t>MCHC &gt; 37.5</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Order a rerun to be performed warmed.</a:t>
            </a:r>
          </a:p>
          <a:p>
            <a:pPr marL="171450" indent="-171450">
              <a:buFont typeface="Wingdings" panose="05000000000000000000" pitchFamily="2" charset="2"/>
              <a:buChar char="q"/>
            </a:pPr>
            <a:r>
              <a:rPr lang="en-US" sz="1200" b="1" dirty="0">
                <a:solidFill>
                  <a:schemeClr val="tx1"/>
                </a:solidFill>
              </a:rPr>
              <a:t>Warm sample at 37C for 15-30 minutes</a:t>
            </a:r>
          </a:p>
          <a:p>
            <a:pPr marL="171450" indent="-171450">
              <a:buFont typeface="Wingdings" panose="05000000000000000000" pitchFamily="2" charset="2"/>
              <a:buChar char="q"/>
            </a:pPr>
            <a:r>
              <a:rPr lang="en-US" sz="1200" b="1" dirty="0">
                <a:solidFill>
                  <a:schemeClr val="tx1"/>
                </a:solidFill>
              </a:rPr>
              <a:t>Scan warm smear</a:t>
            </a:r>
          </a:p>
          <a:p>
            <a:pPr marL="171450" indent="-171450">
              <a:buFont typeface="Wingdings" panose="05000000000000000000" pitchFamily="2" charset="2"/>
              <a:buChar char="q"/>
            </a:pPr>
            <a:r>
              <a:rPr lang="en-US" sz="1200" b="1" dirty="0">
                <a:solidFill>
                  <a:schemeClr val="tx1"/>
                </a:solidFill>
              </a:rPr>
              <a:t>If warmed run has an MCHC &lt;37.5, append comment CAGG to HCT. </a:t>
            </a:r>
          </a:p>
          <a:p>
            <a:pPr marL="171450" indent="-171450">
              <a:buFont typeface="Wingdings" panose="05000000000000000000" pitchFamily="2" charset="2"/>
              <a:buChar char="q"/>
            </a:pPr>
            <a:r>
              <a:rPr lang="en-US" sz="1200" b="1" dirty="0">
                <a:solidFill>
                  <a:schemeClr val="tx1"/>
                </a:solidFill>
              </a:rPr>
              <a:t>Release Result.</a:t>
            </a:r>
            <a:endParaRPr lang="en-US" dirty="0"/>
          </a:p>
        </p:txBody>
      </p:sp>
      <p:pic>
        <p:nvPicPr>
          <p:cNvPr id="4" name="Graphic 3" descr="Checkmark">
            <a:extLst>
              <a:ext uri="{FF2B5EF4-FFF2-40B4-BE49-F238E27FC236}">
                <a16:creationId xmlns:a16="http://schemas.microsoft.com/office/drawing/2014/main" id="{D852DA99-BEB3-4474-929C-C04FF14089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3867644"/>
            <a:ext cx="220133" cy="220133"/>
          </a:xfrm>
          <a:prstGeom prst="rect">
            <a:avLst/>
          </a:prstGeom>
        </p:spPr>
      </p:pic>
      <p:pic>
        <p:nvPicPr>
          <p:cNvPr id="5" name="Graphic 4" descr="Checkmark">
            <a:extLst>
              <a:ext uri="{FF2B5EF4-FFF2-40B4-BE49-F238E27FC236}">
                <a16:creationId xmlns:a16="http://schemas.microsoft.com/office/drawing/2014/main" id="{90B32B27-C394-45FB-AD57-B32EAB2D68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8998" y="4087105"/>
            <a:ext cx="220133" cy="220133"/>
          </a:xfrm>
          <a:prstGeom prst="rect">
            <a:avLst/>
          </a:prstGeom>
        </p:spPr>
      </p:pic>
      <p:pic>
        <p:nvPicPr>
          <p:cNvPr id="6" name="Graphic 5" descr="Arrow Slight curve">
            <a:extLst>
              <a:ext uri="{FF2B5EF4-FFF2-40B4-BE49-F238E27FC236}">
                <a16:creationId xmlns:a16="http://schemas.microsoft.com/office/drawing/2014/main" id="{78AB9EEA-8CC2-4F3E-A652-E3EC2704E7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92746" y="4401493"/>
            <a:ext cx="490140" cy="490140"/>
          </a:xfrm>
          <a:prstGeom prst="rect">
            <a:avLst/>
          </a:prstGeom>
        </p:spPr>
      </p:pic>
      <p:sp>
        <p:nvSpPr>
          <p:cNvPr id="7" name="TextBox 6">
            <a:hlinkClick r:id="rId7" action="ppaction://hlinksldjump"/>
            <a:extLst>
              <a:ext uri="{FF2B5EF4-FFF2-40B4-BE49-F238E27FC236}">
                <a16:creationId xmlns:a16="http://schemas.microsoft.com/office/drawing/2014/main" id="{8CB1B606-FEEB-47A5-B2CE-48EB1DEB2709}"/>
              </a:ext>
            </a:extLst>
          </p:cNvPr>
          <p:cNvSpPr txBox="1"/>
          <p:nvPr/>
        </p:nvSpPr>
        <p:spPr>
          <a:xfrm>
            <a:off x="9682886" y="4323397"/>
            <a:ext cx="2178188" cy="646331"/>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Click here to proceed with the next action.</a:t>
            </a:r>
          </a:p>
        </p:txBody>
      </p:sp>
      <p:pic>
        <p:nvPicPr>
          <p:cNvPr id="8" name="Graphic 7" descr="Checkmark">
            <a:extLst>
              <a:ext uri="{FF2B5EF4-FFF2-40B4-BE49-F238E27FC236}">
                <a16:creationId xmlns:a16="http://schemas.microsoft.com/office/drawing/2014/main" id="{5F0F88D2-5650-4490-9853-C449FD1C53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09437" y="4291427"/>
            <a:ext cx="220133" cy="220133"/>
          </a:xfrm>
          <a:prstGeom prst="rect">
            <a:avLst/>
          </a:prstGeom>
        </p:spPr>
      </p:pic>
    </p:spTree>
    <p:extLst>
      <p:ext uri="{BB962C8B-B14F-4D97-AF65-F5344CB8AC3E}">
        <p14:creationId xmlns:p14="http://schemas.microsoft.com/office/powerpoint/2010/main" val="2522836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0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35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361A7-032F-4208-A0D8-7DFAFB0A2F32}"/>
              </a:ext>
            </a:extLst>
          </p:cNvPr>
          <p:cNvPicPr>
            <a:picLocks noChangeAspect="1"/>
          </p:cNvPicPr>
          <p:nvPr/>
        </p:nvPicPr>
        <p:blipFill>
          <a:blip r:embed="rId2"/>
          <a:stretch>
            <a:fillRect/>
          </a:stretch>
        </p:blipFill>
        <p:spPr>
          <a:xfrm>
            <a:off x="0" y="0"/>
            <a:ext cx="12192000" cy="6857999"/>
          </a:xfrm>
          <a:prstGeom prst="rect">
            <a:avLst/>
          </a:prstGeom>
        </p:spPr>
      </p:pic>
      <p:sp>
        <p:nvSpPr>
          <p:cNvPr id="10" name="TextBox 9">
            <a:extLst>
              <a:ext uri="{FF2B5EF4-FFF2-40B4-BE49-F238E27FC236}">
                <a16:creationId xmlns:a16="http://schemas.microsoft.com/office/drawing/2014/main" id="{5DF8A161-419A-43E4-A87D-449D59906721}"/>
              </a:ext>
            </a:extLst>
          </p:cNvPr>
          <p:cNvSpPr txBox="1"/>
          <p:nvPr/>
        </p:nvSpPr>
        <p:spPr>
          <a:xfrm>
            <a:off x="3059379" y="5355336"/>
            <a:ext cx="4169979" cy="307777"/>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Enter a CAGG comment against the HCT result</a:t>
            </a:r>
          </a:p>
        </p:txBody>
      </p:sp>
      <p:sp>
        <p:nvSpPr>
          <p:cNvPr id="11" name="Rectangle: Rounded Corners 10">
            <a:hlinkClick r:id="rId3" action="ppaction://hlinksldjump"/>
            <a:extLst>
              <a:ext uri="{FF2B5EF4-FFF2-40B4-BE49-F238E27FC236}">
                <a16:creationId xmlns:a16="http://schemas.microsoft.com/office/drawing/2014/main" id="{FC5A9291-0CA8-436B-8DFF-2679457E4695}"/>
              </a:ext>
            </a:extLst>
          </p:cNvPr>
          <p:cNvSpPr/>
          <p:nvPr/>
        </p:nvSpPr>
        <p:spPr>
          <a:xfrm>
            <a:off x="4833257" y="2586446"/>
            <a:ext cx="252549" cy="2090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278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A27D01-71C7-4DF5-BAF2-B5A949943D26}"/>
              </a:ext>
            </a:extLst>
          </p:cNvPr>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4E3C059-F333-4230-B736-36C3D64E9B39}"/>
              </a:ext>
            </a:extLst>
          </p:cNvPr>
          <p:cNvSpPr txBox="1"/>
          <p:nvPr/>
        </p:nvSpPr>
        <p:spPr>
          <a:xfrm>
            <a:off x="3512579" y="5263010"/>
            <a:ext cx="3020037" cy="923330"/>
          </a:xfrm>
          <a:prstGeom prst="rect">
            <a:avLst/>
          </a:prstGeom>
          <a:noFill/>
          <a:ln w="38100">
            <a:solidFill>
              <a:srgbClr val="FF0000"/>
            </a:solidFill>
          </a:ln>
        </p:spPr>
        <p:txBody>
          <a:bodyPr wrap="square" rtlCol="0">
            <a:spAutoFit/>
          </a:bodyPr>
          <a:lstStyle/>
          <a:p>
            <a:pPr algn="ctr"/>
            <a:r>
              <a:rPr lang="en-US" dirty="0"/>
              <a:t>Select the abnormal result to review corresponding procedural action rules.</a:t>
            </a:r>
          </a:p>
        </p:txBody>
      </p:sp>
      <p:sp>
        <p:nvSpPr>
          <p:cNvPr id="7" name="Rectangle 6">
            <a:hlinkClick r:id="rId3" action="ppaction://hlinksldjump"/>
            <a:extLst>
              <a:ext uri="{FF2B5EF4-FFF2-40B4-BE49-F238E27FC236}">
                <a16:creationId xmlns:a16="http://schemas.microsoft.com/office/drawing/2014/main" id="{B911CE18-A162-4037-B10B-22BA498EB182}"/>
              </a:ext>
            </a:extLst>
          </p:cNvPr>
          <p:cNvSpPr/>
          <p:nvPr/>
        </p:nvSpPr>
        <p:spPr>
          <a:xfrm>
            <a:off x="5444455" y="3363985"/>
            <a:ext cx="545284" cy="302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4" action="ppaction://hlinksldjump"/>
            <a:extLst>
              <a:ext uri="{FF2B5EF4-FFF2-40B4-BE49-F238E27FC236}">
                <a16:creationId xmlns:a16="http://schemas.microsoft.com/office/drawing/2014/main" id="{FB425FC8-F506-4E9D-800E-A6915B0B114C}"/>
              </a:ext>
            </a:extLst>
          </p:cNvPr>
          <p:cNvSpPr/>
          <p:nvPr/>
        </p:nvSpPr>
        <p:spPr>
          <a:xfrm>
            <a:off x="5568462" y="1916723"/>
            <a:ext cx="275492" cy="199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4" action="ppaction://hlinksldjump"/>
            <a:extLst>
              <a:ext uri="{FF2B5EF4-FFF2-40B4-BE49-F238E27FC236}">
                <a16:creationId xmlns:a16="http://schemas.microsoft.com/office/drawing/2014/main" id="{9BCC117F-7CCA-4584-A277-7EBA71BCD74D}"/>
              </a:ext>
            </a:extLst>
          </p:cNvPr>
          <p:cNvSpPr/>
          <p:nvPr/>
        </p:nvSpPr>
        <p:spPr>
          <a:xfrm>
            <a:off x="5568462" y="2133600"/>
            <a:ext cx="275492" cy="199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4" action="ppaction://hlinksldjump"/>
            <a:extLst>
              <a:ext uri="{FF2B5EF4-FFF2-40B4-BE49-F238E27FC236}">
                <a16:creationId xmlns:a16="http://schemas.microsoft.com/office/drawing/2014/main" id="{83541E6D-5373-4BD4-8C6B-8A7156D31B82}"/>
              </a:ext>
            </a:extLst>
          </p:cNvPr>
          <p:cNvSpPr/>
          <p:nvPr/>
        </p:nvSpPr>
        <p:spPr>
          <a:xfrm>
            <a:off x="5568462" y="2338754"/>
            <a:ext cx="275492" cy="199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4" action="ppaction://hlinksldjump"/>
            <a:extLst>
              <a:ext uri="{FF2B5EF4-FFF2-40B4-BE49-F238E27FC236}">
                <a16:creationId xmlns:a16="http://schemas.microsoft.com/office/drawing/2014/main" id="{F6C0DE34-2AA0-4D91-AD03-1ECFEEA696B5}"/>
              </a:ext>
            </a:extLst>
          </p:cNvPr>
          <p:cNvSpPr/>
          <p:nvPr/>
        </p:nvSpPr>
        <p:spPr>
          <a:xfrm>
            <a:off x="5568462" y="2543908"/>
            <a:ext cx="275492" cy="199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4" action="ppaction://hlinksldjump"/>
            <a:extLst>
              <a:ext uri="{FF2B5EF4-FFF2-40B4-BE49-F238E27FC236}">
                <a16:creationId xmlns:a16="http://schemas.microsoft.com/office/drawing/2014/main" id="{33B52EF2-8690-4573-B06D-CA894EDA5C5F}"/>
              </a:ext>
            </a:extLst>
          </p:cNvPr>
          <p:cNvSpPr/>
          <p:nvPr/>
        </p:nvSpPr>
        <p:spPr>
          <a:xfrm>
            <a:off x="5574324" y="2751724"/>
            <a:ext cx="275492" cy="199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4" action="ppaction://hlinksldjump"/>
            <a:extLst>
              <a:ext uri="{FF2B5EF4-FFF2-40B4-BE49-F238E27FC236}">
                <a16:creationId xmlns:a16="http://schemas.microsoft.com/office/drawing/2014/main" id="{3A044522-DA28-4518-8D2F-DA9313C32C3A}"/>
              </a:ext>
            </a:extLst>
          </p:cNvPr>
          <p:cNvSpPr/>
          <p:nvPr/>
        </p:nvSpPr>
        <p:spPr>
          <a:xfrm>
            <a:off x="5579351" y="2993524"/>
            <a:ext cx="275492" cy="199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4" action="ppaction://hlinksldjump"/>
            <a:extLst>
              <a:ext uri="{FF2B5EF4-FFF2-40B4-BE49-F238E27FC236}">
                <a16:creationId xmlns:a16="http://schemas.microsoft.com/office/drawing/2014/main" id="{C09A4AE1-789E-403B-B97E-5D457125DB5E}"/>
              </a:ext>
            </a:extLst>
          </p:cNvPr>
          <p:cNvSpPr/>
          <p:nvPr/>
        </p:nvSpPr>
        <p:spPr>
          <a:xfrm>
            <a:off x="5579351" y="3201340"/>
            <a:ext cx="275492" cy="199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4" action="ppaction://hlinksldjump"/>
            <a:extLst>
              <a:ext uri="{FF2B5EF4-FFF2-40B4-BE49-F238E27FC236}">
                <a16:creationId xmlns:a16="http://schemas.microsoft.com/office/drawing/2014/main" id="{C1EF27F2-2F4B-4CE6-9F7B-5B917650394E}"/>
              </a:ext>
            </a:extLst>
          </p:cNvPr>
          <p:cNvSpPr/>
          <p:nvPr/>
        </p:nvSpPr>
        <p:spPr>
          <a:xfrm>
            <a:off x="5585253" y="3625631"/>
            <a:ext cx="275492" cy="199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4" action="ppaction://hlinksldjump"/>
            <a:extLst>
              <a:ext uri="{FF2B5EF4-FFF2-40B4-BE49-F238E27FC236}">
                <a16:creationId xmlns:a16="http://schemas.microsoft.com/office/drawing/2014/main" id="{8BECA990-8C8E-4520-9327-735C6473090C}"/>
              </a:ext>
            </a:extLst>
          </p:cNvPr>
          <p:cNvSpPr/>
          <p:nvPr/>
        </p:nvSpPr>
        <p:spPr>
          <a:xfrm>
            <a:off x="5587350" y="3841083"/>
            <a:ext cx="275492" cy="199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hlinkClick r:id="rId4" action="ppaction://hlinksldjump"/>
            <a:extLst>
              <a:ext uri="{FF2B5EF4-FFF2-40B4-BE49-F238E27FC236}">
                <a16:creationId xmlns:a16="http://schemas.microsoft.com/office/drawing/2014/main" id="{CC66B62B-B36E-483E-9687-BE6865052920}"/>
              </a:ext>
            </a:extLst>
          </p:cNvPr>
          <p:cNvSpPr/>
          <p:nvPr/>
        </p:nvSpPr>
        <p:spPr>
          <a:xfrm>
            <a:off x="5589447" y="4045725"/>
            <a:ext cx="275492" cy="199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4" action="ppaction://hlinksldjump"/>
            <a:extLst>
              <a:ext uri="{FF2B5EF4-FFF2-40B4-BE49-F238E27FC236}">
                <a16:creationId xmlns:a16="http://schemas.microsoft.com/office/drawing/2014/main" id="{8058F4A0-89B0-464E-B5D8-02162DE2F7DE}"/>
              </a:ext>
            </a:extLst>
          </p:cNvPr>
          <p:cNvSpPr/>
          <p:nvPr/>
        </p:nvSpPr>
        <p:spPr>
          <a:xfrm>
            <a:off x="5587350" y="4251067"/>
            <a:ext cx="275492" cy="199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4" action="ppaction://hlinksldjump"/>
            <a:extLst>
              <a:ext uri="{FF2B5EF4-FFF2-40B4-BE49-F238E27FC236}">
                <a16:creationId xmlns:a16="http://schemas.microsoft.com/office/drawing/2014/main" id="{962F9FF9-6914-4245-93AD-FEA013E9C64D}"/>
              </a:ext>
            </a:extLst>
          </p:cNvPr>
          <p:cNvSpPr/>
          <p:nvPr/>
        </p:nvSpPr>
        <p:spPr>
          <a:xfrm>
            <a:off x="5587350" y="4466759"/>
            <a:ext cx="275492" cy="199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0841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C97D4C-7783-4E9E-918D-FDEA8574AC12}"/>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hlinkClick r:id="rId3" action="ppaction://hlinksldjump"/>
            <a:extLst>
              <a:ext uri="{FF2B5EF4-FFF2-40B4-BE49-F238E27FC236}">
                <a16:creationId xmlns:a16="http://schemas.microsoft.com/office/drawing/2014/main" id="{ECD2334E-7F5D-49D3-BAB3-108B3CE6F15F}"/>
              </a:ext>
            </a:extLst>
          </p:cNvPr>
          <p:cNvSpPr/>
          <p:nvPr/>
        </p:nvSpPr>
        <p:spPr>
          <a:xfrm>
            <a:off x="5672667" y="3361266"/>
            <a:ext cx="296333" cy="25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hlinkClick r:id="rId4" action="ppaction://hlinksldjump"/>
            <a:extLst>
              <a:ext uri="{FF2B5EF4-FFF2-40B4-BE49-F238E27FC236}">
                <a16:creationId xmlns:a16="http://schemas.microsoft.com/office/drawing/2014/main" id="{D2A56350-A400-4CDF-8575-640D758217C9}"/>
              </a:ext>
            </a:extLst>
          </p:cNvPr>
          <p:cNvSpPr/>
          <p:nvPr/>
        </p:nvSpPr>
        <p:spPr>
          <a:xfrm>
            <a:off x="5672667" y="3115733"/>
            <a:ext cx="296333" cy="2455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997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1D5A4F-B82D-4D3C-BE96-51362113767F}"/>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hlinkClick r:id="rId3" action="ppaction://hlinksldjump"/>
            <a:extLst>
              <a:ext uri="{FF2B5EF4-FFF2-40B4-BE49-F238E27FC236}">
                <a16:creationId xmlns:a16="http://schemas.microsoft.com/office/drawing/2014/main" id="{42ED9506-EE0B-4B15-85B4-B52DAA41922D}"/>
              </a:ext>
            </a:extLst>
          </p:cNvPr>
          <p:cNvSpPr/>
          <p:nvPr/>
        </p:nvSpPr>
        <p:spPr>
          <a:xfrm>
            <a:off x="4267199" y="3823064"/>
            <a:ext cx="1140823" cy="1915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034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6D9135-DD03-45DD-B596-3831385B14FA}"/>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0CB3C656-1159-4989-8B72-AC3F70633CB4}"/>
              </a:ext>
            </a:extLst>
          </p:cNvPr>
          <p:cNvSpPr/>
          <p:nvPr/>
        </p:nvSpPr>
        <p:spPr>
          <a:xfrm>
            <a:off x="4075610" y="1907179"/>
            <a:ext cx="766356" cy="2351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1898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CB4242-59A1-4068-BB0D-A58AD55DF4AE}"/>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D8840837-CC8C-426F-BF78-EFAAB7C494B7}"/>
              </a:ext>
            </a:extLst>
          </p:cNvPr>
          <p:cNvSpPr/>
          <p:nvPr/>
        </p:nvSpPr>
        <p:spPr>
          <a:xfrm>
            <a:off x="7384867" y="5738951"/>
            <a:ext cx="670562" cy="2873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125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D893CD-8CAF-4787-904C-C5A575DC23F4}"/>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hlinkClick r:id="rId3" action="ppaction://hlinksldjump"/>
            <a:extLst>
              <a:ext uri="{FF2B5EF4-FFF2-40B4-BE49-F238E27FC236}">
                <a16:creationId xmlns:a16="http://schemas.microsoft.com/office/drawing/2014/main" id="{A417BD30-F559-4D19-BFF9-03640A39B959}"/>
              </a:ext>
            </a:extLst>
          </p:cNvPr>
          <p:cNvSpPr/>
          <p:nvPr/>
        </p:nvSpPr>
        <p:spPr>
          <a:xfrm>
            <a:off x="7254239" y="4641671"/>
            <a:ext cx="670562" cy="2873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979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31F701-3E77-4EB6-BB21-C08CC1685600}"/>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1D8E2B4-59AF-4751-A257-4AD006B683A3}"/>
              </a:ext>
            </a:extLst>
          </p:cNvPr>
          <p:cNvSpPr txBox="1"/>
          <p:nvPr/>
        </p:nvSpPr>
        <p:spPr>
          <a:xfrm>
            <a:off x="4147950" y="5294376"/>
            <a:ext cx="1948050" cy="307777"/>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Validate the Results.</a:t>
            </a:r>
          </a:p>
        </p:txBody>
      </p:sp>
      <p:sp>
        <p:nvSpPr>
          <p:cNvPr id="4" name="Rectangle: Rounded Corners 3">
            <a:hlinkClick r:id="rId3" action="ppaction://hlinksldjump"/>
            <a:extLst>
              <a:ext uri="{FF2B5EF4-FFF2-40B4-BE49-F238E27FC236}">
                <a16:creationId xmlns:a16="http://schemas.microsoft.com/office/drawing/2014/main" id="{9F9D5738-8822-4534-A591-580214CDB5A9}"/>
              </a:ext>
            </a:extLst>
          </p:cNvPr>
          <p:cNvSpPr/>
          <p:nvPr/>
        </p:nvSpPr>
        <p:spPr>
          <a:xfrm>
            <a:off x="4147950" y="6505303"/>
            <a:ext cx="833353" cy="3077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hlinkClick r:id="rId4" action="ppaction://hlinksldjump"/>
            <a:extLst>
              <a:ext uri="{FF2B5EF4-FFF2-40B4-BE49-F238E27FC236}">
                <a16:creationId xmlns:a16="http://schemas.microsoft.com/office/drawing/2014/main" id="{A1219F5B-0EB2-45C0-90DC-510ACC0868CC}"/>
              </a:ext>
            </a:extLst>
          </p:cNvPr>
          <p:cNvSpPr/>
          <p:nvPr/>
        </p:nvSpPr>
        <p:spPr>
          <a:xfrm>
            <a:off x="5841767" y="6505302"/>
            <a:ext cx="833353" cy="3077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838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31F701-3E77-4EB6-BB21-C08CC1685600}"/>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61CB6E4-0C19-4BCA-A105-BF95B02432F4}"/>
              </a:ext>
            </a:extLst>
          </p:cNvPr>
          <p:cNvSpPr txBox="1"/>
          <p:nvPr/>
        </p:nvSpPr>
        <p:spPr>
          <a:xfrm>
            <a:off x="7841302" y="3292364"/>
            <a:ext cx="3742267"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Because a smear was ordered by the Sysmex, results must be released from the Validate All button.</a:t>
            </a:r>
          </a:p>
        </p:txBody>
      </p:sp>
      <p:sp>
        <p:nvSpPr>
          <p:cNvPr id="4" name="TextBox 3">
            <a:hlinkClick r:id="rId3" action="ppaction://hlinksldjump"/>
            <a:extLst>
              <a:ext uri="{FF2B5EF4-FFF2-40B4-BE49-F238E27FC236}">
                <a16:creationId xmlns:a16="http://schemas.microsoft.com/office/drawing/2014/main" id="{40494961-9692-42D9-A6C2-0D2404425635}"/>
              </a:ext>
            </a:extLst>
          </p:cNvPr>
          <p:cNvSpPr txBox="1"/>
          <p:nvPr/>
        </p:nvSpPr>
        <p:spPr>
          <a:xfrm>
            <a:off x="8505496" y="4390697"/>
            <a:ext cx="2274597"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1964618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5B5D1E-3371-42CE-B2B6-0B535BF6F346}"/>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A783AFE7-1D74-4BB3-8C0B-3FAF5A9EACD7}"/>
              </a:ext>
            </a:extLst>
          </p:cNvPr>
          <p:cNvSpPr/>
          <p:nvPr/>
        </p:nvSpPr>
        <p:spPr>
          <a:xfrm>
            <a:off x="5782491" y="3169920"/>
            <a:ext cx="661852" cy="1915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hlinkClick r:id="rId4" action="ppaction://hlinksldjump"/>
            <a:extLst>
              <a:ext uri="{FF2B5EF4-FFF2-40B4-BE49-F238E27FC236}">
                <a16:creationId xmlns:a16="http://schemas.microsoft.com/office/drawing/2014/main" id="{58332CAD-4571-4DB9-B4CA-7B7D712BEF9C}"/>
              </a:ext>
            </a:extLst>
          </p:cNvPr>
          <p:cNvSpPr/>
          <p:nvPr/>
        </p:nvSpPr>
        <p:spPr>
          <a:xfrm>
            <a:off x="5765074" y="3400697"/>
            <a:ext cx="661852" cy="1915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300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5B5D1E-3371-42CE-B2B6-0B535BF6F346}"/>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465647D-C18B-4CF1-B24E-166D7F85DBD2}"/>
              </a:ext>
            </a:extLst>
          </p:cNvPr>
          <p:cNvSpPr txBox="1"/>
          <p:nvPr/>
        </p:nvSpPr>
        <p:spPr>
          <a:xfrm>
            <a:off x="1633250" y="2884149"/>
            <a:ext cx="338958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Incorrect. The slide was reviewed for RBC agglutination.</a:t>
            </a:r>
          </a:p>
        </p:txBody>
      </p:sp>
      <p:sp>
        <p:nvSpPr>
          <p:cNvPr id="4" name="TextBox 3">
            <a:hlinkClick r:id="rId3" action="ppaction://hlinksldjump"/>
            <a:extLst>
              <a:ext uri="{FF2B5EF4-FFF2-40B4-BE49-F238E27FC236}">
                <a16:creationId xmlns:a16="http://schemas.microsoft.com/office/drawing/2014/main" id="{B7C056F5-4632-4E2F-94DD-D8E0EF3F4149}"/>
              </a:ext>
            </a:extLst>
          </p:cNvPr>
          <p:cNvSpPr txBox="1"/>
          <p:nvPr/>
        </p:nvSpPr>
        <p:spPr>
          <a:xfrm>
            <a:off x="2015564" y="3627152"/>
            <a:ext cx="262495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try again!</a:t>
            </a:r>
          </a:p>
        </p:txBody>
      </p:sp>
    </p:spTree>
    <p:extLst>
      <p:ext uri="{BB962C8B-B14F-4D97-AF65-F5344CB8AC3E}">
        <p14:creationId xmlns:p14="http://schemas.microsoft.com/office/powerpoint/2010/main" val="556579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98B7D-4901-4A64-8CCF-D86C43C9E787}"/>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0737A604-CEA2-4DBB-A3B2-1EEBBE826212}"/>
              </a:ext>
            </a:extLst>
          </p:cNvPr>
          <p:cNvSpPr/>
          <p:nvPr/>
        </p:nvSpPr>
        <p:spPr>
          <a:xfrm>
            <a:off x="6322422" y="3918858"/>
            <a:ext cx="627018" cy="2873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2685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1DAED8-3879-4CE0-A0E8-F41F4016ADDA}"/>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hlinkClick r:id="rId3" action="ppaction://hlinksldjump"/>
            <a:extLst>
              <a:ext uri="{FF2B5EF4-FFF2-40B4-BE49-F238E27FC236}">
                <a16:creationId xmlns:a16="http://schemas.microsoft.com/office/drawing/2014/main" id="{28E54E4F-6BF2-45CD-91A1-CF925FD1BC07}"/>
              </a:ext>
            </a:extLst>
          </p:cNvPr>
          <p:cNvSpPr txBox="1"/>
          <p:nvPr/>
        </p:nvSpPr>
        <p:spPr>
          <a:xfrm>
            <a:off x="8931167" y="4540469"/>
            <a:ext cx="2806261"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proceed to next pending sample.</a:t>
            </a:r>
          </a:p>
        </p:txBody>
      </p:sp>
    </p:spTree>
    <p:extLst>
      <p:ext uri="{BB962C8B-B14F-4D97-AF65-F5344CB8AC3E}">
        <p14:creationId xmlns:p14="http://schemas.microsoft.com/office/powerpoint/2010/main" val="4243110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C97D4C-7783-4E9E-918D-FDEA8574AC12}"/>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hlinkClick r:id="rId3" action="ppaction://hlinksldjump"/>
            <a:extLst>
              <a:ext uri="{FF2B5EF4-FFF2-40B4-BE49-F238E27FC236}">
                <a16:creationId xmlns:a16="http://schemas.microsoft.com/office/drawing/2014/main" id="{ECD2334E-7F5D-49D3-BAB3-108B3CE6F15F}"/>
              </a:ext>
            </a:extLst>
          </p:cNvPr>
          <p:cNvSpPr/>
          <p:nvPr/>
        </p:nvSpPr>
        <p:spPr>
          <a:xfrm>
            <a:off x="5672667" y="3361266"/>
            <a:ext cx="296333" cy="25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2A56350-A400-4CDF-8575-640D758217C9}"/>
              </a:ext>
            </a:extLst>
          </p:cNvPr>
          <p:cNvSpPr/>
          <p:nvPr/>
        </p:nvSpPr>
        <p:spPr>
          <a:xfrm>
            <a:off x="5672667" y="3115733"/>
            <a:ext cx="296333" cy="2455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17266B9-30AA-442D-A236-249B7EE0EE1E}"/>
              </a:ext>
            </a:extLst>
          </p:cNvPr>
          <p:cNvSpPr txBox="1"/>
          <p:nvPr/>
        </p:nvSpPr>
        <p:spPr>
          <a:xfrm>
            <a:off x="1227666" y="3153601"/>
            <a:ext cx="307340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This slide was not reviewed. A platelet estimate was not necessary due to the patient’s history of low platelets.</a:t>
            </a:r>
          </a:p>
        </p:txBody>
      </p:sp>
      <p:sp>
        <p:nvSpPr>
          <p:cNvPr id="6" name="TextBox 5">
            <a:extLst>
              <a:ext uri="{FF2B5EF4-FFF2-40B4-BE49-F238E27FC236}">
                <a16:creationId xmlns:a16="http://schemas.microsoft.com/office/drawing/2014/main" id="{2CA3B1AD-B20E-4851-8CFB-D8FC638DCA82}"/>
              </a:ext>
            </a:extLst>
          </p:cNvPr>
          <p:cNvSpPr txBox="1"/>
          <p:nvPr/>
        </p:nvSpPr>
        <p:spPr>
          <a:xfrm>
            <a:off x="1532466" y="4472464"/>
            <a:ext cx="2216889"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
        <p:nvSpPr>
          <p:cNvPr id="7" name="Rectangle: Rounded Corners 6">
            <a:hlinkClick r:id="rId4" action="ppaction://hlinksldjump"/>
            <a:extLst>
              <a:ext uri="{FF2B5EF4-FFF2-40B4-BE49-F238E27FC236}">
                <a16:creationId xmlns:a16="http://schemas.microsoft.com/office/drawing/2014/main" id="{A0F5FEEB-2C16-4FC4-969A-EB1DD72DC7E1}"/>
              </a:ext>
            </a:extLst>
          </p:cNvPr>
          <p:cNvSpPr/>
          <p:nvPr/>
        </p:nvSpPr>
        <p:spPr>
          <a:xfrm>
            <a:off x="1634067" y="4504267"/>
            <a:ext cx="2040466" cy="304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535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742697-43B6-465A-A5CF-EA6ABAEA037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95257C0-AA6A-4A51-886C-8286E885109D}"/>
              </a:ext>
            </a:extLst>
          </p:cNvPr>
          <p:cNvSpPr txBox="1"/>
          <p:nvPr/>
        </p:nvSpPr>
        <p:spPr>
          <a:xfrm>
            <a:off x="3114558" y="5773122"/>
            <a:ext cx="4169979" cy="52322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on the operator flag to see the corresponding procedure action rules.</a:t>
            </a:r>
          </a:p>
        </p:txBody>
      </p:sp>
      <p:sp>
        <p:nvSpPr>
          <p:cNvPr id="5" name="Rectangle: Rounded Corners 4">
            <a:hlinkClick r:id="rId3" action="ppaction://hlinksldjump"/>
            <a:extLst>
              <a:ext uri="{FF2B5EF4-FFF2-40B4-BE49-F238E27FC236}">
                <a16:creationId xmlns:a16="http://schemas.microsoft.com/office/drawing/2014/main" id="{FCFF7BAE-0F2F-484E-92FE-28B105864253}"/>
              </a:ext>
            </a:extLst>
          </p:cNvPr>
          <p:cNvSpPr/>
          <p:nvPr/>
        </p:nvSpPr>
        <p:spPr>
          <a:xfrm>
            <a:off x="102476" y="2766848"/>
            <a:ext cx="2112579" cy="6621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079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742697-43B6-465A-A5CF-EA6ABAEA0375}"/>
              </a:ext>
            </a:extLst>
          </p:cNvPr>
          <p:cNvPicPr>
            <a:picLocks noChangeAspect="1"/>
          </p:cNvPicPr>
          <p:nvPr/>
        </p:nvPicPr>
        <p:blipFill>
          <a:blip r:embed="rId2"/>
          <a:stretch>
            <a:fillRect/>
          </a:stretch>
        </p:blipFill>
        <p:spPr>
          <a:xfrm>
            <a:off x="0" y="-397247"/>
            <a:ext cx="12192000" cy="6858000"/>
          </a:xfrm>
          <a:prstGeom prst="rect">
            <a:avLst/>
          </a:prstGeom>
        </p:spPr>
      </p:pic>
      <p:sp>
        <p:nvSpPr>
          <p:cNvPr id="3" name="Speech Bubble: Rectangle 2">
            <a:extLst>
              <a:ext uri="{FF2B5EF4-FFF2-40B4-BE49-F238E27FC236}">
                <a16:creationId xmlns:a16="http://schemas.microsoft.com/office/drawing/2014/main" id="{DA4FDCEE-4BA9-45CE-947B-54C434A2F6E2}"/>
              </a:ext>
            </a:extLst>
          </p:cNvPr>
          <p:cNvSpPr/>
          <p:nvPr/>
        </p:nvSpPr>
        <p:spPr>
          <a:xfrm>
            <a:off x="226816" y="3613413"/>
            <a:ext cx="3338818" cy="2847340"/>
          </a:xfrm>
          <a:prstGeom prst="wedgeRectCallout">
            <a:avLst>
              <a:gd name="adj1" fmla="val -21818"/>
              <a:gd name="adj2" fmla="val -67033"/>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r>
              <a:rPr lang="en-US" b="1" dirty="0">
                <a:solidFill>
                  <a:schemeClr val="tx1"/>
                </a:solidFill>
              </a:rPr>
              <a:t>PLT Clump Flag</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for the Platelet F. </a:t>
            </a:r>
          </a:p>
          <a:p>
            <a:pPr marL="171450" indent="-171450">
              <a:buFont typeface="Wingdings" panose="05000000000000000000" pitchFamily="2" charset="2"/>
              <a:buChar char="q"/>
            </a:pPr>
            <a:r>
              <a:rPr lang="en-US" sz="1200" b="1" dirty="0">
                <a:solidFill>
                  <a:schemeClr val="tx1"/>
                </a:solidFill>
              </a:rPr>
              <a:t>If the PLT-F does not have a platelet clump flag or asterisk, release result.</a:t>
            </a:r>
          </a:p>
          <a:p>
            <a:r>
              <a:rPr lang="en-US" sz="1200" b="1" dirty="0">
                <a:solidFill>
                  <a:schemeClr val="tx1"/>
                </a:solidFill>
              </a:rPr>
              <a:t>	OR</a:t>
            </a:r>
          </a:p>
          <a:p>
            <a:pPr marL="171450" indent="-171450">
              <a:buFont typeface="Wingdings" panose="05000000000000000000" pitchFamily="2" charset="2"/>
              <a:buChar char="q"/>
            </a:pPr>
            <a:r>
              <a:rPr lang="en-US" sz="1200" b="1" dirty="0">
                <a:solidFill>
                  <a:schemeClr val="tx1"/>
                </a:solidFill>
              </a:rPr>
              <a:t>If the PLT-F run has an asterisk or platelet clump flag, perform a platelet estimate and scan smear for platelet clumps, fibrin strands, and large or giant platelets.</a:t>
            </a:r>
          </a:p>
          <a:p>
            <a:pPr marL="171450" indent="-171450">
              <a:buFont typeface="Wingdings" panose="05000000000000000000" pitchFamily="2" charset="2"/>
              <a:buChar char="q"/>
            </a:pPr>
            <a:endParaRPr lang="en-US" sz="1200" b="1" dirty="0">
              <a:solidFill>
                <a:schemeClr val="tx1"/>
              </a:solidFill>
            </a:endParaRPr>
          </a:p>
          <a:p>
            <a:pPr marL="171450" indent="-171450">
              <a:buFont typeface="Wingdings" panose="05000000000000000000" pitchFamily="2" charset="2"/>
              <a:buChar char="q"/>
            </a:pPr>
            <a:endParaRPr lang="en-US" dirty="0"/>
          </a:p>
        </p:txBody>
      </p:sp>
      <p:pic>
        <p:nvPicPr>
          <p:cNvPr id="4" name="Graphic 3" descr="Arrow Slight curve">
            <a:extLst>
              <a:ext uri="{FF2B5EF4-FFF2-40B4-BE49-F238E27FC236}">
                <a16:creationId xmlns:a16="http://schemas.microsoft.com/office/drawing/2014/main" id="{1DD42CB7-B293-43A1-97BB-B8E4AA3C24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37034" y="4374571"/>
            <a:ext cx="457200" cy="457200"/>
          </a:xfrm>
          <a:prstGeom prst="rect">
            <a:avLst/>
          </a:prstGeom>
        </p:spPr>
      </p:pic>
      <p:sp>
        <p:nvSpPr>
          <p:cNvPr id="5" name="TextBox 4">
            <a:hlinkClick r:id="rId5" action="ppaction://hlinksldjump"/>
            <a:extLst>
              <a:ext uri="{FF2B5EF4-FFF2-40B4-BE49-F238E27FC236}">
                <a16:creationId xmlns:a16="http://schemas.microsoft.com/office/drawing/2014/main" id="{58AD10C1-5A1C-4A32-B7C0-AF40E3B32E8C}"/>
              </a:ext>
            </a:extLst>
          </p:cNvPr>
          <p:cNvSpPr txBox="1"/>
          <p:nvPr/>
        </p:nvSpPr>
        <p:spPr>
          <a:xfrm>
            <a:off x="3792450" y="4298419"/>
            <a:ext cx="1817416" cy="52322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here to proceed with the first action.</a:t>
            </a:r>
          </a:p>
        </p:txBody>
      </p:sp>
    </p:spTree>
    <p:extLst>
      <p:ext uri="{BB962C8B-B14F-4D97-AF65-F5344CB8AC3E}">
        <p14:creationId xmlns:p14="http://schemas.microsoft.com/office/powerpoint/2010/main" val="1162305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550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742697-43B6-465A-A5CF-EA6ABAEA0375}"/>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29280F7-2A96-4EA4-B0EE-05D439172AE1}"/>
              </a:ext>
            </a:extLst>
          </p:cNvPr>
          <p:cNvSpPr txBox="1"/>
          <p:nvPr/>
        </p:nvSpPr>
        <p:spPr>
          <a:xfrm>
            <a:off x="3114558" y="5773122"/>
            <a:ext cx="4169979" cy="52322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You checked the sample, and did not observe any clotting. Enter a NCLOT (no clot) comment.</a:t>
            </a:r>
          </a:p>
        </p:txBody>
      </p:sp>
      <p:sp>
        <p:nvSpPr>
          <p:cNvPr id="4" name="Rectangle: Rounded Corners 3">
            <a:hlinkClick r:id="rId3" action="ppaction://hlinksldjump"/>
            <a:extLst>
              <a:ext uri="{FF2B5EF4-FFF2-40B4-BE49-F238E27FC236}">
                <a16:creationId xmlns:a16="http://schemas.microsoft.com/office/drawing/2014/main" id="{D6BBD52F-C5E0-4C34-8D59-26B931B177ED}"/>
              </a:ext>
            </a:extLst>
          </p:cNvPr>
          <p:cNvSpPr/>
          <p:nvPr/>
        </p:nvSpPr>
        <p:spPr>
          <a:xfrm>
            <a:off x="5060731" y="2246586"/>
            <a:ext cx="354724" cy="34447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4" action="ppaction://hlinksldjump"/>
            <a:extLst>
              <a:ext uri="{FF2B5EF4-FFF2-40B4-BE49-F238E27FC236}">
                <a16:creationId xmlns:a16="http://schemas.microsoft.com/office/drawing/2014/main" id="{20182A7F-88FE-4285-9CAC-D9AAAF75026E}"/>
              </a:ext>
            </a:extLst>
          </p:cNvPr>
          <p:cNvSpPr/>
          <p:nvPr/>
        </p:nvSpPr>
        <p:spPr>
          <a:xfrm>
            <a:off x="993228" y="1962807"/>
            <a:ext cx="354724" cy="283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4059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742697-43B6-465A-A5CF-EA6ABAEA0375}"/>
              </a:ext>
            </a:extLst>
          </p:cNvPr>
          <p:cNvPicPr>
            <a:picLocks noChangeAspect="1"/>
          </p:cNvPicPr>
          <p:nvPr/>
        </p:nvPicPr>
        <p:blipFill>
          <a:blip r:embed="rId2"/>
          <a:stretch>
            <a:fillRect/>
          </a:stretch>
        </p:blipFill>
        <p:spPr>
          <a:xfrm>
            <a:off x="0" y="0"/>
            <a:ext cx="12192000" cy="6858000"/>
          </a:xfrm>
          <a:prstGeom prst="rect">
            <a:avLst/>
          </a:prstGeom>
        </p:spPr>
      </p:pic>
      <p:sp>
        <p:nvSpPr>
          <p:cNvPr id="4" name="Speech Bubble: Rectangle 3">
            <a:extLst>
              <a:ext uri="{FF2B5EF4-FFF2-40B4-BE49-F238E27FC236}">
                <a16:creationId xmlns:a16="http://schemas.microsoft.com/office/drawing/2014/main" id="{30417105-82BD-468C-8E98-A2CF28C87C44}"/>
              </a:ext>
            </a:extLst>
          </p:cNvPr>
          <p:cNvSpPr/>
          <p:nvPr/>
        </p:nvSpPr>
        <p:spPr>
          <a:xfrm>
            <a:off x="6600631" y="3381703"/>
            <a:ext cx="3716866" cy="2142067"/>
          </a:xfrm>
          <a:prstGeom prst="wedgeRectCallout">
            <a:avLst>
              <a:gd name="adj1" fmla="val -82564"/>
              <a:gd name="adj2" fmla="val -4184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These are the external comment buttons. Comments entered here will be seen by the provider when viewing the patient’s results.</a:t>
            </a:r>
          </a:p>
          <a:p>
            <a:pPr algn="ctr"/>
            <a:endParaRPr lang="en-US" dirty="0"/>
          </a:p>
          <a:p>
            <a:pPr algn="ctr"/>
            <a:r>
              <a:rPr lang="en-US" dirty="0"/>
              <a:t>The “no clot” comment is for internal lab use only.</a:t>
            </a:r>
          </a:p>
        </p:txBody>
      </p:sp>
      <p:sp>
        <p:nvSpPr>
          <p:cNvPr id="5" name="TextBox 4">
            <a:hlinkClick r:id="rId3" action="ppaction://hlinksldjump"/>
            <a:extLst>
              <a:ext uri="{FF2B5EF4-FFF2-40B4-BE49-F238E27FC236}">
                <a16:creationId xmlns:a16="http://schemas.microsoft.com/office/drawing/2014/main" id="{9B5813D1-E44B-4C24-A24F-0A51844052F0}"/>
              </a:ext>
            </a:extLst>
          </p:cNvPr>
          <p:cNvSpPr txBox="1"/>
          <p:nvPr/>
        </p:nvSpPr>
        <p:spPr>
          <a:xfrm>
            <a:off x="7241177" y="5636887"/>
            <a:ext cx="262495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try again!</a:t>
            </a:r>
          </a:p>
        </p:txBody>
      </p:sp>
    </p:spTree>
    <p:extLst>
      <p:ext uri="{BB962C8B-B14F-4D97-AF65-F5344CB8AC3E}">
        <p14:creationId xmlns:p14="http://schemas.microsoft.com/office/powerpoint/2010/main" val="3605606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38AB78-7574-4286-B7E2-64DCEC52E3A0}"/>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5D1FA3A8-DD5A-43D2-887D-A1A624D57631}"/>
              </a:ext>
            </a:extLst>
          </p:cNvPr>
          <p:cNvSpPr/>
          <p:nvPr/>
        </p:nvSpPr>
        <p:spPr>
          <a:xfrm>
            <a:off x="1868214" y="2443655"/>
            <a:ext cx="370489" cy="3310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679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FD2E96-5422-4F5C-B2AC-AB0C1F682489}"/>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1647F8EA-E1E4-4DD3-A54A-19F7FC95E677}"/>
              </a:ext>
            </a:extLst>
          </p:cNvPr>
          <p:cNvSpPr/>
          <p:nvPr/>
        </p:nvSpPr>
        <p:spPr>
          <a:xfrm>
            <a:off x="3901966" y="3263462"/>
            <a:ext cx="1213945" cy="3310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7010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9364BA-8B29-40D5-8A42-6BF4D2DD3AF7}"/>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6D778D27-F225-4C85-9A98-A0E27D71F170}"/>
              </a:ext>
            </a:extLst>
          </p:cNvPr>
          <p:cNvSpPr/>
          <p:nvPr/>
        </p:nvSpPr>
        <p:spPr>
          <a:xfrm>
            <a:off x="3594539" y="4903076"/>
            <a:ext cx="945930" cy="3310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691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16329-746D-4A37-A81C-5B4A04462EF4}"/>
              </a:ext>
            </a:extLst>
          </p:cNvPr>
          <p:cNvPicPr>
            <a:picLocks noChangeAspect="1"/>
          </p:cNvPicPr>
          <p:nvPr/>
        </p:nvPicPr>
        <p:blipFill>
          <a:blip r:embed="rId2"/>
          <a:stretch>
            <a:fillRect/>
          </a:stretch>
        </p:blipFill>
        <p:spPr>
          <a:xfrm>
            <a:off x="0" y="1"/>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FDB9CC6A-EA06-437F-A4E7-FA6C89DC8042}"/>
              </a:ext>
            </a:extLst>
          </p:cNvPr>
          <p:cNvSpPr/>
          <p:nvPr/>
        </p:nvSpPr>
        <p:spPr>
          <a:xfrm>
            <a:off x="7792070" y="6070025"/>
            <a:ext cx="759747" cy="3310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9334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BD6108-4BB6-4913-AC6B-61977B1C675A}"/>
              </a:ext>
            </a:extLst>
          </p:cNvPr>
          <p:cNvPicPr>
            <a:picLocks noChangeAspect="1"/>
          </p:cNvPicPr>
          <p:nvPr/>
        </p:nvPicPr>
        <p:blipFill>
          <a:blip r:embed="rId2"/>
          <a:stretch>
            <a:fillRect/>
          </a:stretch>
        </p:blipFill>
        <p:spPr>
          <a:xfrm>
            <a:off x="0" y="123825"/>
            <a:ext cx="12192000" cy="6610350"/>
          </a:xfrm>
          <a:prstGeom prst="rect">
            <a:avLst/>
          </a:prstGeom>
        </p:spPr>
      </p:pic>
      <p:sp>
        <p:nvSpPr>
          <p:cNvPr id="3" name="Rectangle: Rounded Corners 2">
            <a:hlinkClick r:id="rId3" action="ppaction://hlinksldjump"/>
            <a:extLst>
              <a:ext uri="{FF2B5EF4-FFF2-40B4-BE49-F238E27FC236}">
                <a16:creationId xmlns:a16="http://schemas.microsoft.com/office/drawing/2014/main" id="{216E9141-2B83-4621-ABEE-8FE525298C86}"/>
              </a:ext>
            </a:extLst>
          </p:cNvPr>
          <p:cNvSpPr/>
          <p:nvPr/>
        </p:nvSpPr>
        <p:spPr>
          <a:xfrm>
            <a:off x="7488622" y="4248807"/>
            <a:ext cx="922282" cy="3310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0082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FCAF54-F8DD-4319-86E0-188BCFAFAEE7}"/>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D0A24235-6BF2-4496-98B5-51A2C199A24D}"/>
              </a:ext>
            </a:extLst>
          </p:cNvPr>
          <p:cNvSpPr/>
          <p:nvPr/>
        </p:nvSpPr>
        <p:spPr>
          <a:xfrm>
            <a:off x="7047187" y="3082159"/>
            <a:ext cx="3052412" cy="2695903"/>
          </a:xfrm>
          <a:prstGeom prst="wedgeRectCallout">
            <a:avLst>
              <a:gd name="adj1" fmla="val -19457"/>
              <a:gd name="adj2" fmla="val -49315"/>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r>
              <a:rPr lang="en-US" b="1" dirty="0">
                <a:solidFill>
                  <a:schemeClr val="tx1"/>
                </a:solidFill>
              </a:rPr>
              <a:t>PLT Clump flag </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for the Platelet F. </a:t>
            </a:r>
          </a:p>
          <a:p>
            <a:pPr marL="171450" indent="-171450">
              <a:buFont typeface="Wingdings" panose="05000000000000000000" pitchFamily="2" charset="2"/>
              <a:buChar char="q"/>
            </a:pPr>
            <a:r>
              <a:rPr lang="en-US" sz="1200" b="1" dirty="0">
                <a:solidFill>
                  <a:schemeClr val="tx1"/>
                </a:solidFill>
              </a:rPr>
              <a:t>If the PLT-F does not have a platelet clump flag or asterisk, release result.</a:t>
            </a:r>
          </a:p>
          <a:p>
            <a:r>
              <a:rPr lang="en-US" sz="1200" b="1" dirty="0">
                <a:solidFill>
                  <a:schemeClr val="tx1"/>
                </a:solidFill>
              </a:rPr>
              <a:t>	OR</a:t>
            </a:r>
          </a:p>
          <a:p>
            <a:pPr marL="171450" indent="-171450">
              <a:buFont typeface="Wingdings" panose="05000000000000000000" pitchFamily="2" charset="2"/>
              <a:buChar char="q"/>
            </a:pPr>
            <a:r>
              <a:rPr lang="en-US" sz="1200" b="1" dirty="0">
                <a:solidFill>
                  <a:schemeClr val="tx1"/>
                </a:solidFill>
              </a:rPr>
              <a:t>If the PLT-F run has an asterisk or platelet clump flag, perform a platelet estimate and scan smear for platelet clumps, fibrin strands, and large or giant platelets.</a:t>
            </a:r>
          </a:p>
          <a:p>
            <a:pPr marL="171450" indent="-171450">
              <a:buFont typeface="Wingdings" panose="05000000000000000000" pitchFamily="2" charset="2"/>
              <a:buChar char="q"/>
            </a:pPr>
            <a:endParaRPr lang="en-US" sz="1200" b="1" dirty="0">
              <a:solidFill>
                <a:schemeClr val="tx1"/>
              </a:solidFill>
            </a:endParaRPr>
          </a:p>
          <a:p>
            <a:pPr marL="171450" indent="-171450">
              <a:buFont typeface="Wingdings" panose="05000000000000000000" pitchFamily="2" charset="2"/>
              <a:buChar char="q"/>
            </a:pPr>
            <a:endParaRPr lang="en-US" dirty="0"/>
          </a:p>
        </p:txBody>
      </p:sp>
      <p:pic>
        <p:nvPicPr>
          <p:cNvPr id="4" name="Graphic 3" descr="Checkmark">
            <a:extLst>
              <a:ext uri="{FF2B5EF4-FFF2-40B4-BE49-F238E27FC236}">
                <a16:creationId xmlns:a16="http://schemas.microsoft.com/office/drawing/2014/main" id="{1D12E23E-6F9E-449F-8387-25FB6084DC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22740" y="3539944"/>
            <a:ext cx="220133" cy="220133"/>
          </a:xfrm>
          <a:prstGeom prst="rect">
            <a:avLst/>
          </a:prstGeom>
        </p:spPr>
      </p:pic>
      <p:pic>
        <p:nvPicPr>
          <p:cNvPr id="5" name="Graphic 4" descr="Arrow Slight curve">
            <a:extLst>
              <a:ext uri="{FF2B5EF4-FFF2-40B4-BE49-F238E27FC236}">
                <a16:creationId xmlns:a16="http://schemas.microsoft.com/office/drawing/2014/main" id="{9D326B7F-304D-43D2-8743-D2B08AB66F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42786" y="4067143"/>
            <a:ext cx="457200" cy="457200"/>
          </a:xfrm>
          <a:prstGeom prst="rect">
            <a:avLst/>
          </a:prstGeom>
        </p:spPr>
      </p:pic>
      <p:sp>
        <p:nvSpPr>
          <p:cNvPr id="6" name="TextBox 5">
            <a:hlinkClick r:id="rId7" action="ppaction://hlinksldjump"/>
            <a:extLst>
              <a:ext uri="{FF2B5EF4-FFF2-40B4-BE49-F238E27FC236}">
                <a16:creationId xmlns:a16="http://schemas.microsoft.com/office/drawing/2014/main" id="{C4430DFB-AA74-4A22-8987-0021AC1F8CA4}"/>
              </a:ext>
            </a:extLst>
          </p:cNvPr>
          <p:cNvSpPr txBox="1"/>
          <p:nvPr/>
        </p:nvSpPr>
        <p:spPr>
          <a:xfrm>
            <a:off x="10387285" y="4067143"/>
            <a:ext cx="1681218" cy="52322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here to see the results of the rerun.</a:t>
            </a:r>
          </a:p>
        </p:txBody>
      </p:sp>
    </p:spTree>
    <p:extLst>
      <p:ext uri="{BB962C8B-B14F-4D97-AF65-F5344CB8AC3E}">
        <p14:creationId xmlns:p14="http://schemas.microsoft.com/office/powerpoint/2010/main" val="171206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nodeType="withEffect">
                                  <p:stCondLst>
                                    <p:cond delay="300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grpId="0" nodeType="withEffect">
                                  <p:stCondLst>
                                    <p:cond delay="350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504816-F32F-4ADF-BE4A-FCB71C5ABF69}"/>
              </a:ext>
            </a:extLst>
          </p:cNvPr>
          <p:cNvPicPr>
            <a:picLocks noChangeAspect="1"/>
          </p:cNvPicPr>
          <p:nvPr/>
        </p:nvPicPr>
        <p:blipFill>
          <a:blip r:embed="rId2"/>
          <a:stretch>
            <a:fillRect/>
          </a:stretch>
        </p:blipFill>
        <p:spPr>
          <a:xfrm>
            <a:off x="0" y="1"/>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E008BD5E-B4F3-4B3A-9AF4-74C7EDCF3A0C}"/>
              </a:ext>
            </a:extLst>
          </p:cNvPr>
          <p:cNvSpPr/>
          <p:nvPr/>
        </p:nvSpPr>
        <p:spPr>
          <a:xfrm>
            <a:off x="6333067" y="3962400"/>
            <a:ext cx="838200" cy="330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33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F710A2-2BDC-4C80-86B0-9A27A8C62F41}"/>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CE17D856-0296-4C7B-9E40-218F6F068BF7}"/>
              </a:ext>
            </a:extLst>
          </p:cNvPr>
          <p:cNvSpPr/>
          <p:nvPr/>
        </p:nvSpPr>
        <p:spPr>
          <a:xfrm>
            <a:off x="7039305" y="3216166"/>
            <a:ext cx="3052412" cy="2695903"/>
          </a:xfrm>
          <a:prstGeom prst="wedgeRectCallout">
            <a:avLst>
              <a:gd name="adj1" fmla="val -19457"/>
              <a:gd name="adj2" fmla="val -49315"/>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r>
              <a:rPr lang="en-US" b="1" dirty="0">
                <a:solidFill>
                  <a:schemeClr val="tx1"/>
                </a:solidFill>
              </a:rPr>
              <a:t>PLT Clump flag </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for the Platelet F. </a:t>
            </a:r>
          </a:p>
          <a:p>
            <a:pPr marL="171450" indent="-171450">
              <a:buFont typeface="Wingdings" panose="05000000000000000000" pitchFamily="2" charset="2"/>
              <a:buChar char="q"/>
            </a:pPr>
            <a:r>
              <a:rPr lang="en-US" sz="1200" b="1" dirty="0">
                <a:solidFill>
                  <a:schemeClr val="tx1"/>
                </a:solidFill>
              </a:rPr>
              <a:t>If the PLT-F does not have a platelet clump flag or asterisk, release result.</a:t>
            </a:r>
          </a:p>
          <a:p>
            <a:r>
              <a:rPr lang="en-US" sz="1200" b="1" dirty="0">
                <a:solidFill>
                  <a:schemeClr val="tx1"/>
                </a:solidFill>
              </a:rPr>
              <a:t>	OR</a:t>
            </a:r>
          </a:p>
          <a:p>
            <a:pPr marL="171450" indent="-171450">
              <a:buFont typeface="Wingdings" panose="05000000000000000000" pitchFamily="2" charset="2"/>
              <a:buChar char="q"/>
            </a:pPr>
            <a:r>
              <a:rPr lang="en-US" sz="1200" b="1" dirty="0">
                <a:solidFill>
                  <a:schemeClr val="tx1"/>
                </a:solidFill>
              </a:rPr>
              <a:t>If the PLT-F run has an asterisk or platelet clump flag, perform a platelet estimate and scan smear for platelet clumps, fibrin strands, and large or giant platelets.</a:t>
            </a:r>
          </a:p>
          <a:p>
            <a:pPr marL="171450" indent="-171450">
              <a:buFont typeface="Wingdings" panose="05000000000000000000" pitchFamily="2" charset="2"/>
              <a:buChar char="q"/>
            </a:pPr>
            <a:endParaRPr lang="en-US" sz="1200" b="1" dirty="0">
              <a:solidFill>
                <a:schemeClr val="tx1"/>
              </a:solidFill>
            </a:endParaRPr>
          </a:p>
          <a:p>
            <a:pPr marL="171450" indent="-171450">
              <a:buFont typeface="Wingdings" panose="05000000000000000000" pitchFamily="2" charset="2"/>
              <a:buChar char="q"/>
            </a:pPr>
            <a:endParaRPr lang="en-US" dirty="0"/>
          </a:p>
        </p:txBody>
      </p:sp>
      <p:pic>
        <p:nvPicPr>
          <p:cNvPr id="4" name="Graphic 3" descr="Checkmark">
            <a:extLst>
              <a:ext uri="{FF2B5EF4-FFF2-40B4-BE49-F238E27FC236}">
                <a16:creationId xmlns:a16="http://schemas.microsoft.com/office/drawing/2014/main" id="{AB32E4A5-A7C8-4506-B332-CFF0727FF7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06975" y="3681834"/>
            <a:ext cx="220133" cy="220133"/>
          </a:xfrm>
          <a:prstGeom prst="rect">
            <a:avLst/>
          </a:prstGeom>
        </p:spPr>
      </p:pic>
      <p:pic>
        <p:nvPicPr>
          <p:cNvPr id="5" name="Graphic 4" descr="Checkmark">
            <a:extLst>
              <a:ext uri="{FF2B5EF4-FFF2-40B4-BE49-F238E27FC236}">
                <a16:creationId xmlns:a16="http://schemas.microsoft.com/office/drawing/2014/main" id="{98AC2781-1141-499D-9F84-A8F03C8CA6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06975" y="4203814"/>
            <a:ext cx="220133" cy="220133"/>
          </a:xfrm>
          <a:prstGeom prst="rect">
            <a:avLst/>
          </a:prstGeom>
        </p:spPr>
      </p:pic>
      <p:sp>
        <p:nvSpPr>
          <p:cNvPr id="7" name="TextBox 6">
            <a:hlinkClick r:id="rId5" action="ppaction://hlinksldjump"/>
            <a:extLst>
              <a:ext uri="{FF2B5EF4-FFF2-40B4-BE49-F238E27FC236}">
                <a16:creationId xmlns:a16="http://schemas.microsoft.com/office/drawing/2014/main" id="{AE41EE45-704D-4E2B-9E51-3ECC624824A9}"/>
              </a:ext>
            </a:extLst>
          </p:cNvPr>
          <p:cNvSpPr txBox="1"/>
          <p:nvPr/>
        </p:nvSpPr>
        <p:spPr>
          <a:xfrm>
            <a:off x="10327812" y="5076316"/>
            <a:ext cx="1681218" cy="52322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here to review the slide.</a:t>
            </a:r>
          </a:p>
        </p:txBody>
      </p:sp>
      <p:pic>
        <p:nvPicPr>
          <p:cNvPr id="8" name="Picture 7">
            <a:extLst>
              <a:ext uri="{FF2B5EF4-FFF2-40B4-BE49-F238E27FC236}">
                <a16:creationId xmlns:a16="http://schemas.microsoft.com/office/drawing/2014/main" id="{136E7564-6973-45AE-84E2-B64468DBDCA6}"/>
              </a:ext>
            </a:extLst>
          </p:cNvPr>
          <p:cNvPicPr>
            <a:picLocks noChangeAspect="1"/>
          </p:cNvPicPr>
          <p:nvPr/>
        </p:nvPicPr>
        <p:blipFill>
          <a:blip r:embed="rId6"/>
          <a:stretch>
            <a:fillRect/>
          </a:stretch>
        </p:blipFill>
        <p:spPr>
          <a:xfrm>
            <a:off x="7039305" y="3230587"/>
            <a:ext cx="3067401" cy="2719551"/>
          </a:xfrm>
          <a:prstGeom prst="rect">
            <a:avLst/>
          </a:prstGeom>
        </p:spPr>
      </p:pic>
      <p:pic>
        <p:nvPicPr>
          <p:cNvPr id="6" name="Graphic 5" descr="Arrow Slight curve">
            <a:extLst>
              <a:ext uri="{FF2B5EF4-FFF2-40B4-BE49-F238E27FC236}">
                <a16:creationId xmlns:a16="http://schemas.microsoft.com/office/drawing/2014/main" id="{029A039C-EE36-4EC1-A29B-FF8B410572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70612" y="5109326"/>
            <a:ext cx="457200" cy="457200"/>
          </a:xfrm>
          <a:prstGeom prst="rect">
            <a:avLst/>
          </a:prstGeom>
        </p:spPr>
      </p:pic>
    </p:spTree>
    <p:extLst>
      <p:ext uri="{BB962C8B-B14F-4D97-AF65-F5344CB8AC3E}">
        <p14:creationId xmlns:p14="http://schemas.microsoft.com/office/powerpoint/2010/main" val="178556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nodeType="withEffect">
                                  <p:stCondLst>
                                    <p:cond delay="500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grpId="0" nodeType="withEffect">
                                  <p:stCondLst>
                                    <p:cond delay="550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nodeType="withEffect">
                                  <p:stCondLst>
                                    <p:cond delay="200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54621D-E36A-4063-87A9-ECB0F9F2131A}"/>
              </a:ext>
            </a:extLst>
          </p:cNvPr>
          <p:cNvPicPr>
            <a:picLocks noChangeAspect="1"/>
          </p:cNvPicPr>
          <p:nvPr/>
        </p:nvPicPr>
        <p:blipFill rotWithShape="1">
          <a:blip r:embed="rId2"/>
          <a:srcRect l="71815" t="39196" r="9651" b="31608"/>
          <a:stretch/>
        </p:blipFill>
        <p:spPr>
          <a:xfrm>
            <a:off x="2159875" y="614855"/>
            <a:ext cx="3563008" cy="3507766"/>
          </a:xfrm>
          <a:prstGeom prst="rect">
            <a:avLst/>
          </a:prstGeom>
          <a:ln w="19050">
            <a:solidFill>
              <a:schemeClr val="tx1"/>
            </a:solidFill>
          </a:ln>
        </p:spPr>
      </p:pic>
      <p:pic>
        <p:nvPicPr>
          <p:cNvPr id="4" name="Picture 3">
            <a:extLst>
              <a:ext uri="{FF2B5EF4-FFF2-40B4-BE49-F238E27FC236}">
                <a16:creationId xmlns:a16="http://schemas.microsoft.com/office/drawing/2014/main" id="{BF45F9CF-9031-48BE-849A-9381C06CE190}"/>
              </a:ext>
            </a:extLst>
          </p:cNvPr>
          <p:cNvPicPr>
            <a:picLocks noChangeAspect="1"/>
          </p:cNvPicPr>
          <p:nvPr/>
        </p:nvPicPr>
        <p:blipFill rotWithShape="1">
          <a:blip r:embed="rId3"/>
          <a:srcRect l="71815" t="39540" r="10225" b="31265"/>
          <a:stretch/>
        </p:blipFill>
        <p:spPr>
          <a:xfrm>
            <a:off x="4498426" y="2892781"/>
            <a:ext cx="3563008" cy="3515902"/>
          </a:xfrm>
          <a:prstGeom prst="rect">
            <a:avLst/>
          </a:prstGeom>
          <a:ln w="19050">
            <a:solidFill>
              <a:schemeClr val="tx1"/>
            </a:solidFill>
          </a:ln>
        </p:spPr>
      </p:pic>
      <p:pic>
        <p:nvPicPr>
          <p:cNvPr id="7" name="Graphic 6" descr="Microscope">
            <a:extLst>
              <a:ext uri="{FF2B5EF4-FFF2-40B4-BE49-F238E27FC236}">
                <a16:creationId xmlns:a16="http://schemas.microsoft.com/office/drawing/2014/main" id="{A1AAC436-ABF8-4206-963F-B17565030C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8428" y="614855"/>
            <a:ext cx="914400" cy="914400"/>
          </a:xfrm>
          <a:prstGeom prst="rect">
            <a:avLst/>
          </a:prstGeom>
        </p:spPr>
      </p:pic>
      <p:sp>
        <p:nvSpPr>
          <p:cNvPr id="8" name="TextBox 7">
            <a:hlinkClick r:id="rId6" action="ppaction://hlinksldjump"/>
            <a:extLst>
              <a:ext uri="{FF2B5EF4-FFF2-40B4-BE49-F238E27FC236}">
                <a16:creationId xmlns:a16="http://schemas.microsoft.com/office/drawing/2014/main" id="{5A3A282B-8F08-4D97-A8EB-1B0BF741B272}"/>
              </a:ext>
            </a:extLst>
          </p:cNvPr>
          <p:cNvSpPr txBox="1"/>
          <p:nvPr/>
        </p:nvSpPr>
        <p:spPr>
          <a:xfrm>
            <a:off x="8891752" y="5368097"/>
            <a:ext cx="2640723"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return to result validation</a:t>
            </a:r>
          </a:p>
        </p:txBody>
      </p:sp>
    </p:spTree>
    <p:extLst>
      <p:ext uri="{BB962C8B-B14F-4D97-AF65-F5344CB8AC3E}">
        <p14:creationId xmlns:p14="http://schemas.microsoft.com/office/powerpoint/2010/main" val="785023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F710A2-2BDC-4C80-86B0-9A27A8C62F41}"/>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CE17D856-0296-4C7B-9E40-218F6F068BF7}"/>
              </a:ext>
            </a:extLst>
          </p:cNvPr>
          <p:cNvSpPr/>
          <p:nvPr/>
        </p:nvSpPr>
        <p:spPr>
          <a:xfrm>
            <a:off x="7039305" y="2506718"/>
            <a:ext cx="3052412" cy="3405352"/>
          </a:xfrm>
          <a:prstGeom prst="wedgeRectCallout">
            <a:avLst>
              <a:gd name="adj1" fmla="val -19457"/>
              <a:gd name="adj2" fmla="val -49315"/>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r>
              <a:rPr lang="en-US" b="1" dirty="0">
                <a:solidFill>
                  <a:schemeClr val="tx1"/>
                </a:solidFill>
              </a:rPr>
              <a:t>PLT Clump flag </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for the Platelet F. </a:t>
            </a:r>
          </a:p>
          <a:p>
            <a:pPr marL="171450" indent="-171450">
              <a:buFont typeface="Wingdings" panose="05000000000000000000" pitchFamily="2" charset="2"/>
              <a:buChar char="q"/>
            </a:pPr>
            <a:r>
              <a:rPr lang="en-US" sz="1200" b="1" dirty="0">
                <a:solidFill>
                  <a:schemeClr val="tx1"/>
                </a:solidFill>
              </a:rPr>
              <a:t>If the PLT-F run has an asterisk or platelet clump flag, perform a platelet estimate and scan smear for platelet clumps, fibrin strands, and large or giant platelets.</a:t>
            </a:r>
          </a:p>
          <a:p>
            <a:pPr marL="171450" indent="-171450">
              <a:buFont typeface="Wingdings" panose="05000000000000000000" pitchFamily="2" charset="2"/>
              <a:buChar char="q"/>
            </a:pPr>
            <a:r>
              <a:rPr lang="en-US" sz="1200" b="1" dirty="0">
                <a:solidFill>
                  <a:schemeClr val="tx1"/>
                </a:solidFill>
              </a:rPr>
              <a:t>If platelet clumping is present, delete the PLT result and replace </a:t>
            </a:r>
            <a:r>
              <a:rPr lang="en-US" sz="1200" b="1">
                <a:solidFill>
                  <a:schemeClr val="tx1"/>
                </a:solidFill>
              </a:rPr>
              <a:t>with platelet </a:t>
            </a:r>
            <a:r>
              <a:rPr lang="en-US" sz="1200" b="1" dirty="0">
                <a:solidFill>
                  <a:schemeClr val="tx1"/>
                </a:solidFill>
              </a:rPr>
              <a:t>clump comment.</a:t>
            </a:r>
          </a:p>
          <a:p>
            <a:pPr marL="171450" indent="-171450">
              <a:buFont typeface="Wingdings" panose="05000000000000000000" pitchFamily="2" charset="2"/>
              <a:buChar char="q"/>
            </a:pPr>
            <a:r>
              <a:rPr lang="en-US" sz="1200" b="1" dirty="0">
                <a:solidFill>
                  <a:schemeClr val="tx1"/>
                </a:solidFill>
              </a:rPr>
              <a:t>Delete the MPV result and replace with HIDE comment</a:t>
            </a:r>
          </a:p>
          <a:p>
            <a:pPr marL="171450" indent="-171450">
              <a:buFont typeface="Wingdings" panose="05000000000000000000" pitchFamily="2" charset="2"/>
              <a:buChar char="q"/>
            </a:pPr>
            <a:r>
              <a:rPr lang="en-US" sz="1200" b="1" dirty="0">
                <a:solidFill>
                  <a:schemeClr val="tx1"/>
                </a:solidFill>
              </a:rPr>
              <a:t>Release the results.</a:t>
            </a:r>
          </a:p>
          <a:p>
            <a:pPr marL="171450" indent="-171450">
              <a:buFont typeface="Wingdings" panose="05000000000000000000" pitchFamily="2" charset="2"/>
              <a:buChar char="q"/>
            </a:pPr>
            <a:endParaRPr lang="en-US" sz="1200" b="1" dirty="0">
              <a:solidFill>
                <a:schemeClr val="tx1"/>
              </a:solidFill>
            </a:endParaRPr>
          </a:p>
          <a:p>
            <a:pPr marL="171450" indent="-171450">
              <a:buFont typeface="Wingdings" panose="05000000000000000000" pitchFamily="2" charset="2"/>
              <a:buChar char="q"/>
            </a:pPr>
            <a:endParaRPr lang="en-US" dirty="0"/>
          </a:p>
        </p:txBody>
      </p:sp>
      <p:pic>
        <p:nvPicPr>
          <p:cNvPr id="4" name="Graphic 3" descr="Checkmark">
            <a:extLst>
              <a:ext uri="{FF2B5EF4-FFF2-40B4-BE49-F238E27FC236}">
                <a16:creationId xmlns:a16="http://schemas.microsoft.com/office/drawing/2014/main" id="{AB32E4A5-A7C8-4506-B332-CFF0727FF7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09019" y="3042744"/>
            <a:ext cx="220133" cy="220133"/>
          </a:xfrm>
          <a:prstGeom prst="rect">
            <a:avLst/>
          </a:prstGeom>
        </p:spPr>
      </p:pic>
      <p:pic>
        <p:nvPicPr>
          <p:cNvPr id="5" name="Graphic 4" descr="Checkmark">
            <a:extLst>
              <a:ext uri="{FF2B5EF4-FFF2-40B4-BE49-F238E27FC236}">
                <a16:creationId xmlns:a16="http://schemas.microsoft.com/office/drawing/2014/main" id="{98AC2781-1141-499D-9F84-A8F03C8CA6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15380" y="3798903"/>
            <a:ext cx="220133" cy="220133"/>
          </a:xfrm>
          <a:prstGeom prst="rect">
            <a:avLst/>
          </a:prstGeom>
        </p:spPr>
      </p:pic>
      <p:sp>
        <p:nvSpPr>
          <p:cNvPr id="7" name="TextBox 6">
            <a:hlinkClick r:id="rId5" action="ppaction://hlinksldjump"/>
            <a:extLst>
              <a:ext uri="{FF2B5EF4-FFF2-40B4-BE49-F238E27FC236}">
                <a16:creationId xmlns:a16="http://schemas.microsoft.com/office/drawing/2014/main" id="{AE41EE45-704D-4E2B-9E51-3ECC624824A9}"/>
              </a:ext>
            </a:extLst>
          </p:cNvPr>
          <p:cNvSpPr txBox="1"/>
          <p:nvPr/>
        </p:nvSpPr>
        <p:spPr>
          <a:xfrm>
            <a:off x="10438365" y="4478384"/>
            <a:ext cx="1681218" cy="738664"/>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here to proceed with the next action.</a:t>
            </a:r>
          </a:p>
        </p:txBody>
      </p:sp>
      <p:pic>
        <p:nvPicPr>
          <p:cNvPr id="6" name="Graphic 5" descr="Arrow Slight curve">
            <a:extLst>
              <a:ext uri="{FF2B5EF4-FFF2-40B4-BE49-F238E27FC236}">
                <a16:creationId xmlns:a16="http://schemas.microsoft.com/office/drawing/2014/main" id="{029A039C-EE36-4EC1-A29B-FF8B410572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81165" y="4619116"/>
            <a:ext cx="457200" cy="457200"/>
          </a:xfrm>
          <a:prstGeom prst="rect">
            <a:avLst/>
          </a:prstGeom>
        </p:spPr>
      </p:pic>
      <p:pic>
        <p:nvPicPr>
          <p:cNvPr id="9" name="Graphic 8" descr="Checkmark">
            <a:extLst>
              <a:ext uri="{FF2B5EF4-FFF2-40B4-BE49-F238E27FC236}">
                <a16:creationId xmlns:a16="http://schemas.microsoft.com/office/drawing/2014/main" id="{FDC2A1CC-219D-4626-B1CF-DCE1FA9807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15380" y="3595124"/>
            <a:ext cx="220133" cy="220133"/>
          </a:xfrm>
          <a:prstGeom prst="rect">
            <a:avLst/>
          </a:prstGeom>
        </p:spPr>
      </p:pic>
    </p:spTree>
    <p:extLst>
      <p:ext uri="{BB962C8B-B14F-4D97-AF65-F5344CB8AC3E}">
        <p14:creationId xmlns:p14="http://schemas.microsoft.com/office/powerpoint/2010/main" val="3688419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nodeType="withEffect">
                                  <p:stCondLst>
                                    <p:cond delay="300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grpId="0" nodeType="withEffect">
                                  <p:stCondLst>
                                    <p:cond delay="350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F710A2-2BDC-4C80-86B0-9A27A8C62F41}"/>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8EA2DCA0-029C-42E9-8364-5358153A66DE}"/>
              </a:ext>
            </a:extLst>
          </p:cNvPr>
          <p:cNvSpPr txBox="1"/>
          <p:nvPr/>
        </p:nvSpPr>
        <p:spPr>
          <a:xfrm>
            <a:off x="2436340" y="6086706"/>
            <a:ext cx="5453625" cy="646331"/>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a:t>Click on the 3 dots next to the platelet value to modify the result and replace with a platelet clump comment. When platelets are clumped, the instrument result may be falsely decreased, because clumps of many platelets are being counted as one.</a:t>
            </a:r>
          </a:p>
        </p:txBody>
      </p:sp>
      <p:sp>
        <p:nvSpPr>
          <p:cNvPr id="8" name="Rectangle: Rounded Corners 7">
            <a:hlinkClick r:id="rId3" action="ppaction://hlinksldjump"/>
            <a:extLst>
              <a:ext uri="{FF2B5EF4-FFF2-40B4-BE49-F238E27FC236}">
                <a16:creationId xmlns:a16="http://schemas.microsoft.com/office/drawing/2014/main" id="{F5AC92E8-7B0E-47CD-8170-80EA490E139C}"/>
              </a:ext>
            </a:extLst>
          </p:cNvPr>
          <p:cNvSpPr/>
          <p:nvPr/>
        </p:nvSpPr>
        <p:spPr>
          <a:xfrm>
            <a:off x="4501055" y="3972910"/>
            <a:ext cx="536028" cy="2207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455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3EAC45-3CDD-485E-A046-B98743293B70}"/>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hlinkClick r:id="rId3" action="ppaction://hlinksldjump"/>
            <a:extLst>
              <a:ext uri="{FF2B5EF4-FFF2-40B4-BE49-F238E27FC236}">
                <a16:creationId xmlns:a16="http://schemas.microsoft.com/office/drawing/2014/main" id="{F3A53D69-5B6D-4FFD-B95C-511DD88F1DF8}"/>
              </a:ext>
            </a:extLst>
          </p:cNvPr>
          <p:cNvSpPr txBox="1"/>
          <p:nvPr/>
        </p:nvSpPr>
        <p:spPr>
          <a:xfrm>
            <a:off x="4209393" y="5305096"/>
            <a:ext cx="875048"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Delete!</a:t>
            </a:r>
          </a:p>
        </p:txBody>
      </p:sp>
    </p:spTree>
    <p:extLst>
      <p:ext uri="{BB962C8B-B14F-4D97-AF65-F5344CB8AC3E}">
        <p14:creationId xmlns:p14="http://schemas.microsoft.com/office/powerpoint/2010/main" val="1285421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7B1D42-5DB9-4F6D-9CAB-4518B09784F0}"/>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5A214C44-3A9E-45B3-AD8B-B28A31596643}"/>
              </a:ext>
            </a:extLst>
          </p:cNvPr>
          <p:cNvSpPr/>
          <p:nvPr/>
        </p:nvSpPr>
        <p:spPr>
          <a:xfrm>
            <a:off x="4225159" y="3633952"/>
            <a:ext cx="480848" cy="3468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4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AFAAF7-BF4B-42B0-A38C-513B455AFE48}"/>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hlinkClick r:id="rId3" action="ppaction://hlinksldjump"/>
            <a:extLst>
              <a:ext uri="{FF2B5EF4-FFF2-40B4-BE49-F238E27FC236}">
                <a16:creationId xmlns:a16="http://schemas.microsoft.com/office/drawing/2014/main" id="{A195A147-DF27-4D8E-ADB5-C070C5EA09CA}"/>
              </a:ext>
            </a:extLst>
          </p:cNvPr>
          <p:cNvSpPr/>
          <p:nvPr/>
        </p:nvSpPr>
        <p:spPr>
          <a:xfrm>
            <a:off x="7086600" y="5817477"/>
            <a:ext cx="709447" cy="3468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3576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B37C0B-B447-416A-AD1D-43E6291EDEC5}"/>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300AB56-27B8-4BD3-A1EE-E3133944123F}"/>
              </a:ext>
            </a:extLst>
          </p:cNvPr>
          <p:cNvSpPr txBox="1"/>
          <p:nvPr/>
        </p:nvSpPr>
        <p:spPr>
          <a:xfrm>
            <a:off x="3619056" y="5970191"/>
            <a:ext cx="2981442" cy="307777"/>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Save your modified platelet result.</a:t>
            </a:r>
          </a:p>
        </p:txBody>
      </p:sp>
      <p:sp>
        <p:nvSpPr>
          <p:cNvPr id="4" name="Rectangle: Rounded Corners 3">
            <a:hlinkClick r:id="rId3" action="ppaction://hlinksldjump"/>
            <a:extLst>
              <a:ext uri="{FF2B5EF4-FFF2-40B4-BE49-F238E27FC236}">
                <a16:creationId xmlns:a16="http://schemas.microsoft.com/office/drawing/2014/main" id="{EE6D51D1-E415-46B7-A85F-798CF6F5E357}"/>
              </a:ext>
            </a:extLst>
          </p:cNvPr>
          <p:cNvSpPr/>
          <p:nvPr/>
        </p:nvSpPr>
        <p:spPr>
          <a:xfrm>
            <a:off x="10728434" y="6448097"/>
            <a:ext cx="614856" cy="3074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9034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AE0C3D-5464-4F12-B0D1-71EC7FF19E6B}"/>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8BDE73D1-1B11-4D4A-BD46-2DF95B4AEB81}"/>
              </a:ext>
            </a:extLst>
          </p:cNvPr>
          <p:cNvSpPr/>
          <p:nvPr/>
        </p:nvSpPr>
        <p:spPr>
          <a:xfrm>
            <a:off x="7536286" y="2506718"/>
            <a:ext cx="3052412" cy="3405352"/>
          </a:xfrm>
          <a:prstGeom prst="wedgeRectCallout">
            <a:avLst>
              <a:gd name="adj1" fmla="val -19457"/>
              <a:gd name="adj2" fmla="val -49315"/>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r>
              <a:rPr lang="en-US" b="1" dirty="0">
                <a:solidFill>
                  <a:schemeClr val="tx1"/>
                </a:solidFill>
              </a:rPr>
              <a:t>PLT Clump flag </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for the Platelet F. </a:t>
            </a:r>
          </a:p>
          <a:p>
            <a:pPr marL="171450" indent="-171450">
              <a:buFont typeface="Wingdings" panose="05000000000000000000" pitchFamily="2" charset="2"/>
              <a:buChar char="q"/>
            </a:pPr>
            <a:r>
              <a:rPr lang="en-US" sz="1200" b="1" dirty="0">
                <a:solidFill>
                  <a:schemeClr val="tx1"/>
                </a:solidFill>
              </a:rPr>
              <a:t>If the PLT-F run has an asterisk or platelet clump flag, perform a platelet estimate and scan smear for platelet clumps, fibrin strands, and large or giant platelets.</a:t>
            </a:r>
          </a:p>
          <a:p>
            <a:pPr marL="171450" indent="-171450">
              <a:buFont typeface="Wingdings" panose="05000000000000000000" pitchFamily="2" charset="2"/>
              <a:buChar char="q"/>
            </a:pPr>
            <a:r>
              <a:rPr lang="en-US" sz="1200" b="1" dirty="0">
                <a:solidFill>
                  <a:schemeClr val="tx1"/>
                </a:solidFill>
              </a:rPr>
              <a:t>If platelet clumping is present, delete the PLT result and replace with platelet clump comment.</a:t>
            </a:r>
          </a:p>
          <a:p>
            <a:pPr marL="171450" indent="-171450">
              <a:buFont typeface="Wingdings" panose="05000000000000000000" pitchFamily="2" charset="2"/>
              <a:buChar char="q"/>
            </a:pPr>
            <a:r>
              <a:rPr lang="en-US" sz="1200" b="1" dirty="0">
                <a:solidFill>
                  <a:schemeClr val="tx1"/>
                </a:solidFill>
              </a:rPr>
              <a:t>Delete the MPV result and replace with HIDE comment</a:t>
            </a:r>
          </a:p>
          <a:p>
            <a:pPr marL="171450" indent="-171450">
              <a:buFont typeface="Wingdings" panose="05000000000000000000" pitchFamily="2" charset="2"/>
              <a:buChar char="q"/>
            </a:pPr>
            <a:r>
              <a:rPr lang="en-US" sz="1200" b="1" dirty="0">
                <a:solidFill>
                  <a:schemeClr val="tx1"/>
                </a:solidFill>
              </a:rPr>
              <a:t>Release the results.</a:t>
            </a:r>
          </a:p>
          <a:p>
            <a:pPr marL="171450" indent="-171450">
              <a:buFont typeface="Wingdings" panose="05000000000000000000" pitchFamily="2" charset="2"/>
              <a:buChar char="q"/>
            </a:pPr>
            <a:endParaRPr lang="en-US" sz="1200" b="1" dirty="0">
              <a:solidFill>
                <a:schemeClr val="tx1"/>
              </a:solidFill>
            </a:endParaRPr>
          </a:p>
          <a:p>
            <a:pPr marL="171450" indent="-171450">
              <a:buFont typeface="Wingdings" panose="05000000000000000000" pitchFamily="2" charset="2"/>
              <a:buChar char="q"/>
            </a:pPr>
            <a:endParaRPr lang="en-US" dirty="0"/>
          </a:p>
        </p:txBody>
      </p:sp>
      <p:pic>
        <p:nvPicPr>
          <p:cNvPr id="4" name="Graphic 3" descr="Checkmark">
            <a:extLst>
              <a:ext uri="{FF2B5EF4-FFF2-40B4-BE49-F238E27FC236}">
                <a16:creationId xmlns:a16="http://schemas.microsoft.com/office/drawing/2014/main" id="{09063636-8C07-4D25-ABEB-B760830464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10251" y="3052797"/>
            <a:ext cx="220133" cy="220133"/>
          </a:xfrm>
          <a:prstGeom prst="rect">
            <a:avLst/>
          </a:prstGeom>
        </p:spPr>
      </p:pic>
      <p:pic>
        <p:nvPicPr>
          <p:cNvPr id="5" name="Graphic 4" descr="Checkmark">
            <a:extLst>
              <a:ext uri="{FF2B5EF4-FFF2-40B4-BE49-F238E27FC236}">
                <a16:creationId xmlns:a16="http://schemas.microsoft.com/office/drawing/2014/main" id="{93750C3C-BFBE-45C5-8B11-44FD2B5D49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10252" y="3566219"/>
            <a:ext cx="220133" cy="220133"/>
          </a:xfrm>
          <a:prstGeom prst="rect">
            <a:avLst/>
          </a:prstGeom>
        </p:spPr>
      </p:pic>
      <p:pic>
        <p:nvPicPr>
          <p:cNvPr id="6" name="Graphic 5" descr="Checkmark">
            <a:extLst>
              <a:ext uri="{FF2B5EF4-FFF2-40B4-BE49-F238E27FC236}">
                <a16:creationId xmlns:a16="http://schemas.microsoft.com/office/drawing/2014/main" id="{F2DAD9B9-1C33-42BB-98E4-B3C19CF1F2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10251" y="3786352"/>
            <a:ext cx="220133" cy="220133"/>
          </a:xfrm>
          <a:prstGeom prst="rect">
            <a:avLst/>
          </a:prstGeom>
        </p:spPr>
      </p:pic>
      <p:pic>
        <p:nvPicPr>
          <p:cNvPr id="7" name="Graphic 6" descr="Checkmark">
            <a:extLst>
              <a:ext uri="{FF2B5EF4-FFF2-40B4-BE49-F238E27FC236}">
                <a16:creationId xmlns:a16="http://schemas.microsoft.com/office/drawing/2014/main" id="{CC1B6143-A387-442A-A015-062FFF72BD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10251" y="4519011"/>
            <a:ext cx="220133" cy="220133"/>
          </a:xfrm>
          <a:prstGeom prst="rect">
            <a:avLst/>
          </a:prstGeom>
        </p:spPr>
      </p:pic>
      <p:pic>
        <p:nvPicPr>
          <p:cNvPr id="8" name="Graphic 7" descr="Arrow Slight curve">
            <a:extLst>
              <a:ext uri="{FF2B5EF4-FFF2-40B4-BE49-F238E27FC236}">
                <a16:creationId xmlns:a16="http://schemas.microsoft.com/office/drawing/2014/main" id="{64CA000E-30D5-4906-8A01-58627FC78A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60098" y="5115505"/>
            <a:ext cx="457200" cy="457200"/>
          </a:xfrm>
          <a:prstGeom prst="rect">
            <a:avLst/>
          </a:prstGeom>
        </p:spPr>
      </p:pic>
      <p:sp>
        <p:nvSpPr>
          <p:cNvPr id="9" name="TextBox 8">
            <a:hlinkClick r:id="rId7" action="ppaction://hlinksldjump"/>
            <a:extLst>
              <a:ext uri="{FF2B5EF4-FFF2-40B4-BE49-F238E27FC236}">
                <a16:creationId xmlns:a16="http://schemas.microsoft.com/office/drawing/2014/main" id="{6339D4AA-6A6C-458D-B692-6DE9374BF6E7}"/>
              </a:ext>
            </a:extLst>
          </p:cNvPr>
          <p:cNvSpPr txBox="1"/>
          <p:nvPr/>
        </p:nvSpPr>
        <p:spPr>
          <a:xfrm>
            <a:off x="10853506" y="4867051"/>
            <a:ext cx="1302285" cy="954107"/>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here to proceed with the next action.</a:t>
            </a:r>
          </a:p>
        </p:txBody>
      </p:sp>
    </p:spTree>
    <p:extLst>
      <p:ext uri="{BB962C8B-B14F-4D97-AF65-F5344CB8AC3E}">
        <p14:creationId xmlns:p14="http://schemas.microsoft.com/office/powerpoint/2010/main" val="3470269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nodeType="withEffect">
                                  <p:stCondLst>
                                    <p:cond delay="300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350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AE0C3D-5464-4F12-B0D1-71EC7FF19E6B}"/>
              </a:ext>
            </a:extLst>
          </p:cNvPr>
          <p:cNvPicPr>
            <a:picLocks noChangeAspect="1"/>
          </p:cNvPicPr>
          <p:nvPr/>
        </p:nvPicPr>
        <p:blipFill>
          <a:blip r:embed="rId2"/>
          <a:stretch>
            <a:fillRect/>
          </a:stretch>
        </p:blipFill>
        <p:spPr>
          <a:xfrm>
            <a:off x="0" y="-60960"/>
            <a:ext cx="12192000" cy="6918960"/>
          </a:xfrm>
          <a:prstGeom prst="rect">
            <a:avLst/>
          </a:prstGeom>
        </p:spPr>
      </p:pic>
      <p:sp>
        <p:nvSpPr>
          <p:cNvPr id="3" name="TextBox 2">
            <a:extLst>
              <a:ext uri="{FF2B5EF4-FFF2-40B4-BE49-F238E27FC236}">
                <a16:creationId xmlns:a16="http://schemas.microsoft.com/office/drawing/2014/main" id="{6426CF0A-EFAB-4D56-8BBD-5B212E0BEAAE}"/>
              </a:ext>
            </a:extLst>
          </p:cNvPr>
          <p:cNvSpPr txBox="1"/>
          <p:nvPr/>
        </p:nvSpPr>
        <p:spPr>
          <a:xfrm>
            <a:off x="2751909" y="5860282"/>
            <a:ext cx="5186983" cy="646331"/>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a:t>Click on the 3 dots next to the MPV result to delete the result and replace with comment HIDE. When platelets are clumped, the MPV can be artificially high because the instrument counts the clump as one large platelet.</a:t>
            </a:r>
          </a:p>
        </p:txBody>
      </p:sp>
      <p:sp>
        <p:nvSpPr>
          <p:cNvPr id="4" name="Rectangle: Rounded Corners 3">
            <a:hlinkClick r:id="rId3" action="ppaction://hlinksldjump"/>
            <a:extLst>
              <a:ext uri="{FF2B5EF4-FFF2-40B4-BE49-F238E27FC236}">
                <a16:creationId xmlns:a16="http://schemas.microsoft.com/office/drawing/2014/main" id="{9887870A-50E0-4745-B382-98EB6A29734D}"/>
              </a:ext>
            </a:extLst>
          </p:cNvPr>
          <p:cNvSpPr/>
          <p:nvPr/>
        </p:nvSpPr>
        <p:spPr>
          <a:xfrm>
            <a:off x="4562765" y="4697674"/>
            <a:ext cx="435955" cy="1878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0140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9DF61-EB00-4535-824D-D76FD01EED78}"/>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hlinkClick r:id="rId3" action="ppaction://hlinksldjump"/>
            <a:extLst>
              <a:ext uri="{FF2B5EF4-FFF2-40B4-BE49-F238E27FC236}">
                <a16:creationId xmlns:a16="http://schemas.microsoft.com/office/drawing/2014/main" id="{1D9B912C-6D8A-4000-A101-2D9F2F6C79F2}"/>
              </a:ext>
            </a:extLst>
          </p:cNvPr>
          <p:cNvSpPr txBox="1"/>
          <p:nvPr/>
        </p:nvSpPr>
        <p:spPr>
          <a:xfrm>
            <a:off x="8931166" y="5029198"/>
            <a:ext cx="2845676"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proceed to the next pending sample.</a:t>
            </a:r>
          </a:p>
        </p:txBody>
      </p:sp>
    </p:spTree>
    <p:extLst>
      <p:ext uri="{BB962C8B-B14F-4D97-AF65-F5344CB8AC3E}">
        <p14:creationId xmlns:p14="http://schemas.microsoft.com/office/powerpoint/2010/main" val="152306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ABAF3E-C006-4FD2-9A25-525A8BB7C564}"/>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hlinkClick r:id="rId3" action="ppaction://hlinksldjump"/>
            <a:extLst>
              <a:ext uri="{FF2B5EF4-FFF2-40B4-BE49-F238E27FC236}">
                <a16:creationId xmlns:a16="http://schemas.microsoft.com/office/drawing/2014/main" id="{D34E7DBD-A8B5-439F-9DEC-A9082A89C49D}"/>
              </a:ext>
            </a:extLst>
          </p:cNvPr>
          <p:cNvSpPr txBox="1"/>
          <p:nvPr/>
        </p:nvSpPr>
        <p:spPr>
          <a:xfrm>
            <a:off x="4601279" y="5287679"/>
            <a:ext cx="875048"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Delete!</a:t>
            </a:r>
          </a:p>
        </p:txBody>
      </p:sp>
    </p:spTree>
    <p:extLst>
      <p:ext uri="{BB962C8B-B14F-4D97-AF65-F5344CB8AC3E}">
        <p14:creationId xmlns:p14="http://schemas.microsoft.com/office/powerpoint/2010/main" val="1860156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907E91-6317-416C-9195-C3F0A62CCF79}"/>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Rounded Corners 3">
            <a:hlinkClick r:id="rId3" action="ppaction://hlinksldjump"/>
            <a:extLst>
              <a:ext uri="{FF2B5EF4-FFF2-40B4-BE49-F238E27FC236}">
                <a16:creationId xmlns:a16="http://schemas.microsoft.com/office/drawing/2014/main" id="{0EC37F01-706C-4781-8549-C6AC15F899BF}"/>
              </a:ext>
            </a:extLst>
          </p:cNvPr>
          <p:cNvSpPr/>
          <p:nvPr/>
        </p:nvSpPr>
        <p:spPr>
          <a:xfrm>
            <a:off x="4704130" y="1883530"/>
            <a:ext cx="669058" cy="2413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5039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DA5EBC-0D17-4C38-85DB-A2478B552E0B}"/>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hlinkClick r:id="rId3" action="ppaction://hlinksldjump"/>
            <a:extLst>
              <a:ext uri="{FF2B5EF4-FFF2-40B4-BE49-F238E27FC236}">
                <a16:creationId xmlns:a16="http://schemas.microsoft.com/office/drawing/2014/main" id="{9CDACD3C-E1EF-4D5C-A68B-1E93B19B0BFB}"/>
              </a:ext>
            </a:extLst>
          </p:cNvPr>
          <p:cNvSpPr/>
          <p:nvPr/>
        </p:nvSpPr>
        <p:spPr>
          <a:xfrm>
            <a:off x="6905898" y="5712974"/>
            <a:ext cx="539932" cy="3394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861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E119EF-3239-4D2C-BA90-0D0447413608}"/>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39FC31E-12B4-4CDA-B6F0-D4ABC5388F7C}"/>
              </a:ext>
            </a:extLst>
          </p:cNvPr>
          <p:cNvPicPr>
            <a:picLocks noChangeAspect="1"/>
          </p:cNvPicPr>
          <p:nvPr/>
        </p:nvPicPr>
        <p:blipFill>
          <a:blip r:embed="rId3"/>
          <a:stretch>
            <a:fillRect/>
          </a:stretch>
        </p:blipFill>
        <p:spPr>
          <a:xfrm>
            <a:off x="3805645" y="3254089"/>
            <a:ext cx="975361" cy="174911"/>
          </a:xfrm>
          <a:prstGeom prst="rect">
            <a:avLst/>
          </a:prstGeom>
        </p:spPr>
      </p:pic>
      <p:sp>
        <p:nvSpPr>
          <p:cNvPr id="4" name="TextBox 3">
            <a:extLst>
              <a:ext uri="{FF2B5EF4-FFF2-40B4-BE49-F238E27FC236}">
                <a16:creationId xmlns:a16="http://schemas.microsoft.com/office/drawing/2014/main" id="{94758323-5805-41BC-8330-C7B3E6F97322}"/>
              </a:ext>
            </a:extLst>
          </p:cNvPr>
          <p:cNvSpPr txBox="1"/>
          <p:nvPr/>
        </p:nvSpPr>
        <p:spPr>
          <a:xfrm>
            <a:off x="3619056" y="5970191"/>
            <a:ext cx="2981442" cy="307777"/>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Save your modified MPV result.</a:t>
            </a:r>
          </a:p>
        </p:txBody>
      </p:sp>
      <p:sp>
        <p:nvSpPr>
          <p:cNvPr id="5" name="Rectangle: Rounded Corners 4">
            <a:hlinkClick r:id="rId4" action="ppaction://hlinksldjump"/>
            <a:extLst>
              <a:ext uri="{FF2B5EF4-FFF2-40B4-BE49-F238E27FC236}">
                <a16:creationId xmlns:a16="http://schemas.microsoft.com/office/drawing/2014/main" id="{096FC6A7-BC72-44E3-9DE8-C5B81BCDCB78}"/>
              </a:ext>
            </a:extLst>
          </p:cNvPr>
          <p:cNvSpPr/>
          <p:nvPr/>
        </p:nvSpPr>
        <p:spPr>
          <a:xfrm>
            <a:off x="10989692" y="6509057"/>
            <a:ext cx="523040" cy="231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785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4B8D6-C8EB-4051-9479-531389ACA3A8}"/>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F2F7E98F-9A15-44EC-8BB4-7F27F75541D4}"/>
              </a:ext>
            </a:extLst>
          </p:cNvPr>
          <p:cNvSpPr txBox="1"/>
          <p:nvPr/>
        </p:nvSpPr>
        <p:spPr>
          <a:xfrm>
            <a:off x="3962025" y="5502467"/>
            <a:ext cx="2041328" cy="369332"/>
          </a:xfrm>
          <a:prstGeom prst="rect">
            <a:avLst/>
          </a:prstGeom>
          <a:solidFill>
            <a:schemeClr val="bg1"/>
          </a:solidFill>
          <a:ln w="28575">
            <a:solidFill>
              <a:srgbClr val="FF0000"/>
            </a:solidFill>
          </a:ln>
        </p:spPr>
        <p:txBody>
          <a:bodyPr wrap="none" rtlCol="0">
            <a:spAutoFit/>
          </a:bodyPr>
          <a:lstStyle/>
          <a:p>
            <a:r>
              <a:rPr lang="en-US" dirty="0"/>
              <a:t>Validate the results.</a:t>
            </a:r>
          </a:p>
        </p:txBody>
      </p:sp>
      <p:sp>
        <p:nvSpPr>
          <p:cNvPr id="4" name="Rectangle: Rounded Corners 3">
            <a:hlinkClick r:id="rId3" action="ppaction://hlinksldjump"/>
            <a:extLst>
              <a:ext uri="{FF2B5EF4-FFF2-40B4-BE49-F238E27FC236}">
                <a16:creationId xmlns:a16="http://schemas.microsoft.com/office/drawing/2014/main" id="{38CE0478-F598-4C66-B3CA-3E87DE891C65}"/>
              </a:ext>
            </a:extLst>
          </p:cNvPr>
          <p:cNvSpPr/>
          <p:nvPr/>
        </p:nvSpPr>
        <p:spPr>
          <a:xfrm>
            <a:off x="4104700" y="6489162"/>
            <a:ext cx="877989" cy="2522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4" action="ppaction://hlinksldjump"/>
            <a:extLst>
              <a:ext uri="{FF2B5EF4-FFF2-40B4-BE49-F238E27FC236}">
                <a16:creationId xmlns:a16="http://schemas.microsoft.com/office/drawing/2014/main" id="{DDAB20C1-8547-4E92-9583-ABCBBD523444}"/>
              </a:ext>
            </a:extLst>
          </p:cNvPr>
          <p:cNvSpPr/>
          <p:nvPr/>
        </p:nvSpPr>
        <p:spPr>
          <a:xfrm>
            <a:off x="5866874" y="6489162"/>
            <a:ext cx="681972" cy="2522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360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4B8D6-C8EB-4051-9479-531389ACA3A8}"/>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Rounded Corners 3">
            <a:hlinkClick r:id="rId3" action="ppaction://hlinksldjump"/>
            <a:extLst>
              <a:ext uri="{FF2B5EF4-FFF2-40B4-BE49-F238E27FC236}">
                <a16:creationId xmlns:a16="http://schemas.microsoft.com/office/drawing/2014/main" id="{38CE0478-F598-4C66-B3CA-3E87DE891C65}"/>
              </a:ext>
            </a:extLst>
          </p:cNvPr>
          <p:cNvSpPr/>
          <p:nvPr/>
        </p:nvSpPr>
        <p:spPr>
          <a:xfrm>
            <a:off x="4104700" y="6489162"/>
            <a:ext cx="877989" cy="2522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4" action="ppaction://hlinksldjump"/>
            <a:extLst>
              <a:ext uri="{FF2B5EF4-FFF2-40B4-BE49-F238E27FC236}">
                <a16:creationId xmlns:a16="http://schemas.microsoft.com/office/drawing/2014/main" id="{DDAB20C1-8547-4E92-9583-ABCBBD523444}"/>
              </a:ext>
            </a:extLst>
          </p:cNvPr>
          <p:cNvSpPr/>
          <p:nvPr/>
        </p:nvSpPr>
        <p:spPr>
          <a:xfrm>
            <a:off x="5866874" y="6489162"/>
            <a:ext cx="681972" cy="2522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7C29F49-72E8-4762-8DE2-2861415C384C}"/>
              </a:ext>
            </a:extLst>
          </p:cNvPr>
          <p:cNvSpPr txBox="1"/>
          <p:nvPr/>
        </p:nvSpPr>
        <p:spPr>
          <a:xfrm>
            <a:off x="7841302" y="3292364"/>
            <a:ext cx="3742267"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Because a smear was ordered by the Sysmex, results must be released from the Validate All button.</a:t>
            </a:r>
          </a:p>
        </p:txBody>
      </p:sp>
      <p:sp>
        <p:nvSpPr>
          <p:cNvPr id="7" name="TextBox 6">
            <a:hlinkClick r:id="rId5" action="ppaction://hlinksldjump"/>
            <a:extLst>
              <a:ext uri="{FF2B5EF4-FFF2-40B4-BE49-F238E27FC236}">
                <a16:creationId xmlns:a16="http://schemas.microsoft.com/office/drawing/2014/main" id="{84B6FA96-511C-4E00-A1D5-18D7470C82B5}"/>
              </a:ext>
            </a:extLst>
          </p:cNvPr>
          <p:cNvSpPr txBox="1"/>
          <p:nvPr/>
        </p:nvSpPr>
        <p:spPr>
          <a:xfrm>
            <a:off x="8549581" y="4319751"/>
            <a:ext cx="262495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try again!</a:t>
            </a:r>
          </a:p>
        </p:txBody>
      </p:sp>
    </p:spTree>
    <p:extLst>
      <p:ext uri="{BB962C8B-B14F-4D97-AF65-F5344CB8AC3E}">
        <p14:creationId xmlns:p14="http://schemas.microsoft.com/office/powerpoint/2010/main" val="2870125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816AA3-6F2F-4543-AD55-1E6CCBB5F5B4}"/>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hlinkClick r:id="rId3" action="ppaction://hlinksldjump"/>
            <a:extLst>
              <a:ext uri="{FF2B5EF4-FFF2-40B4-BE49-F238E27FC236}">
                <a16:creationId xmlns:a16="http://schemas.microsoft.com/office/drawing/2014/main" id="{8F4AA8D5-8471-4941-BCD1-0B3629D66E9C}"/>
              </a:ext>
            </a:extLst>
          </p:cNvPr>
          <p:cNvSpPr/>
          <p:nvPr/>
        </p:nvSpPr>
        <p:spPr>
          <a:xfrm>
            <a:off x="5704114" y="3100251"/>
            <a:ext cx="801189" cy="2438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hlinkClick r:id="rId4" action="ppaction://hlinksldjump"/>
            <a:extLst>
              <a:ext uri="{FF2B5EF4-FFF2-40B4-BE49-F238E27FC236}">
                <a16:creationId xmlns:a16="http://schemas.microsoft.com/office/drawing/2014/main" id="{52A23B76-3413-4F37-B0A8-B02DD4EFF959}"/>
              </a:ext>
            </a:extLst>
          </p:cNvPr>
          <p:cNvSpPr/>
          <p:nvPr/>
        </p:nvSpPr>
        <p:spPr>
          <a:xfrm>
            <a:off x="5695405" y="3374571"/>
            <a:ext cx="801189" cy="2438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8211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816AA3-6F2F-4543-AD55-1E6CCBB5F5B4}"/>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79645AC-CE29-4529-85D2-F23EB85ECF45}"/>
              </a:ext>
            </a:extLst>
          </p:cNvPr>
          <p:cNvSpPr txBox="1"/>
          <p:nvPr/>
        </p:nvSpPr>
        <p:spPr>
          <a:xfrm>
            <a:off x="1227666" y="3153601"/>
            <a:ext cx="307340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The slide was reviewed for the platelet clump flag.</a:t>
            </a:r>
          </a:p>
        </p:txBody>
      </p:sp>
      <p:sp>
        <p:nvSpPr>
          <p:cNvPr id="4" name="TextBox 3">
            <a:hlinkClick r:id="rId3" action="ppaction://hlinksldjump"/>
            <a:extLst>
              <a:ext uri="{FF2B5EF4-FFF2-40B4-BE49-F238E27FC236}">
                <a16:creationId xmlns:a16="http://schemas.microsoft.com/office/drawing/2014/main" id="{C74E9CE4-B5CF-4D01-AB7F-7A39C2D7281A}"/>
              </a:ext>
            </a:extLst>
          </p:cNvPr>
          <p:cNvSpPr txBox="1"/>
          <p:nvPr/>
        </p:nvSpPr>
        <p:spPr>
          <a:xfrm>
            <a:off x="1710559" y="3941380"/>
            <a:ext cx="2274597"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76093771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98D720-E1F7-4A11-8CBB-54EF91940F0D}"/>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hlinkClick r:id="rId3" action="ppaction://hlinksldjump"/>
            <a:extLst>
              <a:ext uri="{FF2B5EF4-FFF2-40B4-BE49-F238E27FC236}">
                <a16:creationId xmlns:a16="http://schemas.microsoft.com/office/drawing/2014/main" id="{97BFDCCA-BED4-40E9-8826-7286FA2BBC73}"/>
              </a:ext>
            </a:extLst>
          </p:cNvPr>
          <p:cNvSpPr/>
          <p:nvPr/>
        </p:nvSpPr>
        <p:spPr>
          <a:xfrm>
            <a:off x="6377152" y="3972910"/>
            <a:ext cx="788276" cy="3626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649294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EC9464-FB39-4BA8-AD6B-51ADC3D02BBB}"/>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hlinkClick r:id="rId3" action="ppaction://hlinksldjump"/>
            <a:extLst>
              <a:ext uri="{FF2B5EF4-FFF2-40B4-BE49-F238E27FC236}">
                <a16:creationId xmlns:a16="http://schemas.microsoft.com/office/drawing/2014/main" id="{7E9867DE-AA6A-4725-8182-F7082DE39026}"/>
              </a:ext>
            </a:extLst>
          </p:cNvPr>
          <p:cNvSpPr txBox="1"/>
          <p:nvPr/>
        </p:nvSpPr>
        <p:spPr>
          <a:xfrm>
            <a:off x="8686801" y="5131676"/>
            <a:ext cx="264072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proceed to next pending sample.</a:t>
            </a:r>
          </a:p>
        </p:txBody>
      </p:sp>
    </p:spTree>
    <p:extLst>
      <p:ext uri="{BB962C8B-B14F-4D97-AF65-F5344CB8AC3E}">
        <p14:creationId xmlns:p14="http://schemas.microsoft.com/office/powerpoint/2010/main" val="3726931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22924-4AAC-46F0-9121-F198BE9886B6}"/>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hlinkClick r:id="rId3" action="ppaction://hlinksldjump"/>
            <a:extLst>
              <a:ext uri="{FF2B5EF4-FFF2-40B4-BE49-F238E27FC236}">
                <a16:creationId xmlns:a16="http://schemas.microsoft.com/office/drawing/2014/main" id="{A306CC40-17F2-4D2F-90B8-17406A2A0867}"/>
              </a:ext>
            </a:extLst>
          </p:cNvPr>
          <p:cNvSpPr/>
          <p:nvPr/>
        </p:nvSpPr>
        <p:spPr>
          <a:xfrm>
            <a:off x="4131733" y="2192867"/>
            <a:ext cx="846667" cy="2370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4" action="ppaction://hlinksldjump"/>
            <a:extLst>
              <a:ext uri="{FF2B5EF4-FFF2-40B4-BE49-F238E27FC236}">
                <a16:creationId xmlns:a16="http://schemas.microsoft.com/office/drawing/2014/main" id="{11E113C1-ECD1-4EB3-A4AF-39CA067B7A15}"/>
              </a:ext>
            </a:extLst>
          </p:cNvPr>
          <p:cNvSpPr/>
          <p:nvPr/>
        </p:nvSpPr>
        <p:spPr>
          <a:xfrm>
            <a:off x="4131733" y="2489200"/>
            <a:ext cx="508000" cy="28278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EEE31C7-5D49-465B-9648-32435145A8EF}"/>
              </a:ext>
            </a:extLst>
          </p:cNvPr>
          <p:cNvSpPr txBox="1"/>
          <p:nvPr/>
        </p:nvSpPr>
        <p:spPr>
          <a:xfrm>
            <a:off x="3530600" y="5533535"/>
            <a:ext cx="3244671" cy="369332"/>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Click on the critically high result.</a:t>
            </a:r>
          </a:p>
        </p:txBody>
      </p:sp>
    </p:spTree>
    <p:extLst>
      <p:ext uri="{BB962C8B-B14F-4D97-AF65-F5344CB8AC3E}">
        <p14:creationId xmlns:p14="http://schemas.microsoft.com/office/powerpoint/2010/main" val="2321877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66964A-F1DB-4C81-B34A-E053F996EA0F}"/>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7EB45A2-C87E-413E-80A2-818792EDA8F5}"/>
              </a:ext>
            </a:extLst>
          </p:cNvPr>
          <p:cNvSpPr txBox="1"/>
          <p:nvPr/>
        </p:nvSpPr>
        <p:spPr>
          <a:xfrm>
            <a:off x="3114558" y="5773122"/>
            <a:ext cx="4169979" cy="52322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on the operator flag to see the corresponding procedure action rules.</a:t>
            </a:r>
          </a:p>
        </p:txBody>
      </p:sp>
      <p:sp>
        <p:nvSpPr>
          <p:cNvPr id="4" name="Rectangle: Rounded Corners 3">
            <a:hlinkClick r:id="rId3" action="ppaction://hlinksldjump"/>
            <a:extLst>
              <a:ext uri="{FF2B5EF4-FFF2-40B4-BE49-F238E27FC236}">
                <a16:creationId xmlns:a16="http://schemas.microsoft.com/office/drawing/2014/main" id="{07DC7C29-D051-4754-BD66-69CFCD3A4B8F}"/>
              </a:ext>
            </a:extLst>
          </p:cNvPr>
          <p:cNvSpPr/>
          <p:nvPr/>
        </p:nvSpPr>
        <p:spPr>
          <a:xfrm>
            <a:off x="67642" y="2453339"/>
            <a:ext cx="1700198" cy="4379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69180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66964A-F1DB-4C81-B34A-E053F996EA0F}"/>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D0A078A0-4E31-4586-BA71-683BEA4ECACD}"/>
              </a:ext>
            </a:extLst>
          </p:cNvPr>
          <p:cNvSpPr/>
          <p:nvPr/>
        </p:nvSpPr>
        <p:spPr>
          <a:xfrm>
            <a:off x="113604" y="3281322"/>
            <a:ext cx="3012773" cy="2779843"/>
          </a:xfrm>
          <a:prstGeom prst="wedgeRectCallout">
            <a:avLst>
              <a:gd name="adj1" fmla="val -21818"/>
              <a:gd name="adj2" fmla="val -67033"/>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r>
              <a:rPr lang="en-US" b="1" dirty="0">
                <a:solidFill>
                  <a:schemeClr val="tx1"/>
                </a:solidFill>
              </a:rPr>
              <a:t>Ret </a:t>
            </a:r>
            <a:r>
              <a:rPr lang="en-US" b="1" dirty="0" err="1">
                <a:solidFill>
                  <a:schemeClr val="tx1"/>
                </a:solidFill>
              </a:rPr>
              <a:t>Abn</a:t>
            </a:r>
            <a:r>
              <a:rPr lang="en-US" b="1" dirty="0">
                <a:solidFill>
                  <a:schemeClr val="tx1"/>
                </a:solidFill>
              </a:rPr>
              <a:t> </a:t>
            </a:r>
            <a:r>
              <a:rPr lang="en-US" b="1" dirty="0" err="1">
                <a:solidFill>
                  <a:schemeClr val="tx1"/>
                </a:solidFill>
              </a:rPr>
              <a:t>Scattergram</a:t>
            </a:r>
            <a:endParaRPr lang="en-US" b="1" dirty="0">
              <a:solidFill>
                <a:schemeClr val="tx1"/>
              </a:solidFill>
            </a:endParaRPr>
          </a:p>
          <a:p>
            <a:r>
              <a:rPr lang="en-US" b="1" dirty="0">
                <a:solidFill>
                  <a:schemeClr val="tx1"/>
                </a:solidFill>
              </a:rPr>
              <a:t>Retic *</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Order a rerun with dilution.</a:t>
            </a:r>
          </a:p>
          <a:p>
            <a:pPr marL="171450" indent="-171450">
              <a:buFont typeface="Wingdings" panose="05000000000000000000" pitchFamily="2" charset="2"/>
              <a:buChar char="q"/>
            </a:pPr>
            <a:r>
              <a:rPr lang="en-US" sz="1200" b="1" dirty="0">
                <a:solidFill>
                  <a:schemeClr val="tx1"/>
                </a:solidFill>
              </a:rPr>
              <a:t>Dilute the sample 1:2 with </a:t>
            </a:r>
            <a:r>
              <a:rPr lang="en-US" sz="1200" b="1" dirty="0" err="1">
                <a:solidFill>
                  <a:schemeClr val="tx1"/>
                </a:solidFill>
              </a:rPr>
              <a:t>cellpack</a:t>
            </a:r>
            <a:r>
              <a:rPr lang="en-US" sz="1200" b="1" dirty="0">
                <a:solidFill>
                  <a:schemeClr val="tx1"/>
                </a:solidFill>
              </a:rPr>
              <a:t> DCL and run. </a:t>
            </a:r>
          </a:p>
          <a:p>
            <a:pPr marL="171450" indent="-171450">
              <a:buFont typeface="Wingdings" panose="05000000000000000000" pitchFamily="2" charset="2"/>
              <a:buChar char="q"/>
            </a:pPr>
            <a:r>
              <a:rPr lang="en-US" sz="1200" b="1" dirty="0">
                <a:solidFill>
                  <a:schemeClr val="tx1"/>
                </a:solidFill>
              </a:rPr>
              <a:t>If no flags are present on the rerun, report the diluted run.</a:t>
            </a:r>
          </a:p>
          <a:p>
            <a:r>
              <a:rPr lang="en-US" sz="1200" b="1" dirty="0">
                <a:solidFill>
                  <a:schemeClr val="tx1"/>
                </a:solidFill>
              </a:rPr>
              <a:t>	OR</a:t>
            </a:r>
          </a:p>
          <a:p>
            <a:pPr marL="171450" indent="-171450">
              <a:buFont typeface="Wingdings" panose="05000000000000000000" pitchFamily="2" charset="2"/>
              <a:buChar char="q"/>
            </a:pPr>
            <a:r>
              <a:rPr lang="en-US" sz="1200" b="1" dirty="0">
                <a:solidFill>
                  <a:schemeClr val="tx1"/>
                </a:solidFill>
              </a:rPr>
              <a:t>If the flag remains after the dilution, append the RETPER with comment INTSUB and release the results.</a:t>
            </a:r>
          </a:p>
        </p:txBody>
      </p:sp>
      <p:pic>
        <p:nvPicPr>
          <p:cNvPr id="4" name="Graphic 3" descr="Arrow Slight curve">
            <a:extLst>
              <a:ext uri="{FF2B5EF4-FFF2-40B4-BE49-F238E27FC236}">
                <a16:creationId xmlns:a16="http://schemas.microsoft.com/office/drawing/2014/main" id="{F3D8BF5D-BA5D-4F8C-AB52-E1B1C670AB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7777" y="4323791"/>
            <a:ext cx="457200" cy="457200"/>
          </a:xfrm>
          <a:prstGeom prst="rect">
            <a:avLst/>
          </a:prstGeom>
        </p:spPr>
      </p:pic>
      <p:sp>
        <p:nvSpPr>
          <p:cNvPr id="5" name="TextBox 4">
            <a:hlinkClick r:id="rId5" action="ppaction://hlinksldjump"/>
            <a:extLst>
              <a:ext uri="{FF2B5EF4-FFF2-40B4-BE49-F238E27FC236}">
                <a16:creationId xmlns:a16="http://schemas.microsoft.com/office/drawing/2014/main" id="{ABFB9EA3-253F-49CF-9145-88C9D8BBFD44}"/>
              </a:ext>
            </a:extLst>
          </p:cNvPr>
          <p:cNvSpPr txBox="1"/>
          <p:nvPr/>
        </p:nvSpPr>
        <p:spPr>
          <a:xfrm>
            <a:off x="3354977" y="4323791"/>
            <a:ext cx="1817416" cy="52322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here to proceed with the first action.</a:t>
            </a:r>
          </a:p>
        </p:txBody>
      </p:sp>
    </p:spTree>
    <p:extLst>
      <p:ext uri="{BB962C8B-B14F-4D97-AF65-F5344CB8AC3E}">
        <p14:creationId xmlns:p14="http://schemas.microsoft.com/office/powerpoint/2010/main" val="148581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550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66964A-F1DB-4C81-B34A-E053F996EA0F}"/>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hlinkClick r:id="rId3" action="ppaction://hlinksldjump"/>
            <a:extLst>
              <a:ext uri="{FF2B5EF4-FFF2-40B4-BE49-F238E27FC236}">
                <a16:creationId xmlns:a16="http://schemas.microsoft.com/office/drawing/2014/main" id="{8180E302-351F-4066-BA2D-880DCD0BECDC}"/>
              </a:ext>
            </a:extLst>
          </p:cNvPr>
          <p:cNvSpPr txBox="1"/>
          <p:nvPr/>
        </p:nvSpPr>
        <p:spPr>
          <a:xfrm>
            <a:off x="3130598" y="5717916"/>
            <a:ext cx="3609837" cy="52322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Order a rerun with dilution to see if the retic abnormal </a:t>
            </a:r>
            <a:r>
              <a:rPr lang="en-US" sz="1400" dirty="0" err="1"/>
              <a:t>scattergram</a:t>
            </a:r>
            <a:r>
              <a:rPr lang="en-US" sz="1400" dirty="0"/>
              <a:t> flag can be resolved.</a:t>
            </a:r>
          </a:p>
        </p:txBody>
      </p:sp>
      <p:sp>
        <p:nvSpPr>
          <p:cNvPr id="7" name="Rectangle: Rounded Corners 6">
            <a:hlinkClick r:id="rId4" action="ppaction://hlinksldjump"/>
            <a:extLst>
              <a:ext uri="{FF2B5EF4-FFF2-40B4-BE49-F238E27FC236}">
                <a16:creationId xmlns:a16="http://schemas.microsoft.com/office/drawing/2014/main" id="{2AB59F46-3136-4FFE-84DC-5628973C9CAB}"/>
              </a:ext>
            </a:extLst>
          </p:cNvPr>
          <p:cNvSpPr/>
          <p:nvPr/>
        </p:nvSpPr>
        <p:spPr>
          <a:xfrm>
            <a:off x="775512" y="6491264"/>
            <a:ext cx="565607" cy="283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116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BEB4B-E43B-4C59-A94B-F2A0835B53AF}"/>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D991741F-6D79-49CC-A87D-B43D39F5318E}"/>
              </a:ext>
            </a:extLst>
          </p:cNvPr>
          <p:cNvSpPr/>
          <p:nvPr/>
        </p:nvSpPr>
        <p:spPr>
          <a:xfrm>
            <a:off x="801639" y="5742327"/>
            <a:ext cx="974910" cy="283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0270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4A4457-4097-42AF-901D-AA548E1378AD}"/>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hlinkClick r:id="rId3" action="ppaction://hlinksldjump"/>
            <a:extLst>
              <a:ext uri="{FF2B5EF4-FFF2-40B4-BE49-F238E27FC236}">
                <a16:creationId xmlns:a16="http://schemas.microsoft.com/office/drawing/2014/main" id="{3299D010-892C-4BBC-8373-1B6016766665}"/>
              </a:ext>
            </a:extLst>
          </p:cNvPr>
          <p:cNvSpPr txBox="1"/>
          <p:nvPr/>
        </p:nvSpPr>
        <p:spPr>
          <a:xfrm>
            <a:off x="2638698" y="3794160"/>
            <a:ext cx="3071874"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enter a dilution factor of 2, so that </a:t>
            </a:r>
            <a:r>
              <a:rPr lang="en-US" dirty="0" err="1"/>
              <a:t>Caresphere</a:t>
            </a:r>
            <a:r>
              <a:rPr lang="en-US" dirty="0"/>
              <a:t> will perform the math for us!</a:t>
            </a:r>
          </a:p>
        </p:txBody>
      </p:sp>
    </p:spTree>
    <p:extLst>
      <p:ext uri="{BB962C8B-B14F-4D97-AF65-F5344CB8AC3E}">
        <p14:creationId xmlns:p14="http://schemas.microsoft.com/office/powerpoint/2010/main" val="1704397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CC711A-54FF-4E6F-A514-CAAA4A6921D2}"/>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5996BF46-58B0-4FE8-82B8-ABFA20FEF229}"/>
              </a:ext>
            </a:extLst>
          </p:cNvPr>
          <p:cNvSpPr/>
          <p:nvPr/>
        </p:nvSpPr>
        <p:spPr>
          <a:xfrm>
            <a:off x="6096000" y="3936274"/>
            <a:ext cx="566057" cy="3135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6793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6D2CF1-0457-493A-9791-7546C8515046}"/>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hlinkClick r:id="rId3" action="ppaction://hlinksldjump"/>
            <a:extLst>
              <a:ext uri="{FF2B5EF4-FFF2-40B4-BE49-F238E27FC236}">
                <a16:creationId xmlns:a16="http://schemas.microsoft.com/office/drawing/2014/main" id="{827E6257-6E5B-4005-874C-F31AC4B48193}"/>
              </a:ext>
            </a:extLst>
          </p:cNvPr>
          <p:cNvSpPr txBox="1"/>
          <p:nvPr/>
        </p:nvSpPr>
        <p:spPr>
          <a:xfrm>
            <a:off x="3114558" y="5773122"/>
            <a:ext cx="3826173" cy="307777"/>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here to see the results of the rerun.</a:t>
            </a:r>
          </a:p>
        </p:txBody>
      </p:sp>
    </p:spTree>
    <p:extLst>
      <p:ext uri="{BB962C8B-B14F-4D97-AF65-F5344CB8AC3E}">
        <p14:creationId xmlns:p14="http://schemas.microsoft.com/office/powerpoint/2010/main" val="2562973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04818B-31BD-4D44-8A10-83821902139E}"/>
              </a:ext>
            </a:extLst>
          </p:cNvPr>
          <p:cNvPicPr>
            <a:picLocks noChangeAspect="1"/>
          </p:cNvPicPr>
          <p:nvPr/>
        </p:nvPicPr>
        <p:blipFill>
          <a:blip r:embed="rId2"/>
          <a:stretch>
            <a:fillRect/>
          </a:stretch>
        </p:blipFill>
        <p:spPr>
          <a:xfrm>
            <a:off x="0" y="0"/>
            <a:ext cx="12192000" cy="6857999"/>
          </a:xfrm>
          <a:prstGeom prst="rect">
            <a:avLst/>
          </a:prstGeom>
        </p:spPr>
      </p:pic>
      <p:sp>
        <p:nvSpPr>
          <p:cNvPr id="3" name="Speech Bubble: Rectangle 2">
            <a:extLst>
              <a:ext uri="{FF2B5EF4-FFF2-40B4-BE49-F238E27FC236}">
                <a16:creationId xmlns:a16="http://schemas.microsoft.com/office/drawing/2014/main" id="{9FBA6045-5D35-490E-BD7C-3ACB1C9A596F}"/>
              </a:ext>
            </a:extLst>
          </p:cNvPr>
          <p:cNvSpPr/>
          <p:nvPr/>
        </p:nvSpPr>
        <p:spPr>
          <a:xfrm>
            <a:off x="7122670" y="3081745"/>
            <a:ext cx="3012773" cy="2822665"/>
          </a:xfrm>
          <a:prstGeom prst="wedgeRectCallout">
            <a:avLst>
              <a:gd name="adj1" fmla="val -21240"/>
              <a:gd name="adj2" fmla="val -48471"/>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r>
              <a:rPr lang="en-US" b="1" dirty="0">
                <a:solidFill>
                  <a:schemeClr val="tx1"/>
                </a:solidFill>
              </a:rPr>
              <a:t>Ret </a:t>
            </a:r>
            <a:r>
              <a:rPr lang="en-US" b="1" dirty="0" err="1">
                <a:solidFill>
                  <a:schemeClr val="tx1"/>
                </a:solidFill>
              </a:rPr>
              <a:t>Abn</a:t>
            </a:r>
            <a:r>
              <a:rPr lang="en-US" b="1" dirty="0">
                <a:solidFill>
                  <a:schemeClr val="tx1"/>
                </a:solidFill>
              </a:rPr>
              <a:t> </a:t>
            </a:r>
            <a:r>
              <a:rPr lang="en-US" b="1" dirty="0" err="1">
                <a:solidFill>
                  <a:schemeClr val="tx1"/>
                </a:solidFill>
              </a:rPr>
              <a:t>Scattergram</a:t>
            </a:r>
            <a:endParaRPr lang="en-US" b="1" dirty="0">
              <a:solidFill>
                <a:schemeClr val="tx1"/>
              </a:solidFill>
            </a:endParaRPr>
          </a:p>
          <a:p>
            <a:r>
              <a:rPr lang="en-US" b="1" dirty="0">
                <a:solidFill>
                  <a:schemeClr val="tx1"/>
                </a:solidFill>
              </a:rPr>
              <a:t>Retic *</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Order a rerun with dilution.</a:t>
            </a:r>
          </a:p>
          <a:p>
            <a:pPr marL="171450" indent="-171450">
              <a:buFont typeface="Wingdings" panose="05000000000000000000" pitchFamily="2" charset="2"/>
              <a:buChar char="q"/>
            </a:pPr>
            <a:r>
              <a:rPr lang="en-US" sz="1200" b="1" dirty="0">
                <a:solidFill>
                  <a:schemeClr val="tx1"/>
                </a:solidFill>
              </a:rPr>
              <a:t>Dilute the sample 1:2 with </a:t>
            </a:r>
            <a:r>
              <a:rPr lang="en-US" sz="1200" b="1" dirty="0" err="1">
                <a:solidFill>
                  <a:schemeClr val="tx1"/>
                </a:solidFill>
              </a:rPr>
              <a:t>cellpack</a:t>
            </a:r>
            <a:r>
              <a:rPr lang="en-US" sz="1200" b="1" dirty="0">
                <a:solidFill>
                  <a:schemeClr val="tx1"/>
                </a:solidFill>
              </a:rPr>
              <a:t> DCL and run. </a:t>
            </a:r>
          </a:p>
          <a:p>
            <a:pPr marL="171450" indent="-171450">
              <a:buFont typeface="Wingdings" panose="05000000000000000000" pitchFamily="2" charset="2"/>
              <a:buChar char="q"/>
            </a:pPr>
            <a:r>
              <a:rPr lang="en-US" sz="1200" b="1" dirty="0">
                <a:solidFill>
                  <a:schemeClr val="tx1"/>
                </a:solidFill>
              </a:rPr>
              <a:t>If no flags are present on the rerun, report the diluted run.</a:t>
            </a:r>
            <a:br>
              <a:rPr lang="en-US" sz="1200" b="1" strike="sngStrike" dirty="0">
                <a:solidFill>
                  <a:schemeClr val="tx1"/>
                </a:solidFill>
              </a:rPr>
            </a:br>
            <a:r>
              <a:rPr lang="en-US" sz="1200" b="1" dirty="0">
                <a:solidFill>
                  <a:schemeClr val="tx1"/>
                </a:solidFill>
              </a:rPr>
              <a:t>	OR</a:t>
            </a:r>
          </a:p>
          <a:p>
            <a:pPr marL="171450" indent="-171450">
              <a:buFont typeface="Wingdings" panose="05000000000000000000" pitchFamily="2" charset="2"/>
              <a:buChar char="q"/>
            </a:pPr>
            <a:r>
              <a:rPr lang="en-US" sz="1200" b="1" dirty="0">
                <a:solidFill>
                  <a:schemeClr val="tx1"/>
                </a:solidFill>
              </a:rPr>
              <a:t>If the flag remains after the dilution, append the RETPER with comment INTSUB and release the results.</a:t>
            </a:r>
          </a:p>
        </p:txBody>
      </p:sp>
      <p:pic>
        <p:nvPicPr>
          <p:cNvPr id="4" name="Graphic 3" descr="Checkmark">
            <a:extLst>
              <a:ext uri="{FF2B5EF4-FFF2-40B4-BE49-F238E27FC236}">
                <a16:creationId xmlns:a16="http://schemas.microsoft.com/office/drawing/2014/main" id="{3269AE4D-580A-4E3C-BC5A-C43ED69EA5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1817" y="4186181"/>
            <a:ext cx="198291" cy="198291"/>
          </a:xfrm>
          <a:prstGeom prst="rect">
            <a:avLst/>
          </a:prstGeom>
        </p:spPr>
      </p:pic>
      <p:pic>
        <p:nvPicPr>
          <p:cNvPr id="5" name="Graphic 4" descr="Checkmark">
            <a:extLst>
              <a:ext uri="{FF2B5EF4-FFF2-40B4-BE49-F238E27FC236}">
                <a16:creationId xmlns:a16="http://schemas.microsoft.com/office/drawing/2014/main" id="{794351C8-CEAB-4D06-8B01-3493B36508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1817" y="4340693"/>
            <a:ext cx="198290" cy="198290"/>
          </a:xfrm>
          <a:prstGeom prst="rect">
            <a:avLst/>
          </a:prstGeom>
        </p:spPr>
      </p:pic>
      <p:pic>
        <p:nvPicPr>
          <p:cNvPr id="6" name="Picture 5">
            <a:extLst>
              <a:ext uri="{FF2B5EF4-FFF2-40B4-BE49-F238E27FC236}">
                <a16:creationId xmlns:a16="http://schemas.microsoft.com/office/drawing/2014/main" id="{D3EE28F9-5D0C-465B-BC94-AFB1B862E7F3}"/>
              </a:ext>
            </a:extLst>
          </p:cNvPr>
          <p:cNvPicPr>
            <a:picLocks noChangeAspect="1"/>
          </p:cNvPicPr>
          <p:nvPr/>
        </p:nvPicPr>
        <p:blipFill>
          <a:blip r:embed="rId5"/>
          <a:stretch>
            <a:fillRect/>
          </a:stretch>
        </p:blipFill>
        <p:spPr>
          <a:xfrm>
            <a:off x="7122670" y="3081745"/>
            <a:ext cx="3012773" cy="2829917"/>
          </a:xfrm>
          <a:prstGeom prst="rect">
            <a:avLst/>
          </a:prstGeom>
        </p:spPr>
      </p:pic>
      <p:pic>
        <p:nvPicPr>
          <p:cNvPr id="7" name="Graphic 6" descr="Arrow Slight curve">
            <a:extLst>
              <a:ext uri="{FF2B5EF4-FFF2-40B4-BE49-F238E27FC236}">
                <a16:creationId xmlns:a16="http://schemas.microsoft.com/office/drawing/2014/main" id="{E2E38A86-565F-4FE4-9794-78952F8C80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72457" y="5447210"/>
            <a:ext cx="457200" cy="457200"/>
          </a:xfrm>
          <a:prstGeom prst="rect">
            <a:avLst/>
          </a:prstGeom>
        </p:spPr>
      </p:pic>
      <p:sp>
        <p:nvSpPr>
          <p:cNvPr id="8" name="TextBox 7">
            <a:hlinkClick r:id="rId8" action="ppaction://hlinksldjump"/>
            <a:extLst>
              <a:ext uri="{FF2B5EF4-FFF2-40B4-BE49-F238E27FC236}">
                <a16:creationId xmlns:a16="http://schemas.microsoft.com/office/drawing/2014/main" id="{A6CA69BC-5AA8-4430-968A-C89F7F800C4D}"/>
              </a:ext>
            </a:extLst>
          </p:cNvPr>
          <p:cNvSpPr txBox="1"/>
          <p:nvPr/>
        </p:nvSpPr>
        <p:spPr>
          <a:xfrm>
            <a:off x="10429657" y="5306478"/>
            <a:ext cx="1681218" cy="738664"/>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here to proceed with the next action.</a:t>
            </a:r>
          </a:p>
        </p:txBody>
      </p:sp>
    </p:spTree>
    <p:extLst>
      <p:ext uri="{BB962C8B-B14F-4D97-AF65-F5344CB8AC3E}">
        <p14:creationId xmlns:p14="http://schemas.microsoft.com/office/powerpoint/2010/main" val="2412647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0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40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450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04818B-31BD-4D44-8A10-83821902139E}"/>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hlinkClick r:id="rId3" action="ppaction://hlinksldjump"/>
            <a:extLst>
              <a:ext uri="{FF2B5EF4-FFF2-40B4-BE49-F238E27FC236}">
                <a16:creationId xmlns:a16="http://schemas.microsoft.com/office/drawing/2014/main" id="{05029FB1-9F89-4D61-884C-659E57CB8821}"/>
              </a:ext>
            </a:extLst>
          </p:cNvPr>
          <p:cNvSpPr txBox="1"/>
          <p:nvPr/>
        </p:nvSpPr>
        <p:spPr>
          <a:xfrm>
            <a:off x="2966512" y="5842791"/>
            <a:ext cx="4279019" cy="52322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Since the Retic flags did not resolve in the diluted run, add an INTSUB comment against the RETIRE result.</a:t>
            </a:r>
          </a:p>
        </p:txBody>
      </p:sp>
      <p:sp>
        <p:nvSpPr>
          <p:cNvPr id="4" name="Rectangle: Rounded Corners 3">
            <a:hlinkClick r:id="rId4" action="ppaction://hlinksldjump"/>
            <a:extLst>
              <a:ext uri="{FF2B5EF4-FFF2-40B4-BE49-F238E27FC236}">
                <a16:creationId xmlns:a16="http://schemas.microsoft.com/office/drawing/2014/main" id="{C00A26D1-D5A8-4F6A-BDBC-1213B31CE0F1}"/>
              </a:ext>
            </a:extLst>
          </p:cNvPr>
          <p:cNvSpPr/>
          <p:nvPr/>
        </p:nvSpPr>
        <p:spPr>
          <a:xfrm>
            <a:off x="4676503" y="4754880"/>
            <a:ext cx="531223" cy="1915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90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E5B31E-D6AD-4440-978F-3560DD6F9482}"/>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40FD02AF-BDB7-4B2A-B117-AC42E7FEB019}"/>
              </a:ext>
            </a:extLst>
          </p:cNvPr>
          <p:cNvSpPr/>
          <p:nvPr/>
        </p:nvSpPr>
        <p:spPr>
          <a:xfrm>
            <a:off x="4232366" y="3823064"/>
            <a:ext cx="1219200" cy="1915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2459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22924-4AAC-46F0-9121-F198BE9886B6}"/>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BC84DBB-0AF9-4F72-949E-B39A2115E13A}"/>
              </a:ext>
            </a:extLst>
          </p:cNvPr>
          <p:cNvSpPr txBox="1"/>
          <p:nvPr/>
        </p:nvSpPr>
        <p:spPr>
          <a:xfrm>
            <a:off x="346483" y="3513589"/>
            <a:ext cx="2749061"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That value is within the normal reference range. Refer to the HH Critical Result Procedure to find the critical value.</a:t>
            </a:r>
          </a:p>
        </p:txBody>
      </p:sp>
      <p:sp>
        <p:nvSpPr>
          <p:cNvPr id="2" name="TextBox 1">
            <a:hlinkClick r:id="rId3" action="ppaction://hlinksldjump"/>
            <a:extLst>
              <a:ext uri="{FF2B5EF4-FFF2-40B4-BE49-F238E27FC236}">
                <a16:creationId xmlns:a16="http://schemas.microsoft.com/office/drawing/2014/main" id="{779E0F29-14AA-490B-A72E-C08DB73F45FB}"/>
              </a:ext>
            </a:extLst>
          </p:cNvPr>
          <p:cNvSpPr txBox="1"/>
          <p:nvPr/>
        </p:nvSpPr>
        <p:spPr>
          <a:xfrm>
            <a:off x="574897" y="5080000"/>
            <a:ext cx="229223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24688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1547C0-840E-4166-B85C-51B991D96BDC}"/>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1FFC3E34-30F1-4B49-BD34-84292BEC72AB}"/>
              </a:ext>
            </a:extLst>
          </p:cNvPr>
          <p:cNvSpPr/>
          <p:nvPr/>
        </p:nvSpPr>
        <p:spPr>
          <a:xfrm>
            <a:off x="4110447" y="3429000"/>
            <a:ext cx="801188" cy="2024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369384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6B8A62-6E34-4FEA-85DB-AC951C7FB0B8}"/>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hlinkClick r:id="rId3" action="ppaction://hlinksldjump"/>
            <a:extLst>
              <a:ext uri="{FF2B5EF4-FFF2-40B4-BE49-F238E27FC236}">
                <a16:creationId xmlns:a16="http://schemas.microsoft.com/office/drawing/2014/main" id="{352B4ADF-E99A-48C4-A704-A00C60147C65}"/>
              </a:ext>
            </a:extLst>
          </p:cNvPr>
          <p:cNvSpPr/>
          <p:nvPr/>
        </p:nvSpPr>
        <p:spPr>
          <a:xfrm>
            <a:off x="7471954" y="5686697"/>
            <a:ext cx="566057" cy="3309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7299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1E27D1-20C2-4048-8CD0-84EE6593C880}"/>
              </a:ext>
            </a:extLst>
          </p:cNvPr>
          <p:cNvPicPr>
            <a:picLocks noChangeAspect="1"/>
          </p:cNvPicPr>
          <p:nvPr/>
        </p:nvPicPr>
        <p:blipFill>
          <a:blip r:embed="rId2"/>
          <a:stretch>
            <a:fillRect/>
          </a:stretch>
        </p:blipFill>
        <p:spPr>
          <a:xfrm>
            <a:off x="0" y="395295"/>
            <a:ext cx="12192000" cy="6067410"/>
          </a:xfrm>
          <a:prstGeom prst="rect">
            <a:avLst/>
          </a:prstGeom>
        </p:spPr>
      </p:pic>
      <p:sp>
        <p:nvSpPr>
          <p:cNvPr id="3" name="Rectangle: Rounded Corners 2">
            <a:hlinkClick r:id="rId3" action="ppaction://hlinksldjump"/>
            <a:extLst>
              <a:ext uri="{FF2B5EF4-FFF2-40B4-BE49-F238E27FC236}">
                <a16:creationId xmlns:a16="http://schemas.microsoft.com/office/drawing/2014/main" id="{B3E3C9A6-4304-4C57-8752-9E3758C54127}"/>
              </a:ext>
            </a:extLst>
          </p:cNvPr>
          <p:cNvSpPr/>
          <p:nvPr/>
        </p:nvSpPr>
        <p:spPr>
          <a:xfrm>
            <a:off x="7297783" y="4467497"/>
            <a:ext cx="566057" cy="3309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327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C3067E-E971-449E-A51E-2B2884BA161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92A9554-CACC-4AA5-B36D-75A89A674DB2}"/>
              </a:ext>
            </a:extLst>
          </p:cNvPr>
          <p:cNvSpPr txBox="1"/>
          <p:nvPr/>
        </p:nvSpPr>
        <p:spPr>
          <a:xfrm>
            <a:off x="3714446" y="5735926"/>
            <a:ext cx="2907847" cy="369332"/>
          </a:xfrm>
          <a:prstGeom prst="rect">
            <a:avLst/>
          </a:prstGeom>
          <a:solidFill>
            <a:schemeClr val="bg1"/>
          </a:solidFill>
          <a:ln w="28575">
            <a:solidFill>
              <a:srgbClr val="FF0000"/>
            </a:solidFill>
          </a:ln>
        </p:spPr>
        <p:txBody>
          <a:bodyPr wrap="none" rtlCol="0">
            <a:spAutoFit/>
          </a:bodyPr>
          <a:lstStyle/>
          <a:p>
            <a:r>
              <a:rPr lang="en-US" dirty="0"/>
              <a:t>Validate the patient’s results.</a:t>
            </a:r>
          </a:p>
        </p:txBody>
      </p:sp>
      <p:sp>
        <p:nvSpPr>
          <p:cNvPr id="4" name="Rectangle: Rounded Corners 3">
            <a:hlinkClick r:id="rId3" action="ppaction://hlinksldjump"/>
            <a:extLst>
              <a:ext uri="{FF2B5EF4-FFF2-40B4-BE49-F238E27FC236}">
                <a16:creationId xmlns:a16="http://schemas.microsoft.com/office/drawing/2014/main" id="{E0106A2C-E2DE-44C5-ACBC-7285F424B436}"/>
              </a:ext>
            </a:extLst>
          </p:cNvPr>
          <p:cNvSpPr/>
          <p:nvPr/>
        </p:nvSpPr>
        <p:spPr>
          <a:xfrm>
            <a:off x="4169111" y="6473264"/>
            <a:ext cx="805561" cy="2798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4" action="ppaction://hlinksldjump"/>
            <a:extLst>
              <a:ext uri="{FF2B5EF4-FFF2-40B4-BE49-F238E27FC236}">
                <a16:creationId xmlns:a16="http://schemas.microsoft.com/office/drawing/2014/main" id="{F65803AE-60B2-4F10-889A-B7E1D7F0911E}"/>
              </a:ext>
            </a:extLst>
          </p:cNvPr>
          <p:cNvSpPr/>
          <p:nvPr/>
        </p:nvSpPr>
        <p:spPr>
          <a:xfrm>
            <a:off x="5814860" y="6473264"/>
            <a:ext cx="805561" cy="2798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6513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C3067E-E971-449E-A51E-2B2884BA161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11B0CC3-C45E-4FD8-90CA-404A3EE295D6}"/>
              </a:ext>
            </a:extLst>
          </p:cNvPr>
          <p:cNvSpPr txBox="1"/>
          <p:nvPr/>
        </p:nvSpPr>
        <p:spPr>
          <a:xfrm>
            <a:off x="7841302" y="3292364"/>
            <a:ext cx="3742267"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Because a smear was ordered by the Sysmex, results must be released from the Validate All button.</a:t>
            </a:r>
          </a:p>
        </p:txBody>
      </p:sp>
      <p:sp>
        <p:nvSpPr>
          <p:cNvPr id="4" name="TextBox 3">
            <a:hlinkClick r:id="rId3" action="ppaction://hlinksldjump"/>
            <a:extLst>
              <a:ext uri="{FF2B5EF4-FFF2-40B4-BE49-F238E27FC236}">
                <a16:creationId xmlns:a16="http://schemas.microsoft.com/office/drawing/2014/main" id="{E577C003-8436-47C6-A17F-A4FDA60CE04A}"/>
              </a:ext>
            </a:extLst>
          </p:cNvPr>
          <p:cNvSpPr txBox="1"/>
          <p:nvPr/>
        </p:nvSpPr>
        <p:spPr>
          <a:xfrm>
            <a:off x="8549581" y="4319751"/>
            <a:ext cx="262495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try again!</a:t>
            </a:r>
          </a:p>
        </p:txBody>
      </p:sp>
    </p:spTree>
    <p:extLst>
      <p:ext uri="{BB962C8B-B14F-4D97-AF65-F5344CB8AC3E}">
        <p14:creationId xmlns:p14="http://schemas.microsoft.com/office/powerpoint/2010/main" val="168868840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BB8941-57CE-4E54-93F2-FBF0F0BC493A}"/>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303735D3-0C9F-40FD-A2B7-71C677E235CF}"/>
              </a:ext>
            </a:extLst>
          </p:cNvPr>
          <p:cNvSpPr/>
          <p:nvPr/>
        </p:nvSpPr>
        <p:spPr>
          <a:xfrm>
            <a:off x="5712823" y="3135086"/>
            <a:ext cx="731520" cy="1915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hlinkClick r:id="rId4" action="ppaction://hlinksldjump"/>
            <a:extLst>
              <a:ext uri="{FF2B5EF4-FFF2-40B4-BE49-F238E27FC236}">
                <a16:creationId xmlns:a16="http://schemas.microsoft.com/office/drawing/2014/main" id="{F88B428E-3097-4134-B0E0-737499758DDE}"/>
              </a:ext>
            </a:extLst>
          </p:cNvPr>
          <p:cNvSpPr/>
          <p:nvPr/>
        </p:nvSpPr>
        <p:spPr>
          <a:xfrm>
            <a:off x="5730240" y="3383280"/>
            <a:ext cx="731520" cy="1915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44032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BB8941-57CE-4E54-93F2-FBF0F0BC493A}"/>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50A8723-5A52-43D7-BF05-6AE8C8337E9D}"/>
              </a:ext>
            </a:extLst>
          </p:cNvPr>
          <p:cNvSpPr txBox="1"/>
          <p:nvPr/>
        </p:nvSpPr>
        <p:spPr>
          <a:xfrm>
            <a:off x="2295102" y="2910275"/>
            <a:ext cx="2337859"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Incorrect. The slide was not reviewed.</a:t>
            </a:r>
          </a:p>
        </p:txBody>
      </p:sp>
      <p:sp>
        <p:nvSpPr>
          <p:cNvPr id="4" name="TextBox 3">
            <a:hlinkClick r:id="rId3" action="ppaction://hlinksldjump"/>
            <a:extLst>
              <a:ext uri="{FF2B5EF4-FFF2-40B4-BE49-F238E27FC236}">
                <a16:creationId xmlns:a16="http://schemas.microsoft.com/office/drawing/2014/main" id="{BC407CE2-D06F-4329-B059-62583FF163B2}"/>
              </a:ext>
            </a:extLst>
          </p:cNvPr>
          <p:cNvSpPr txBox="1"/>
          <p:nvPr/>
        </p:nvSpPr>
        <p:spPr>
          <a:xfrm>
            <a:off x="2015564" y="3627152"/>
            <a:ext cx="262495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try again!</a:t>
            </a:r>
          </a:p>
        </p:txBody>
      </p:sp>
    </p:spTree>
    <p:extLst>
      <p:ext uri="{BB962C8B-B14F-4D97-AF65-F5344CB8AC3E}">
        <p14:creationId xmlns:p14="http://schemas.microsoft.com/office/powerpoint/2010/main" val="289211056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2E2A37-9352-4A17-917C-C49E6FE6F9DC}"/>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D2087982-487E-4C1D-AD9A-BD5AB6C80A94}"/>
              </a:ext>
            </a:extLst>
          </p:cNvPr>
          <p:cNvSpPr/>
          <p:nvPr/>
        </p:nvSpPr>
        <p:spPr>
          <a:xfrm>
            <a:off x="6365967" y="3914502"/>
            <a:ext cx="539932" cy="3004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43914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44B8E6-D6DE-4FF0-9A9C-59433C2C4FAA}"/>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hlinkClick r:id="rId3" action="ppaction://hlinksldjump"/>
            <a:extLst>
              <a:ext uri="{FF2B5EF4-FFF2-40B4-BE49-F238E27FC236}">
                <a16:creationId xmlns:a16="http://schemas.microsoft.com/office/drawing/2014/main" id="{2FB68ABA-A664-41F6-81BF-50466851B190}"/>
              </a:ext>
            </a:extLst>
          </p:cNvPr>
          <p:cNvSpPr txBox="1"/>
          <p:nvPr/>
        </p:nvSpPr>
        <p:spPr>
          <a:xfrm>
            <a:off x="8726214" y="5297214"/>
            <a:ext cx="2822028"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proceed to next pending sample.</a:t>
            </a:r>
          </a:p>
        </p:txBody>
      </p:sp>
    </p:spTree>
    <p:extLst>
      <p:ext uri="{BB962C8B-B14F-4D97-AF65-F5344CB8AC3E}">
        <p14:creationId xmlns:p14="http://schemas.microsoft.com/office/powerpoint/2010/main" val="1567643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915171-505A-41CC-A35A-63593ECFBCF9}"/>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AC9B87E-48B4-4546-AC49-44DE8D6ADF85}"/>
              </a:ext>
            </a:extLst>
          </p:cNvPr>
          <p:cNvSpPr txBox="1"/>
          <p:nvPr/>
        </p:nvSpPr>
        <p:spPr>
          <a:xfrm>
            <a:off x="3706322" y="5237481"/>
            <a:ext cx="3020037" cy="923330"/>
          </a:xfrm>
          <a:prstGeom prst="rect">
            <a:avLst/>
          </a:prstGeom>
          <a:solidFill>
            <a:schemeClr val="bg1"/>
          </a:solidFill>
          <a:ln w="38100">
            <a:solidFill>
              <a:srgbClr val="FF0000"/>
            </a:solidFill>
          </a:ln>
        </p:spPr>
        <p:txBody>
          <a:bodyPr wrap="square" rtlCol="0">
            <a:spAutoFit/>
          </a:bodyPr>
          <a:lstStyle/>
          <a:p>
            <a:pPr algn="ctr"/>
            <a:r>
              <a:rPr lang="en-US" dirty="0"/>
              <a:t>Select the critical result to review corresponding procedural action rules.</a:t>
            </a:r>
          </a:p>
        </p:txBody>
      </p:sp>
      <p:sp>
        <p:nvSpPr>
          <p:cNvPr id="8" name="Rectangle: Rounded Corners 7">
            <a:extLst>
              <a:ext uri="{FF2B5EF4-FFF2-40B4-BE49-F238E27FC236}">
                <a16:creationId xmlns:a16="http://schemas.microsoft.com/office/drawing/2014/main" id="{3B5548F9-A261-4656-9B39-CFD184574C59}"/>
              </a:ext>
            </a:extLst>
          </p:cNvPr>
          <p:cNvSpPr/>
          <p:nvPr/>
        </p:nvSpPr>
        <p:spPr>
          <a:xfrm>
            <a:off x="5573110" y="1915510"/>
            <a:ext cx="252249" cy="14346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E8000E6-A21C-47E4-B849-D443533EF297}"/>
              </a:ext>
            </a:extLst>
          </p:cNvPr>
          <p:cNvSpPr/>
          <p:nvPr/>
        </p:nvSpPr>
        <p:spPr>
          <a:xfrm>
            <a:off x="5630916" y="3683875"/>
            <a:ext cx="252249" cy="14346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hlinkClick r:id="rId3" action="ppaction://hlinksldjump"/>
            <a:extLst>
              <a:ext uri="{FF2B5EF4-FFF2-40B4-BE49-F238E27FC236}">
                <a16:creationId xmlns:a16="http://schemas.microsoft.com/office/drawing/2014/main" id="{C5DC1486-FC76-43D4-91B8-9BD2FD1FD255}"/>
              </a:ext>
            </a:extLst>
          </p:cNvPr>
          <p:cNvSpPr/>
          <p:nvPr/>
        </p:nvSpPr>
        <p:spPr>
          <a:xfrm>
            <a:off x="5573110" y="3429000"/>
            <a:ext cx="252249" cy="165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304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22924-4AAC-46F0-9121-F198BE9886B6}"/>
              </a:ext>
            </a:extLst>
          </p:cNvPr>
          <p:cNvPicPr>
            <a:picLocks noChangeAspect="1"/>
          </p:cNvPicPr>
          <p:nvPr/>
        </p:nvPicPr>
        <p:blipFill>
          <a:blip r:embed="rId2"/>
          <a:stretch>
            <a:fillRect/>
          </a:stretch>
        </p:blipFill>
        <p:spPr>
          <a:xfrm>
            <a:off x="0" y="0"/>
            <a:ext cx="12192000" cy="6858000"/>
          </a:xfrm>
          <a:prstGeom prst="rect">
            <a:avLst/>
          </a:prstGeom>
        </p:spPr>
      </p:pic>
      <p:sp>
        <p:nvSpPr>
          <p:cNvPr id="4" name="Speech Bubble: Rectangle 3">
            <a:extLst>
              <a:ext uri="{FF2B5EF4-FFF2-40B4-BE49-F238E27FC236}">
                <a16:creationId xmlns:a16="http://schemas.microsoft.com/office/drawing/2014/main" id="{B759DF30-C60A-4149-A1D6-F89503C89EE9}"/>
              </a:ext>
            </a:extLst>
          </p:cNvPr>
          <p:cNvSpPr/>
          <p:nvPr/>
        </p:nvSpPr>
        <p:spPr>
          <a:xfrm>
            <a:off x="6299199" y="2370667"/>
            <a:ext cx="3338818" cy="3005665"/>
          </a:xfrm>
          <a:prstGeom prst="wedgeRectCallout">
            <a:avLst>
              <a:gd name="adj1" fmla="val -94858"/>
              <a:gd name="adj2" fmla="val -53048"/>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r>
              <a:rPr lang="en-US" b="1" dirty="0">
                <a:solidFill>
                  <a:schemeClr val="tx1"/>
                </a:solidFill>
              </a:rPr>
              <a:t>WBC &gt;30.0</a:t>
            </a:r>
          </a:p>
          <a:p>
            <a:r>
              <a:rPr lang="en-US" b="1" dirty="0">
                <a:solidFill>
                  <a:schemeClr val="tx1"/>
                </a:solidFill>
              </a:rPr>
              <a:t>Actions;</a:t>
            </a:r>
          </a:p>
          <a:p>
            <a:endParaRPr lang="en-US" b="1" dirty="0">
              <a:solidFill>
                <a:schemeClr val="tx1"/>
              </a:solidFill>
            </a:endParaRPr>
          </a:p>
          <a:p>
            <a:pPr marL="171450" indent="-171450">
              <a:buFont typeface="Wingdings" panose="05000000000000000000" pitchFamily="2" charset="2"/>
              <a:buChar char="q"/>
            </a:pPr>
            <a:r>
              <a:rPr lang="en-US" sz="1200" b="1" dirty="0">
                <a:solidFill>
                  <a:schemeClr val="tx1"/>
                </a:solidFill>
              </a:rPr>
              <a:t>Review patient history. </a:t>
            </a:r>
          </a:p>
          <a:p>
            <a:pPr marL="171450" indent="-171450">
              <a:buFont typeface="Wingdings" panose="05000000000000000000" pitchFamily="2" charset="2"/>
              <a:buChar char="q"/>
            </a:pPr>
            <a:r>
              <a:rPr lang="en-US" sz="1200" b="1" dirty="0">
                <a:solidFill>
                  <a:schemeClr val="tx1"/>
                </a:solidFill>
              </a:rPr>
              <a:t>If this is the first time the patient’s WBC is &gt;30, scan smear for abnormalities, add an RE (results verified by smear) comment and release.</a:t>
            </a:r>
          </a:p>
          <a:p>
            <a:r>
              <a:rPr lang="en-US" sz="1200" b="1" dirty="0">
                <a:solidFill>
                  <a:schemeClr val="tx1"/>
                </a:solidFill>
              </a:rPr>
              <a:t>	OR</a:t>
            </a:r>
          </a:p>
          <a:p>
            <a:pPr marL="171450" indent="-171450">
              <a:buFont typeface="Wingdings" panose="05000000000000000000" pitchFamily="2" charset="2"/>
              <a:buChar char="q"/>
            </a:pPr>
            <a:r>
              <a:rPr lang="en-US" sz="1200" b="1" dirty="0">
                <a:solidFill>
                  <a:schemeClr val="tx1"/>
                </a:solidFill>
              </a:rPr>
              <a:t>If the patient has a history of having a WBC &gt;30, add an RCRP (recurring critical previously phoned) comment and release.</a:t>
            </a:r>
          </a:p>
          <a:p>
            <a:pPr lvl="2"/>
            <a:endParaRPr lang="en-US" sz="1200" b="1" dirty="0">
              <a:solidFill>
                <a:schemeClr val="tx1"/>
              </a:solidFill>
            </a:endParaRPr>
          </a:p>
          <a:p>
            <a:endParaRPr lang="en-US" sz="1200" b="1" dirty="0">
              <a:solidFill>
                <a:schemeClr val="tx1"/>
              </a:solidFill>
            </a:endParaRPr>
          </a:p>
          <a:p>
            <a:pPr algn="ctr"/>
            <a:endParaRPr lang="en-US" dirty="0"/>
          </a:p>
        </p:txBody>
      </p:sp>
      <p:pic>
        <p:nvPicPr>
          <p:cNvPr id="5" name="Graphic 4" descr="Arrow Slight curve">
            <a:extLst>
              <a:ext uri="{FF2B5EF4-FFF2-40B4-BE49-F238E27FC236}">
                <a16:creationId xmlns:a16="http://schemas.microsoft.com/office/drawing/2014/main" id="{5837B6D1-ACBC-489C-9A05-DB289E6125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38017" y="3098800"/>
            <a:ext cx="601133" cy="601133"/>
          </a:xfrm>
          <a:prstGeom prst="rect">
            <a:avLst/>
          </a:prstGeom>
        </p:spPr>
      </p:pic>
      <p:sp>
        <p:nvSpPr>
          <p:cNvPr id="6" name="TextBox 5">
            <a:hlinkClick r:id="rId5" action="ppaction://hlinksldjump"/>
            <a:extLst>
              <a:ext uri="{FF2B5EF4-FFF2-40B4-BE49-F238E27FC236}">
                <a16:creationId xmlns:a16="http://schemas.microsoft.com/office/drawing/2014/main" id="{E5090A00-D1FA-470B-B0F4-5196D2097002}"/>
              </a:ext>
            </a:extLst>
          </p:cNvPr>
          <p:cNvSpPr txBox="1"/>
          <p:nvPr/>
        </p:nvSpPr>
        <p:spPr>
          <a:xfrm>
            <a:off x="10239150" y="3030034"/>
            <a:ext cx="1825850" cy="52322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to proceed with the first action</a:t>
            </a:r>
          </a:p>
        </p:txBody>
      </p:sp>
      <p:sp>
        <p:nvSpPr>
          <p:cNvPr id="7" name="Rectangle: Rounded Corners 6">
            <a:hlinkClick r:id="rId6" action="ppaction://hlinksldjump"/>
            <a:extLst>
              <a:ext uri="{FF2B5EF4-FFF2-40B4-BE49-F238E27FC236}">
                <a16:creationId xmlns:a16="http://schemas.microsoft.com/office/drawing/2014/main" id="{4ED0855E-FF1A-4F95-A47B-6AA009A65B4D}"/>
              </a:ext>
            </a:extLst>
          </p:cNvPr>
          <p:cNvSpPr/>
          <p:nvPr/>
        </p:nvSpPr>
        <p:spPr>
          <a:xfrm>
            <a:off x="6443133" y="1862667"/>
            <a:ext cx="778934" cy="3725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483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500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915171-505A-41CC-A35A-63593ECFBCF9}"/>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99BF386-AB88-4DA2-A75C-0A4E1A11C8AF}"/>
              </a:ext>
            </a:extLst>
          </p:cNvPr>
          <p:cNvSpPr txBox="1"/>
          <p:nvPr/>
        </p:nvSpPr>
        <p:spPr>
          <a:xfrm>
            <a:off x="1479152" y="2994870"/>
            <a:ext cx="2749061"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That value is within the normal reference range. Refer to the HH Critical Results Procedure to find the abnormal value.</a:t>
            </a:r>
          </a:p>
        </p:txBody>
      </p:sp>
      <p:sp>
        <p:nvSpPr>
          <p:cNvPr id="4" name="TextBox 3">
            <a:hlinkClick r:id="rId3" action="ppaction://hlinksldjump"/>
            <a:extLst>
              <a:ext uri="{FF2B5EF4-FFF2-40B4-BE49-F238E27FC236}">
                <a16:creationId xmlns:a16="http://schemas.microsoft.com/office/drawing/2014/main" id="{8BF265B1-FC08-4FD6-BDD8-89135E890459}"/>
              </a:ext>
            </a:extLst>
          </p:cNvPr>
          <p:cNvSpPr txBox="1"/>
          <p:nvPr/>
        </p:nvSpPr>
        <p:spPr>
          <a:xfrm>
            <a:off x="1541203" y="4642220"/>
            <a:ext cx="262495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try again!</a:t>
            </a:r>
          </a:p>
        </p:txBody>
      </p:sp>
    </p:spTree>
    <p:extLst>
      <p:ext uri="{BB962C8B-B14F-4D97-AF65-F5344CB8AC3E}">
        <p14:creationId xmlns:p14="http://schemas.microsoft.com/office/powerpoint/2010/main" val="337722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915171-505A-41CC-A35A-63593ECFBCF9}"/>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DA883466-9A47-449C-BB39-3C76489BF5E5}"/>
              </a:ext>
            </a:extLst>
          </p:cNvPr>
          <p:cNvSpPr/>
          <p:nvPr/>
        </p:nvSpPr>
        <p:spPr>
          <a:xfrm>
            <a:off x="6657822" y="2431722"/>
            <a:ext cx="3338818" cy="2554449"/>
          </a:xfrm>
          <a:prstGeom prst="wedgeRectCallout">
            <a:avLst>
              <a:gd name="adj1" fmla="val -73050"/>
              <a:gd name="adj2" fmla="val -6680"/>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tx1"/>
                </a:solidFill>
              </a:rPr>
              <a:t>PLT &lt;20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the sample for the Platelet F. </a:t>
            </a:r>
          </a:p>
          <a:p>
            <a:pPr marL="171450" indent="-171450">
              <a:buFont typeface="Wingdings" panose="05000000000000000000" pitchFamily="2" charset="2"/>
              <a:buChar char="q"/>
            </a:pPr>
            <a:r>
              <a:rPr lang="en-US" sz="1200" b="1" dirty="0">
                <a:solidFill>
                  <a:schemeClr val="tx1"/>
                </a:solidFill>
              </a:rPr>
              <a:t>Review the patient history. If this is the first occurrence of the PLT result falling below 20, perform platelet estimate. </a:t>
            </a:r>
          </a:p>
          <a:p>
            <a:r>
              <a:rPr lang="en-US" sz="1200" b="1" dirty="0">
                <a:solidFill>
                  <a:schemeClr val="tx1"/>
                </a:solidFill>
              </a:rPr>
              <a:t>                                        OR </a:t>
            </a:r>
          </a:p>
          <a:p>
            <a:pPr marL="171450" indent="-171450">
              <a:buFont typeface="Wingdings" panose="05000000000000000000" pitchFamily="2" charset="2"/>
              <a:buChar char="q"/>
            </a:pPr>
            <a:r>
              <a:rPr lang="en-US" sz="1200" b="1" dirty="0">
                <a:solidFill>
                  <a:schemeClr val="tx1"/>
                </a:solidFill>
              </a:rPr>
              <a:t>If patient has a history of PLT results falling below 20 and the PLT does not have an asterisk flag, release result.</a:t>
            </a:r>
          </a:p>
          <a:p>
            <a:pPr algn="ctr"/>
            <a:endParaRPr lang="en-US" dirty="0"/>
          </a:p>
        </p:txBody>
      </p:sp>
      <p:pic>
        <p:nvPicPr>
          <p:cNvPr id="4" name="Graphic 3" descr="Arrow Slight curve">
            <a:extLst>
              <a:ext uri="{FF2B5EF4-FFF2-40B4-BE49-F238E27FC236}">
                <a16:creationId xmlns:a16="http://schemas.microsoft.com/office/drawing/2014/main" id="{CD735D6B-D94D-4BB7-A4A3-ACE8642A36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1570" y="2826471"/>
            <a:ext cx="490140" cy="490140"/>
          </a:xfrm>
          <a:prstGeom prst="rect">
            <a:avLst/>
          </a:prstGeom>
        </p:spPr>
      </p:pic>
      <p:sp>
        <p:nvSpPr>
          <p:cNvPr id="5" name="TextBox 4">
            <a:hlinkClick r:id="rId5" action="ppaction://hlinksldjump"/>
            <a:extLst>
              <a:ext uri="{FF2B5EF4-FFF2-40B4-BE49-F238E27FC236}">
                <a16:creationId xmlns:a16="http://schemas.microsoft.com/office/drawing/2014/main" id="{AA7C084E-B20B-470D-9C0F-87500353178D}"/>
              </a:ext>
            </a:extLst>
          </p:cNvPr>
          <p:cNvSpPr txBox="1"/>
          <p:nvPr/>
        </p:nvSpPr>
        <p:spPr>
          <a:xfrm>
            <a:off x="10260929" y="2609876"/>
            <a:ext cx="1666782" cy="92333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Click here to proceed with first action</a:t>
            </a:r>
          </a:p>
        </p:txBody>
      </p:sp>
    </p:spTree>
    <p:extLst>
      <p:ext uri="{BB962C8B-B14F-4D97-AF65-F5344CB8AC3E}">
        <p14:creationId xmlns:p14="http://schemas.microsoft.com/office/powerpoint/2010/main" val="2415113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550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915171-505A-41CC-A35A-63593ECFBCF9}"/>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5C710D6-8142-44B9-AE7F-AA62612EC39C}"/>
              </a:ext>
            </a:extLst>
          </p:cNvPr>
          <p:cNvSpPr txBox="1"/>
          <p:nvPr/>
        </p:nvSpPr>
        <p:spPr>
          <a:xfrm>
            <a:off x="2749339" y="5353743"/>
            <a:ext cx="4938591" cy="646331"/>
          </a:xfrm>
          <a:prstGeom prst="rect">
            <a:avLst/>
          </a:prstGeom>
          <a:noFill/>
          <a:ln w="28575">
            <a:solidFill>
              <a:srgbClr val="FF0000"/>
            </a:solidFill>
          </a:ln>
        </p:spPr>
        <p:txBody>
          <a:bodyPr wrap="square" rtlCol="0">
            <a:spAutoFit/>
          </a:bodyPr>
          <a:lstStyle/>
          <a:p>
            <a:pPr algn="ctr"/>
            <a:r>
              <a:rPr lang="en-US" dirty="0"/>
              <a:t>You have checked the sample for a clot and saw no signs of clotting. Enter a NCLOT (no clot) comment</a:t>
            </a:r>
          </a:p>
        </p:txBody>
      </p:sp>
      <p:sp>
        <p:nvSpPr>
          <p:cNvPr id="4" name="Rectangle: Rounded Corners 3">
            <a:hlinkClick r:id="rId3" action="ppaction://hlinksldjump"/>
            <a:extLst>
              <a:ext uri="{FF2B5EF4-FFF2-40B4-BE49-F238E27FC236}">
                <a16:creationId xmlns:a16="http://schemas.microsoft.com/office/drawing/2014/main" id="{B3713A62-121C-498C-891D-D125E785A4BF}"/>
              </a:ext>
            </a:extLst>
          </p:cNvPr>
          <p:cNvSpPr/>
          <p:nvPr/>
        </p:nvSpPr>
        <p:spPr>
          <a:xfrm>
            <a:off x="4761186" y="1915510"/>
            <a:ext cx="386255" cy="31925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4" action="ppaction://hlinksldjump"/>
            <a:extLst>
              <a:ext uri="{FF2B5EF4-FFF2-40B4-BE49-F238E27FC236}">
                <a16:creationId xmlns:a16="http://schemas.microsoft.com/office/drawing/2014/main" id="{F8B9D6D0-C6F6-459B-A91B-739B634B52F1}"/>
              </a:ext>
            </a:extLst>
          </p:cNvPr>
          <p:cNvSpPr/>
          <p:nvPr/>
        </p:nvSpPr>
        <p:spPr>
          <a:xfrm>
            <a:off x="819807" y="1669795"/>
            <a:ext cx="260131" cy="3324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50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915171-505A-41CC-A35A-63593ECFBCF9}"/>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06E45B73-B723-4DF5-853A-136952A6401B}"/>
              </a:ext>
            </a:extLst>
          </p:cNvPr>
          <p:cNvSpPr/>
          <p:nvPr/>
        </p:nvSpPr>
        <p:spPr>
          <a:xfrm>
            <a:off x="6198610" y="3429000"/>
            <a:ext cx="3716866" cy="2142067"/>
          </a:xfrm>
          <a:prstGeom prst="wedgeRectCallout">
            <a:avLst>
              <a:gd name="adj1" fmla="val -82564"/>
              <a:gd name="adj2" fmla="val -4184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These are the external comment buttons. Comments entered here will be seen by the provider when viewing the patient’s results.</a:t>
            </a:r>
          </a:p>
          <a:p>
            <a:pPr algn="ctr"/>
            <a:endParaRPr lang="en-US" dirty="0"/>
          </a:p>
          <a:p>
            <a:pPr algn="ctr"/>
            <a:r>
              <a:rPr lang="en-US" dirty="0"/>
              <a:t>The “no clot” comment is for internal lab use only.</a:t>
            </a:r>
          </a:p>
        </p:txBody>
      </p:sp>
      <p:sp>
        <p:nvSpPr>
          <p:cNvPr id="5" name="TextBox 4">
            <a:hlinkClick r:id="rId3" action="ppaction://hlinksldjump"/>
            <a:extLst>
              <a:ext uri="{FF2B5EF4-FFF2-40B4-BE49-F238E27FC236}">
                <a16:creationId xmlns:a16="http://schemas.microsoft.com/office/drawing/2014/main" id="{6265AB8C-02F9-4556-BE8C-994134502639}"/>
              </a:ext>
            </a:extLst>
          </p:cNvPr>
          <p:cNvSpPr txBox="1"/>
          <p:nvPr/>
        </p:nvSpPr>
        <p:spPr>
          <a:xfrm>
            <a:off x="6744564" y="5660535"/>
            <a:ext cx="262495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try again!</a:t>
            </a:r>
          </a:p>
        </p:txBody>
      </p:sp>
    </p:spTree>
    <p:extLst>
      <p:ext uri="{BB962C8B-B14F-4D97-AF65-F5344CB8AC3E}">
        <p14:creationId xmlns:p14="http://schemas.microsoft.com/office/powerpoint/2010/main" val="324890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87364F-1CC6-4F10-85D0-5E830096BE4F}"/>
              </a:ext>
            </a:extLst>
          </p:cNvPr>
          <p:cNvPicPr>
            <a:picLocks noChangeAspect="1"/>
          </p:cNvPicPr>
          <p:nvPr/>
        </p:nvPicPr>
        <p:blipFill>
          <a:blip r:embed="rId2"/>
          <a:stretch>
            <a:fillRect/>
          </a:stretch>
        </p:blipFill>
        <p:spPr>
          <a:xfrm>
            <a:off x="0" y="1"/>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48339DBE-7007-4898-A1C2-B83967FA5AC4}"/>
              </a:ext>
            </a:extLst>
          </p:cNvPr>
          <p:cNvSpPr/>
          <p:nvPr/>
        </p:nvSpPr>
        <p:spPr>
          <a:xfrm>
            <a:off x="1505607" y="2049517"/>
            <a:ext cx="252248" cy="2758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315174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91B36E-84F3-4BE2-BEE9-9F3337472064}"/>
              </a:ext>
            </a:extLst>
          </p:cNvPr>
          <p:cNvPicPr>
            <a:picLocks noChangeAspect="1"/>
          </p:cNvPicPr>
          <p:nvPr/>
        </p:nvPicPr>
        <p:blipFill>
          <a:blip r:embed="rId2"/>
          <a:stretch>
            <a:fillRect/>
          </a:stretch>
        </p:blipFill>
        <p:spPr>
          <a:xfrm>
            <a:off x="0" y="1"/>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D16A38E8-3CC5-4481-B7E9-85EA7827A8E3}"/>
              </a:ext>
            </a:extLst>
          </p:cNvPr>
          <p:cNvSpPr/>
          <p:nvPr/>
        </p:nvSpPr>
        <p:spPr>
          <a:xfrm>
            <a:off x="4272455" y="3271345"/>
            <a:ext cx="1016876" cy="2680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399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04664D-88D5-492C-8B67-D53857E655D7}"/>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hlinkClick r:id="rId3" action="ppaction://hlinksldjump"/>
            <a:extLst>
              <a:ext uri="{FF2B5EF4-FFF2-40B4-BE49-F238E27FC236}">
                <a16:creationId xmlns:a16="http://schemas.microsoft.com/office/drawing/2014/main" id="{9E17EBD3-D946-4719-9398-595711CAC361}"/>
              </a:ext>
            </a:extLst>
          </p:cNvPr>
          <p:cNvSpPr/>
          <p:nvPr/>
        </p:nvSpPr>
        <p:spPr>
          <a:xfrm>
            <a:off x="4043855" y="4934606"/>
            <a:ext cx="338959" cy="2837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299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04C653-443F-4D14-AB30-1B0B4E5CA85F}"/>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hlinkClick r:id="rId3" action="ppaction://hlinksldjump"/>
            <a:extLst>
              <a:ext uri="{FF2B5EF4-FFF2-40B4-BE49-F238E27FC236}">
                <a16:creationId xmlns:a16="http://schemas.microsoft.com/office/drawing/2014/main" id="{8957226A-2ACC-4DF8-8436-AE2228F1CE41}"/>
              </a:ext>
            </a:extLst>
          </p:cNvPr>
          <p:cNvSpPr/>
          <p:nvPr/>
        </p:nvSpPr>
        <p:spPr>
          <a:xfrm>
            <a:off x="7441324" y="5896302"/>
            <a:ext cx="606973" cy="2837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9415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AC7922-CF1F-45DF-8FE1-42783DF40315}"/>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69F39538-133C-48A3-ACA3-FE69285965E9}"/>
              </a:ext>
            </a:extLst>
          </p:cNvPr>
          <p:cNvSpPr/>
          <p:nvPr/>
        </p:nvSpPr>
        <p:spPr>
          <a:xfrm>
            <a:off x="7252137" y="4177861"/>
            <a:ext cx="622739" cy="2837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9986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2D340-FF7E-467A-B711-633D7A6FA61F}"/>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B21A5817-12F8-49B4-8796-F1E20B8160BA}"/>
              </a:ext>
            </a:extLst>
          </p:cNvPr>
          <p:cNvSpPr/>
          <p:nvPr/>
        </p:nvSpPr>
        <p:spPr>
          <a:xfrm>
            <a:off x="6713001" y="2557846"/>
            <a:ext cx="3338818" cy="2554449"/>
          </a:xfrm>
          <a:prstGeom prst="wedgeRectCallout">
            <a:avLst>
              <a:gd name="adj1" fmla="val -48732"/>
              <a:gd name="adj2" fmla="val -15938"/>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tx1"/>
                </a:solidFill>
              </a:rPr>
              <a:t>PLT &lt;20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the sample for the Platelet F. </a:t>
            </a:r>
          </a:p>
          <a:p>
            <a:pPr marL="171450" indent="-171450">
              <a:buFont typeface="Wingdings" panose="05000000000000000000" pitchFamily="2" charset="2"/>
              <a:buChar char="q"/>
            </a:pPr>
            <a:r>
              <a:rPr lang="en-US" sz="1200" b="1" dirty="0">
                <a:solidFill>
                  <a:schemeClr val="tx1"/>
                </a:solidFill>
              </a:rPr>
              <a:t>Review the patient history. If this is the first occurrence of the PLT result falling below 20, perform platelet estimate. </a:t>
            </a:r>
          </a:p>
          <a:p>
            <a:r>
              <a:rPr lang="en-US" sz="1200" b="1" dirty="0">
                <a:solidFill>
                  <a:schemeClr val="tx1"/>
                </a:solidFill>
              </a:rPr>
              <a:t>                                        OR </a:t>
            </a:r>
          </a:p>
          <a:p>
            <a:pPr marL="171450" indent="-171450">
              <a:buFont typeface="Wingdings" panose="05000000000000000000" pitchFamily="2" charset="2"/>
              <a:buChar char="q"/>
            </a:pPr>
            <a:r>
              <a:rPr lang="en-US" sz="1200" b="1" dirty="0">
                <a:solidFill>
                  <a:schemeClr val="tx1"/>
                </a:solidFill>
              </a:rPr>
              <a:t>If patient has a history of PLT results falling below 20 and the PLT does not have an asterisk flag, release result.</a:t>
            </a:r>
          </a:p>
          <a:p>
            <a:pPr algn="ctr"/>
            <a:endParaRPr lang="en-US" dirty="0"/>
          </a:p>
        </p:txBody>
      </p:sp>
      <p:pic>
        <p:nvPicPr>
          <p:cNvPr id="4" name="Graphic 3" descr="Checkmark">
            <a:extLst>
              <a:ext uri="{FF2B5EF4-FFF2-40B4-BE49-F238E27FC236}">
                <a16:creationId xmlns:a16="http://schemas.microsoft.com/office/drawing/2014/main" id="{6C3AC8E1-B73B-40CC-A1C8-7554685BE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79160" y="2989363"/>
            <a:ext cx="220133" cy="220133"/>
          </a:xfrm>
          <a:prstGeom prst="rect">
            <a:avLst/>
          </a:prstGeom>
        </p:spPr>
      </p:pic>
      <p:pic>
        <p:nvPicPr>
          <p:cNvPr id="5" name="Graphic 4" descr="Arrow Slight curve">
            <a:extLst>
              <a:ext uri="{FF2B5EF4-FFF2-40B4-BE49-F238E27FC236}">
                <a16:creationId xmlns:a16="http://schemas.microsoft.com/office/drawing/2014/main" id="{5AE7A3C3-31DF-4914-ADFF-BFD8D6BBB0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06749" y="3344930"/>
            <a:ext cx="490140" cy="490140"/>
          </a:xfrm>
          <a:prstGeom prst="rect">
            <a:avLst/>
          </a:prstGeom>
        </p:spPr>
      </p:pic>
      <p:sp>
        <p:nvSpPr>
          <p:cNvPr id="6" name="TextBox 5">
            <a:hlinkClick r:id="rId7" action="ppaction://hlinksldjump"/>
            <a:extLst>
              <a:ext uri="{FF2B5EF4-FFF2-40B4-BE49-F238E27FC236}">
                <a16:creationId xmlns:a16="http://schemas.microsoft.com/office/drawing/2014/main" id="{C56D757E-9E9C-4F36-A6B7-C817B2CE9AA1}"/>
              </a:ext>
            </a:extLst>
          </p:cNvPr>
          <p:cNvSpPr txBox="1"/>
          <p:nvPr/>
        </p:nvSpPr>
        <p:spPr>
          <a:xfrm>
            <a:off x="10296889" y="3128335"/>
            <a:ext cx="1666782" cy="92333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Click here to see results of rerun.</a:t>
            </a:r>
          </a:p>
        </p:txBody>
      </p:sp>
    </p:spTree>
    <p:extLst>
      <p:ext uri="{BB962C8B-B14F-4D97-AF65-F5344CB8AC3E}">
        <p14:creationId xmlns:p14="http://schemas.microsoft.com/office/powerpoint/2010/main" val="66363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5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550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22924-4AAC-46F0-9121-F198BE9886B6}"/>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Rounded Corners 6">
            <a:hlinkClick r:id="rId3" action="ppaction://hlinksldjump"/>
            <a:extLst>
              <a:ext uri="{FF2B5EF4-FFF2-40B4-BE49-F238E27FC236}">
                <a16:creationId xmlns:a16="http://schemas.microsoft.com/office/drawing/2014/main" id="{4ED0855E-FF1A-4F95-A47B-6AA009A65B4D}"/>
              </a:ext>
            </a:extLst>
          </p:cNvPr>
          <p:cNvSpPr/>
          <p:nvPr/>
        </p:nvSpPr>
        <p:spPr>
          <a:xfrm>
            <a:off x="6443133" y="1862667"/>
            <a:ext cx="778934" cy="3725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664AA8F-7AE6-4135-962A-198B18C1E2E8}"/>
              </a:ext>
            </a:extLst>
          </p:cNvPr>
          <p:cNvSpPr txBox="1"/>
          <p:nvPr/>
        </p:nvSpPr>
        <p:spPr>
          <a:xfrm>
            <a:off x="3192517" y="5525812"/>
            <a:ext cx="4477407" cy="646331"/>
          </a:xfrm>
          <a:prstGeom prst="rect">
            <a:avLst/>
          </a:prstGeom>
          <a:solidFill>
            <a:schemeClr val="bg1"/>
          </a:solidFill>
          <a:ln w="28575">
            <a:solidFill>
              <a:srgbClr val="FF0000"/>
            </a:solidFill>
          </a:ln>
        </p:spPr>
        <p:txBody>
          <a:bodyPr wrap="square" rtlCol="0">
            <a:spAutoFit/>
          </a:bodyPr>
          <a:lstStyle/>
          <a:p>
            <a:pPr algn="ctr"/>
            <a:r>
              <a:rPr lang="en-US" dirty="0"/>
              <a:t>View the patient’s previous results to see if they have a history of their WBC being &gt;30.</a:t>
            </a:r>
          </a:p>
        </p:txBody>
      </p:sp>
    </p:spTree>
    <p:extLst>
      <p:ext uri="{BB962C8B-B14F-4D97-AF65-F5344CB8AC3E}">
        <p14:creationId xmlns:p14="http://schemas.microsoft.com/office/powerpoint/2010/main" val="194794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358498-420F-4CC0-9CC9-B68DABF2E650}"/>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4C5ED1CB-DD79-4E41-B855-D2B853438A7B}"/>
              </a:ext>
            </a:extLst>
          </p:cNvPr>
          <p:cNvSpPr/>
          <p:nvPr/>
        </p:nvSpPr>
        <p:spPr>
          <a:xfrm>
            <a:off x="6697235" y="2802211"/>
            <a:ext cx="3338818" cy="2554449"/>
          </a:xfrm>
          <a:prstGeom prst="wedgeRectCallout">
            <a:avLst>
              <a:gd name="adj1" fmla="val -48732"/>
              <a:gd name="adj2" fmla="val -15938"/>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tx1"/>
                </a:solidFill>
              </a:rPr>
              <a:t>PLT &lt;20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the sample for the Platelet F. </a:t>
            </a:r>
          </a:p>
          <a:p>
            <a:pPr marL="171450" indent="-171450">
              <a:buFont typeface="Wingdings" panose="05000000000000000000" pitchFamily="2" charset="2"/>
              <a:buChar char="q"/>
            </a:pPr>
            <a:r>
              <a:rPr lang="en-US" sz="1200" b="1" dirty="0">
                <a:solidFill>
                  <a:schemeClr val="tx1"/>
                </a:solidFill>
              </a:rPr>
              <a:t>Review the patient history. If this is the first occurrence of the PLT result falling below 20, perform platelet estimate. </a:t>
            </a:r>
          </a:p>
          <a:p>
            <a:r>
              <a:rPr lang="en-US" sz="1200" b="1" dirty="0">
                <a:solidFill>
                  <a:schemeClr val="tx1"/>
                </a:solidFill>
              </a:rPr>
              <a:t>                                        OR </a:t>
            </a:r>
          </a:p>
          <a:p>
            <a:pPr marL="171450" indent="-171450">
              <a:buFont typeface="Wingdings" panose="05000000000000000000" pitchFamily="2" charset="2"/>
              <a:buChar char="q"/>
            </a:pPr>
            <a:r>
              <a:rPr lang="en-US" sz="1200" b="1" dirty="0">
                <a:solidFill>
                  <a:schemeClr val="tx1"/>
                </a:solidFill>
              </a:rPr>
              <a:t>If patient has a history of PLT results falling below 20 and the PLT does not have an asterisk flag, release result.</a:t>
            </a:r>
          </a:p>
          <a:p>
            <a:pPr algn="ctr"/>
            <a:endParaRPr lang="en-US" dirty="0"/>
          </a:p>
        </p:txBody>
      </p:sp>
      <p:pic>
        <p:nvPicPr>
          <p:cNvPr id="4" name="Graphic 3" descr="Checkmark">
            <a:extLst>
              <a:ext uri="{FF2B5EF4-FFF2-40B4-BE49-F238E27FC236}">
                <a16:creationId xmlns:a16="http://schemas.microsoft.com/office/drawing/2014/main" id="{5805EA2A-41D8-4D4A-8692-02B9960659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02809" y="3245068"/>
            <a:ext cx="220133" cy="220133"/>
          </a:xfrm>
          <a:prstGeom prst="rect">
            <a:avLst/>
          </a:prstGeom>
        </p:spPr>
      </p:pic>
      <p:pic>
        <p:nvPicPr>
          <p:cNvPr id="5" name="Graphic 4" descr="Checkmark">
            <a:extLst>
              <a:ext uri="{FF2B5EF4-FFF2-40B4-BE49-F238E27FC236}">
                <a16:creationId xmlns:a16="http://schemas.microsoft.com/office/drawing/2014/main" id="{D190C0C8-1C6A-4D66-8561-26BA6BAAF3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02808" y="3618478"/>
            <a:ext cx="220133" cy="220133"/>
          </a:xfrm>
          <a:prstGeom prst="rect">
            <a:avLst/>
          </a:prstGeom>
        </p:spPr>
      </p:pic>
      <p:pic>
        <p:nvPicPr>
          <p:cNvPr id="6" name="Graphic 5" descr="Arrow Slight curve">
            <a:extLst>
              <a:ext uri="{FF2B5EF4-FFF2-40B4-BE49-F238E27FC236}">
                <a16:creationId xmlns:a16="http://schemas.microsoft.com/office/drawing/2014/main" id="{62401238-74BE-4847-A92C-189DD491C3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90983" y="3834365"/>
            <a:ext cx="490140" cy="490140"/>
          </a:xfrm>
          <a:prstGeom prst="rect">
            <a:avLst/>
          </a:prstGeom>
        </p:spPr>
      </p:pic>
      <p:sp>
        <p:nvSpPr>
          <p:cNvPr id="7" name="TextBox 6">
            <a:hlinkClick r:id="rId7" action="ppaction://hlinksldjump"/>
            <a:extLst>
              <a:ext uri="{FF2B5EF4-FFF2-40B4-BE49-F238E27FC236}">
                <a16:creationId xmlns:a16="http://schemas.microsoft.com/office/drawing/2014/main" id="{AF031A41-249B-4907-8750-574199016782}"/>
              </a:ext>
            </a:extLst>
          </p:cNvPr>
          <p:cNvSpPr txBox="1"/>
          <p:nvPr/>
        </p:nvSpPr>
        <p:spPr>
          <a:xfrm>
            <a:off x="10335950" y="3618477"/>
            <a:ext cx="1787733" cy="92333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Click here to proceed with the next action.</a:t>
            </a:r>
          </a:p>
        </p:txBody>
      </p:sp>
    </p:spTree>
    <p:extLst>
      <p:ext uri="{BB962C8B-B14F-4D97-AF65-F5344CB8AC3E}">
        <p14:creationId xmlns:p14="http://schemas.microsoft.com/office/powerpoint/2010/main" val="4288662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500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550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358498-420F-4CC0-9CC9-B68DABF2E650}"/>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288D333-CA61-41CF-AA3E-74482B100E9C}"/>
              </a:ext>
            </a:extLst>
          </p:cNvPr>
          <p:cNvSpPr txBox="1"/>
          <p:nvPr/>
        </p:nvSpPr>
        <p:spPr>
          <a:xfrm>
            <a:off x="3059379" y="5355336"/>
            <a:ext cx="4169979" cy="52322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View the patient’s previous results to see if they have a history of their platelet results falling below 20.</a:t>
            </a:r>
          </a:p>
        </p:txBody>
      </p:sp>
      <p:sp>
        <p:nvSpPr>
          <p:cNvPr id="4" name="Rectangle: Rounded Corners 3">
            <a:hlinkClick r:id="rId3" action="ppaction://hlinksldjump"/>
            <a:extLst>
              <a:ext uri="{FF2B5EF4-FFF2-40B4-BE49-F238E27FC236}">
                <a16:creationId xmlns:a16="http://schemas.microsoft.com/office/drawing/2014/main" id="{08A81025-E213-496F-B05A-DB4322F403BF}"/>
              </a:ext>
            </a:extLst>
          </p:cNvPr>
          <p:cNvSpPr/>
          <p:nvPr/>
        </p:nvSpPr>
        <p:spPr>
          <a:xfrm>
            <a:off x="6392917" y="1647497"/>
            <a:ext cx="646386" cy="275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603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E4183B-3667-43A8-AA64-FE18B9AF38BD}"/>
              </a:ext>
            </a:extLst>
          </p:cNvPr>
          <p:cNvPicPr>
            <a:picLocks noChangeAspect="1"/>
          </p:cNvPicPr>
          <p:nvPr/>
        </p:nvPicPr>
        <p:blipFill>
          <a:blip r:embed="rId2"/>
          <a:stretch>
            <a:fillRect/>
          </a:stretch>
        </p:blipFill>
        <p:spPr>
          <a:xfrm>
            <a:off x="0" y="0"/>
            <a:ext cx="12192000" cy="6795083"/>
          </a:xfrm>
          <a:prstGeom prst="rect">
            <a:avLst/>
          </a:prstGeom>
        </p:spPr>
      </p:pic>
      <p:sp>
        <p:nvSpPr>
          <p:cNvPr id="3" name="Rectangle: Rounded Corners 2">
            <a:hlinkClick r:id="rId3" action="ppaction://hlinksldjump"/>
            <a:extLst>
              <a:ext uri="{FF2B5EF4-FFF2-40B4-BE49-F238E27FC236}">
                <a16:creationId xmlns:a16="http://schemas.microsoft.com/office/drawing/2014/main" id="{2092688E-C88E-4A3B-A77B-EB826244F5A2}"/>
              </a:ext>
            </a:extLst>
          </p:cNvPr>
          <p:cNvSpPr/>
          <p:nvPr/>
        </p:nvSpPr>
        <p:spPr>
          <a:xfrm>
            <a:off x="11453648" y="6400800"/>
            <a:ext cx="646386" cy="3231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755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C4796F-23CA-4082-AD83-0A7BD50C122E}"/>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0E4EE849-CDA4-4859-9D81-6234DFB9A7F4}"/>
              </a:ext>
            </a:extLst>
          </p:cNvPr>
          <p:cNvSpPr/>
          <p:nvPr/>
        </p:nvSpPr>
        <p:spPr>
          <a:xfrm>
            <a:off x="6697235" y="2802211"/>
            <a:ext cx="3338818" cy="2554449"/>
          </a:xfrm>
          <a:prstGeom prst="wedgeRectCallout">
            <a:avLst>
              <a:gd name="adj1" fmla="val -48732"/>
              <a:gd name="adj2" fmla="val -15938"/>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tx1"/>
                </a:solidFill>
              </a:rPr>
              <a:t>PLT &lt;20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the sample for the Platelet F. </a:t>
            </a:r>
          </a:p>
          <a:p>
            <a:pPr marL="171450" indent="-171450">
              <a:buFont typeface="Wingdings" panose="05000000000000000000" pitchFamily="2" charset="2"/>
              <a:buChar char="q"/>
            </a:pPr>
            <a:r>
              <a:rPr lang="en-US" sz="1200" b="1" dirty="0">
                <a:solidFill>
                  <a:schemeClr val="tx1"/>
                </a:solidFill>
              </a:rPr>
              <a:t>Review the patient history. </a:t>
            </a:r>
          </a:p>
          <a:p>
            <a:pPr marL="171450" indent="-171450">
              <a:buFont typeface="Wingdings" panose="05000000000000000000" pitchFamily="2" charset="2"/>
              <a:buChar char="q"/>
            </a:pPr>
            <a:r>
              <a:rPr lang="en-US" sz="1200" b="1" dirty="0">
                <a:solidFill>
                  <a:schemeClr val="tx1"/>
                </a:solidFill>
              </a:rPr>
              <a:t>If this is the first occurrence of the PLT result falling below 20, perform platelet estimate. </a:t>
            </a:r>
          </a:p>
          <a:p>
            <a:r>
              <a:rPr lang="en-US" sz="1200" b="1" dirty="0">
                <a:solidFill>
                  <a:schemeClr val="tx1"/>
                </a:solidFill>
              </a:rPr>
              <a:t>                                        OR </a:t>
            </a:r>
          </a:p>
          <a:p>
            <a:pPr marL="171450" indent="-171450">
              <a:buFont typeface="Wingdings" panose="05000000000000000000" pitchFamily="2" charset="2"/>
              <a:buChar char="q"/>
            </a:pPr>
            <a:r>
              <a:rPr lang="en-US" sz="1200" b="1" strike="sngStrike" dirty="0">
                <a:solidFill>
                  <a:schemeClr val="tx1"/>
                </a:solidFill>
              </a:rPr>
              <a:t>If patient has a history of PLT results falling below 20 and the PLT does not have an asterisk flag, release result.</a:t>
            </a:r>
          </a:p>
          <a:p>
            <a:pPr algn="ctr"/>
            <a:endParaRPr lang="en-US" dirty="0"/>
          </a:p>
        </p:txBody>
      </p:sp>
      <p:pic>
        <p:nvPicPr>
          <p:cNvPr id="4" name="Graphic 3" descr="Checkmark">
            <a:extLst>
              <a:ext uri="{FF2B5EF4-FFF2-40B4-BE49-F238E27FC236}">
                <a16:creationId xmlns:a16="http://schemas.microsoft.com/office/drawing/2014/main" id="{61426712-DB24-4EB2-84A5-BBF0239E13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02809" y="3245068"/>
            <a:ext cx="220133" cy="220133"/>
          </a:xfrm>
          <a:prstGeom prst="rect">
            <a:avLst/>
          </a:prstGeom>
        </p:spPr>
      </p:pic>
      <p:pic>
        <p:nvPicPr>
          <p:cNvPr id="5" name="Graphic 4" descr="Checkmark">
            <a:extLst>
              <a:ext uri="{FF2B5EF4-FFF2-40B4-BE49-F238E27FC236}">
                <a16:creationId xmlns:a16="http://schemas.microsoft.com/office/drawing/2014/main" id="{99191F56-4108-4C26-AD03-368F26F517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02808" y="3637416"/>
            <a:ext cx="220133" cy="220133"/>
          </a:xfrm>
          <a:prstGeom prst="rect">
            <a:avLst/>
          </a:prstGeom>
        </p:spPr>
      </p:pic>
      <p:pic>
        <p:nvPicPr>
          <p:cNvPr id="7" name="Graphic 6" descr="Checkmark">
            <a:extLst>
              <a:ext uri="{FF2B5EF4-FFF2-40B4-BE49-F238E27FC236}">
                <a16:creationId xmlns:a16="http://schemas.microsoft.com/office/drawing/2014/main" id="{3C9DCF36-6186-4876-8986-1B36B778FD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02808" y="3797991"/>
            <a:ext cx="220133" cy="220133"/>
          </a:xfrm>
          <a:prstGeom prst="rect">
            <a:avLst/>
          </a:prstGeom>
        </p:spPr>
      </p:pic>
      <p:pic>
        <p:nvPicPr>
          <p:cNvPr id="8" name="Picture 7">
            <a:extLst>
              <a:ext uri="{FF2B5EF4-FFF2-40B4-BE49-F238E27FC236}">
                <a16:creationId xmlns:a16="http://schemas.microsoft.com/office/drawing/2014/main" id="{AF45C794-C398-4FD2-A576-222E78A25DAE}"/>
              </a:ext>
            </a:extLst>
          </p:cNvPr>
          <p:cNvPicPr>
            <a:picLocks noChangeAspect="1"/>
          </p:cNvPicPr>
          <p:nvPr/>
        </p:nvPicPr>
        <p:blipFill>
          <a:blip r:embed="rId5"/>
          <a:stretch>
            <a:fillRect/>
          </a:stretch>
        </p:blipFill>
        <p:spPr>
          <a:xfrm>
            <a:off x="6697235" y="2802211"/>
            <a:ext cx="3338818" cy="2574985"/>
          </a:xfrm>
          <a:prstGeom prst="rect">
            <a:avLst/>
          </a:prstGeom>
        </p:spPr>
      </p:pic>
      <p:pic>
        <p:nvPicPr>
          <p:cNvPr id="9" name="Graphic 8" descr="Arrow Slight curve">
            <a:extLst>
              <a:ext uri="{FF2B5EF4-FFF2-40B4-BE49-F238E27FC236}">
                <a16:creationId xmlns:a16="http://schemas.microsoft.com/office/drawing/2014/main" id="{41D10F08-D3B6-4DA2-AABB-4B5DA53DFB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96556" y="4018124"/>
            <a:ext cx="490140" cy="490140"/>
          </a:xfrm>
          <a:prstGeom prst="rect">
            <a:avLst/>
          </a:prstGeom>
        </p:spPr>
      </p:pic>
      <p:sp>
        <p:nvSpPr>
          <p:cNvPr id="10" name="TextBox 9">
            <a:hlinkClick r:id="rId8" action="ppaction://hlinksldjump"/>
            <a:extLst>
              <a:ext uri="{FF2B5EF4-FFF2-40B4-BE49-F238E27FC236}">
                <a16:creationId xmlns:a16="http://schemas.microsoft.com/office/drawing/2014/main" id="{FD2E2ADA-4F0D-4920-9899-DCF9E2B826C1}"/>
              </a:ext>
            </a:extLst>
          </p:cNvPr>
          <p:cNvSpPr txBox="1"/>
          <p:nvPr/>
        </p:nvSpPr>
        <p:spPr>
          <a:xfrm>
            <a:off x="10386696" y="3852546"/>
            <a:ext cx="1787733" cy="92333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Click here to perform platelet estimate.</a:t>
            </a:r>
          </a:p>
        </p:txBody>
      </p:sp>
    </p:spTree>
    <p:extLst>
      <p:ext uri="{BB962C8B-B14F-4D97-AF65-F5344CB8AC3E}">
        <p14:creationId xmlns:p14="http://schemas.microsoft.com/office/powerpoint/2010/main" val="4291536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50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550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icroscope">
            <a:extLst>
              <a:ext uri="{FF2B5EF4-FFF2-40B4-BE49-F238E27FC236}">
                <a16:creationId xmlns:a16="http://schemas.microsoft.com/office/drawing/2014/main" id="{4E514E75-3CEA-45B9-A8CF-2A2551270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 cy="914400"/>
          </a:xfrm>
          <a:prstGeom prst="rect">
            <a:avLst/>
          </a:prstGeom>
        </p:spPr>
      </p:pic>
      <p:sp>
        <p:nvSpPr>
          <p:cNvPr id="5" name="TextBox 4">
            <a:extLst>
              <a:ext uri="{FF2B5EF4-FFF2-40B4-BE49-F238E27FC236}">
                <a16:creationId xmlns:a16="http://schemas.microsoft.com/office/drawing/2014/main" id="{24075BCF-19B1-4DC6-A7A2-18A016BA9F5D}"/>
              </a:ext>
            </a:extLst>
          </p:cNvPr>
          <p:cNvSpPr txBox="1"/>
          <p:nvPr/>
        </p:nvSpPr>
        <p:spPr>
          <a:xfrm>
            <a:off x="8284780" y="1103586"/>
            <a:ext cx="3815255"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Perform a platelet estimate on the provided 100X fields.</a:t>
            </a:r>
          </a:p>
          <a:p>
            <a:pPr algn="ctr"/>
            <a:endParaRPr lang="en-US" dirty="0"/>
          </a:p>
          <a:p>
            <a:pPr algn="ctr"/>
            <a:r>
              <a:rPr lang="en-US" dirty="0"/>
              <a:t>Is your platelet estimate within </a:t>
            </a:r>
            <a:r>
              <a:rPr lang="en-US" u="sng" dirty="0"/>
              <a:t>+</a:t>
            </a:r>
            <a:r>
              <a:rPr lang="en-US" dirty="0"/>
              <a:t>20% of the Sysmex platelet count of 11?</a:t>
            </a:r>
          </a:p>
        </p:txBody>
      </p:sp>
      <p:sp>
        <p:nvSpPr>
          <p:cNvPr id="7" name="TextBox 6">
            <a:hlinkClick r:id="rId4" action="ppaction://hlinksldjump"/>
            <a:extLst>
              <a:ext uri="{FF2B5EF4-FFF2-40B4-BE49-F238E27FC236}">
                <a16:creationId xmlns:a16="http://schemas.microsoft.com/office/drawing/2014/main" id="{D37DB230-1059-4A53-A56E-EE077D453B20}"/>
              </a:ext>
            </a:extLst>
          </p:cNvPr>
          <p:cNvSpPr txBox="1"/>
          <p:nvPr/>
        </p:nvSpPr>
        <p:spPr>
          <a:xfrm>
            <a:off x="9246476" y="2846833"/>
            <a:ext cx="2716385"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for the next field</a:t>
            </a:r>
          </a:p>
        </p:txBody>
      </p:sp>
      <p:pic>
        <p:nvPicPr>
          <p:cNvPr id="3" name="Picture 2">
            <a:extLst>
              <a:ext uri="{FF2B5EF4-FFF2-40B4-BE49-F238E27FC236}">
                <a16:creationId xmlns:a16="http://schemas.microsoft.com/office/drawing/2014/main" id="{CEAFDD25-4C03-4297-A3AE-B2961BF54F0C}"/>
              </a:ext>
            </a:extLst>
          </p:cNvPr>
          <p:cNvPicPr>
            <a:picLocks noChangeAspect="1"/>
          </p:cNvPicPr>
          <p:nvPr/>
        </p:nvPicPr>
        <p:blipFill>
          <a:blip r:embed="rId5"/>
          <a:stretch>
            <a:fillRect/>
          </a:stretch>
        </p:blipFill>
        <p:spPr>
          <a:xfrm>
            <a:off x="91965" y="914400"/>
            <a:ext cx="5636977" cy="4603531"/>
          </a:xfrm>
          <a:prstGeom prst="rect">
            <a:avLst/>
          </a:prstGeom>
          <a:ln w="28575">
            <a:solidFill>
              <a:schemeClr val="tx1"/>
            </a:solidFill>
          </a:ln>
        </p:spPr>
      </p:pic>
    </p:spTree>
    <p:extLst>
      <p:ext uri="{BB962C8B-B14F-4D97-AF65-F5344CB8AC3E}">
        <p14:creationId xmlns:p14="http://schemas.microsoft.com/office/powerpoint/2010/main" val="3710437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icroscope">
            <a:extLst>
              <a:ext uri="{FF2B5EF4-FFF2-40B4-BE49-F238E27FC236}">
                <a16:creationId xmlns:a16="http://schemas.microsoft.com/office/drawing/2014/main" id="{4E514E75-3CEA-45B9-A8CF-2A2551270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 cy="914400"/>
          </a:xfrm>
          <a:prstGeom prst="rect">
            <a:avLst/>
          </a:prstGeom>
        </p:spPr>
      </p:pic>
      <p:sp>
        <p:nvSpPr>
          <p:cNvPr id="5" name="TextBox 4">
            <a:extLst>
              <a:ext uri="{FF2B5EF4-FFF2-40B4-BE49-F238E27FC236}">
                <a16:creationId xmlns:a16="http://schemas.microsoft.com/office/drawing/2014/main" id="{24075BCF-19B1-4DC6-A7A2-18A016BA9F5D}"/>
              </a:ext>
            </a:extLst>
          </p:cNvPr>
          <p:cNvSpPr txBox="1"/>
          <p:nvPr/>
        </p:nvSpPr>
        <p:spPr>
          <a:xfrm>
            <a:off x="8284780" y="1103586"/>
            <a:ext cx="3815255"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Perform a platelet estimate on the provided 100X fields.</a:t>
            </a:r>
          </a:p>
          <a:p>
            <a:pPr algn="ctr"/>
            <a:endParaRPr lang="en-US" dirty="0"/>
          </a:p>
          <a:p>
            <a:pPr algn="ctr"/>
            <a:r>
              <a:rPr lang="en-US" dirty="0"/>
              <a:t>Is your platelet estimate within </a:t>
            </a:r>
            <a:r>
              <a:rPr lang="en-US" u="sng" dirty="0"/>
              <a:t>+</a:t>
            </a:r>
            <a:r>
              <a:rPr lang="en-US" dirty="0"/>
              <a:t>20% of the Sysmex platelet count of 11?</a:t>
            </a:r>
          </a:p>
        </p:txBody>
      </p:sp>
      <p:sp>
        <p:nvSpPr>
          <p:cNvPr id="7" name="TextBox 6">
            <a:hlinkClick r:id="rId4" action="ppaction://hlinksldjump"/>
            <a:extLst>
              <a:ext uri="{FF2B5EF4-FFF2-40B4-BE49-F238E27FC236}">
                <a16:creationId xmlns:a16="http://schemas.microsoft.com/office/drawing/2014/main" id="{D37DB230-1059-4A53-A56E-EE077D453B20}"/>
              </a:ext>
            </a:extLst>
          </p:cNvPr>
          <p:cNvSpPr txBox="1"/>
          <p:nvPr/>
        </p:nvSpPr>
        <p:spPr>
          <a:xfrm>
            <a:off x="9246476" y="2846833"/>
            <a:ext cx="2716385"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for the next field</a:t>
            </a:r>
          </a:p>
        </p:txBody>
      </p:sp>
      <p:pic>
        <p:nvPicPr>
          <p:cNvPr id="3" name="Picture 2">
            <a:extLst>
              <a:ext uri="{FF2B5EF4-FFF2-40B4-BE49-F238E27FC236}">
                <a16:creationId xmlns:a16="http://schemas.microsoft.com/office/drawing/2014/main" id="{CEAFDD25-4C03-4297-A3AE-B2961BF54F0C}"/>
              </a:ext>
            </a:extLst>
          </p:cNvPr>
          <p:cNvPicPr>
            <a:picLocks noChangeAspect="1"/>
          </p:cNvPicPr>
          <p:nvPr/>
        </p:nvPicPr>
        <p:blipFill>
          <a:blip r:embed="rId5"/>
          <a:stretch>
            <a:fillRect/>
          </a:stretch>
        </p:blipFill>
        <p:spPr>
          <a:xfrm>
            <a:off x="91965" y="914400"/>
            <a:ext cx="5636977" cy="4603531"/>
          </a:xfrm>
          <a:prstGeom prst="rect">
            <a:avLst/>
          </a:prstGeom>
          <a:ln w="28575">
            <a:solidFill>
              <a:schemeClr val="tx1"/>
            </a:solidFill>
          </a:ln>
        </p:spPr>
      </p:pic>
      <p:pic>
        <p:nvPicPr>
          <p:cNvPr id="2" name="Picture 1">
            <a:extLst>
              <a:ext uri="{FF2B5EF4-FFF2-40B4-BE49-F238E27FC236}">
                <a16:creationId xmlns:a16="http://schemas.microsoft.com/office/drawing/2014/main" id="{C4C253DF-2D98-4DC4-A96D-6B58DC5C59E2}"/>
              </a:ext>
            </a:extLst>
          </p:cNvPr>
          <p:cNvPicPr>
            <a:picLocks noChangeAspect="1"/>
          </p:cNvPicPr>
          <p:nvPr/>
        </p:nvPicPr>
        <p:blipFill>
          <a:blip r:embed="rId6"/>
          <a:stretch>
            <a:fillRect/>
          </a:stretch>
        </p:blipFill>
        <p:spPr>
          <a:xfrm>
            <a:off x="451819" y="914400"/>
            <a:ext cx="5644181" cy="4603531"/>
          </a:xfrm>
          <a:prstGeom prst="rect">
            <a:avLst/>
          </a:prstGeom>
          <a:ln w="28575">
            <a:solidFill>
              <a:schemeClr val="tx1"/>
            </a:solidFill>
          </a:ln>
        </p:spPr>
      </p:pic>
    </p:spTree>
    <p:extLst>
      <p:ext uri="{BB962C8B-B14F-4D97-AF65-F5344CB8AC3E}">
        <p14:creationId xmlns:p14="http://schemas.microsoft.com/office/powerpoint/2010/main" val="251411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icroscope">
            <a:extLst>
              <a:ext uri="{FF2B5EF4-FFF2-40B4-BE49-F238E27FC236}">
                <a16:creationId xmlns:a16="http://schemas.microsoft.com/office/drawing/2014/main" id="{4E514E75-3CEA-45B9-A8CF-2A2551270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 cy="914400"/>
          </a:xfrm>
          <a:prstGeom prst="rect">
            <a:avLst/>
          </a:prstGeom>
        </p:spPr>
      </p:pic>
      <p:sp>
        <p:nvSpPr>
          <p:cNvPr id="5" name="TextBox 4">
            <a:extLst>
              <a:ext uri="{FF2B5EF4-FFF2-40B4-BE49-F238E27FC236}">
                <a16:creationId xmlns:a16="http://schemas.microsoft.com/office/drawing/2014/main" id="{24075BCF-19B1-4DC6-A7A2-18A016BA9F5D}"/>
              </a:ext>
            </a:extLst>
          </p:cNvPr>
          <p:cNvSpPr txBox="1"/>
          <p:nvPr/>
        </p:nvSpPr>
        <p:spPr>
          <a:xfrm>
            <a:off x="8284780" y="1103586"/>
            <a:ext cx="3815255"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Perform a platelet estimate on the provided 100X fields.</a:t>
            </a:r>
          </a:p>
          <a:p>
            <a:pPr algn="ctr"/>
            <a:endParaRPr lang="en-US" dirty="0"/>
          </a:p>
          <a:p>
            <a:pPr algn="ctr"/>
            <a:r>
              <a:rPr lang="en-US" dirty="0"/>
              <a:t>Is your platelet estimate within </a:t>
            </a:r>
            <a:r>
              <a:rPr lang="en-US" u="sng" dirty="0"/>
              <a:t>+</a:t>
            </a:r>
            <a:r>
              <a:rPr lang="en-US" dirty="0"/>
              <a:t>20% of the Sysmex platelet count of 11?</a:t>
            </a:r>
          </a:p>
        </p:txBody>
      </p:sp>
      <p:sp>
        <p:nvSpPr>
          <p:cNvPr id="7" name="TextBox 6">
            <a:hlinkClick r:id="rId4" action="ppaction://hlinksldjump"/>
            <a:extLst>
              <a:ext uri="{FF2B5EF4-FFF2-40B4-BE49-F238E27FC236}">
                <a16:creationId xmlns:a16="http://schemas.microsoft.com/office/drawing/2014/main" id="{D37DB230-1059-4A53-A56E-EE077D453B20}"/>
              </a:ext>
            </a:extLst>
          </p:cNvPr>
          <p:cNvSpPr txBox="1"/>
          <p:nvPr/>
        </p:nvSpPr>
        <p:spPr>
          <a:xfrm>
            <a:off x="9246476" y="2846833"/>
            <a:ext cx="2716385"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for the next field</a:t>
            </a:r>
          </a:p>
        </p:txBody>
      </p:sp>
      <p:pic>
        <p:nvPicPr>
          <p:cNvPr id="3" name="Picture 2">
            <a:extLst>
              <a:ext uri="{FF2B5EF4-FFF2-40B4-BE49-F238E27FC236}">
                <a16:creationId xmlns:a16="http://schemas.microsoft.com/office/drawing/2014/main" id="{CEAFDD25-4C03-4297-A3AE-B2961BF54F0C}"/>
              </a:ext>
            </a:extLst>
          </p:cNvPr>
          <p:cNvPicPr>
            <a:picLocks noChangeAspect="1"/>
          </p:cNvPicPr>
          <p:nvPr/>
        </p:nvPicPr>
        <p:blipFill>
          <a:blip r:embed="rId5"/>
          <a:stretch>
            <a:fillRect/>
          </a:stretch>
        </p:blipFill>
        <p:spPr>
          <a:xfrm>
            <a:off x="91965" y="914400"/>
            <a:ext cx="5636977" cy="4603531"/>
          </a:xfrm>
          <a:prstGeom prst="rect">
            <a:avLst/>
          </a:prstGeom>
          <a:ln w="28575">
            <a:solidFill>
              <a:schemeClr val="tx1"/>
            </a:solidFill>
          </a:ln>
        </p:spPr>
      </p:pic>
      <p:pic>
        <p:nvPicPr>
          <p:cNvPr id="2" name="Picture 1">
            <a:extLst>
              <a:ext uri="{FF2B5EF4-FFF2-40B4-BE49-F238E27FC236}">
                <a16:creationId xmlns:a16="http://schemas.microsoft.com/office/drawing/2014/main" id="{C4C253DF-2D98-4DC4-A96D-6B58DC5C59E2}"/>
              </a:ext>
            </a:extLst>
          </p:cNvPr>
          <p:cNvPicPr>
            <a:picLocks noChangeAspect="1"/>
          </p:cNvPicPr>
          <p:nvPr/>
        </p:nvPicPr>
        <p:blipFill>
          <a:blip r:embed="rId6"/>
          <a:stretch>
            <a:fillRect/>
          </a:stretch>
        </p:blipFill>
        <p:spPr>
          <a:xfrm>
            <a:off x="451819" y="914400"/>
            <a:ext cx="5644181" cy="4603531"/>
          </a:xfrm>
          <a:prstGeom prst="rect">
            <a:avLst/>
          </a:prstGeom>
          <a:ln w="28575">
            <a:solidFill>
              <a:schemeClr val="tx1"/>
            </a:solidFill>
          </a:ln>
        </p:spPr>
      </p:pic>
      <p:pic>
        <p:nvPicPr>
          <p:cNvPr id="6" name="Picture 5">
            <a:extLst>
              <a:ext uri="{FF2B5EF4-FFF2-40B4-BE49-F238E27FC236}">
                <a16:creationId xmlns:a16="http://schemas.microsoft.com/office/drawing/2014/main" id="{9446220A-6EB7-4FAE-8D7A-3FFDCD59F199}"/>
              </a:ext>
            </a:extLst>
          </p:cNvPr>
          <p:cNvPicPr>
            <a:picLocks noChangeAspect="1"/>
          </p:cNvPicPr>
          <p:nvPr/>
        </p:nvPicPr>
        <p:blipFill rotWithShape="1">
          <a:blip r:embed="rId7"/>
          <a:srcRect r="1208"/>
          <a:stretch/>
        </p:blipFill>
        <p:spPr>
          <a:xfrm>
            <a:off x="816928" y="914400"/>
            <a:ext cx="5575989" cy="4603531"/>
          </a:xfrm>
          <a:prstGeom prst="rect">
            <a:avLst/>
          </a:prstGeom>
          <a:ln w="28575">
            <a:solidFill>
              <a:schemeClr val="tx1"/>
            </a:solidFill>
          </a:ln>
        </p:spPr>
      </p:pic>
    </p:spTree>
    <p:extLst>
      <p:ext uri="{BB962C8B-B14F-4D97-AF65-F5344CB8AC3E}">
        <p14:creationId xmlns:p14="http://schemas.microsoft.com/office/powerpoint/2010/main" val="3719027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icroscope">
            <a:extLst>
              <a:ext uri="{FF2B5EF4-FFF2-40B4-BE49-F238E27FC236}">
                <a16:creationId xmlns:a16="http://schemas.microsoft.com/office/drawing/2014/main" id="{4E514E75-3CEA-45B9-A8CF-2A2551270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 cy="914400"/>
          </a:xfrm>
          <a:prstGeom prst="rect">
            <a:avLst/>
          </a:prstGeom>
        </p:spPr>
      </p:pic>
      <p:sp>
        <p:nvSpPr>
          <p:cNvPr id="5" name="TextBox 4">
            <a:extLst>
              <a:ext uri="{FF2B5EF4-FFF2-40B4-BE49-F238E27FC236}">
                <a16:creationId xmlns:a16="http://schemas.microsoft.com/office/drawing/2014/main" id="{24075BCF-19B1-4DC6-A7A2-18A016BA9F5D}"/>
              </a:ext>
            </a:extLst>
          </p:cNvPr>
          <p:cNvSpPr txBox="1"/>
          <p:nvPr/>
        </p:nvSpPr>
        <p:spPr>
          <a:xfrm>
            <a:off x="8284780" y="1103586"/>
            <a:ext cx="3815255"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Perform a platelet estimate on the provided 100X fields.</a:t>
            </a:r>
          </a:p>
          <a:p>
            <a:pPr algn="ctr"/>
            <a:endParaRPr lang="en-US" dirty="0"/>
          </a:p>
          <a:p>
            <a:pPr algn="ctr"/>
            <a:r>
              <a:rPr lang="en-US" dirty="0"/>
              <a:t>Is your platelet estimate within </a:t>
            </a:r>
            <a:r>
              <a:rPr lang="en-US" u="sng" dirty="0"/>
              <a:t>+</a:t>
            </a:r>
            <a:r>
              <a:rPr lang="en-US" dirty="0"/>
              <a:t>20% of the Sysmex platelet count of 11?</a:t>
            </a:r>
          </a:p>
        </p:txBody>
      </p:sp>
      <p:sp>
        <p:nvSpPr>
          <p:cNvPr id="7" name="TextBox 6">
            <a:hlinkClick r:id="rId4" action="ppaction://hlinksldjump"/>
            <a:extLst>
              <a:ext uri="{FF2B5EF4-FFF2-40B4-BE49-F238E27FC236}">
                <a16:creationId xmlns:a16="http://schemas.microsoft.com/office/drawing/2014/main" id="{D37DB230-1059-4A53-A56E-EE077D453B20}"/>
              </a:ext>
            </a:extLst>
          </p:cNvPr>
          <p:cNvSpPr txBox="1"/>
          <p:nvPr/>
        </p:nvSpPr>
        <p:spPr>
          <a:xfrm>
            <a:off x="9246476" y="2846833"/>
            <a:ext cx="2716385"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for the next field</a:t>
            </a:r>
          </a:p>
        </p:txBody>
      </p:sp>
      <p:pic>
        <p:nvPicPr>
          <p:cNvPr id="3" name="Picture 2">
            <a:extLst>
              <a:ext uri="{FF2B5EF4-FFF2-40B4-BE49-F238E27FC236}">
                <a16:creationId xmlns:a16="http://schemas.microsoft.com/office/drawing/2014/main" id="{CEAFDD25-4C03-4297-A3AE-B2961BF54F0C}"/>
              </a:ext>
            </a:extLst>
          </p:cNvPr>
          <p:cNvPicPr>
            <a:picLocks noChangeAspect="1"/>
          </p:cNvPicPr>
          <p:nvPr/>
        </p:nvPicPr>
        <p:blipFill>
          <a:blip r:embed="rId5"/>
          <a:stretch>
            <a:fillRect/>
          </a:stretch>
        </p:blipFill>
        <p:spPr>
          <a:xfrm>
            <a:off x="91965" y="914400"/>
            <a:ext cx="5636977" cy="4603531"/>
          </a:xfrm>
          <a:prstGeom prst="rect">
            <a:avLst/>
          </a:prstGeom>
          <a:ln w="28575">
            <a:solidFill>
              <a:schemeClr val="tx1"/>
            </a:solidFill>
          </a:ln>
        </p:spPr>
      </p:pic>
      <p:pic>
        <p:nvPicPr>
          <p:cNvPr id="2" name="Picture 1">
            <a:extLst>
              <a:ext uri="{FF2B5EF4-FFF2-40B4-BE49-F238E27FC236}">
                <a16:creationId xmlns:a16="http://schemas.microsoft.com/office/drawing/2014/main" id="{C4C253DF-2D98-4DC4-A96D-6B58DC5C59E2}"/>
              </a:ext>
            </a:extLst>
          </p:cNvPr>
          <p:cNvPicPr>
            <a:picLocks noChangeAspect="1"/>
          </p:cNvPicPr>
          <p:nvPr/>
        </p:nvPicPr>
        <p:blipFill>
          <a:blip r:embed="rId6"/>
          <a:stretch>
            <a:fillRect/>
          </a:stretch>
        </p:blipFill>
        <p:spPr>
          <a:xfrm>
            <a:off x="451819" y="914400"/>
            <a:ext cx="5644181" cy="4603531"/>
          </a:xfrm>
          <a:prstGeom prst="rect">
            <a:avLst/>
          </a:prstGeom>
          <a:ln w="28575">
            <a:solidFill>
              <a:schemeClr val="tx1"/>
            </a:solidFill>
          </a:ln>
        </p:spPr>
      </p:pic>
      <p:pic>
        <p:nvPicPr>
          <p:cNvPr id="6" name="Picture 5">
            <a:extLst>
              <a:ext uri="{FF2B5EF4-FFF2-40B4-BE49-F238E27FC236}">
                <a16:creationId xmlns:a16="http://schemas.microsoft.com/office/drawing/2014/main" id="{9446220A-6EB7-4FAE-8D7A-3FFDCD59F199}"/>
              </a:ext>
            </a:extLst>
          </p:cNvPr>
          <p:cNvPicPr>
            <a:picLocks noChangeAspect="1"/>
          </p:cNvPicPr>
          <p:nvPr/>
        </p:nvPicPr>
        <p:blipFill rotWithShape="1">
          <a:blip r:embed="rId7"/>
          <a:srcRect r="1208"/>
          <a:stretch/>
        </p:blipFill>
        <p:spPr>
          <a:xfrm>
            <a:off x="816928" y="914400"/>
            <a:ext cx="5575989" cy="4603531"/>
          </a:xfrm>
          <a:prstGeom prst="rect">
            <a:avLst/>
          </a:prstGeom>
          <a:ln w="28575">
            <a:solidFill>
              <a:schemeClr val="tx1"/>
            </a:solidFill>
          </a:ln>
        </p:spPr>
      </p:pic>
      <p:pic>
        <p:nvPicPr>
          <p:cNvPr id="8" name="Picture 7">
            <a:extLst>
              <a:ext uri="{FF2B5EF4-FFF2-40B4-BE49-F238E27FC236}">
                <a16:creationId xmlns:a16="http://schemas.microsoft.com/office/drawing/2014/main" id="{E525B8E0-26B9-4D62-9A0D-4D03BE68197C}"/>
              </a:ext>
            </a:extLst>
          </p:cNvPr>
          <p:cNvPicPr>
            <a:picLocks noChangeAspect="1"/>
          </p:cNvPicPr>
          <p:nvPr/>
        </p:nvPicPr>
        <p:blipFill>
          <a:blip r:embed="rId8"/>
          <a:stretch>
            <a:fillRect/>
          </a:stretch>
        </p:blipFill>
        <p:spPr>
          <a:xfrm>
            <a:off x="1230521" y="914402"/>
            <a:ext cx="5644182" cy="4603530"/>
          </a:xfrm>
          <a:prstGeom prst="rect">
            <a:avLst/>
          </a:prstGeom>
          <a:ln w="28575">
            <a:solidFill>
              <a:schemeClr val="tx1"/>
            </a:solidFill>
          </a:ln>
        </p:spPr>
      </p:pic>
    </p:spTree>
    <p:extLst>
      <p:ext uri="{BB962C8B-B14F-4D97-AF65-F5344CB8AC3E}">
        <p14:creationId xmlns:p14="http://schemas.microsoft.com/office/powerpoint/2010/main" val="304442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icroscope">
            <a:extLst>
              <a:ext uri="{FF2B5EF4-FFF2-40B4-BE49-F238E27FC236}">
                <a16:creationId xmlns:a16="http://schemas.microsoft.com/office/drawing/2014/main" id="{4E514E75-3CEA-45B9-A8CF-2A2551270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 cy="914400"/>
          </a:xfrm>
          <a:prstGeom prst="rect">
            <a:avLst/>
          </a:prstGeom>
        </p:spPr>
      </p:pic>
      <p:sp>
        <p:nvSpPr>
          <p:cNvPr id="5" name="TextBox 4">
            <a:extLst>
              <a:ext uri="{FF2B5EF4-FFF2-40B4-BE49-F238E27FC236}">
                <a16:creationId xmlns:a16="http://schemas.microsoft.com/office/drawing/2014/main" id="{24075BCF-19B1-4DC6-A7A2-18A016BA9F5D}"/>
              </a:ext>
            </a:extLst>
          </p:cNvPr>
          <p:cNvSpPr txBox="1"/>
          <p:nvPr/>
        </p:nvSpPr>
        <p:spPr>
          <a:xfrm>
            <a:off x="8284780" y="1103586"/>
            <a:ext cx="3815255"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Perform a platelet estimate on the provided 100X fields.</a:t>
            </a:r>
          </a:p>
          <a:p>
            <a:pPr algn="ctr"/>
            <a:endParaRPr lang="en-US" dirty="0"/>
          </a:p>
          <a:p>
            <a:pPr algn="ctr"/>
            <a:r>
              <a:rPr lang="en-US" dirty="0"/>
              <a:t>Is your platelet estimate within </a:t>
            </a:r>
            <a:r>
              <a:rPr lang="en-US" u="sng" dirty="0"/>
              <a:t>+</a:t>
            </a:r>
            <a:r>
              <a:rPr lang="en-US" dirty="0"/>
              <a:t>20% of the Sysmex platelet count of 11?</a:t>
            </a:r>
          </a:p>
        </p:txBody>
      </p:sp>
      <p:sp>
        <p:nvSpPr>
          <p:cNvPr id="7" name="TextBox 6">
            <a:hlinkClick r:id="rId4" action="ppaction://hlinksldjump"/>
            <a:extLst>
              <a:ext uri="{FF2B5EF4-FFF2-40B4-BE49-F238E27FC236}">
                <a16:creationId xmlns:a16="http://schemas.microsoft.com/office/drawing/2014/main" id="{D37DB230-1059-4A53-A56E-EE077D453B20}"/>
              </a:ext>
            </a:extLst>
          </p:cNvPr>
          <p:cNvSpPr txBox="1"/>
          <p:nvPr/>
        </p:nvSpPr>
        <p:spPr>
          <a:xfrm>
            <a:off x="9246476" y="2846833"/>
            <a:ext cx="485518"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Yes</a:t>
            </a:r>
          </a:p>
        </p:txBody>
      </p:sp>
      <p:pic>
        <p:nvPicPr>
          <p:cNvPr id="3" name="Picture 2">
            <a:extLst>
              <a:ext uri="{FF2B5EF4-FFF2-40B4-BE49-F238E27FC236}">
                <a16:creationId xmlns:a16="http://schemas.microsoft.com/office/drawing/2014/main" id="{CEAFDD25-4C03-4297-A3AE-B2961BF54F0C}"/>
              </a:ext>
            </a:extLst>
          </p:cNvPr>
          <p:cNvPicPr>
            <a:picLocks noChangeAspect="1"/>
          </p:cNvPicPr>
          <p:nvPr/>
        </p:nvPicPr>
        <p:blipFill>
          <a:blip r:embed="rId5"/>
          <a:stretch>
            <a:fillRect/>
          </a:stretch>
        </p:blipFill>
        <p:spPr>
          <a:xfrm>
            <a:off x="91965" y="914400"/>
            <a:ext cx="5636977" cy="4603531"/>
          </a:xfrm>
          <a:prstGeom prst="rect">
            <a:avLst/>
          </a:prstGeom>
          <a:ln w="28575">
            <a:solidFill>
              <a:schemeClr val="tx1"/>
            </a:solidFill>
          </a:ln>
        </p:spPr>
      </p:pic>
      <p:pic>
        <p:nvPicPr>
          <p:cNvPr id="2" name="Picture 1">
            <a:extLst>
              <a:ext uri="{FF2B5EF4-FFF2-40B4-BE49-F238E27FC236}">
                <a16:creationId xmlns:a16="http://schemas.microsoft.com/office/drawing/2014/main" id="{C4C253DF-2D98-4DC4-A96D-6B58DC5C59E2}"/>
              </a:ext>
            </a:extLst>
          </p:cNvPr>
          <p:cNvPicPr>
            <a:picLocks noChangeAspect="1"/>
          </p:cNvPicPr>
          <p:nvPr/>
        </p:nvPicPr>
        <p:blipFill>
          <a:blip r:embed="rId6"/>
          <a:stretch>
            <a:fillRect/>
          </a:stretch>
        </p:blipFill>
        <p:spPr>
          <a:xfrm>
            <a:off x="451819" y="914400"/>
            <a:ext cx="5644181" cy="4603531"/>
          </a:xfrm>
          <a:prstGeom prst="rect">
            <a:avLst/>
          </a:prstGeom>
          <a:ln w="28575">
            <a:solidFill>
              <a:schemeClr val="tx1"/>
            </a:solidFill>
          </a:ln>
        </p:spPr>
      </p:pic>
      <p:pic>
        <p:nvPicPr>
          <p:cNvPr id="6" name="Picture 5">
            <a:extLst>
              <a:ext uri="{FF2B5EF4-FFF2-40B4-BE49-F238E27FC236}">
                <a16:creationId xmlns:a16="http://schemas.microsoft.com/office/drawing/2014/main" id="{9446220A-6EB7-4FAE-8D7A-3FFDCD59F199}"/>
              </a:ext>
            </a:extLst>
          </p:cNvPr>
          <p:cNvPicPr>
            <a:picLocks noChangeAspect="1"/>
          </p:cNvPicPr>
          <p:nvPr/>
        </p:nvPicPr>
        <p:blipFill rotWithShape="1">
          <a:blip r:embed="rId7"/>
          <a:srcRect r="1208"/>
          <a:stretch/>
        </p:blipFill>
        <p:spPr>
          <a:xfrm>
            <a:off x="816928" y="914400"/>
            <a:ext cx="5575989" cy="4603531"/>
          </a:xfrm>
          <a:prstGeom prst="rect">
            <a:avLst/>
          </a:prstGeom>
          <a:ln w="28575">
            <a:solidFill>
              <a:schemeClr val="tx1"/>
            </a:solidFill>
          </a:ln>
        </p:spPr>
      </p:pic>
      <p:pic>
        <p:nvPicPr>
          <p:cNvPr id="8" name="Picture 7">
            <a:extLst>
              <a:ext uri="{FF2B5EF4-FFF2-40B4-BE49-F238E27FC236}">
                <a16:creationId xmlns:a16="http://schemas.microsoft.com/office/drawing/2014/main" id="{E525B8E0-26B9-4D62-9A0D-4D03BE68197C}"/>
              </a:ext>
            </a:extLst>
          </p:cNvPr>
          <p:cNvPicPr>
            <a:picLocks noChangeAspect="1"/>
          </p:cNvPicPr>
          <p:nvPr/>
        </p:nvPicPr>
        <p:blipFill>
          <a:blip r:embed="rId8"/>
          <a:stretch>
            <a:fillRect/>
          </a:stretch>
        </p:blipFill>
        <p:spPr>
          <a:xfrm>
            <a:off x="1230521" y="914402"/>
            <a:ext cx="5644182" cy="4603530"/>
          </a:xfrm>
          <a:prstGeom prst="rect">
            <a:avLst/>
          </a:prstGeom>
          <a:ln w="28575">
            <a:solidFill>
              <a:schemeClr val="tx1"/>
            </a:solidFill>
          </a:ln>
        </p:spPr>
      </p:pic>
      <p:pic>
        <p:nvPicPr>
          <p:cNvPr id="9" name="Picture 8">
            <a:extLst>
              <a:ext uri="{FF2B5EF4-FFF2-40B4-BE49-F238E27FC236}">
                <a16:creationId xmlns:a16="http://schemas.microsoft.com/office/drawing/2014/main" id="{751BE763-32A6-4CD1-94D2-874DBAD1F8C0}"/>
              </a:ext>
            </a:extLst>
          </p:cNvPr>
          <p:cNvPicPr>
            <a:picLocks noChangeAspect="1"/>
          </p:cNvPicPr>
          <p:nvPr/>
        </p:nvPicPr>
        <p:blipFill>
          <a:blip r:embed="rId9"/>
          <a:stretch>
            <a:fillRect/>
          </a:stretch>
        </p:blipFill>
        <p:spPr>
          <a:xfrm>
            <a:off x="1666404" y="914399"/>
            <a:ext cx="5614203" cy="4603530"/>
          </a:xfrm>
          <a:prstGeom prst="rect">
            <a:avLst/>
          </a:prstGeom>
          <a:ln w="28575">
            <a:solidFill>
              <a:schemeClr val="tx1"/>
            </a:solidFill>
          </a:ln>
        </p:spPr>
      </p:pic>
      <p:sp>
        <p:nvSpPr>
          <p:cNvPr id="10" name="TextBox 9">
            <a:hlinkClick r:id="rId10" action="ppaction://hlinksldjump"/>
            <a:extLst>
              <a:ext uri="{FF2B5EF4-FFF2-40B4-BE49-F238E27FC236}">
                <a16:creationId xmlns:a16="http://schemas.microsoft.com/office/drawing/2014/main" id="{B39CDB12-9191-4390-9485-73E9CB48897F}"/>
              </a:ext>
            </a:extLst>
          </p:cNvPr>
          <p:cNvSpPr txBox="1"/>
          <p:nvPr/>
        </p:nvSpPr>
        <p:spPr>
          <a:xfrm>
            <a:off x="10733692" y="2846832"/>
            <a:ext cx="455574"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No</a:t>
            </a:r>
          </a:p>
        </p:txBody>
      </p:sp>
    </p:spTree>
    <p:extLst>
      <p:ext uri="{BB962C8B-B14F-4D97-AF65-F5344CB8AC3E}">
        <p14:creationId xmlns:p14="http://schemas.microsoft.com/office/powerpoint/2010/main" val="2655958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icroscope">
            <a:extLst>
              <a:ext uri="{FF2B5EF4-FFF2-40B4-BE49-F238E27FC236}">
                <a16:creationId xmlns:a16="http://schemas.microsoft.com/office/drawing/2014/main" id="{4E514E75-3CEA-45B9-A8CF-2A2551270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 cy="914400"/>
          </a:xfrm>
          <a:prstGeom prst="rect">
            <a:avLst/>
          </a:prstGeom>
        </p:spPr>
      </p:pic>
      <p:pic>
        <p:nvPicPr>
          <p:cNvPr id="3" name="Picture 2">
            <a:extLst>
              <a:ext uri="{FF2B5EF4-FFF2-40B4-BE49-F238E27FC236}">
                <a16:creationId xmlns:a16="http://schemas.microsoft.com/office/drawing/2014/main" id="{CEAFDD25-4C03-4297-A3AE-B2961BF54F0C}"/>
              </a:ext>
            </a:extLst>
          </p:cNvPr>
          <p:cNvPicPr>
            <a:picLocks noChangeAspect="1"/>
          </p:cNvPicPr>
          <p:nvPr/>
        </p:nvPicPr>
        <p:blipFill>
          <a:blip r:embed="rId4"/>
          <a:stretch>
            <a:fillRect/>
          </a:stretch>
        </p:blipFill>
        <p:spPr>
          <a:xfrm>
            <a:off x="91965" y="914400"/>
            <a:ext cx="5636977" cy="4603531"/>
          </a:xfrm>
          <a:prstGeom prst="rect">
            <a:avLst/>
          </a:prstGeom>
          <a:ln w="28575">
            <a:solidFill>
              <a:schemeClr val="tx1"/>
            </a:solidFill>
          </a:ln>
        </p:spPr>
      </p:pic>
      <p:pic>
        <p:nvPicPr>
          <p:cNvPr id="2" name="Picture 1">
            <a:extLst>
              <a:ext uri="{FF2B5EF4-FFF2-40B4-BE49-F238E27FC236}">
                <a16:creationId xmlns:a16="http://schemas.microsoft.com/office/drawing/2014/main" id="{C4C253DF-2D98-4DC4-A96D-6B58DC5C59E2}"/>
              </a:ext>
            </a:extLst>
          </p:cNvPr>
          <p:cNvPicPr>
            <a:picLocks noChangeAspect="1"/>
          </p:cNvPicPr>
          <p:nvPr/>
        </p:nvPicPr>
        <p:blipFill>
          <a:blip r:embed="rId5"/>
          <a:stretch>
            <a:fillRect/>
          </a:stretch>
        </p:blipFill>
        <p:spPr>
          <a:xfrm>
            <a:off x="451819" y="914400"/>
            <a:ext cx="5644181" cy="4603531"/>
          </a:xfrm>
          <a:prstGeom prst="rect">
            <a:avLst/>
          </a:prstGeom>
          <a:ln w="28575">
            <a:solidFill>
              <a:schemeClr val="tx1"/>
            </a:solidFill>
          </a:ln>
        </p:spPr>
      </p:pic>
      <p:pic>
        <p:nvPicPr>
          <p:cNvPr id="6" name="Picture 5">
            <a:extLst>
              <a:ext uri="{FF2B5EF4-FFF2-40B4-BE49-F238E27FC236}">
                <a16:creationId xmlns:a16="http://schemas.microsoft.com/office/drawing/2014/main" id="{9446220A-6EB7-4FAE-8D7A-3FFDCD59F199}"/>
              </a:ext>
            </a:extLst>
          </p:cNvPr>
          <p:cNvPicPr>
            <a:picLocks noChangeAspect="1"/>
          </p:cNvPicPr>
          <p:nvPr/>
        </p:nvPicPr>
        <p:blipFill rotWithShape="1">
          <a:blip r:embed="rId6"/>
          <a:srcRect r="1208"/>
          <a:stretch/>
        </p:blipFill>
        <p:spPr>
          <a:xfrm>
            <a:off x="816928" y="914400"/>
            <a:ext cx="5575989" cy="4603531"/>
          </a:xfrm>
          <a:prstGeom prst="rect">
            <a:avLst/>
          </a:prstGeom>
          <a:ln w="28575">
            <a:solidFill>
              <a:schemeClr val="tx1"/>
            </a:solidFill>
          </a:ln>
        </p:spPr>
      </p:pic>
      <p:pic>
        <p:nvPicPr>
          <p:cNvPr id="8" name="Picture 7">
            <a:extLst>
              <a:ext uri="{FF2B5EF4-FFF2-40B4-BE49-F238E27FC236}">
                <a16:creationId xmlns:a16="http://schemas.microsoft.com/office/drawing/2014/main" id="{E525B8E0-26B9-4D62-9A0D-4D03BE68197C}"/>
              </a:ext>
            </a:extLst>
          </p:cNvPr>
          <p:cNvPicPr>
            <a:picLocks noChangeAspect="1"/>
          </p:cNvPicPr>
          <p:nvPr/>
        </p:nvPicPr>
        <p:blipFill>
          <a:blip r:embed="rId7"/>
          <a:stretch>
            <a:fillRect/>
          </a:stretch>
        </p:blipFill>
        <p:spPr>
          <a:xfrm>
            <a:off x="1230521" y="914402"/>
            <a:ext cx="5644182" cy="4603530"/>
          </a:xfrm>
          <a:prstGeom prst="rect">
            <a:avLst/>
          </a:prstGeom>
          <a:ln w="28575">
            <a:solidFill>
              <a:schemeClr val="tx1"/>
            </a:solidFill>
          </a:ln>
        </p:spPr>
      </p:pic>
      <p:pic>
        <p:nvPicPr>
          <p:cNvPr id="9" name="Picture 8">
            <a:extLst>
              <a:ext uri="{FF2B5EF4-FFF2-40B4-BE49-F238E27FC236}">
                <a16:creationId xmlns:a16="http://schemas.microsoft.com/office/drawing/2014/main" id="{751BE763-32A6-4CD1-94D2-874DBAD1F8C0}"/>
              </a:ext>
            </a:extLst>
          </p:cNvPr>
          <p:cNvPicPr>
            <a:picLocks noChangeAspect="1"/>
          </p:cNvPicPr>
          <p:nvPr/>
        </p:nvPicPr>
        <p:blipFill>
          <a:blip r:embed="rId8"/>
          <a:stretch>
            <a:fillRect/>
          </a:stretch>
        </p:blipFill>
        <p:spPr>
          <a:xfrm>
            <a:off x="1666404" y="914399"/>
            <a:ext cx="5614203" cy="4603530"/>
          </a:xfrm>
          <a:prstGeom prst="rect">
            <a:avLst/>
          </a:prstGeom>
          <a:ln w="28575">
            <a:solidFill>
              <a:schemeClr val="tx1"/>
            </a:solidFill>
          </a:ln>
        </p:spPr>
      </p:pic>
      <p:sp>
        <p:nvSpPr>
          <p:cNvPr id="10" name="TextBox 9">
            <a:extLst>
              <a:ext uri="{FF2B5EF4-FFF2-40B4-BE49-F238E27FC236}">
                <a16:creationId xmlns:a16="http://schemas.microsoft.com/office/drawing/2014/main" id="{AB474B13-9B2E-4A15-A8D4-A7BCEDE04271}"/>
              </a:ext>
            </a:extLst>
          </p:cNvPr>
          <p:cNvSpPr txBox="1"/>
          <p:nvPr/>
        </p:nvSpPr>
        <p:spPr>
          <a:xfrm>
            <a:off x="8071945" y="1135117"/>
            <a:ext cx="3815255"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Incorrect. Try performing your platelet estimate again.</a:t>
            </a:r>
          </a:p>
        </p:txBody>
      </p:sp>
      <p:sp>
        <p:nvSpPr>
          <p:cNvPr id="11" name="TextBox 10">
            <a:hlinkClick r:id="rId9" action="ppaction://hlinksldjump"/>
            <a:extLst>
              <a:ext uri="{FF2B5EF4-FFF2-40B4-BE49-F238E27FC236}">
                <a16:creationId xmlns:a16="http://schemas.microsoft.com/office/drawing/2014/main" id="{161DF48B-F985-4EFB-B4ED-22118CC03407}"/>
              </a:ext>
            </a:extLst>
          </p:cNvPr>
          <p:cNvSpPr txBox="1"/>
          <p:nvPr/>
        </p:nvSpPr>
        <p:spPr>
          <a:xfrm>
            <a:off x="8923284" y="2017987"/>
            <a:ext cx="2274597"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4027180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6FB300-5ADC-416F-AD20-800D393F5E4B}"/>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D57251B3-637E-4695-AAA8-4CAD3838A016}"/>
              </a:ext>
            </a:extLst>
          </p:cNvPr>
          <p:cNvSpPr/>
          <p:nvPr/>
        </p:nvSpPr>
        <p:spPr>
          <a:xfrm>
            <a:off x="11319933" y="6426200"/>
            <a:ext cx="702734" cy="3217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0315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icroscope">
            <a:extLst>
              <a:ext uri="{FF2B5EF4-FFF2-40B4-BE49-F238E27FC236}">
                <a16:creationId xmlns:a16="http://schemas.microsoft.com/office/drawing/2014/main" id="{4E514E75-3CEA-45B9-A8CF-2A2551270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 cy="914400"/>
          </a:xfrm>
          <a:prstGeom prst="rect">
            <a:avLst/>
          </a:prstGeom>
        </p:spPr>
      </p:pic>
      <p:pic>
        <p:nvPicPr>
          <p:cNvPr id="3" name="Picture 2">
            <a:extLst>
              <a:ext uri="{FF2B5EF4-FFF2-40B4-BE49-F238E27FC236}">
                <a16:creationId xmlns:a16="http://schemas.microsoft.com/office/drawing/2014/main" id="{CEAFDD25-4C03-4297-A3AE-B2961BF54F0C}"/>
              </a:ext>
            </a:extLst>
          </p:cNvPr>
          <p:cNvPicPr>
            <a:picLocks noChangeAspect="1"/>
          </p:cNvPicPr>
          <p:nvPr/>
        </p:nvPicPr>
        <p:blipFill>
          <a:blip r:embed="rId4"/>
          <a:stretch>
            <a:fillRect/>
          </a:stretch>
        </p:blipFill>
        <p:spPr>
          <a:xfrm>
            <a:off x="91965" y="914400"/>
            <a:ext cx="5636977" cy="4603531"/>
          </a:xfrm>
          <a:prstGeom prst="rect">
            <a:avLst/>
          </a:prstGeom>
          <a:ln w="28575">
            <a:solidFill>
              <a:schemeClr val="tx1"/>
            </a:solidFill>
          </a:ln>
        </p:spPr>
      </p:pic>
      <p:pic>
        <p:nvPicPr>
          <p:cNvPr id="2" name="Picture 1">
            <a:extLst>
              <a:ext uri="{FF2B5EF4-FFF2-40B4-BE49-F238E27FC236}">
                <a16:creationId xmlns:a16="http://schemas.microsoft.com/office/drawing/2014/main" id="{C4C253DF-2D98-4DC4-A96D-6B58DC5C59E2}"/>
              </a:ext>
            </a:extLst>
          </p:cNvPr>
          <p:cNvPicPr>
            <a:picLocks noChangeAspect="1"/>
          </p:cNvPicPr>
          <p:nvPr/>
        </p:nvPicPr>
        <p:blipFill>
          <a:blip r:embed="rId5"/>
          <a:stretch>
            <a:fillRect/>
          </a:stretch>
        </p:blipFill>
        <p:spPr>
          <a:xfrm>
            <a:off x="451819" y="914400"/>
            <a:ext cx="5644181" cy="4603531"/>
          </a:xfrm>
          <a:prstGeom prst="rect">
            <a:avLst/>
          </a:prstGeom>
          <a:ln w="28575">
            <a:solidFill>
              <a:schemeClr val="tx1"/>
            </a:solidFill>
          </a:ln>
        </p:spPr>
      </p:pic>
      <p:pic>
        <p:nvPicPr>
          <p:cNvPr id="6" name="Picture 5">
            <a:extLst>
              <a:ext uri="{FF2B5EF4-FFF2-40B4-BE49-F238E27FC236}">
                <a16:creationId xmlns:a16="http://schemas.microsoft.com/office/drawing/2014/main" id="{9446220A-6EB7-4FAE-8D7A-3FFDCD59F199}"/>
              </a:ext>
            </a:extLst>
          </p:cNvPr>
          <p:cNvPicPr>
            <a:picLocks noChangeAspect="1"/>
          </p:cNvPicPr>
          <p:nvPr/>
        </p:nvPicPr>
        <p:blipFill rotWithShape="1">
          <a:blip r:embed="rId6"/>
          <a:srcRect r="1208"/>
          <a:stretch/>
        </p:blipFill>
        <p:spPr>
          <a:xfrm>
            <a:off x="816928" y="914400"/>
            <a:ext cx="5575989" cy="4603531"/>
          </a:xfrm>
          <a:prstGeom prst="rect">
            <a:avLst/>
          </a:prstGeom>
          <a:ln w="28575">
            <a:solidFill>
              <a:schemeClr val="tx1"/>
            </a:solidFill>
          </a:ln>
        </p:spPr>
      </p:pic>
      <p:pic>
        <p:nvPicPr>
          <p:cNvPr id="8" name="Picture 7">
            <a:extLst>
              <a:ext uri="{FF2B5EF4-FFF2-40B4-BE49-F238E27FC236}">
                <a16:creationId xmlns:a16="http://schemas.microsoft.com/office/drawing/2014/main" id="{E525B8E0-26B9-4D62-9A0D-4D03BE68197C}"/>
              </a:ext>
            </a:extLst>
          </p:cNvPr>
          <p:cNvPicPr>
            <a:picLocks noChangeAspect="1"/>
          </p:cNvPicPr>
          <p:nvPr/>
        </p:nvPicPr>
        <p:blipFill>
          <a:blip r:embed="rId7"/>
          <a:stretch>
            <a:fillRect/>
          </a:stretch>
        </p:blipFill>
        <p:spPr>
          <a:xfrm>
            <a:off x="1230521" y="914402"/>
            <a:ext cx="5644182" cy="4603530"/>
          </a:xfrm>
          <a:prstGeom prst="rect">
            <a:avLst/>
          </a:prstGeom>
          <a:ln w="28575">
            <a:solidFill>
              <a:schemeClr val="tx1"/>
            </a:solidFill>
          </a:ln>
        </p:spPr>
      </p:pic>
      <p:pic>
        <p:nvPicPr>
          <p:cNvPr id="9" name="Picture 8">
            <a:extLst>
              <a:ext uri="{FF2B5EF4-FFF2-40B4-BE49-F238E27FC236}">
                <a16:creationId xmlns:a16="http://schemas.microsoft.com/office/drawing/2014/main" id="{751BE763-32A6-4CD1-94D2-874DBAD1F8C0}"/>
              </a:ext>
            </a:extLst>
          </p:cNvPr>
          <p:cNvPicPr>
            <a:picLocks noChangeAspect="1"/>
          </p:cNvPicPr>
          <p:nvPr/>
        </p:nvPicPr>
        <p:blipFill>
          <a:blip r:embed="rId8"/>
          <a:stretch>
            <a:fillRect/>
          </a:stretch>
        </p:blipFill>
        <p:spPr>
          <a:xfrm>
            <a:off x="1666404" y="914399"/>
            <a:ext cx="5614203" cy="4603530"/>
          </a:xfrm>
          <a:prstGeom prst="rect">
            <a:avLst/>
          </a:prstGeom>
          <a:ln w="28575">
            <a:solidFill>
              <a:schemeClr val="tx1"/>
            </a:solidFill>
          </a:ln>
        </p:spPr>
      </p:pic>
      <p:sp>
        <p:nvSpPr>
          <p:cNvPr id="10" name="TextBox 9">
            <a:extLst>
              <a:ext uri="{FF2B5EF4-FFF2-40B4-BE49-F238E27FC236}">
                <a16:creationId xmlns:a16="http://schemas.microsoft.com/office/drawing/2014/main" id="{E1E579BC-C508-477C-B3FC-E74EA107E851}"/>
              </a:ext>
            </a:extLst>
          </p:cNvPr>
          <p:cNvSpPr txBox="1"/>
          <p:nvPr/>
        </p:nvSpPr>
        <p:spPr>
          <a:xfrm>
            <a:off x="8071945" y="1135117"/>
            <a:ext cx="3815255"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Correct! The platelet estimate of the provided slides is approximately 10.</a:t>
            </a:r>
          </a:p>
        </p:txBody>
      </p:sp>
      <p:sp>
        <p:nvSpPr>
          <p:cNvPr id="11" name="TextBox 10">
            <a:hlinkClick r:id="rId9" action="ppaction://hlinksldjump"/>
            <a:extLst>
              <a:ext uri="{FF2B5EF4-FFF2-40B4-BE49-F238E27FC236}">
                <a16:creationId xmlns:a16="http://schemas.microsoft.com/office/drawing/2014/main" id="{F0819634-F282-49F1-B9A6-E3DF9078852B}"/>
              </a:ext>
            </a:extLst>
          </p:cNvPr>
          <p:cNvSpPr txBox="1"/>
          <p:nvPr/>
        </p:nvSpPr>
        <p:spPr>
          <a:xfrm>
            <a:off x="8757746" y="1939159"/>
            <a:ext cx="2624957"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return to result validation</a:t>
            </a:r>
          </a:p>
        </p:txBody>
      </p:sp>
    </p:spTree>
    <p:extLst>
      <p:ext uri="{BB962C8B-B14F-4D97-AF65-F5344CB8AC3E}">
        <p14:creationId xmlns:p14="http://schemas.microsoft.com/office/powerpoint/2010/main" val="2663695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C4796F-23CA-4082-AD83-0A7BD50C122E}"/>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9D74EE4C-2246-4288-9D14-E8E9951848DF}"/>
              </a:ext>
            </a:extLst>
          </p:cNvPr>
          <p:cNvSpPr/>
          <p:nvPr/>
        </p:nvSpPr>
        <p:spPr>
          <a:xfrm>
            <a:off x="7012545" y="2904687"/>
            <a:ext cx="3338818" cy="2554449"/>
          </a:xfrm>
          <a:prstGeom prst="wedgeRectCallout">
            <a:avLst>
              <a:gd name="adj1" fmla="val -48732"/>
              <a:gd name="adj2" fmla="val -15938"/>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tx1"/>
                </a:solidFill>
              </a:rPr>
              <a:t>PLT &lt;20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the sample for the Platelet F. </a:t>
            </a:r>
          </a:p>
          <a:p>
            <a:pPr marL="171450" indent="-171450">
              <a:buFont typeface="Wingdings" panose="05000000000000000000" pitchFamily="2" charset="2"/>
              <a:buChar char="q"/>
            </a:pPr>
            <a:r>
              <a:rPr lang="en-US" sz="1200" b="1" dirty="0">
                <a:solidFill>
                  <a:schemeClr val="tx1"/>
                </a:solidFill>
              </a:rPr>
              <a:t>Review the patient history. </a:t>
            </a:r>
          </a:p>
          <a:p>
            <a:pPr marL="171450" indent="-171450">
              <a:buFont typeface="Wingdings" panose="05000000000000000000" pitchFamily="2" charset="2"/>
              <a:buChar char="q"/>
            </a:pPr>
            <a:r>
              <a:rPr lang="en-US" sz="1200" b="1" dirty="0">
                <a:solidFill>
                  <a:schemeClr val="tx1"/>
                </a:solidFill>
              </a:rPr>
              <a:t>If this is the first occurrence of the PLT result falling below 20, perform platelet estimate.</a:t>
            </a:r>
          </a:p>
          <a:p>
            <a:pPr marL="171450" indent="-171450">
              <a:buFont typeface="Wingdings" panose="05000000000000000000" pitchFamily="2" charset="2"/>
              <a:buChar char="q"/>
            </a:pPr>
            <a:r>
              <a:rPr lang="en-US" sz="1200" b="1" dirty="0">
                <a:solidFill>
                  <a:schemeClr val="tx1"/>
                </a:solidFill>
              </a:rPr>
              <a:t>If the platelet estimate agrees with the Sysmex value within </a:t>
            </a:r>
            <a:r>
              <a:rPr lang="en-US" sz="1200" b="1" u="sng" dirty="0">
                <a:solidFill>
                  <a:schemeClr val="tx1"/>
                </a:solidFill>
              </a:rPr>
              <a:t>+</a:t>
            </a:r>
            <a:r>
              <a:rPr lang="en-US" sz="1200" b="1" dirty="0">
                <a:solidFill>
                  <a:schemeClr val="tx1"/>
                </a:solidFill>
              </a:rPr>
              <a:t>20%, add RE comment</a:t>
            </a:r>
          </a:p>
          <a:p>
            <a:pPr marL="171450" indent="-171450">
              <a:buFont typeface="Wingdings" panose="05000000000000000000" pitchFamily="2" charset="2"/>
              <a:buChar char="q"/>
            </a:pPr>
            <a:r>
              <a:rPr lang="en-US" sz="1200" b="1" dirty="0">
                <a:solidFill>
                  <a:schemeClr val="tx1"/>
                </a:solidFill>
              </a:rPr>
              <a:t>Release results. </a:t>
            </a:r>
          </a:p>
          <a:p>
            <a:r>
              <a:rPr lang="en-US" sz="1200" b="1" dirty="0">
                <a:solidFill>
                  <a:schemeClr val="tx1"/>
                </a:solidFill>
              </a:rPr>
              <a:t>                            </a:t>
            </a:r>
            <a:endParaRPr lang="en-US" dirty="0"/>
          </a:p>
        </p:txBody>
      </p:sp>
      <p:pic>
        <p:nvPicPr>
          <p:cNvPr id="4" name="Graphic 3" descr="Checkmark">
            <a:extLst>
              <a:ext uri="{FF2B5EF4-FFF2-40B4-BE49-F238E27FC236}">
                <a16:creationId xmlns:a16="http://schemas.microsoft.com/office/drawing/2014/main" id="{AC6FF2B5-D917-4D3C-A593-897574E05C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96146" y="3499944"/>
            <a:ext cx="220133" cy="220133"/>
          </a:xfrm>
          <a:prstGeom prst="rect">
            <a:avLst/>
          </a:prstGeom>
        </p:spPr>
      </p:pic>
      <p:pic>
        <p:nvPicPr>
          <p:cNvPr id="5" name="Graphic 4" descr="Checkmark">
            <a:extLst>
              <a:ext uri="{FF2B5EF4-FFF2-40B4-BE49-F238E27FC236}">
                <a16:creationId xmlns:a16="http://schemas.microsoft.com/office/drawing/2014/main" id="{FE938ECA-0A28-4EC1-8B5D-0AE5D78AED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7420" y="4062740"/>
            <a:ext cx="220133" cy="220133"/>
          </a:xfrm>
          <a:prstGeom prst="rect">
            <a:avLst/>
          </a:prstGeom>
        </p:spPr>
      </p:pic>
      <p:pic>
        <p:nvPicPr>
          <p:cNvPr id="6" name="Graphic 5" descr="Checkmark">
            <a:extLst>
              <a:ext uri="{FF2B5EF4-FFF2-40B4-BE49-F238E27FC236}">
                <a16:creationId xmlns:a16="http://schemas.microsoft.com/office/drawing/2014/main" id="{7B00A485-F61F-4C4E-93A5-FC337AB381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7419" y="3842607"/>
            <a:ext cx="220133" cy="220133"/>
          </a:xfrm>
          <a:prstGeom prst="rect">
            <a:avLst/>
          </a:prstGeom>
        </p:spPr>
      </p:pic>
      <p:pic>
        <p:nvPicPr>
          <p:cNvPr id="7" name="Graphic 6" descr="Checkmark">
            <a:extLst>
              <a:ext uri="{FF2B5EF4-FFF2-40B4-BE49-F238E27FC236}">
                <a16:creationId xmlns:a16="http://schemas.microsoft.com/office/drawing/2014/main" id="{FDC62879-4E0F-4DDA-ADBA-C01C49C65E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7419" y="4205267"/>
            <a:ext cx="220133" cy="220133"/>
          </a:xfrm>
          <a:prstGeom prst="rect">
            <a:avLst/>
          </a:prstGeom>
        </p:spPr>
      </p:pic>
      <p:pic>
        <p:nvPicPr>
          <p:cNvPr id="8" name="Graphic 7" descr="Arrow Slight curve">
            <a:extLst>
              <a:ext uri="{FF2B5EF4-FFF2-40B4-BE49-F238E27FC236}">
                <a16:creationId xmlns:a16="http://schemas.microsoft.com/office/drawing/2014/main" id="{7AD94A84-BD8D-4D9F-A6EC-E9927F444C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06293" y="4727572"/>
            <a:ext cx="490140" cy="490140"/>
          </a:xfrm>
          <a:prstGeom prst="rect">
            <a:avLst/>
          </a:prstGeom>
        </p:spPr>
      </p:pic>
      <p:sp>
        <p:nvSpPr>
          <p:cNvPr id="9" name="TextBox 8">
            <a:hlinkClick r:id="rId7" action="ppaction://hlinksldjump"/>
            <a:extLst>
              <a:ext uri="{FF2B5EF4-FFF2-40B4-BE49-F238E27FC236}">
                <a16:creationId xmlns:a16="http://schemas.microsoft.com/office/drawing/2014/main" id="{A70AE3A0-EF38-4E2F-B742-66C89E06AB5D}"/>
              </a:ext>
            </a:extLst>
          </p:cNvPr>
          <p:cNvSpPr txBox="1"/>
          <p:nvPr/>
        </p:nvSpPr>
        <p:spPr>
          <a:xfrm>
            <a:off x="10596433" y="4510977"/>
            <a:ext cx="1577996" cy="92333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Click here to proceed to next step</a:t>
            </a:r>
          </a:p>
        </p:txBody>
      </p:sp>
    </p:spTree>
    <p:extLst>
      <p:ext uri="{BB962C8B-B14F-4D97-AF65-F5344CB8AC3E}">
        <p14:creationId xmlns:p14="http://schemas.microsoft.com/office/powerpoint/2010/main" val="2808108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50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550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C4796F-23CA-4082-AD83-0A7BD50C122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0BF7186-5AD1-4921-80E4-E65A3B9D5162}"/>
              </a:ext>
            </a:extLst>
          </p:cNvPr>
          <p:cNvSpPr txBox="1"/>
          <p:nvPr/>
        </p:nvSpPr>
        <p:spPr>
          <a:xfrm>
            <a:off x="2802501" y="5339809"/>
            <a:ext cx="4608639" cy="646331"/>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Add an RE (results verified by smear review) comment against the PLT result</a:t>
            </a:r>
          </a:p>
        </p:txBody>
      </p:sp>
      <p:sp>
        <p:nvSpPr>
          <p:cNvPr id="5" name="Rectangle: Rounded Corners 4">
            <a:hlinkClick r:id="rId3" action="ppaction://hlinksldjump"/>
            <a:extLst>
              <a:ext uri="{FF2B5EF4-FFF2-40B4-BE49-F238E27FC236}">
                <a16:creationId xmlns:a16="http://schemas.microsoft.com/office/drawing/2014/main" id="{EEABEEB7-63EC-4F81-BBF0-14339C2BB827}"/>
              </a:ext>
            </a:extLst>
          </p:cNvPr>
          <p:cNvSpPr/>
          <p:nvPr/>
        </p:nvSpPr>
        <p:spPr>
          <a:xfrm>
            <a:off x="867103" y="1694793"/>
            <a:ext cx="307427" cy="2680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hlinkClick r:id="rId4" action="ppaction://hlinksldjump"/>
            <a:extLst>
              <a:ext uri="{FF2B5EF4-FFF2-40B4-BE49-F238E27FC236}">
                <a16:creationId xmlns:a16="http://schemas.microsoft.com/office/drawing/2014/main" id="{7E551F75-376D-4E8A-8521-B12517622039}"/>
              </a:ext>
            </a:extLst>
          </p:cNvPr>
          <p:cNvSpPr/>
          <p:nvPr/>
        </p:nvSpPr>
        <p:spPr>
          <a:xfrm>
            <a:off x="4737538" y="3429000"/>
            <a:ext cx="472965" cy="1813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C4796F-23CA-4082-AD83-0A7BD50C122E}"/>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B545FBE-BE0E-4834-BC0C-F673EA13C217}"/>
              </a:ext>
            </a:extLst>
          </p:cNvPr>
          <p:cNvSpPr txBox="1"/>
          <p:nvPr/>
        </p:nvSpPr>
        <p:spPr>
          <a:xfrm>
            <a:off x="390634" y="2758966"/>
            <a:ext cx="3887751"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This comment section is for internal comments only. Comments placed here will not be visible to the person reviewing the patient’s results.</a:t>
            </a:r>
          </a:p>
          <a:p>
            <a:pPr algn="ctr"/>
            <a:endParaRPr lang="en-US" dirty="0"/>
          </a:p>
          <a:p>
            <a:pPr algn="ctr"/>
            <a:r>
              <a:rPr lang="en-US" dirty="0"/>
              <a:t>In this instance you want the provider to be able to see your comment and know that you reviewed the slide.</a:t>
            </a:r>
          </a:p>
        </p:txBody>
      </p:sp>
      <p:sp>
        <p:nvSpPr>
          <p:cNvPr id="4" name="TextBox 3">
            <a:hlinkClick r:id="rId3" action="ppaction://hlinksldjump"/>
            <a:extLst>
              <a:ext uri="{FF2B5EF4-FFF2-40B4-BE49-F238E27FC236}">
                <a16:creationId xmlns:a16="http://schemas.microsoft.com/office/drawing/2014/main" id="{CA0BBFEB-F464-4AF7-92D0-47920286B1C0}"/>
              </a:ext>
            </a:extLst>
          </p:cNvPr>
          <p:cNvSpPr txBox="1"/>
          <p:nvPr/>
        </p:nvSpPr>
        <p:spPr>
          <a:xfrm>
            <a:off x="1008992" y="5234152"/>
            <a:ext cx="2274597"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3075653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A8B252-F102-4B8C-8CE6-5167838A441C}"/>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1FFB32C8-F52F-4844-A826-38CEBA4D1CCA}"/>
              </a:ext>
            </a:extLst>
          </p:cNvPr>
          <p:cNvSpPr/>
          <p:nvPr/>
        </p:nvSpPr>
        <p:spPr>
          <a:xfrm>
            <a:off x="4296103" y="3799490"/>
            <a:ext cx="1103587" cy="275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907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2771EF-EA95-4286-A2B9-BECBED7A3CC4}"/>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hlinkClick r:id="rId3" action="ppaction://hlinksldjump"/>
            <a:extLst>
              <a:ext uri="{FF2B5EF4-FFF2-40B4-BE49-F238E27FC236}">
                <a16:creationId xmlns:a16="http://schemas.microsoft.com/office/drawing/2014/main" id="{93DC7980-36AD-4B1B-B1A8-2ABF331FAB7D}"/>
              </a:ext>
            </a:extLst>
          </p:cNvPr>
          <p:cNvSpPr/>
          <p:nvPr/>
        </p:nvSpPr>
        <p:spPr>
          <a:xfrm>
            <a:off x="4028090" y="3097924"/>
            <a:ext cx="402020" cy="275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8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85C9AE-5335-4454-845D-57CE7354B5B6}"/>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Rounded Corners 2">
            <a:hlinkClick r:id="rId3" action="ppaction://hlinksldjump"/>
            <a:extLst>
              <a:ext uri="{FF2B5EF4-FFF2-40B4-BE49-F238E27FC236}">
                <a16:creationId xmlns:a16="http://schemas.microsoft.com/office/drawing/2014/main" id="{29376324-3CA2-476D-BFEE-59BADC72DCB8}"/>
              </a:ext>
            </a:extLst>
          </p:cNvPr>
          <p:cNvSpPr/>
          <p:nvPr/>
        </p:nvSpPr>
        <p:spPr>
          <a:xfrm>
            <a:off x="7441323" y="5746531"/>
            <a:ext cx="567559" cy="275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049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B1A4D-C9EC-487B-A58D-C1AF44DB96A5}"/>
              </a:ext>
            </a:extLst>
          </p:cNvPr>
          <p:cNvPicPr>
            <a:picLocks noChangeAspect="1"/>
          </p:cNvPicPr>
          <p:nvPr/>
        </p:nvPicPr>
        <p:blipFill>
          <a:blip r:embed="rId2"/>
          <a:stretch>
            <a:fillRect/>
          </a:stretch>
        </p:blipFill>
        <p:spPr>
          <a:xfrm>
            <a:off x="0" y="1"/>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1956C306-C92C-4301-B3AD-1CD966DCF164}"/>
              </a:ext>
            </a:extLst>
          </p:cNvPr>
          <p:cNvSpPr/>
          <p:nvPr/>
        </p:nvSpPr>
        <p:spPr>
          <a:xfrm>
            <a:off x="7275786" y="4642945"/>
            <a:ext cx="591207" cy="275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040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28C54-AE7C-4067-826F-A6827B2E0F17}"/>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6512C2D-F030-4D58-8E5D-C3615E39BD5B}"/>
              </a:ext>
            </a:extLst>
          </p:cNvPr>
          <p:cNvPicPr>
            <a:picLocks noChangeAspect="1"/>
          </p:cNvPicPr>
          <p:nvPr/>
        </p:nvPicPr>
        <p:blipFill>
          <a:blip r:embed="rId3"/>
          <a:stretch>
            <a:fillRect/>
          </a:stretch>
        </p:blipFill>
        <p:spPr>
          <a:xfrm>
            <a:off x="6989922" y="2869322"/>
            <a:ext cx="3478381" cy="2678190"/>
          </a:xfrm>
          <a:prstGeom prst="rect">
            <a:avLst/>
          </a:prstGeom>
        </p:spPr>
      </p:pic>
      <p:pic>
        <p:nvPicPr>
          <p:cNvPr id="4" name="Graphic 3" descr="Checkmark">
            <a:extLst>
              <a:ext uri="{FF2B5EF4-FFF2-40B4-BE49-F238E27FC236}">
                <a16:creationId xmlns:a16="http://schemas.microsoft.com/office/drawing/2014/main" id="{5A86BA71-639B-41BD-972F-11A562BEB3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83185" y="4630936"/>
            <a:ext cx="220133" cy="220133"/>
          </a:xfrm>
          <a:prstGeom prst="rect">
            <a:avLst/>
          </a:prstGeom>
        </p:spPr>
      </p:pic>
      <p:pic>
        <p:nvPicPr>
          <p:cNvPr id="5" name="Graphic 4" descr="Arrow Slight curve">
            <a:extLst>
              <a:ext uri="{FF2B5EF4-FFF2-40B4-BE49-F238E27FC236}">
                <a16:creationId xmlns:a16="http://schemas.microsoft.com/office/drawing/2014/main" id="{041CDFEA-6511-40D9-BF21-FF30456AC8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83046" y="4957597"/>
            <a:ext cx="490140" cy="490140"/>
          </a:xfrm>
          <a:prstGeom prst="rect">
            <a:avLst/>
          </a:prstGeom>
        </p:spPr>
      </p:pic>
      <p:sp>
        <p:nvSpPr>
          <p:cNvPr id="7" name="TextBox 6">
            <a:hlinkClick r:id="rId8" action="ppaction://hlinksldjump"/>
            <a:extLst>
              <a:ext uri="{FF2B5EF4-FFF2-40B4-BE49-F238E27FC236}">
                <a16:creationId xmlns:a16="http://schemas.microsoft.com/office/drawing/2014/main" id="{C8106D8A-FD2D-4631-A721-70DA60241AE5}"/>
              </a:ext>
            </a:extLst>
          </p:cNvPr>
          <p:cNvSpPr txBox="1"/>
          <p:nvPr/>
        </p:nvSpPr>
        <p:spPr>
          <a:xfrm>
            <a:off x="10678837" y="4741002"/>
            <a:ext cx="1407512" cy="954107"/>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here to proceed with releasing the result.</a:t>
            </a:r>
          </a:p>
        </p:txBody>
      </p:sp>
    </p:spTree>
    <p:extLst>
      <p:ext uri="{BB962C8B-B14F-4D97-AF65-F5344CB8AC3E}">
        <p14:creationId xmlns:p14="http://schemas.microsoft.com/office/powerpoint/2010/main" val="3654025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3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350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28C54-AE7C-4067-826F-A6827B2E0F17}"/>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DA06C9AF-C9DC-438D-AF8B-8A583C6A3CCB}"/>
              </a:ext>
            </a:extLst>
          </p:cNvPr>
          <p:cNvSpPr/>
          <p:nvPr/>
        </p:nvSpPr>
        <p:spPr>
          <a:xfrm>
            <a:off x="4114800" y="6487510"/>
            <a:ext cx="874986" cy="2837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hlinkClick r:id="rId4" action="ppaction://hlinksldjump"/>
            <a:extLst>
              <a:ext uri="{FF2B5EF4-FFF2-40B4-BE49-F238E27FC236}">
                <a16:creationId xmlns:a16="http://schemas.microsoft.com/office/drawing/2014/main" id="{BC2825A1-66B4-469C-A0A9-7032A2D45CD9}"/>
              </a:ext>
            </a:extLst>
          </p:cNvPr>
          <p:cNvSpPr/>
          <p:nvPr/>
        </p:nvSpPr>
        <p:spPr>
          <a:xfrm>
            <a:off x="5825359" y="6487510"/>
            <a:ext cx="780393" cy="2837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44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22924-4AAC-46F0-9121-F198BE9886B6}"/>
              </a:ext>
            </a:extLst>
          </p:cNvPr>
          <p:cNvPicPr>
            <a:picLocks noChangeAspect="1"/>
          </p:cNvPicPr>
          <p:nvPr/>
        </p:nvPicPr>
        <p:blipFill>
          <a:blip r:embed="rId2"/>
          <a:stretch>
            <a:fillRect/>
          </a:stretch>
        </p:blipFill>
        <p:spPr>
          <a:xfrm>
            <a:off x="0" y="0"/>
            <a:ext cx="12192000" cy="6858000"/>
          </a:xfrm>
          <a:prstGeom prst="rect">
            <a:avLst/>
          </a:prstGeom>
        </p:spPr>
      </p:pic>
      <p:sp>
        <p:nvSpPr>
          <p:cNvPr id="4" name="Speech Bubble: Rectangle 3">
            <a:extLst>
              <a:ext uri="{FF2B5EF4-FFF2-40B4-BE49-F238E27FC236}">
                <a16:creationId xmlns:a16="http://schemas.microsoft.com/office/drawing/2014/main" id="{D2616033-2957-438B-A28B-A23E786CBAF9}"/>
              </a:ext>
            </a:extLst>
          </p:cNvPr>
          <p:cNvSpPr/>
          <p:nvPr/>
        </p:nvSpPr>
        <p:spPr>
          <a:xfrm>
            <a:off x="6299199" y="2370667"/>
            <a:ext cx="3338818" cy="3005665"/>
          </a:xfrm>
          <a:prstGeom prst="wedgeRectCallout">
            <a:avLst>
              <a:gd name="adj1" fmla="val -49764"/>
              <a:gd name="adj2" fmla="val -23412"/>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r>
              <a:rPr lang="en-US" b="1" dirty="0">
                <a:solidFill>
                  <a:schemeClr val="tx1"/>
                </a:solidFill>
              </a:rPr>
              <a:t>WBC &gt;30.0</a:t>
            </a:r>
          </a:p>
          <a:p>
            <a:r>
              <a:rPr lang="en-US" b="1" dirty="0">
                <a:solidFill>
                  <a:schemeClr val="tx1"/>
                </a:solidFill>
              </a:rPr>
              <a:t>Actions;</a:t>
            </a:r>
          </a:p>
          <a:p>
            <a:endParaRPr lang="en-US" b="1" dirty="0">
              <a:solidFill>
                <a:schemeClr val="tx1"/>
              </a:solidFill>
            </a:endParaRPr>
          </a:p>
          <a:p>
            <a:pPr marL="171450" indent="-171450">
              <a:buFont typeface="Wingdings" panose="05000000000000000000" pitchFamily="2" charset="2"/>
              <a:buChar char="q"/>
            </a:pPr>
            <a:r>
              <a:rPr lang="en-US" sz="1200" b="1" dirty="0">
                <a:solidFill>
                  <a:schemeClr val="tx1"/>
                </a:solidFill>
              </a:rPr>
              <a:t>Review patient history. </a:t>
            </a:r>
          </a:p>
          <a:p>
            <a:pPr marL="171450" indent="-171450">
              <a:buFont typeface="Wingdings" panose="05000000000000000000" pitchFamily="2" charset="2"/>
              <a:buChar char="q"/>
            </a:pPr>
            <a:r>
              <a:rPr lang="en-US" sz="1200" b="1" dirty="0">
                <a:solidFill>
                  <a:schemeClr val="tx1"/>
                </a:solidFill>
              </a:rPr>
              <a:t>If this is the first time the patient’s WBC is &gt;30, scan smear for abnormalities, add an RE (results verified by smear) comment and release.</a:t>
            </a:r>
          </a:p>
          <a:p>
            <a:r>
              <a:rPr lang="en-US" sz="1200" b="1" dirty="0">
                <a:solidFill>
                  <a:schemeClr val="tx1"/>
                </a:solidFill>
              </a:rPr>
              <a:t>	OR</a:t>
            </a:r>
          </a:p>
          <a:p>
            <a:pPr marL="171450" indent="-171450">
              <a:buFont typeface="Wingdings" panose="05000000000000000000" pitchFamily="2" charset="2"/>
              <a:buChar char="q"/>
            </a:pPr>
            <a:r>
              <a:rPr lang="en-US" sz="1200" b="1" dirty="0">
                <a:solidFill>
                  <a:schemeClr val="tx1"/>
                </a:solidFill>
              </a:rPr>
              <a:t>If the patient has a history of having a WBC &gt;30, add an RCRP (recurring critical previously phoned) comment and release.</a:t>
            </a:r>
          </a:p>
          <a:p>
            <a:pPr lvl="2"/>
            <a:endParaRPr lang="en-US" sz="1200" b="1" dirty="0">
              <a:solidFill>
                <a:schemeClr val="tx1"/>
              </a:solidFill>
            </a:endParaRPr>
          </a:p>
          <a:p>
            <a:endParaRPr lang="en-US" sz="1200" b="1" dirty="0">
              <a:solidFill>
                <a:schemeClr val="tx1"/>
              </a:solidFill>
            </a:endParaRPr>
          </a:p>
          <a:p>
            <a:pPr algn="ctr"/>
            <a:endParaRPr lang="en-US" dirty="0"/>
          </a:p>
        </p:txBody>
      </p:sp>
      <p:pic>
        <p:nvPicPr>
          <p:cNvPr id="5" name="Graphic 4" descr="Checkmark">
            <a:extLst>
              <a:ext uri="{FF2B5EF4-FFF2-40B4-BE49-F238E27FC236}">
                <a16:creationId xmlns:a16="http://schemas.microsoft.com/office/drawing/2014/main" id="{44B7ED0E-ECB7-43F0-B16B-3E7E76A7C8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75399" y="3191933"/>
            <a:ext cx="237067" cy="237067"/>
          </a:xfrm>
          <a:prstGeom prst="rect">
            <a:avLst/>
          </a:prstGeom>
        </p:spPr>
      </p:pic>
      <p:pic>
        <p:nvPicPr>
          <p:cNvPr id="7" name="Graphic 6" descr="Arrow Slight curve">
            <a:extLst>
              <a:ext uri="{FF2B5EF4-FFF2-40B4-BE49-F238E27FC236}">
                <a16:creationId xmlns:a16="http://schemas.microsoft.com/office/drawing/2014/main" id="{69A6539E-7DFD-4E27-8944-D208ED9CED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38017" y="3357032"/>
            <a:ext cx="516467" cy="516467"/>
          </a:xfrm>
          <a:prstGeom prst="rect">
            <a:avLst/>
          </a:prstGeom>
        </p:spPr>
      </p:pic>
      <p:sp>
        <p:nvSpPr>
          <p:cNvPr id="8" name="TextBox 7">
            <a:hlinkClick r:id="rId7" action="ppaction://hlinksldjump"/>
            <a:extLst>
              <a:ext uri="{FF2B5EF4-FFF2-40B4-BE49-F238E27FC236}">
                <a16:creationId xmlns:a16="http://schemas.microsoft.com/office/drawing/2014/main" id="{85E1202F-3BB6-4403-A254-73483429A51C}"/>
              </a:ext>
            </a:extLst>
          </p:cNvPr>
          <p:cNvSpPr txBox="1"/>
          <p:nvPr/>
        </p:nvSpPr>
        <p:spPr>
          <a:xfrm>
            <a:off x="10187068" y="3153600"/>
            <a:ext cx="1927449" cy="923330"/>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Click here to scan slide for WBC abnormalities</a:t>
            </a:r>
          </a:p>
        </p:txBody>
      </p:sp>
      <p:pic>
        <p:nvPicPr>
          <p:cNvPr id="2" name="Picture 1">
            <a:extLst>
              <a:ext uri="{FF2B5EF4-FFF2-40B4-BE49-F238E27FC236}">
                <a16:creationId xmlns:a16="http://schemas.microsoft.com/office/drawing/2014/main" id="{F3E4ECA0-A9AE-42C1-BF86-1B0CBF8FB553}"/>
              </a:ext>
            </a:extLst>
          </p:cNvPr>
          <p:cNvPicPr>
            <a:picLocks noChangeAspect="1"/>
          </p:cNvPicPr>
          <p:nvPr/>
        </p:nvPicPr>
        <p:blipFill>
          <a:blip r:embed="rId8"/>
          <a:stretch>
            <a:fillRect/>
          </a:stretch>
        </p:blipFill>
        <p:spPr>
          <a:xfrm>
            <a:off x="6299199" y="2370666"/>
            <a:ext cx="3338818" cy="2993963"/>
          </a:xfrm>
          <a:prstGeom prst="rect">
            <a:avLst/>
          </a:prstGeom>
        </p:spPr>
      </p:pic>
    </p:spTree>
    <p:extLst>
      <p:ext uri="{BB962C8B-B14F-4D97-AF65-F5344CB8AC3E}">
        <p14:creationId xmlns:p14="http://schemas.microsoft.com/office/powerpoint/2010/main" val="577261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40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450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200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28C54-AE7C-4067-826F-A6827B2E0F1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955D28E-1E02-4734-8F4A-6BEE63B15CBD}"/>
              </a:ext>
            </a:extLst>
          </p:cNvPr>
          <p:cNvSpPr txBox="1"/>
          <p:nvPr/>
        </p:nvSpPr>
        <p:spPr>
          <a:xfrm>
            <a:off x="7841302" y="3292364"/>
            <a:ext cx="3742267"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Because a smear was ordered by the Sysmex, results must be released from the Validate All button.</a:t>
            </a:r>
          </a:p>
        </p:txBody>
      </p:sp>
      <p:sp>
        <p:nvSpPr>
          <p:cNvPr id="4" name="TextBox 3">
            <a:hlinkClick r:id="rId3" action="ppaction://hlinksldjump"/>
            <a:extLst>
              <a:ext uri="{FF2B5EF4-FFF2-40B4-BE49-F238E27FC236}">
                <a16:creationId xmlns:a16="http://schemas.microsoft.com/office/drawing/2014/main" id="{C95A7DAC-05A6-43B7-90FC-B95335E1E2FD}"/>
              </a:ext>
            </a:extLst>
          </p:cNvPr>
          <p:cNvSpPr txBox="1"/>
          <p:nvPr/>
        </p:nvSpPr>
        <p:spPr>
          <a:xfrm>
            <a:off x="8505496" y="4390697"/>
            <a:ext cx="2274597"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1865135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3E68C1-7F50-4E48-8555-93F84A8706D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hlinkClick r:id="rId3" action="ppaction://hlinksldjump"/>
            <a:extLst>
              <a:ext uri="{FF2B5EF4-FFF2-40B4-BE49-F238E27FC236}">
                <a16:creationId xmlns:a16="http://schemas.microsoft.com/office/drawing/2014/main" id="{BBC961F5-766A-4D91-8863-BF48CAF09471}"/>
              </a:ext>
            </a:extLst>
          </p:cNvPr>
          <p:cNvSpPr/>
          <p:nvPr/>
        </p:nvSpPr>
        <p:spPr>
          <a:xfrm>
            <a:off x="5746531" y="3137338"/>
            <a:ext cx="220717" cy="2364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hlinkClick r:id="rId4" action="ppaction://hlinksldjump"/>
            <a:extLst>
              <a:ext uri="{FF2B5EF4-FFF2-40B4-BE49-F238E27FC236}">
                <a16:creationId xmlns:a16="http://schemas.microsoft.com/office/drawing/2014/main" id="{19CEAF1E-838D-4698-861E-D82F15F34E55}"/>
              </a:ext>
            </a:extLst>
          </p:cNvPr>
          <p:cNvSpPr/>
          <p:nvPr/>
        </p:nvSpPr>
        <p:spPr>
          <a:xfrm>
            <a:off x="5746531" y="3429000"/>
            <a:ext cx="220717" cy="1891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654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3E68C1-7F50-4E48-8555-93F84A8706D6}"/>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B54239CB-BF64-4D91-A410-87D5B1189CE0}"/>
              </a:ext>
            </a:extLst>
          </p:cNvPr>
          <p:cNvSpPr txBox="1"/>
          <p:nvPr/>
        </p:nvSpPr>
        <p:spPr>
          <a:xfrm>
            <a:off x="1633250" y="2884149"/>
            <a:ext cx="338958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Incorrect. The slide was reviewed for a platelet estimate.</a:t>
            </a:r>
          </a:p>
        </p:txBody>
      </p:sp>
      <p:sp>
        <p:nvSpPr>
          <p:cNvPr id="4" name="TextBox 3">
            <a:hlinkClick r:id="rId3" action="ppaction://hlinksldjump"/>
            <a:extLst>
              <a:ext uri="{FF2B5EF4-FFF2-40B4-BE49-F238E27FC236}">
                <a16:creationId xmlns:a16="http://schemas.microsoft.com/office/drawing/2014/main" id="{8959208A-B261-4B2D-96A9-6EA6ED1A96FA}"/>
              </a:ext>
            </a:extLst>
          </p:cNvPr>
          <p:cNvSpPr txBox="1"/>
          <p:nvPr/>
        </p:nvSpPr>
        <p:spPr>
          <a:xfrm>
            <a:off x="2015564" y="3627152"/>
            <a:ext cx="262495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try again!</a:t>
            </a:r>
          </a:p>
        </p:txBody>
      </p:sp>
    </p:spTree>
    <p:extLst>
      <p:ext uri="{BB962C8B-B14F-4D97-AF65-F5344CB8AC3E}">
        <p14:creationId xmlns:p14="http://schemas.microsoft.com/office/powerpoint/2010/main" val="2910901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F8FFB4-8C28-442E-A72A-4D1C21C8C5FF}"/>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hlinkClick r:id="rId3" action="ppaction://hlinksldjump"/>
            <a:extLst>
              <a:ext uri="{FF2B5EF4-FFF2-40B4-BE49-F238E27FC236}">
                <a16:creationId xmlns:a16="http://schemas.microsoft.com/office/drawing/2014/main" id="{2CCDEF2E-B0B3-4FF9-8F70-5DD85E49258E}"/>
              </a:ext>
            </a:extLst>
          </p:cNvPr>
          <p:cNvSpPr/>
          <p:nvPr/>
        </p:nvSpPr>
        <p:spPr>
          <a:xfrm>
            <a:off x="6321973" y="3870435"/>
            <a:ext cx="599090" cy="3468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00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A4B812-6D22-4656-9F60-FD4762B84B90}"/>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796975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A27D01-71C7-4DF5-BAF2-B5A949943D26}"/>
              </a:ext>
            </a:extLst>
          </p:cNvPr>
          <p:cNvPicPr/>
          <p:nvPr/>
        </p:nvPicPr>
        <p:blipFill>
          <a:blip r:embed="rId2"/>
          <a:stretch>
            <a:fillRect/>
          </a:stretch>
        </p:blipFill>
        <p:spPr>
          <a:xfrm>
            <a:off x="0" y="7057"/>
            <a:ext cx="12192000" cy="6858000"/>
          </a:xfrm>
          <a:prstGeom prst="rect">
            <a:avLst/>
          </a:prstGeom>
        </p:spPr>
      </p:pic>
      <p:sp>
        <p:nvSpPr>
          <p:cNvPr id="7" name="Rectangle 6">
            <a:hlinkClick r:id="rId3" action="ppaction://hlinksldjump"/>
            <a:extLst>
              <a:ext uri="{FF2B5EF4-FFF2-40B4-BE49-F238E27FC236}">
                <a16:creationId xmlns:a16="http://schemas.microsoft.com/office/drawing/2014/main" id="{B911CE18-A162-4037-B10B-22BA498EB182}"/>
              </a:ext>
            </a:extLst>
          </p:cNvPr>
          <p:cNvSpPr/>
          <p:nvPr/>
        </p:nvSpPr>
        <p:spPr>
          <a:xfrm>
            <a:off x="5444455" y="3363985"/>
            <a:ext cx="545284" cy="302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7F7EAA8-5C3B-489B-9186-040D087C2EF8}"/>
              </a:ext>
            </a:extLst>
          </p:cNvPr>
          <p:cNvSpPr txBox="1"/>
          <p:nvPr/>
        </p:nvSpPr>
        <p:spPr>
          <a:xfrm>
            <a:off x="1277816" y="3665989"/>
            <a:ext cx="2749061"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That value is within the normal reference range. Refer to the HH Reference Range Procedure to find the abnormal value.</a:t>
            </a:r>
          </a:p>
        </p:txBody>
      </p:sp>
      <p:sp>
        <p:nvSpPr>
          <p:cNvPr id="18" name="Rectangle: Rounded Corners 17">
            <a:extLst>
              <a:ext uri="{FF2B5EF4-FFF2-40B4-BE49-F238E27FC236}">
                <a16:creationId xmlns:a16="http://schemas.microsoft.com/office/drawing/2014/main" id="{A57801C0-D91F-4CE3-8AFB-AAE558C3EA9B}"/>
              </a:ext>
            </a:extLst>
          </p:cNvPr>
          <p:cNvSpPr/>
          <p:nvPr/>
        </p:nvSpPr>
        <p:spPr>
          <a:xfrm>
            <a:off x="1422074" y="5303827"/>
            <a:ext cx="2460544" cy="431800"/>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C112014-0C37-4CDC-B437-AF64F3EF3FB4}"/>
              </a:ext>
            </a:extLst>
          </p:cNvPr>
          <p:cNvSpPr txBox="1"/>
          <p:nvPr/>
        </p:nvSpPr>
        <p:spPr>
          <a:xfrm>
            <a:off x="1506230" y="5323681"/>
            <a:ext cx="2292231" cy="369332"/>
          </a:xfrm>
          <a:prstGeom prst="rect">
            <a:avLst/>
          </a:prstGeom>
          <a:noFill/>
          <a:ln>
            <a:noFill/>
          </a:ln>
        </p:spPr>
        <p:txBody>
          <a:bodyPr wrap="none" rtlCol="0">
            <a:spAutoFit/>
          </a:bodyPr>
          <a:lstStyle/>
          <a:p>
            <a:r>
              <a:rPr lang="en-US" dirty="0"/>
              <a:t>Click here to try again!</a:t>
            </a:r>
          </a:p>
        </p:txBody>
      </p:sp>
      <p:sp>
        <p:nvSpPr>
          <p:cNvPr id="19" name="Rectangle: Rounded Corners 18">
            <a:hlinkClick r:id="rId4" action="ppaction://hlinksldjump"/>
            <a:extLst>
              <a:ext uri="{FF2B5EF4-FFF2-40B4-BE49-F238E27FC236}">
                <a16:creationId xmlns:a16="http://schemas.microsoft.com/office/drawing/2014/main" id="{D99036FA-53A0-4C7E-B888-7178C8230CC1}"/>
              </a:ext>
            </a:extLst>
          </p:cNvPr>
          <p:cNvSpPr/>
          <p:nvPr/>
        </p:nvSpPr>
        <p:spPr>
          <a:xfrm>
            <a:off x="1506230" y="5323681"/>
            <a:ext cx="2292231" cy="3693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512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81F09-2C29-4858-AE10-1A6BE3C69A23}"/>
              </a:ext>
            </a:extLst>
          </p:cNvPr>
          <p:cNvPicPr>
            <a:picLocks noChangeAspect="1"/>
          </p:cNvPicPr>
          <p:nvPr/>
        </p:nvPicPr>
        <p:blipFill>
          <a:blip r:embed="rId2"/>
          <a:stretch>
            <a:fillRect/>
          </a:stretch>
        </p:blipFill>
        <p:spPr>
          <a:xfrm>
            <a:off x="1233506" y="0"/>
            <a:ext cx="6841067" cy="6858000"/>
          </a:xfrm>
          <a:prstGeom prst="rect">
            <a:avLst/>
          </a:prstGeom>
        </p:spPr>
      </p:pic>
      <p:pic>
        <p:nvPicPr>
          <p:cNvPr id="5" name="Graphic 4" descr="Microscope">
            <a:extLst>
              <a:ext uri="{FF2B5EF4-FFF2-40B4-BE49-F238E27FC236}">
                <a16:creationId xmlns:a16="http://schemas.microsoft.com/office/drawing/2014/main" id="{73501C6F-13A7-4C9B-892C-43E722C87A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6306" y="0"/>
            <a:ext cx="914400" cy="914400"/>
          </a:xfrm>
          <a:prstGeom prst="rect">
            <a:avLst/>
          </a:prstGeom>
        </p:spPr>
      </p:pic>
      <p:sp>
        <p:nvSpPr>
          <p:cNvPr id="6" name="TextBox 5">
            <a:extLst>
              <a:ext uri="{FF2B5EF4-FFF2-40B4-BE49-F238E27FC236}">
                <a16:creationId xmlns:a16="http://schemas.microsoft.com/office/drawing/2014/main" id="{60AA59AF-9FF7-4FD0-95AB-EB0BEF50C5B5}"/>
              </a:ext>
            </a:extLst>
          </p:cNvPr>
          <p:cNvSpPr txBox="1"/>
          <p:nvPr/>
        </p:nvSpPr>
        <p:spPr>
          <a:xfrm>
            <a:off x="8521262" y="1820917"/>
            <a:ext cx="3564822"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a:t>Do you see any WBC abnormalities?</a:t>
            </a:r>
          </a:p>
        </p:txBody>
      </p:sp>
      <p:sp>
        <p:nvSpPr>
          <p:cNvPr id="7" name="TextBox 6">
            <a:hlinkClick r:id="rId5" action="ppaction://hlinksldjump"/>
            <a:extLst>
              <a:ext uri="{FF2B5EF4-FFF2-40B4-BE49-F238E27FC236}">
                <a16:creationId xmlns:a16="http://schemas.microsoft.com/office/drawing/2014/main" id="{284C147F-7CF5-41AE-8789-809849FE2950}"/>
              </a:ext>
            </a:extLst>
          </p:cNvPr>
          <p:cNvSpPr txBox="1"/>
          <p:nvPr/>
        </p:nvSpPr>
        <p:spPr>
          <a:xfrm>
            <a:off x="9301655" y="2380593"/>
            <a:ext cx="485518"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Yes</a:t>
            </a:r>
          </a:p>
        </p:txBody>
      </p:sp>
      <p:sp>
        <p:nvSpPr>
          <p:cNvPr id="8" name="TextBox 7">
            <a:hlinkClick r:id="rId6" action="ppaction://hlinksldjump"/>
            <a:extLst>
              <a:ext uri="{FF2B5EF4-FFF2-40B4-BE49-F238E27FC236}">
                <a16:creationId xmlns:a16="http://schemas.microsoft.com/office/drawing/2014/main" id="{5DF1CF8A-653D-40CE-87C8-3D0916F9499A}"/>
              </a:ext>
            </a:extLst>
          </p:cNvPr>
          <p:cNvSpPr txBox="1"/>
          <p:nvPr/>
        </p:nvSpPr>
        <p:spPr>
          <a:xfrm>
            <a:off x="10303673" y="2380593"/>
            <a:ext cx="455574"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No</a:t>
            </a:r>
          </a:p>
        </p:txBody>
      </p:sp>
    </p:spTree>
    <p:extLst>
      <p:ext uri="{BB962C8B-B14F-4D97-AF65-F5344CB8AC3E}">
        <p14:creationId xmlns:p14="http://schemas.microsoft.com/office/powerpoint/2010/main" val="1996924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81F09-2C29-4858-AE10-1A6BE3C69A23}"/>
              </a:ext>
            </a:extLst>
          </p:cNvPr>
          <p:cNvPicPr>
            <a:picLocks noChangeAspect="1"/>
          </p:cNvPicPr>
          <p:nvPr/>
        </p:nvPicPr>
        <p:blipFill>
          <a:blip r:embed="rId2"/>
          <a:stretch>
            <a:fillRect/>
          </a:stretch>
        </p:blipFill>
        <p:spPr>
          <a:xfrm>
            <a:off x="1233506" y="0"/>
            <a:ext cx="6841067" cy="6858000"/>
          </a:xfrm>
          <a:prstGeom prst="rect">
            <a:avLst/>
          </a:prstGeom>
        </p:spPr>
      </p:pic>
      <p:pic>
        <p:nvPicPr>
          <p:cNvPr id="5" name="Graphic 4" descr="Microscope">
            <a:extLst>
              <a:ext uri="{FF2B5EF4-FFF2-40B4-BE49-F238E27FC236}">
                <a16:creationId xmlns:a16="http://schemas.microsoft.com/office/drawing/2014/main" id="{73501C6F-13A7-4C9B-892C-43E722C87A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6306" y="0"/>
            <a:ext cx="914400" cy="914400"/>
          </a:xfrm>
          <a:prstGeom prst="rect">
            <a:avLst/>
          </a:prstGeom>
        </p:spPr>
      </p:pic>
      <p:sp>
        <p:nvSpPr>
          <p:cNvPr id="4" name="TextBox 3">
            <a:extLst>
              <a:ext uri="{FF2B5EF4-FFF2-40B4-BE49-F238E27FC236}">
                <a16:creationId xmlns:a16="http://schemas.microsoft.com/office/drawing/2014/main" id="{36F49491-C64A-4F42-84A9-9F822EE2535F}"/>
              </a:ext>
            </a:extLst>
          </p:cNvPr>
          <p:cNvSpPr txBox="1"/>
          <p:nvPr/>
        </p:nvSpPr>
        <p:spPr>
          <a:xfrm>
            <a:off x="8560676" y="2301766"/>
            <a:ext cx="3279227"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Incorrect. This field shows normal neutrophils.</a:t>
            </a:r>
          </a:p>
        </p:txBody>
      </p:sp>
      <p:sp>
        <p:nvSpPr>
          <p:cNvPr id="6" name="TextBox 5">
            <a:hlinkClick r:id="rId5" action="ppaction://hlinksldjump"/>
            <a:extLst>
              <a:ext uri="{FF2B5EF4-FFF2-40B4-BE49-F238E27FC236}">
                <a16:creationId xmlns:a16="http://schemas.microsoft.com/office/drawing/2014/main" id="{A49CF2A0-8F80-4FAF-B6A5-2EBFC67E9537}"/>
              </a:ext>
            </a:extLst>
          </p:cNvPr>
          <p:cNvSpPr txBox="1"/>
          <p:nvPr/>
        </p:nvSpPr>
        <p:spPr>
          <a:xfrm>
            <a:off x="8698820" y="3050628"/>
            <a:ext cx="3002938" cy="307777"/>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a:t>Click here to return to result validation</a:t>
            </a:r>
          </a:p>
        </p:txBody>
      </p:sp>
    </p:spTree>
    <p:extLst>
      <p:ext uri="{BB962C8B-B14F-4D97-AF65-F5344CB8AC3E}">
        <p14:creationId xmlns:p14="http://schemas.microsoft.com/office/powerpoint/2010/main" val="1456759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81F09-2C29-4858-AE10-1A6BE3C69A23}"/>
              </a:ext>
            </a:extLst>
          </p:cNvPr>
          <p:cNvPicPr>
            <a:picLocks noChangeAspect="1"/>
          </p:cNvPicPr>
          <p:nvPr/>
        </p:nvPicPr>
        <p:blipFill>
          <a:blip r:embed="rId2"/>
          <a:stretch>
            <a:fillRect/>
          </a:stretch>
        </p:blipFill>
        <p:spPr>
          <a:xfrm>
            <a:off x="1233506" y="0"/>
            <a:ext cx="6841067" cy="6858000"/>
          </a:xfrm>
          <a:prstGeom prst="rect">
            <a:avLst/>
          </a:prstGeom>
        </p:spPr>
      </p:pic>
      <p:pic>
        <p:nvPicPr>
          <p:cNvPr id="5" name="Graphic 4" descr="Microscope">
            <a:extLst>
              <a:ext uri="{FF2B5EF4-FFF2-40B4-BE49-F238E27FC236}">
                <a16:creationId xmlns:a16="http://schemas.microsoft.com/office/drawing/2014/main" id="{73501C6F-13A7-4C9B-892C-43E722C87A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6306" y="0"/>
            <a:ext cx="914400" cy="914400"/>
          </a:xfrm>
          <a:prstGeom prst="rect">
            <a:avLst/>
          </a:prstGeom>
        </p:spPr>
      </p:pic>
      <p:sp>
        <p:nvSpPr>
          <p:cNvPr id="4" name="TextBox 3">
            <a:extLst>
              <a:ext uri="{FF2B5EF4-FFF2-40B4-BE49-F238E27FC236}">
                <a16:creationId xmlns:a16="http://schemas.microsoft.com/office/drawing/2014/main" id="{36F49491-C64A-4F42-84A9-9F822EE2535F}"/>
              </a:ext>
            </a:extLst>
          </p:cNvPr>
          <p:cNvSpPr txBox="1"/>
          <p:nvPr/>
        </p:nvSpPr>
        <p:spPr>
          <a:xfrm>
            <a:off x="8560676" y="2301766"/>
            <a:ext cx="3279227"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Correct! This field shows normal neutrophils.</a:t>
            </a:r>
          </a:p>
        </p:txBody>
      </p:sp>
      <p:sp>
        <p:nvSpPr>
          <p:cNvPr id="6" name="TextBox 5">
            <a:hlinkClick r:id="rId5" action="ppaction://hlinksldjump"/>
            <a:extLst>
              <a:ext uri="{FF2B5EF4-FFF2-40B4-BE49-F238E27FC236}">
                <a16:creationId xmlns:a16="http://schemas.microsoft.com/office/drawing/2014/main" id="{A49CF2A0-8F80-4FAF-B6A5-2EBFC67E9537}"/>
              </a:ext>
            </a:extLst>
          </p:cNvPr>
          <p:cNvSpPr txBox="1"/>
          <p:nvPr/>
        </p:nvSpPr>
        <p:spPr>
          <a:xfrm>
            <a:off x="8698820" y="3050628"/>
            <a:ext cx="3002938" cy="307777"/>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a:t>Click here to return to result validation</a:t>
            </a:r>
          </a:p>
        </p:txBody>
      </p:sp>
    </p:spTree>
    <p:extLst>
      <p:ext uri="{BB962C8B-B14F-4D97-AF65-F5344CB8AC3E}">
        <p14:creationId xmlns:p14="http://schemas.microsoft.com/office/powerpoint/2010/main" val="4261752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22924-4AAC-46F0-9121-F198BE9886B6}"/>
              </a:ext>
            </a:extLst>
          </p:cNvPr>
          <p:cNvPicPr>
            <a:picLocks noChangeAspect="1"/>
          </p:cNvPicPr>
          <p:nvPr/>
        </p:nvPicPr>
        <p:blipFill>
          <a:blip r:embed="rId2"/>
          <a:stretch>
            <a:fillRect/>
          </a:stretch>
        </p:blipFill>
        <p:spPr>
          <a:xfrm>
            <a:off x="0" y="0"/>
            <a:ext cx="12192000" cy="6858000"/>
          </a:xfrm>
          <a:prstGeom prst="rect">
            <a:avLst/>
          </a:prstGeom>
        </p:spPr>
      </p:pic>
      <p:sp>
        <p:nvSpPr>
          <p:cNvPr id="4" name="Speech Bubble: Rectangle 3">
            <a:extLst>
              <a:ext uri="{FF2B5EF4-FFF2-40B4-BE49-F238E27FC236}">
                <a16:creationId xmlns:a16="http://schemas.microsoft.com/office/drawing/2014/main" id="{5528100A-9329-4D13-826D-F2758D81E7DF}"/>
              </a:ext>
            </a:extLst>
          </p:cNvPr>
          <p:cNvSpPr/>
          <p:nvPr/>
        </p:nvSpPr>
        <p:spPr>
          <a:xfrm>
            <a:off x="6096000" y="3310468"/>
            <a:ext cx="3338818" cy="2209800"/>
          </a:xfrm>
          <a:prstGeom prst="wedgeRectCallout">
            <a:avLst>
              <a:gd name="adj1" fmla="val -47438"/>
              <a:gd name="adj2" fmla="val -17033"/>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r>
              <a:rPr lang="en-US" b="1" dirty="0">
                <a:solidFill>
                  <a:schemeClr val="tx1"/>
                </a:solidFill>
              </a:rPr>
              <a:t>WBC &gt;30.0</a:t>
            </a:r>
          </a:p>
          <a:p>
            <a:r>
              <a:rPr lang="en-US" b="1" dirty="0">
                <a:solidFill>
                  <a:schemeClr val="tx1"/>
                </a:solidFill>
              </a:rPr>
              <a:t>Actions;</a:t>
            </a:r>
          </a:p>
          <a:p>
            <a:endParaRPr lang="en-US" b="1" dirty="0">
              <a:solidFill>
                <a:schemeClr val="tx1"/>
              </a:solidFill>
            </a:endParaRPr>
          </a:p>
          <a:p>
            <a:pPr marL="171450" indent="-171450">
              <a:buFont typeface="Wingdings" panose="05000000000000000000" pitchFamily="2" charset="2"/>
              <a:buChar char="q"/>
            </a:pPr>
            <a:r>
              <a:rPr lang="en-US" sz="1200" b="1" dirty="0">
                <a:solidFill>
                  <a:schemeClr val="tx1"/>
                </a:solidFill>
              </a:rPr>
              <a:t>Review patient history. </a:t>
            </a:r>
          </a:p>
          <a:p>
            <a:pPr marL="171450" indent="-171450">
              <a:buFont typeface="Wingdings" panose="05000000000000000000" pitchFamily="2" charset="2"/>
              <a:buChar char="q"/>
            </a:pPr>
            <a:r>
              <a:rPr lang="en-US" sz="1200" b="1" dirty="0">
                <a:solidFill>
                  <a:schemeClr val="tx1"/>
                </a:solidFill>
              </a:rPr>
              <a:t>If this is the first time the patient’s WBC is &gt;30, scan smear for abnormalities, </a:t>
            </a:r>
          </a:p>
          <a:p>
            <a:pPr marL="171450" indent="-171450">
              <a:buFont typeface="Wingdings" panose="05000000000000000000" pitchFamily="2" charset="2"/>
              <a:buChar char="q"/>
            </a:pPr>
            <a:r>
              <a:rPr lang="en-US" sz="1200" b="1" dirty="0">
                <a:solidFill>
                  <a:schemeClr val="tx1"/>
                </a:solidFill>
              </a:rPr>
              <a:t>Add an RE (results verified by smear) comment</a:t>
            </a:r>
          </a:p>
          <a:p>
            <a:pPr marL="171450" indent="-171450">
              <a:buFont typeface="Wingdings" panose="05000000000000000000" pitchFamily="2" charset="2"/>
              <a:buChar char="q"/>
            </a:pPr>
            <a:r>
              <a:rPr lang="en-US" sz="1200" b="1" dirty="0">
                <a:solidFill>
                  <a:schemeClr val="tx1"/>
                </a:solidFill>
              </a:rPr>
              <a:t>Release results</a:t>
            </a:r>
          </a:p>
          <a:p>
            <a:pPr lvl="2"/>
            <a:endParaRPr lang="en-US" sz="1200" b="1" dirty="0">
              <a:solidFill>
                <a:schemeClr val="tx1"/>
              </a:solidFill>
            </a:endParaRPr>
          </a:p>
          <a:p>
            <a:endParaRPr lang="en-US" sz="1200" b="1" dirty="0">
              <a:solidFill>
                <a:schemeClr val="tx1"/>
              </a:solidFill>
            </a:endParaRPr>
          </a:p>
          <a:p>
            <a:pPr algn="ctr"/>
            <a:endParaRPr lang="en-US" dirty="0"/>
          </a:p>
        </p:txBody>
      </p:sp>
      <p:pic>
        <p:nvPicPr>
          <p:cNvPr id="5" name="Graphic 4" descr="Checkmark">
            <a:extLst>
              <a:ext uri="{FF2B5EF4-FFF2-40B4-BE49-F238E27FC236}">
                <a16:creationId xmlns:a16="http://schemas.microsoft.com/office/drawing/2014/main" id="{6059334B-0BE5-464F-BF33-89566B5821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63734" y="4097865"/>
            <a:ext cx="241301" cy="241301"/>
          </a:xfrm>
          <a:prstGeom prst="rect">
            <a:avLst/>
          </a:prstGeom>
        </p:spPr>
      </p:pic>
      <p:pic>
        <p:nvPicPr>
          <p:cNvPr id="6" name="Graphic 5" descr="Checkmark">
            <a:extLst>
              <a:ext uri="{FF2B5EF4-FFF2-40B4-BE49-F238E27FC236}">
                <a16:creationId xmlns:a16="http://schemas.microsoft.com/office/drawing/2014/main" id="{72517E48-50B8-492C-A5A0-4250537179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51037" y="4288369"/>
            <a:ext cx="253998" cy="253998"/>
          </a:xfrm>
          <a:prstGeom prst="rect">
            <a:avLst/>
          </a:prstGeom>
        </p:spPr>
      </p:pic>
      <p:pic>
        <p:nvPicPr>
          <p:cNvPr id="7" name="Graphic 6" descr="Arrow Slight curve">
            <a:extLst>
              <a:ext uri="{FF2B5EF4-FFF2-40B4-BE49-F238E27FC236}">
                <a16:creationId xmlns:a16="http://schemas.microsoft.com/office/drawing/2014/main" id="{A3825490-7769-4E2C-BB75-1809F87991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91201" y="4576234"/>
            <a:ext cx="516467" cy="516467"/>
          </a:xfrm>
          <a:prstGeom prst="rect">
            <a:avLst/>
          </a:prstGeom>
        </p:spPr>
      </p:pic>
      <p:sp>
        <p:nvSpPr>
          <p:cNvPr id="8" name="TextBox 7">
            <a:hlinkClick r:id="rId7" action="ppaction://hlinksldjump"/>
            <a:extLst>
              <a:ext uri="{FF2B5EF4-FFF2-40B4-BE49-F238E27FC236}">
                <a16:creationId xmlns:a16="http://schemas.microsoft.com/office/drawing/2014/main" id="{2657661A-AF5B-45D4-92A7-AE2E75742D0F}"/>
              </a:ext>
            </a:extLst>
          </p:cNvPr>
          <p:cNvSpPr txBox="1"/>
          <p:nvPr/>
        </p:nvSpPr>
        <p:spPr>
          <a:xfrm>
            <a:off x="9907668" y="4521655"/>
            <a:ext cx="1825850" cy="52322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here to proceed with the next action.</a:t>
            </a:r>
          </a:p>
        </p:txBody>
      </p:sp>
    </p:spTree>
    <p:extLst>
      <p:ext uri="{BB962C8B-B14F-4D97-AF65-F5344CB8AC3E}">
        <p14:creationId xmlns:p14="http://schemas.microsoft.com/office/powerpoint/2010/main" val="3766743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22924-4AAC-46F0-9121-F198BE9886B6}"/>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323C045B-C4EB-4043-9513-542C24F2B238}"/>
              </a:ext>
            </a:extLst>
          </p:cNvPr>
          <p:cNvSpPr txBox="1"/>
          <p:nvPr/>
        </p:nvSpPr>
        <p:spPr>
          <a:xfrm>
            <a:off x="2844946" y="5510189"/>
            <a:ext cx="4774907" cy="646331"/>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Add an RE (results verified by smear review) comment against the WBC result</a:t>
            </a:r>
          </a:p>
        </p:txBody>
      </p:sp>
      <p:sp>
        <p:nvSpPr>
          <p:cNvPr id="10" name="Rectangle: Rounded Corners 9">
            <a:hlinkClick r:id="rId3" action="ppaction://hlinksldjump"/>
            <a:extLst>
              <a:ext uri="{FF2B5EF4-FFF2-40B4-BE49-F238E27FC236}">
                <a16:creationId xmlns:a16="http://schemas.microsoft.com/office/drawing/2014/main" id="{5A9D8947-5C2E-4916-9872-60B72051EE9C}"/>
              </a:ext>
            </a:extLst>
          </p:cNvPr>
          <p:cNvSpPr/>
          <p:nvPr/>
        </p:nvSpPr>
        <p:spPr>
          <a:xfrm>
            <a:off x="982133" y="1888067"/>
            <a:ext cx="414867" cy="3979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hlinkClick r:id="rId4" action="ppaction://hlinksldjump"/>
            <a:extLst>
              <a:ext uri="{FF2B5EF4-FFF2-40B4-BE49-F238E27FC236}">
                <a16:creationId xmlns:a16="http://schemas.microsoft.com/office/drawing/2014/main" id="{0A90695C-A4C3-4DD2-911D-60C6474AE048}"/>
              </a:ext>
            </a:extLst>
          </p:cNvPr>
          <p:cNvSpPr/>
          <p:nvPr/>
        </p:nvSpPr>
        <p:spPr>
          <a:xfrm>
            <a:off x="4961467" y="2175933"/>
            <a:ext cx="541866" cy="25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0702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22924-4AAC-46F0-9121-F198BE9886B6}"/>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94E8C9B-18A7-48B6-8408-1615923AE7E7}"/>
              </a:ext>
            </a:extLst>
          </p:cNvPr>
          <p:cNvSpPr txBox="1"/>
          <p:nvPr/>
        </p:nvSpPr>
        <p:spPr>
          <a:xfrm>
            <a:off x="406400" y="3429000"/>
            <a:ext cx="4123267"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This comment section is for internal comments only. Comments placed here will not be visible to the person reviewing the patient’s results.</a:t>
            </a:r>
          </a:p>
          <a:p>
            <a:pPr algn="ctr"/>
            <a:endParaRPr lang="en-US" dirty="0"/>
          </a:p>
          <a:p>
            <a:pPr algn="ctr"/>
            <a:r>
              <a:rPr lang="en-US" dirty="0"/>
              <a:t>In this instance you want the provider to be able to see your comment and know that you reviewed the slide.</a:t>
            </a:r>
          </a:p>
        </p:txBody>
      </p:sp>
      <p:sp>
        <p:nvSpPr>
          <p:cNvPr id="4" name="TextBox 3">
            <a:hlinkClick r:id="rId3" action="ppaction://hlinksldjump"/>
            <a:extLst>
              <a:ext uri="{FF2B5EF4-FFF2-40B4-BE49-F238E27FC236}">
                <a16:creationId xmlns:a16="http://schemas.microsoft.com/office/drawing/2014/main" id="{8D55BE75-A345-4AEE-BA94-5FF72E1097C3}"/>
              </a:ext>
            </a:extLst>
          </p:cNvPr>
          <p:cNvSpPr txBox="1"/>
          <p:nvPr/>
        </p:nvSpPr>
        <p:spPr>
          <a:xfrm>
            <a:off x="1083733" y="5808133"/>
            <a:ext cx="229223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4200532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40B3C1-E9BB-4E5D-BDFD-2802BF46CAA4}"/>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797D3E2B-2808-4737-911F-327758E0C882}"/>
              </a:ext>
            </a:extLst>
          </p:cNvPr>
          <p:cNvSpPr/>
          <p:nvPr/>
        </p:nvSpPr>
        <p:spPr>
          <a:xfrm>
            <a:off x="3869267" y="3835400"/>
            <a:ext cx="1337733" cy="330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7389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1836F-D2B5-42DA-940A-47EC7471144C}"/>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44A9FBCD-BC9F-4966-966A-8CEECC7B13E6}"/>
              </a:ext>
            </a:extLst>
          </p:cNvPr>
          <p:cNvSpPr/>
          <p:nvPr/>
        </p:nvSpPr>
        <p:spPr>
          <a:xfrm>
            <a:off x="3564467" y="3911600"/>
            <a:ext cx="355600" cy="355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hlinkClick r:id="rId4" action="ppaction://hlinksldjump"/>
            <a:extLst>
              <a:ext uri="{FF2B5EF4-FFF2-40B4-BE49-F238E27FC236}">
                <a16:creationId xmlns:a16="http://schemas.microsoft.com/office/drawing/2014/main" id="{FA68D99F-BDAF-4100-B9C9-48F130C19ED1}"/>
              </a:ext>
            </a:extLst>
          </p:cNvPr>
          <p:cNvSpPr/>
          <p:nvPr/>
        </p:nvSpPr>
        <p:spPr>
          <a:xfrm>
            <a:off x="3564467" y="4267200"/>
            <a:ext cx="355600" cy="355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6308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1836F-D2B5-42DA-940A-47EC7471144C}"/>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EAE11E4-5E3C-4BF8-BA88-0FC451A80F8E}"/>
              </a:ext>
            </a:extLst>
          </p:cNvPr>
          <p:cNvSpPr txBox="1"/>
          <p:nvPr/>
        </p:nvSpPr>
        <p:spPr>
          <a:xfrm>
            <a:off x="440267" y="2887132"/>
            <a:ext cx="2997200"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This patient doesn’t have a history of having a critically high WBC. Therefore you cannot use the RCRP comment.</a:t>
            </a:r>
          </a:p>
        </p:txBody>
      </p:sp>
      <p:sp>
        <p:nvSpPr>
          <p:cNvPr id="4" name="TextBox 3">
            <a:hlinkClick r:id="rId3" action="ppaction://hlinksldjump"/>
            <a:extLst>
              <a:ext uri="{FF2B5EF4-FFF2-40B4-BE49-F238E27FC236}">
                <a16:creationId xmlns:a16="http://schemas.microsoft.com/office/drawing/2014/main" id="{A9D85D04-8E4A-458A-9E63-6994D73AD907}"/>
              </a:ext>
            </a:extLst>
          </p:cNvPr>
          <p:cNvSpPr txBox="1"/>
          <p:nvPr/>
        </p:nvSpPr>
        <p:spPr>
          <a:xfrm>
            <a:off x="728134" y="4445000"/>
            <a:ext cx="2216889"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551551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C7B1CA-0F50-4367-B300-5BB66FBF0633}"/>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00C49EDF-2EC8-446E-98D8-1B5004A6172A}"/>
              </a:ext>
            </a:extLst>
          </p:cNvPr>
          <p:cNvSpPr/>
          <p:nvPr/>
        </p:nvSpPr>
        <p:spPr>
          <a:xfrm>
            <a:off x="7789333" y="5774267"/>
            <a:ext cx="736600" cy="381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5567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A27D01-71C7-4DF5-BAF2-B5A949943D26}"/>
              </a:ext>
            </a:extLst>
          </p:cNvPr>
          <p:cNvPicPr/>
          <p:nvPr/>
        </p:nvPicPr>
        <p:blipFill>
          <a:blip r:embed="rId2"/>
          <a:stretch>
            <a:fillRect/>
          </a:stretch>
        </p:blipFill>
        <p:spPr>
          <a:xfrm>
            <a:off x="0" y="0"/>
            <a:ext cx="12192000" cy="6858000"/>
          </a:xfrm>
          <a:prstGeom prst="rect">
            <a:avLst/>
          </a:prstGeom>
        </p:spPr>
      </p:pic>
      <p:sp>
        <p:nvSpPr>
          <p:cNvPr id="7" name="Rectangle 6">
            <a:hlinkClick r:id="" action="ppaction://hlinkshowjump?jump=nextslide"/>
            <a:extLst>
              <a:ext uri="{FF2B5EF4-FFF2-40B4-BE49-F238E27FC236}">
                <a16:creationId xmlns:a16="http://schemas.microsoft.com/office/drawing/2014/main" id="{B911CE18-A162-4037-B10B-22BA498EB182}"/>
              </a:ext>
            </a:extLst>
          </p:cNvPr>
          <p:cNvSpPr/>
          <p:nvPr/>
        </p:nvSpPr>
        <p:spPr>
          <a:xfrm>
            <a:off x="5444455" y="3363985"/>
            <a:ext cx="545284" cy="30200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peech Bubble: Rectangle 12">
            <a:extLst>
              <a:ext uri="{FF2B5EF4-FFF2-40B4-BE49-F238E27FC236}">
                <a16:creationId xmlns:a16="http://schemas.microsoft.com/office/drawing/2014/main" id="{FC85FDF2-F48A-4D8D-8037-90EF35206A7C}"/>
              </a:ext>
            </a:extLst>
          </p:cNvPr>
          <p:cNvSpPr/>
          <p:nvPr/>
        </p:nvSpPr>
        <p:spPr>
          <a:xfrm>
            <a:off x="6795083" y="2386667"/>
            <a:ext cx="3338818" cy="2554449"/>
          </a:xfrm>
          <a:prstGeom prst="wedgeRectCallout">
            <a:avLst>
              <a:gd name="adj1" fmla="val -73050"/>
              <a:gd name="adj2" fmla="val -6680"/>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tx1"/>
                </a:solidFill>
              </a:rPr>
              <a:t>PLT &lt;100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the sample for the Platelet F. </a:t>
            </a:r>
          </a:p>
          <a:p>
            <a:pPr marL="171450" indent="-171450">
              <a:buFont typeface="Wingdings" panose="05000000000000000000" pitchFamily="2" charset="2"/>
              <a:buChar char="q"/>
            </a:pPr>
            <a:r>
              <a:rPr lang="en-US" sz="1200" b="1" dirty="0">
                <a:solidFill>
                  <a:schemeClr val="tx1"/>
                </a:solidFill>
              </a:rPr>
              <a:t>Review the patient history. If this is the first occurrence of the PLT result falling below 100, perform platelet estimate. </a:t>
            </a:r>
          </a:p>
          <a:p>
            <a:r>
              <a:rPr lang="en-US" sz="1200" b="1" dirty="0">
                <a:solidFill>
                  <a:schemeClr val="tx1"/>
                </a:solidFill>
              </a:rPr>
              <a:t>                                        OR </a:t>
            </a:r>
          </a:p>
          <a:p>
            <a:pPr marL="171450" indent="-171450">
              <a:buFont typeface="Wingdings" panose="05000000000000000000" pitchFamily="2" charset="2"/>
              <a:buChar char="q"/>
            </a:pPr>
            <a:r>
              <a:rPr lang="en-US" sz="1200" b="1" dirty="0">
                <a:solidFill>
                  <a:schemeClr val="tx1"/>
                </a:solidFill>
              </a:rPr>
              <a:t>If patient has a history of PLT results falling below 100 and the PLT does not have an asterisk flag, release result.</a:t>
            </a:r>
          </a:p>
          <a:p>
            <a:pPr algn="ctr"/>
            <a:endParaRPr lang="en-US" dirty="0"/>
          </a:p>
        </p:txBody>
      </p:sp>
      <p:sp>
        <p:nvSpPr>
          <p:cNvPr id="6" name="TextBox 5">
            <a:extLst>
              <a:ext uri="{FF2B5EF4-FFF2-40B4-BE49-F238E27FC236}">
                <a16:creationId xmlns:a16="http://schemas.microsoft.com/office/drawing/2014/main" id="{87104448-5FCC-4B06-B48C-57EEF036C86F}"/>
              </a:ext>
            </a:extLst>
          </p:cNvPr>
          <p:cNvSpPr txBox="1"/>
          <p:nvPr/>
        </p:nvSpPr>
        <p:spPr>
          <a:xfrm>
            <a:off x="1451031" y="5693296"/>
            <a:ext cx="3195940" cy="369332"/>
          </a:xfrm>
          <a:prstGeom prst="rect">
            <a:avLst/>
          </a:prstGeom>
          <a:noFill/>
        </p:spPr>
        <p:txBody>
          <a:bodyPr wrap="none" rtlCol="0">
            <a:spAutoFit/>
          </a:bodyPr>
          <a:lstStyle/>
          <a:p>
            <a:r>
              <a:rPr lang="en-US" dirty="0"/>
              <a:t>Rough draft slide, to be deleted.</a:t>
            </a:r>
          </a:p>
        </p:txBody>
      </p:sp>
    </p:spTree>
    <p:extLst>
      <p:ext uri="{BB962C8B-B14F-4D97-AF65-F5344CB8AC3E}">
        <p14:creationId xmlns:p14="http://schemas.microsoft.com/office/powerpoint/2010/main" val="3227265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C5D5E7-2F48-4EDF-BC8E-159E9BA570A8}"/>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hlinkClick r:id="rId3" action="ppaction://hlinksldjump"/>
            <a:extLst>
              <a:ext uri="{FF2B5EF4-FFF2-40B4-BE49-F238E27FC236}">
                <a16:creationId xmlns:a16="http://schemas.microsoft.com/office/drawing/2014/main" id="{BBEF31BF-4841-4F84-B943-C6E2B78178D8}"/>
              </a:ext>
            </a:extLst>
          </p:cNvPr>
          <p:cNvSpPr/>
          <p:nvPr/>
        </p:nvSpPr>
        <p:spPr>
          <a:xfrm>
            <a:off x="7552267" y="4766733"/>
            <a:ext cx="829733" cy="4148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2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E03FBC-5E5C-41D9-866E-D1C4DF6B4CB2}"/>
              </a:ext>
            </a:extLst>
          </p:cNvPr>
          <p:cNvPicPr>
            <a:picLocks noChangeAspect="1"/>
          </p:cNvPicPr>
          <p:nvPr/>
        </p:nvPicPr>
        <p:blipFill>
          <a:blip r:embed="rId2"/>
          <a:stretch>
            <a:fillRect/>
          </a:stretch>
        </p:blipFill>
        <p:spPr>
          <a:xfrm>
            <a:off x="0" y="0"/>
            <a:ext cx="12192000" cy="6857999"/>
          </a:xfrm>
          <a:prstGeom prst="rect">
            <a:avLst/>
          </a:prstGeom>
        </p:spPr>
      </p:pic>
      <p:sp>
        <p:nvSpPr>
          <p:cNvPr id="3" name="Speech Bubble: Rectangle 2">
            <a:extLst>
              <a:ext uri="{FF2B5EF4-FFF2-40B4-BE49-F238E27FC236}">
                <a16:creationId xmlns:a16="http://schemas.microsoft.com/office/drawing/2014/main" id="{1429306A-EC94-4019-AB22-C4574C1B9CF5}"/>
              </a:ext>
            </a:extLst>
          </p:cNvPr>
          <p:cNvSpPr/>
          <p:nvPr/>
        </p:nvSpPr>
        <p:spPr>
          <a:xfrm>
            <a:off x="5655733" y="3172883"/>
            <a:ext cx="3338818" cy="2209800"/>
          </a:xfrm>
          <a:prstGeom prst="wedgeRectCallout">
            <a:avLst>
              <a:gd name="adj1" fmla="val -47438"/>
              <a:gd name="adj2" fmla="val -17033"/>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r>
              <a:rPr lang="en-US" b="1" dirty="0">
                <a:solidFill>
                  <a:schemeClr val="tx1"/>
                </a:solidFill>
              </a:rPr>
              <a:t>WBC &gt;30.0</a:t>
            </a:r>
          </a:p>
          <a:p>
            <a:r>
              <a:rPr lang="en-US" b="1" dirty="0">
                <a:solidFill>
                  <a:schemeClr val="tx1"/>
                </a:solidFill>
              </a:rPr>
              <a:t>Actions;</a:t>
            </a:r>
          </a:p>
          <a:p>
            <a:endParaRPr lang="en-US" b="1" dirty="0">
              <a:solidFill>
                <a:schemeClr val="tx1"/>
              </a:solidFill>
            </a:endParaRPr>
          </a:p>
          <a:p>
            <a:pPr marL="171450" indent="-171450">
              <a:buFont typeface="Wingdings" panose="05000000000000000000" pitchFamily="2" charset="2"/>
              <a:buChar char="q"/>
            </a:pPr>
            <a:r>
              <a:rPr lang="en-US" sz="1200" b="1" dirty="0">
                <a:solidFill>
                  <a:schemeClr val="tx1"/>
                </a:solidFill>
              </a:rPr>
              <a:t>Review patient history. </a:t>
            </a:r>
          </a:p>
          <a:p>
            <a:pPr marL="171450" indent="-171450">
              <a:buFont typeface="Wingdings" panose="05000000000000000000" pitchFamily="2" charset="2"/>
              <a:buChar char="q"/>
            </a:pPr>
            <a:r>
              <a:rPr lang="en-US" sz="1200" b="1" dirty="0">
                <a:solidFill>
                  <a:schemeClr val="tx1"/>
                </a:solidFill>
              </a:rPr>
              <a:t>If this is the first time the patient’s WBC is &gt;30, scan smear for abnormalities, </a:t>
            </a:r>
          </a:p>
          <a:p>
            <a:pPr marL="171450" indent="-171450">
              <a:buFont typeface="Wingdings" panose="05000000000000000000" pitchFamily="2" charset="2"/>
              <a:buChar char="q"/>
            </a:pPr>
            <a:r>
              <a:rPr lang="en-US" sz="1200" b="1" dirty="0">
                <a:solidFill>
                  <a:schemeClr val="tx1"/>
                </a:solidFill>
              </a:rPr>
              <a:t>Add an RE (results verified by smear) comment</a:t>
            </a:r>
          </a:p>
          <a:p>
            <a:pPr marL="171450" indent="-171450">
              <a:buFont typeface="Wingdings" panose="05000000000000000000" pitchFamily="2" charset="2"/>
              <a:buChar char="q"/>
            </a:pPr>
            <a:r>
              <a:rPr lang="en-US" sz="1200" b="1" dirty="0">
                <a:solidFill>
                  <a:schemeClr val="tx1"/>
                </a:solidFill>
              </a:rPr>
              <a:t>Release results</a:t>
            </a:r>
          </a:p>
          <a:p>
            <a:pPr lvl="2"/>
            <a:endParaRPr lang="en-US" sz="1200" b="1" dirty="0">
              <a:solidFill>
                <a:schemeClr val="tx1"/>
              </a:solidFill>
            </a:endParaRPr>
          </a:p>
          <a:p>
            <a:endParaRPr lang="en-US" sz="1200" b="1" dirty="0">
              <a:solidFill>
                <a:schemeClr val="tx1"/>
              </a:solidFill>
            </a:endParaRPr>
          </a:p>
          <a:p>
            <a:pPr algn="ctr"/>
            <a:endParaRPr lang="en-US" dirty="0"/>
          </a:p>
        </p:txBody>
      </p:sp>
      <p:pic>
        <p:nvPicPr>
          <p:cNvPr id="4" name="Graphic 3" descr="Checkmark">
            <a:extLst>
              <a:ext uri="{FF2B5EF4-FFF2-40B4-BE49-F238E27FC236}">
                <a16:creationId xmlns:a16="http://schemas.microsoft.com/office/drawing/2014/main" id="{5FB09278-8ED6-43F7-93EC-1344508A62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6167" y="3968752"/>
            <a:ext cx="241301" cy="241301"/>
          </a:xfrm>
          <a:prstGeom prst="rect">
            <a:avLst/>
          </a:prstGeom>
        </p:spPr>
      </p:pic>
      <p:pic>
        <p:nvPicPr>
          <p:cNvPr id="5" name="Graphic 4" descr="Checkmark">
            <a:extLst>
              <a:ext uri="{FF2B5EF4-FFF2-40B4-BE49-F238E27FC236}">
                <a16:creationId xmlns:a16="http://schemas.microsoft.com/office/drawing/2014/main" id="{C3462A01-172B-4384-9297-ABE37EB285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6166" y="4157132"/>
            <a:ext cx="241301" cy="241301"/>
          </a:xfrm>
          <a:prstGeom prst="rect">
            <a:avLst/>
          </a:prstGeom>
        </p:spPr>
      </p:pic>
      <p:pic>
        <p:nvPicPr>
          <p:cNvPr id="6" name="Graphic 5" descr="Checkmark">
            <a:extLst>
              <a:ext uri="{FF2B5EF4-FFF2-40B4-BE49-F238E27FC236}">
                <a16:creationId xmlns:a16="http://schemas.microsoft.com/office/drawing/2014/main" id="{9E945A91-C9FF-458A-AA43-48AB95A06C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6165" y="4555066"/>
            <a:ext cx="241301" cy="241301"/>
          </a:xfrm>
          <a:prstGeom prst="rect">
            <a:avLst/>
          </a:prstGeom>
        </p:spPr>
      </p:pic>
      <p:sp>
        <p:nvSpPr>
          <p:cNvPr id="7" name="TextBox 6">
            <a:extLst>
              <a:ext uri="{FF2B5EF4-FFF2-40B4-BE49-F238E27FC236}">
                <a16:creationId xmlns:a16="http://schemas.microsoft.com/office/drawing/2014/main" id="{98783ED7-BD20-4B42-84CF-29B5E1712EDC}"/>
              </a:ext>
            </a:extLst>
          </p:cNvPr>
          <p:cNvSpPr txBox="1"/>
          <p:nvPr/>
        </p:nvSpPr>
        <p:spPr>
          <a:xfrm>
            <a:off x="6493934" y="5456251"/>
            <a:ext cx="1625701" cy="369332"/>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Release Results</a:t>
            </a:r>
          </a:p>
        </p:txBody>
      </p:sp>
      <p:sp>
        <p:nvSpPr>
          <p:cNvPr id="8" name="Rectangle: Rounded Corners 7">
            <a:hlinkClick r:id="rId5" action="ppaction://hlinksldjump"/>
            <a:extLst>
              <a:ext uri="{FF2B5EF4-FFF2-40B4-BE49-F238E27FC236}">
                <a16:creationId xmlns:a16="http://schemas.microsoft.com/office/drawing/2014/main" id="{9C1FA875-B098-4CCB-9529-DA2870C8B1C0}"/>
              </a:ext>
            </a:extLst>
          </p:cNvPr>
          <p:cNvSpPr/>
          <p:nvPr/>
        </p:nvSpPr>
        <p:spPr>
          <a:xfrm>
            <a:off x="3801533" y="6434667"/>
            <a:ext cx="1041400" cy="330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hlinkClick r:id="rId6" action="ppaction://hlinksldjump"/>
            <a:extLst>
              <a:ext uri="{FF2B5EF4-FFF2-40B4-BE49-F238E27FC236}">
                <a16:creationId xmlns:a16="http://schemas.microsoft.com/office/drawing/2014/main" id="{77414515-B20D-40B5-962B-D14A92FD1642}"/>
              </a:ext>
            </a:extLst>
          </p:cNvPr>
          <p:cNvSpPr/>
          <p:nvPr/>
        </p:nvSpPr>
        <p:spPr>
          <a:xfrm>
            <a:off x="5892800" y="6434667"/>
            <a:ext cx="1041400" cy="3301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7096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22924-4AAC-46F0-9121-F198BE9886B6}"/>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hlinkClick r:id="rId3" action="ppaction://hlinksldjump"/>
            <a:extLst>
              <a:ext uri="{FF2B5EF4-FFF2-40B4-BE49-F238E27FC236}">
                <a16:creationId xmlns:a16="http://schemas.microsoft.com/office/drawing/2014/main" id="{A306CC40-17F2-4D2F-90B8-17406A2A0867}"/>
              </a:ext>
            </a:extLst>
          </p:cNvPr>
          <p:cNvSpPr/>
          <p:nvPr/>
        </p:nvSpPr>
        <p:spPr>
          <a:xfrm>
            <a:off x="4131733" y="2192867"/>
            <a:ext cx="846667" cy="2370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4" action="ppaction://hlinksldjump"/>
            <a:extLst>
              <a:ext uri="{FF2B5EF4-FFF2-40B4-BE49-F238E27FC236}">
                <a16:creationId xmlns:a16="http://schemas.microsoft.com/office/drawing/2014/main" id="{11E113C1-ECD1-4EB3-A4AF-39CA067B7A15}"/>
              </a:ext>
            </a:extLst>
          </p:cNvPr>
          <p:cNvSpPr/>
          <p:nvPr/>
        </p:nvSpPr>
        <p:spPr>
          <a:xfrm>
            <a:off x="4131733" y="2489200"/>
            <a:ext cx="508000" cy="28278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FA41ED0-88FE-482B-B02A-25B2345AF002}"/>
              </a:ext>
            </a:extLst>
          </p:cNvPr>
          <p:cNvSpPr txBox="1"/>
          <p:nvPr/>
        </p:nvSpPr>
        <p:spPr>
          <a:xfrm>
            <a:off x="7857067" y="3276599"/>
            <a:ext cx="3742267"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Because a smear was ordered by the Sysmex, results must be released from the Validate All button.</a:t>
            </a:r>
          </a:p>
        </p:txBody>
      </p:sp>
      <p:sp>
        <p:nvSpPr>
          <p:cNvPr id="2" name="TextBox 1">
            <a:hlinkClick r:id="rId5" action="ppaction://hlinksldjump"/>
            <a:extLst>
              <a:ext uri="{FF2B5EF4-FFF2-40B4-BE49-F238E27FC236}">
                <a16:creationId xmlns:a16="http://schemas.microsoft.com/office/drawing/2014/main" id="{0B1BFCF9-CB2D-46CA-9EFA-F3AFDFE633A3}"/>
              </a:ext>
            </a:extLst>
          </p:cNvPr>
          <p:cNvSpPr txBox="1"/>
          <p:nvPr/>
        </p:nvSpPr>
        <p:spPr>
          <a:xfrm>
            <a:off x="8582084" y="4309533"/>
            <a:ext cx="229223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1917965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7909C6-AE8B-4483-9B05-35914A7F0DA9}"/>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490CCA0B-C7E6-40ED-9448-36450181D137}"/>
              </a:ext>
            </a:extLst>
          </p:cNvPr>
          <p:cNvSpPr/>
          <p:nvPr/>
        </p:nvSpPr>
        <p:spPr>
          <a:xfrm>
            <a:off x="5579533" y="3369733"/>
            <a:ext cx="397934" cy="2963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hlinkClick r:id="rId4" action="ppaction://hlinksldjump"/>
            <a:extLst>
              <a:ext uri="{FF2B5EF4-FFF2-40B4-BE49-F238E27FC236}">
                <a16:creationId xmlns:a16="http://schemas.microsoft.com/office/drawing/2014/main" id="{9D038660-4BEF-4D11-B86A-D5EC7C3982B3}"/>
              </a:ext>
            </a:extLst>
          </p:cNvPr>
          <p:cNvSpPr/>
          <p:nvPr/>
        </p:nvSpPr>
        <p:spPr>
          <a:xfrm>
            <a:off x="5621867" y="3090333"/>
            <a:ext cx="397933" cy="2370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053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7909C6-AE8B-4483-9B05-35914A7F0DA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FBC2020-F962-43C4-99C0-E8A11B0C3B31}"/>
              </a:ext>
            </a:extLst>
          </p:cNvPr>
          <p:cNvSpPr txBox="1"/>
          <p:nvPr/>
        </p:nvSpPr>
        <p:spPr>
          <a:xfrm>
            <a:off x="1693334" y="2988733"/>
            <a:ext cx="304800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The slide was reviewed for WBC abnormalities.</a:t>
            </a:r>
          </a:p>
        </p:txBody>
      </p:sp>
      <p:sp>
        <p:nvSpPr>
          <p:cNvPr id="5" name="TextBox 4">
            <a:hlinkClick r:id="rId3" action="ppaction://hlinksldjump"/>
            <a:extLst>
              <a:ext uri="{FF2B5EF4-FFF2-40B4-BE49-F238E27FC236}">
                <a16:creationId xmlns:a16="http://schemas.microsoft.com/office/drawing/2014/main" id="{315B3C96-944D-4236-83A8-333BE5FB20DE}"/>
              </a:ext>
            </a:extLst>
          </p:cNvPr>
          <p:cNvSpPr txBox="1"/>
          <p:nvPr/>
        </p:nvSpPr>
        <p:spPr>
          <a:xfrm>
            <a:off x="2040467" y="3699933"/>
            <a:ext cx="2216889"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1440863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EAC2C-888A-4FC9-A883-4A089E3BD2B9}"/>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hlinkClick r:id="rId3" action="ppaction://hlinksldjump"/>
            <a:extLst>
              <a:ext uri="{FF2B5EF4-FFF2-40B4-BE49-F238E27FC236}">
                <a16:creationId xmlns:a16="http://schemas.microsoft.com/office/drawing/2014/main" id="{A0A75ACF-072B-4E4D-8C79-31398B530C50}"/>
              </a:ext>
            </a:extLst>
          </p:cNvPr>
          <p:cNvSpPr/>
          <p:nvPr/>
        </p:nvSpPr>
        <p:spPr>
          <a:xfrm>
            <a:off x="6366933" y="3928533"/>
            <a:ext cx="787400" cy="3979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5223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DFE58F-AE32-4D74-9689-F84AFE66BB2F}"/>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hlinkClick r:id="rId3" action="ppaction://hlinksldjump"/>
            <a:extLst>
              <a:ext uri="{FF2B5EF4-FFF2-40B4-BE49-F238E27FC236}">
                <a16:creationId xmlns:a16="http://schemas.microsoft.com/office/drawing/2014/main" id="{E9CF8C75-6932-4187-9F18-1D6A180E4957}"/>
              </a:ext>
            </a:extLst>
          </p:cNvPr>
          <p:cNvSpPr txBox="1"/>
          <p:nvPr/>
        </p:nvSpPr>
        <p:spPr>
          <a:xfrm>
            <a:off x="8820807" y="5100145"/>
            <a:ext cx="2735317"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proceed to next pending sample.</a:t>
            </a:r>
          </a:p>
        </p:txBody>
      </p:sp>
    </p:spTree>
    <p:extLst>
      <p:ext uri="{BB962C8B-B14F-4D97-AF65-F5344CB8AC3E}">
        <p14:creationId xmlns:p14="http://schemas.microsoft.com/office/powerpoint/2010/main" val="823912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A722E1-2923-4369-8DED-B4CD66543A15}"/>
              </a:ext>
            </a:extLst>
          </p:cNvPr>
          <p:cNvPicPr>
            <a:picLocks noChangeAspect="1"/>
          </p:cNvPicPr>
          <p:nvPr/>
        </p:nvPicPr>
        <p:blipFill>
          <a:blip r:embed="rId2"/>
          <a:stretch>
            <a:fillRect/>
          </a:stretch>
        </p:blipFill>
        <p:spPr>
          <a:xfrm>
            <a:off x="0" y="0"/>
            <a:ext cx="12192000" cy="6952594"/>
          </a:xfrm>
          <a:prstGeom prst="rect">
            <a:avLst/>
          </a:prstGeom>
        </p:spPr>
      </p:pic>
      <p:sp>
        <p:nvSpPr>
          <p:cNvPr id="3" name="TextBox 2">
            <a:extLst>
              <a:ext uri="{FF2B5EF4-FFF2-40B4-BE49-F238E27FC236}">
                <a16:creationId xmlns:a16="http://schemas.microsoft.com/office/drawing/2014/main" id="{51566DFD-445F-4DA1-B827-0657249523CC}"/>
              </a:ext>
            </a:extLst>
          </p:cNvPr>
          <p:cNvSpPr txBox="1"/>
          <p:nvPr/>
        </p:nvSpPr>
        <p:spPr>
          <a:xfrm>
            <a:off x="8202821" y="4876755"/>
            <a:ext cx="3020037" cy="923330"/>
          </a:xfrm>
          <a:prstGeom prst="rect">
            <a:avLst/>
          </a:prstGeom>
          <a:solidFill>
            <a:schemeClr val="bg1"/>
          </a:solidFill>
          <a:ln w="38100">
            <a:solidFill>
              <a:srgbClr val="FF0000"/>
            </a:solidFill>
          </a:ln>
        </p:spPr>
        <p:txBody>
          <a:bodyPr wrap="square" rtlCol="0">
            <a:spAutoFit/>
          </a:bodyPr>
          <a:lstStyle/>
          <a:p>
            <a:pPr algn="ctr"/>
            <a:r>
              <a:rPr lang="en-US" dirty="0"/>
              <a:t>Select the abnormal result to review corresponding procedural action rules.</a:t>
            </a:r>
          </a:p>
        </p:txBody>
      </p:sp>
      <p:sp>
        <p:nvSpPr>
          <p:cNvPr id="4" name="Rectangle: Rounded Corners 3">
            <a:hlinkClick r:id="rId3" action="ppaction://hlinksldjump"/>
            <a:extLst>
              <a:ext uri="{FF2B5EF4-FFF2-40B4-BE49-F238E27FC236}">
                <a16:creationId xmlns:a16="http://schemas.microsoft.com/office/drawing/2014/main" id="{7D3D90CF-DB16-48C4-8B9F-E1D532BE75B8}"/>
              </a:ext>
            </a:extLst>
          </p:cNvPr>
          <p:cNvSpPr/>
          <p:nvPr/>
        </p:nvSpPr>
        <p:spPr>
          <a:xfrm>
            <a:off x="5757041" y="2191407"/>
            <a:ext cx="291662" cy="17026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3" action="ppaction://hlinksldjump"/>
            <a:extLst>
              <a:ext uri="{FF2B5EF4-FFF2-40B4-BE49-F238E27FC236}">
                <a16:creationId xmlns:a16="http://schemas.microsoft.com/office/drawing/2014/main" id="{54FCBBBF-C677-4F9A-A1E5-CAB8AECB3255}"/>
              </a:ext>
            </a:extLst>
          </p:cNvPr>
          <p:cNvSpPr/>
          <p:nvPr/>
        </p:nvSpPr>
        <p:spPr>
          <a:xfrm>
            <a:off x="5757041" y="4219903"/>
            <a:ext cx="291662" cy="17026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hlinkClick r:id="rId4" action="ppaction://hlinksldjump"/>
            <a:extLst>
              <a:ext uri="{FF2B5EF4-FFF2-40B4-BE49-F238E27FC236}">
                <a16:creationId xmlns:a16="http://schemas.microsoft.com/office/drawing/2014/main" id="{5790A402-5E68-495A-AC5A-A1C74ED1C7D2}"/>
              </a:ext>
            </a:extLst>
          </p:cNvPr>
          <p:cNvSpPr/>
          <p:nvPr/>
        </p:nvSpPr>
        <p:spPr>
          <a:xfrm>
            <a:off x="5757041" y="3949262"/>
            <a:ext cx="246994" cy="2049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664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A722E1-2923-4369-8DED-B4CD66543A15}"/>
              </a:ext>
            </a:extLst>
          </p:cNvPr>
          <p:cNvPicPr>
            <a:picLocks noChangeAspect="1"/>
          </p:cNvPicPr>
          <p:nvPr/>
        </p:nvPicPr>
        <p:blipFill>
          <a:blip r:embed="rId2"/>
          <a:stretch>
            <a:fillRect/>
          </a:stretch>
        </p:blipFill>
        <p:spPr>
          <a:xfrm>
            <a:off x="0" y="94594"/>
            <a:ext cx="12192000" cy="6858000"/>
          </a:xfrm>
          <a:prstGeom prst="rect">
            <a:avLst/>
          </a:prstGeom>
        </p:spPr>
      </p:pic>
      <p:sp>
        <p:nvSpPr>
          <p:cNvPr id="5" name="TextBox 4">
            <a:extLst>
              <a:ext uri="{FF2B5EF4-FFF2-40B4-BE49-F238E27FC236}">
                <a16:creationId xmlns:a16="http://schemas.microsoft.com/office/drawing/2014/main" id="{F6817C44-53BA-4A06-A270-C2787B07E990}"/>
              </a:ext>
            </a:extLst>
          </p:cNvPr>
          <p:cNvSpPr txBox="1"/>
          <p:nvPr/>
        </p:nvSpPr>
        <p:spPr>
          <a:xfrm>
            <a:off x="7741678" y="3523594"/>
            <a:ext cx="2749061"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That value is within the normal reference range. Refer to the HH Reference Range Procedure to find the abnormal value.</a:t>
            </a:r>
          </a:p>
        </p:txBody>
      </p:sp>
      <p:sp>
        <p:nvSpPr>
          <p:cNvPr id="6" name="TextBox 5">
            <a:hlinkClick r:id="rId3" action="ppaction://hlinksldjump"/>
            <a:extLst>
              <a:ext uri="{FF2B5EF4-FFF2-40B4-BE49-F238E27FC236}">
                <a16:creationId xmlns:a16="http://schemas.microsoft.com/office/drawing/2014/main" id="{583B3F22-C9A9-4260-9978-357B0F2C812D}"/>
              </a:ext>
            </a:extLst>
          </p:cNvPr>
          <p:cNvSpPr txBox="1"/>
          <p:nvPr/>
        </p:nvSpPr>
        <p:spPr>
          <a:xfrm>
            <a:off x="8032531" y="5123793"/>
            <a:ext cx="229223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4020384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A722E1-2923-4369-8DED-B4CD66543A15}"/>
              </a:ext>
            </a:extLst>
          </p:cNvPr>
          <p:cNvPicPr>
            <a:picLocks noChangeAspect="1"/>
          </p:cNvPicPr>
          <p:nvPr/>
        </p:nvPicPr>
        <p:blipFill>
          <a:blip r:embed="rId2"/>
          <a:stretch>
            <a:fillRect/>
          </a:stretch>
        </p:blipFill>
        <p:spPr>
          <a:xfrm>
            <a:off x="0" y="94594"/>
            <a:ext cx="12192000" cy="6858000"/>
          </a:xfrm>
          <a:prstGeom prst="rect">
            <a:avLst/>
          </a:prstGeom>
        </p:spPr>
      </p:pic>
      <p:sp>
        <p:nvSpPr>
          <p:cNvPr id="7" name="Speech Bubble: Rectangle 6">
            <a:extLst>
              <a:ext uri="{FF2B5EF4-FFF2-40B4-BE49-F238E27FC236}">
                <a16:creationId xmlns:a16="http://schemas.microsoft.com/office/drawing/2014/main" id="{00A7F038-FA89-4D4B-A810-D0DCB793B70C}"/>
              </a:ext>
            </a:extLst>
          </p:cNvPr>
          <p:cNvSpPr/>
          <p:nvPr/>
        </p:nvSpPr>
        <p:spPr>
          <a:xfrm>
            <a:off x="6787200" y="3040936"/>
            <a:ext cx="3338818" cy="2554449"/>
          </a:xfrm>
          <a:prstGeom prst="wedgeRectCallout">
            <a:avLst>
              <a:gd name="adj1" fmla="val -73050"/>
              <a:gd name="adj2" fmla="val -6680"/>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tx1"/>
                </a:solidFill>
              </a:rPr>
              <a:t>PLT &lt;100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the sample for the Platelet F. </a:t>
            </a:r>
          </a:p>
          <a:p>
            <a:pPr marL="171450" indent="-171450">
              <a:buFont typeface="Wingdings" panose="05000000000000000000" pitchFamily="2" charset="2"/>
              <a:buChar char="q"/>
            </a:pPr>
            <a:r>
              <a:rPr lang="en-US" sz="1200" b="1" dirty="0">
                <a:solidFill>
                  <a:schemeClr val="tx1"/>
                </a:solidFill>
              </a:rPr>
              <a:t>Review the patient history. If this is the first occurrence of the PLT result falling below 100, perform platelet estimate. </a:t>
            </a:r>
          </a:p>
          <a:p>
            <a:r>
              <a:rPr lang="en-US" sz="1200" b="1" dirty="0">
                <a:solidFill>
                  <a:schemeClr val="tx1"/>
                </a:solidFill>
              </a:rPr>
              <a:t>                                        OR </a:t>
            </a:r>
          </a:p>
          <a:p>
            <a:pPr marL="171450" indent="-171450">
              <a:buFont typeface="Wingdings" panose="05000000000000000000" pitchFamily="2" charset="2"/>
              <a:buChar char="q"/>
            </a:pPr>
            <a:r>
              <a:rPr lang="en-US" sz="1200" b="1" dirty="0">
                <a:solidFill>
                  <a:schemeClr val="tx1"/>
                </a:solidFill>
              </a:rPr>
              <a:t>If patient has a history of PLT results falling below 100 and the PLT does not have an asterisk flag, release result.</a:t>
            </a:r>
          </a:p>
          <a:p>
            <a:pPr algn="ctr"/>
            <a:endParaRPr lang="en-US" dirty="0"/>
          </a:p>
        </p:txBody>
      </p:sp>
      <p:sp>
        <p:nvSpPr>
          <p:cNvPr id="8" name="TextBox 7">
            <a:hlinkClick r:id="rId3" action="ppaction://hlinksldjump"/>
            <a:extLst>
              <a:ext uri="{FF2B5EF4-FFF2-40B4-BE49-F238E27FC236}">
                <a16:creationId xmlns:a16="http://schemas.microsoft.com/office/drawing/2014/main" id="{F56A13DB-3114-4946-BD0F-20301FF7FB90}"/>
              </a:ext>
            </a:extLst>
          </p:cNvPr>
          <p:cNvSpPr txBox="1"/>
          <p:nvPr/>
        </p:nvSpPr>
        <p:spPr>
          <a:xfrm>
            <a:off x="10525218" y="3212405"/>
            <a:ext cx="1666782" cy="92333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Click here to proceed with first action</a:t>
            </a:r>
          </a:p>
        </p:txBody>
      </p:sp>
      <p:pic>
        <p:nvPicPr>
          <p:cNvPr id="9" name="Graphic 8" descr="Arrow Slight curve">
            <a:extLst>
              <a:ext uri="{FF2B5EF4-FFF2-40B4-BE49-F238E27FC236}">
                <a16:creationId xmlns:a16="http://schemas.microsoft.com/office/drawing/2014/main" id="{367D18F4-DECA-490E-9B96-C57E58AA44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35078" y="3429000"/>
            <a:ext cx="490140" cy="490140"/>
          </a:xfrm>
          <a:prstGeom prst="rect">
            <a:avLst/>
          </a:prstGeom>
        </p:spPr>
      </p:pic>
    </p:spTree>
    <p:extLst>
      <p:ext uri="{BB962C8B-B14F-4D97-AF65-F5344CB8AC3E}">
        <p14:creationId xmlns:p14="http://schemas.microsoft.com/office/powerpoint/2010/main" val="54097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50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50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hlinkClick r:id="rId2" action="ppaction://hlinksldjump"/>
            <a:extLst>
              <a:ext uri="{FF2B5EF4-FFF2-40B4-BE49-F238E27FC236}">
                <a16:creationId xmlns:a16="http://schemas.microsoft.com/office/drawing/2014/main" id="{33438B53-80BA-47B6-9FAC-759E91202B01}"/>
              </a:ext>
            </a:extLst>
          </p:cNvPr>
          <p:cNvSpPr/>
          <p:nvPr/>
        </p:nvSpPr>
        <p:spPr>
          <a:xfrm>
            <a:off x="10710334" y="2971800"/>
            <a:ext cx="1405465" cy="643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ACD299D-4054-43EF-8A98-EA32C560C2B7}"/>
              </a:ext>
            </a:extLst>
          </p:cNvPr>
          <p:cNvPicPr>
            <a:picLocks noChangeAspect="1"/>
          </p:cNvPicPr>
          <p:nvPr/>
        </p:nvPicPr>
        <p:blipFill>
          <a:blip r:embed="rId3"/>
          <a:stretch>
            <a:fillRect/>
          </a:stretch>
        </p:blipFill>
        <p:spPr>
          <a:xfrm>
            <a:off x="0" y="0"/>
            <a:ext cx="12169415" cy="6858000"/>
          </a:xfrm>
          <a:prstGeom prst="rect">
            <a:avLst/>
          </a:prstGeom>
        </p:spPr>
      </p:pic>
      <p:sp>
        <p:nvSpPr>
          <p:cNvPr id="3" name="TextBox 2">
            <a:hlinkClick r:id="rId2" action="ppaction://hlinksldjump"/>
            <a:extLst>
              <a:ext uri="{FF2B5EF4-FFF2-40B4-BE49-F238E27FC236}">
                <a16:creationId xmlns:a16="http://schemas.microsoft.com/office/drawing/2014/main" id="{6F161CCD-11F0-4352-A16A-B4672733764F}"/>
              </a:ext>
            </a:extLst>
          </p:cNvPr>
          <p:cNvSpPr txBox="1"/>
          <p:nvPr/>
        </p:nvSpPr>
        <p:spPr>
          <a:xfrm>
            <a:off x="10438679" y="2667713"/>
            <a:ext cx="1666782" cy="92333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Click here to proceed with first action</a:t>
            </a:r>
          </a:p>
        </p:txBody>
      </p:sp>
      <p:pic>
        <p:nvPicPr>
          <p:cNvPr id="6" name="Picture 5">
            <a:extLst>
              <a:ext uri="{FF2B5EF4-FFF2-40B4-BE49-F238E27FC236}">
                <a16:creationId xmlns:a16="http://schemas.microsoft.com/office/drawing/2014/main" id="{F3E21852-13E9-4FA1-A12A-071421D28029}"/>
              </a:ext>
            </a:extLst>
          </p:cNvPr>
          <p:cNvPicPr>
            <a:picLocks noChangeAspect="1"/>
          </p:cNvPicPr>
          <p:nvPr/>
        </p:nvPicPr>
        <p:blipFill>
          <a:blip r:embed="rId4"/>
          <a:stretch>
            <a:fillRect/>
          </a:stretch>
        </p:blipFill>
        <p:spPr>
          <a:xfrm>
            <a:off x="6779009" y="2396359"/>
            <a:ext cx="3334572" cy="2643938"/>
          </a:xfrm>
          <a:prstGeom prst="rect">
            <a:avLst/>
          </a:prstGeom>
        </p:spPr>
      </p:pic>
      <p:pic>
        <p:nvPicPr>
          <p:cNvPr id="5" name="Graphic 4" descr="Arrow Slight curve">
            <a:extLst>
              <a:ext uri="{FF2B5EF4-FFF2-40B4-BE49-F238E27FC236}">
                <a16:creationId xmlns:a16="http://schemas.microsoft.com/office/drawing/2014/main" id="{8D831E73-E0C8-4FF7-A80A-9FD0BA384F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38201" y="2867838"/>
            <a:ext cx="490140" cy="490140"/>
          </a:xfrm>
          <a:prstGeom prst="rect">
            <a:avLst/>
          </a:prstGeom>
        </p:spPr>
      </p:pic>
    </p:spTree>
    <p:extLst>
      <p:ext uri="{BB962C8B-B14F-4D97-AF65-F5344CB8AC3E}">
        <p14:creationId xmlns:p14="http://schemas.microsoft.com/office/powerpoint/2010/main" val="2246254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550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A722E1-2923-4369-8DED-B4CD66543A15}"/>
              </a:ext>
            </a:extLst>
          </p:cNvPr>
          <p:cNvPicPr>
            <a:picLocks noChangeAspect="1"/>
          </p:cNvPicPr>
          <p:nvPr/>
        </p:nvPicPr>
        <p:blipFill>
          <a:blip r:embed="rId2"/>
          <a:stretch>
            <a:fillRect/>
          </a:stretch>
        </p:blipFill>
        <p:spPr>
          <a:xfrm>
            <a:off x="0" y="0"/>
            <a:ext cx="12192000" cy="6952594"/>
          </a:xfrm>
          <a:prstGeom prst="rect">
            <a:avLst/>
          </a:prstGeom>
        </p:spPr>
      </p:pic>
      <p:sp>
        <p:nvSpPr>
          <p:cNvPr id="3" name="Rectangle 2">
            <a:extLst>
              <a:ext uri="{FF2B5EF4-FFF2-40B4-BE49-F238E27FC236}">
                <a16:creationId xmlns:a16="http://schemas.microsoft.com/office/drawing/2014/main" id="{5307CC1A-42A4-4B13-A23F-E2C70FA4544A}"/>
              </a:ext>
            </a:extLst>
          </p:cNvPr>
          <p:cNvSpPr/>
          <p:nvPr/>
        </p:nvSpPr>
        <p:spPr>
          <a:xfrm>
            <a:off x="2283373" y="5888449"/>
            <a:ext cx="5891048" cy="646331"/>
          </a:xfrm>
          <a:prstGeom prst="rect">
            <a:avLst/>
          </a:prstGeom>
          <a:solidFill>
            <a:schemeClr val="bg1"/>
          </a:solidFill>
          <a:ln w="28575">
            <a:solidFill>
              <a:srgbClr val="FF0000"/>
            </a:solidFill>
          </a:ln>
        </p:spPr>
        <p:txBody>
          <a:bodyPr wrap="square">
            <a:spAutoFit/>
          </a:bodyPr>
          <a:lstStyle/>
          <a:p>
            <a:pPr algn="ctr"/>
            <a:r>
              <a:rPr lang="en-US" dirty="0"/>
              <a:t>You have checked the sample for a clot and saw no signs of clotting. Enter a NCLOT (no clot) comment</a:t>
            </a:r>
          </a:p>
        </p:txBody>
      </p:sp>
      <p:sp>
        <p:nvSpPr>
          <p:cNvPr id="4" name="Rectangle: Rounded Corners 3">
            <a:extLst>
              <a:ext uri="{FF2B5EF4-FFF2-40B4-BE49-F238E27FC236}">
                <a16:creationId xmlns:a16="http://schemas.microsoft.com/office/drawing/2014/main" id="{612AC6F1-2D5F-4668-B193-373C882D8B80}"/>
              </a:ext>
            </a:extLst>
          </p:cNvPr>
          <p:cNvSpPr/>
          <p:nvPr/>
        </p:nvSpPr>
        <p:spPr>
          <a:xfrm>
            <a:off x="1040524" y="1994338"/>
            <a:ext cx="315310" cy="3468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3" action="ppaction://hlinksldjump"/>
            <a:extLst>
              <a:ext uri="{FF2B5EF4-FFF2-40B4-BE49-F238E27FC236}">
                <a16:creationId xmlns:a16="http://schemas.microsoft.com/office/drawing/2014/main" id="{DCDE0B10-46E0-4196-9682-E7397BB58A7A}"/>
              </a:ext>
            </a:extLst>
          </p:cNvPr>
          <p:cNvSpPr/>
          <p:nvPr/>
        </p:nvSpPr>
        <p:spPr>
          <a:xfrm>
            <a:off x="1040524" y="1994338"/>
            <a:ext cx="315310" cy="3468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hlinkClick r:id="rId4" action="ppaction://hlinksldjump"/>
            <a:extLst>
              <a:ext uri="{FF2B5EF4-FFF2-40B4-BE49-F238E27FC236}">
                <a16:creationId xmlns:a16="http://schemas.microsoft.com/office/drawing/2014/main" id="{D05CAD5C-051C-426E-8E37-FEF209B0BAFF}"/>
              </a:ext>
            </a:extLst>
          </p:cNvPr>
          <p:cNvSpPr/>
          <p:nvPr/>
        </p:nvSpPr>
        <p:spPr>
          <a:xfrm>
            <a:off x="5029200" y="2286000"/>
            <a:ext cx="402021" cy="36024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8216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A722E1-2923-4369-8DED-B4CD66543A15}"/>
              </a:ext>
            </a:extLst>
          </p:cNvPr>
          <p:cNvPicPr>
            <a:picLocks noChangeAspect="1"/>
          </p:cNvPicPr>
          <p:nvPr/>
        </p:nvPicPr>
        <p:blipFill>
          <a:blip r:embed="rId2"/>
          <a:stretch>
            <a:fillRect/>
          </a:stretch>
        </p:blipFill>
        <p:spPr>
          <a:xfrm>
            <a:off x="0" y="0"/>
            <a:ext cx="12192000" cy="6952594"/>
          </a:xfrm>
          <a:prstGeom prst="rect">
            <a:avLst/>
          </a:prstGeom>
        </p:spPr>
      </p:pic>
      <p:sp>
        <p:nvSpPr>
          <p:cNvPr id="4" name="Rectangle: Rounded Corners 3">
            <a:extLst>
              <a:ext uri="{FF2B5EF4-FFF2-40B4-BE49-F238E27FC236}">
                <a16:creationId xmlns:a16="http://schemas.microsoft.com/office/drawing/2014/main" id="{612AC6F1-2D5F-4668-B193-373C882D8B80}"/>
              </a:ext>
            </a:extLst>
          </p:cNvPr>
          <p:cNvSpPr/>
          <p:nvPr/>
        </p:nvSpPr>
        <p:spPr>
          <a:xfrm>
            <a:off x="1040524" y="1994338"/>
            <a:ext cx="315310" cy="3468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7">
            <a:extLst>
              <a:ext uri="{FF2B5EF4-FFF2-40B4-BE49-F238E27FC236}">
                <a16:creationId xmlns:a16="http://schemas.microsoft.com/office/drawing/2014/main" id="{ECE2016A-58A9-4CD2-A100-E85573DFDF3D}"/>
              </a:ext>
            </a:extLst>
          </p:cNvPr>
          <p:cNvSpPr/>
          <p:nvPr/>
        </p:nvSpPr>
        <p:spPr>
          <a:xfrm>
            <a:off x="6599329" y="3547242"/>
            <a:ext cx="3716866" cy="2142067"/>
          </a:xfrm>
          <a:prstGeom prst="wedgeRectCallout">
            <a:avLst>
              <a:gd name="adj1" fmla="val -82988"/>
              <a:gd name="adj2" fmla="val -2565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These are the external comment buttons. Comments entered here will be seen by the provider when viewing the patient’s results.</a:t>
            </a:r>
          </a:p>
          <a:p>
            <a:pPr algn="ctr"/>
            <a:endParaRPr lang="en-US" dirty="0"/>
          </a:p>
          <a:p>
            <a:pPr algn="ctr"/>
            <a:r>
              <a:rPr lang="en-US" dirty="0"/>
              <a:t>The “no clot” comment is for internal lab use only.</a:t>
            </a:r>
          </a:p>
        </p:txBody>
      </p:sp>
      <p:sp>
        <p:nvSpPr>
          <p:cNvPr id="9" name="TextBox 8">
            <a:hlinkClick r:id="rId3" action="ppaction://hlinksldjump"/>
            <a:extLst>
              <a:ext uri="{FF2B5EF4-FFF2-40B4-BE49-F238E27FC236}">
                <a16:creationId xmlns:a16="http://schemas.microsoft.com/office/drawing/2014/main" id="{D74BC3F3-F22A-4751-90BE-616DDBD579AB}"/>
              </a:ext>
            </a:extLst>
          </p:cNvPr>
          <p:cNvSpPr txBox="1"/>
          <p:nvPr/>
        </p:nvSpPr>
        <p:spPr>
          <a:xfrm>
            <a:off x="7311646" y="5766953"/>
            <a:ext cx="229223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1160236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31DE62-87AE-489A-B9E0-46F81E1C27C8}"/>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9F01E831-6772-4238-8577-C04B1E58FDC1}"/>
              </a:ext>
            </a:extLst>
          </p:cNvPr>
          <p:cNvSpPr/>
          <p:nvPr/>
        </p:nvSpPr>
        <p:spPr>
          <a:xfrm>
            <a:off x="1008993" y="1931276"/>
            <a:ext cx="354724" cy="3074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7135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A43EFB-2107-4090-B8CC-9429EB5A0ADC}"/>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07D86E6B-965E-420D-8E49-14332FAE2261}"/>
              </a:ext>
            </a:extLst>
          </p:cNvPr>
          <p:cNvSpPr/>
          <p:nvPr/>
        </p:nvSpPr>
        <p:spPr>
          <a:xfrm>
            <a:off x="3846786" y="3255579"/>
            <a:ext cx="1245476" cy="2680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955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7B63FD-47C8-4A66-BEFA-20E7C6C8066E}"/>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6BF0691B-B36D-4688-A44A-0A35B7B55F1A}"/>
              </a:ext>
            </a:extLst>
          </p:cNvPr>
          <p:cNvSpPr/>
          <p:nvPr/>
        </p:nvSpPr>
        <p:spPr>
          <a:xfrm>
            <a:off x="3539359" y="4879428"/>
            <a:ext cx="394138" cy="3468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9667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E37DD-A33B-4341-A5E1-C8A2D16FC714}"/>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644B014D-8451-4BA7-B347-F9552D5EC5A7}"/>
              </a:ext>
            </a:extLst>
          </p:cNvPr>
          <p:cNvSpPr/>
          <p:nvPr/>
        </p:nvSpPr>
        <p:spPr>
          <a:xfrm>
            <a:off x="7803931" y="6030310"/>
            <a:ext cx="709448" cy="3153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6A3469-3831-43FF-A16E-88F3F6372AD9}"/>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9A52528A-1F24-4CEE-9471-F8DB92304479}"/>
              </a:ext>
            </a:extLst>
          </p:cNvPr>
          <p:cNvSpPr/>
          <p:nvPr/>
        </p:nvSpPr>
        <p:spPr>
          <a:xfrm>
            <a:off x="7598979" y="4240924"/>
            <a:ext cx="725214" cy="3626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724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7F27DA-9C90-4585-83D4-EC950A8E59FB}"/>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38633499-2912-4744-81AE-244503B6C310}"/>
              </a:ext>
            </a:extLst>
          </p:cNvPr>
          <p:cNvSpPr/>
          <p:nvPr/>
        </p:nvSpPr>
        <p:spPr>
          <a:xfrm>
            <a:off x="6818731" y="2906929"/>
            <a:ext cx="3338818" cy="2611461"/>
          </a:xfrm>
          <a:prstGeom prst="wedgeRectCallout">
            <a:avLst>
              <a:gd name="adj1" fmla="val -49362"/>
              <a:gd name="adj2" fmla="val -13782"/>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r>
              <a:rPr lang="en-US" b="1" dirty="0">
                <a:solidFill>
                  <a:schemeClr val="tx1"/>
                </a:solidFill>
              </a:rPr>
              <a:t>PLT &lt;100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If no clotting is observed, enter a NCLOT (no clot) comment.</a:t>
            </a:r>
          </a:p>
          <a:p>
            <a:pPr marL="171450" indent="-171450">
              <a:buFont typeface="Wingdings" panose="05000000000000000000" pitchFamily="2" charset="2"/>
              <a:buChar char="q"/>
            </a:pPr>
            <a:r>
              <a:rPr lang="en-US" sz="1200" b="1" dirty="0">
                <a:solidFill>
                  <a:schemeClr val="tx1"/>
                </a:solidFill>
              </a:rPr>
              <a:t>Rerun sample for Platelet F. </a:t>
            </a:r>
          </a:p>
          <a:p>
            <a:pPr marL="171450" indent="-171450">
              <a:buFont typeface="Wingdings" panose="05000000000000000000" pitchFamily="2" charset="2"/>
              <a:buChar char="q"/>
            </a:pPr>
            <a:r>
              <a:rPr lang="en-US" sz="1200" b="1" dirty="0">
                <a:solidFill>
                  <a:schemeClr val="tx1"/>
                </a:solidFill>
              </a:rPr>
              <a:t>Review the patient history. If this is the first occurrence of the PLT result falling below 100, perform platelet estimate. </a:t>
            </a:r>
          </a:p>
          <a:p>
            <a:r>
              <a:rPr lang="en-US" sz="1200" b="1" dirty="0">
                <a:solidFill>
                  <a:schemeClr val="tx1"/>
                </a:solidFill>
              </a:rPr>
              <a:t>                                       OR </a:t>
            </a:r>
          </a:p>
          <a:p>
            <a:pPr marL="171450" indent="-171450">
              <a:buFont typeface="Wingdings" panose="05000000000000000000" pitchFamily="2" charset="2"/>
              <a:buChar char="q"/>
            </a:pPr>
            <a:r>
              <a:rPr lang="en-US" sz="1200" b="1" dirty="0">
                <a:solidFill>
                  <a:schemeClr val="tx1"/>
                </a:solidFill>
              </a:rPr>
              <a:t>If patient has a history of PLT results falling below 100 and the PLT does not have an asterisk flag, release result.</a:t>
            </a:r>
          </a:p>
          <a:p>
            <a:pPr algn="ctr"/>
            <a:endParaRPr lang="en-US" dirty="0"/>
          </a:p>
        </p:txBody>
      </p:sp>
      <p:pic>
        <p:nvPicPr>
          <p:cNvPr id="4" name="Graphic 3" descr="Checkmark">
            <a:extLst>
              <a:ext uri="{FF2B5EF4-FFF2-40B4-BE49-F238E27FC236}">
                <a16:creationId xmlns:a16="http://schemas.microsoft.com/office/drawing/2014/main" id="{87FA7852-4EF3-4D9A-9231-7E60A6A078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74982" y="3508830"/>
            <a:ext cx="220133" cy="220133"/>
          </a:xfrm>
          <a:prstGeom prst="rect">
            <a:avLst/>
          </a:prstGeom>
        </p:spPr>
      </p:pic>
      <p:pic>
        <p:nvPicPr>
          <p:cNvPr id="5" name="Graphic 4" descr="Arrow Slight curve">
            <a:extLst>
              <a:ext uri="{FF2B5EF4-FFF2-40B4-BE49-F238E27FC236}">
                <a16:creationId xmlns:a16="http://schemas.microsoft.com/office/drawing/2014/main" id="{66FA8152-9A26-4A74-86C6-C4286547BB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68363" y="3760494"/>
            <a:ext cx="526558" cy="526558"/>
          </a:xfrm>
          <a:prstGeom prst="rect">
            <a:avLst/>
          </a:prstGeom>
        </p:spPr>
      </p:pic>
      <p:sp>
        <p:nvSpPr>
          <p:cNvPr id="6" name="TextBox 5">
            <a:hlinkClick r:id="rId7" action="ppaction://hlinksldjump"/>
            <a:extLst>
              <a:ext uri="{FF2B5EF4-FFF2-40B4-BE49-F238E27FC236}">
                <a16:creationId xmlns:a16="http://schemas.microsoft.com/office/drawing/2014/main" id="{27A4E915-1B7A-47EA-A322-DA4001732A3F}"/>
              </a:ext>
            </a:extLst>
          </p:cNvPr>
          <p:cNvSpPr txBox="1"/>
          <p:nvPr/>
        </p:nvSpPr>
        <p:spPr>
          <a:xfrm>
            <a:off x="10494921" y="3744310"/>
            <a:ext cx="1535240" cy="523220"/>
          </a:xfrm>
          <a:prstGeom prst="rect">
            <a:avLst/>
          </a:prstGeom>
          <a:solidFill>
            <a:schemeClr val="bg1"/>
          </a:solidFill>
          <a:ln w="28575">
            <a:solidFill>
              <a:srgbClr val="FF0000"/>
            </a:solidFill>
          </a:ln>
        </p:spPr>
        <p:txBody>
          <a:bodyPr wrap="square" rtlCol="0">
            <a:spAutoFit/>
          </a:bodyPr>
          <a:lstStyle/>
          <a:p>
            <a:pPr algn="ctr"/>
            <a:r>
              <a:rPr lang="en-US" sz="1400" dirty="0"/>
              <a:t>Click here to see results of rerun.</a:t>
            </a:r>
          </a:p>
        </p:txBody>
      </p:sp>
    </p:spTree>
    <p:extLst>
      <p:ext uri="{BB962C8B-B14F-4D97-AF65-F5344CB8AC3E}">
        <p14:creationId xmlns:p14="http://schemas.microsoft.com/office/powerpoint/2010/main" val="3770007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nodeType="withEffect">
                                  <p:stCondLst>
                                    <p:cond delay="300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grpId="0" nodeType="withEffect">
                                  <p:stCondLst>
                                    <p:cond delay="350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F5808D-F020-46C7-B146-E9BA84ECCCCE}"/>
              </a:ext>
            </a:extLst>
          </p:cNvPr>
          <p:cNvPicPr>
            <a:picLocks noChangeAspect="1"/>
          </p:cNvPicPr>
          <p:nvPr/>
        </p:nvPicPr>
        <p:blipFill>
          <a:blip r:embed="rId2"/>
          <a:stretch>
            <a:fillRect/>
          </a:stretch>
        </p:blipFill>
        <p:spPr>
          <a:xfrm>
            <a:off x="0" y="0"/>
            <a:ext cx="12192000" cy="6858000"/>
          </a:xfrm>
          <a:prstGeom prst="rect">
            <a:avLst/>
          </a:prstGeom>
        </p:spPr>
      </p:pic>
      <p:sp>
        <p:nvSpPr>
          <p:cNvPr id="4" name="Speech Bubble: Rectangle 3">
            <a:extLst>
              <a:ext uri="{FF2B5EF4-FFF2-40B4-BE49-F238E27FC236}">
                <a16:creationId xmlns:a16="http://schemas.microsoft.com/office/drawing/2014/main" id="{9A9F49B8-3DC5-402F-A2DB-1294E9133943}"/>
              </a:ext>
            </a:extLst>
          </p:cNvPr>
          <p:cNvSpPr/>
          <p:nvPr/>
        </p:nvSpPr>
        <p:spPr>
          <a:xfrm>
            <a:off x="6261975" y="3197263"/>
            <a:ext cx="3338818" cy="2554449"/>
          </a:xfrm>
          <a:prstGeom prst="wedgeRectCallout">
            <a:avLst>
              <a:gd name="adj1" fmla="val -48890"/>
              <a:gd name="adj2" fmla="val -17755"/>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r>
              <a:rPr lang="en-US" b="1" dirty="0">
                <a:solidFill>
                  <a:schemeClr val="tx1"/>
                </a:solidFill>
              </a:rPr>
              <a:t>PLT &lt;100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Comment in Caresphere “NCLOT” if no clotting is observed.</a:t>
            </a:r>
          </a:p>
          <a:p>
            <a:pPr marL="171450" indent="-171450">
              <a:buFont typeface="Wingdings" panose="05000000000000000000" pitchFamily="2" charset="2"/>
              <a:buChar char="q"/>
            </a:pPr>
            <a:r>
              <a:rPr lang="en-US" sz="1200" b="1" dirty="0">
                <a:solidFill>
                  <a:schemeClr val="tx1"/>
                </a:solidFill>
              </a:rPr>
              <a:t>Run sample with Platelet F. </a:t>
            </a:r>
          </a:p>
          <a:p>
            <a:pPr marL="171450" indent="-171450">
              <a:buFont typeface="Wingdings" panose="05000000000000000000" pitchFamily="2" charset="2"/>
              <a:buChar char="q"/>
            </a:pPr>
            <a:r>
              <a:rPr lang="en-US" sz="1200" b="1" dirty="0">
                <a:solidFill>
                  <a:schemeClr val="tx1"/>
                </a:solidFill>
              </a:rPr>
              <a:t>Review the patient history. If this is the first occurrence of the PLT result falling below 100, perform platelet estimate. </a:t>
            </a:r>
          </a:p>
          <a:p>
            <a:r>
              <a:rPr lang="en-US" sz="1200" b="1" dirty="0">
                <a:solidFill>
                  <a:schemeClr val="tx1"/>
                </a:solidFill>
              </a:rPr>
              <a:t>                                       OR </a:t>
            </a:r>
          </a:p>
          <a:p>
            <a:pPr marL="171450" indent="-171450">
              <a:buFont typeface="Wingdings" panose="05000000000000000000" pitchFamily="2" charset="2"/>
              <a:buChar char="q"/>
            </a:pPr>
            <a:r>
              <a:rPr lang="en-US" sz="1200" b="1" dirty="0">
                <a:solidFill>
                  <a:schemeClr val="tx1"/>
                </a:solidFill>
              </a:rPr>
              <a:t>If patient has a history of PLT results falling below 100 and the PLT does not have an asterisk flag, release result.</a:t>
            </a:r>
          </a:p>
          <a:p>
            <a:endParaRPr lang="en-US" b="1" dirty="0">
              <a:solidFill>
                <a:schemeClr val="tx1"/>
              </a:solidFill>
            </a:endParaRPr>
          </a:p>
          <a:p>
            <a:pPr algn="ctr"/>
            <a:endParaRPr lang="en-US" dirty="0"/>
          </a:p>
        </p:txBody>
      </p:sp>
      <p:pic>
        <p:nvPicPr>
          <p:cNvPr id="5" name="Graphic 4" descr="Checkmark">
            <a:extLst>
              <a:ext uri="{FF2B5EF4-FFF2-40B4-BE49-F238E27FC236}">
                <a16:creationId xmlns:a16="http://schemas.microsoft.com/office/drawing/2014/main" id="{788FC0B8-7339-45B9-A515-9E27D18971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17957" y="3666648"/>
            <a:ext cx="220133" cy="220133"/>
          </a:xfrm>
          <a:prstGeom prst="rect">
            <a:avLst/>
          </a:prstGeom>
        </p:spPr>
      </p:pic>
      <p:pic>
        <p:nvPicPr>
          <p:cNvPr id="6" name="Graphic 5" descr="Checkmark">
            <a:extLst>
              <a:ext uri="{FF2B5EF4-FFF2-40B4-BE49-F238E27FC236}">
                <a16:creationId xmlns:a16="http://schemas.microsoft.com/office/drawing/2014/main" id="{12E995CC-75AA-43A9-9857-1705DD4CD8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17957" y="3993983"/>
            <a:ext cx="220133" cy="220133"/>
          </a:xfrm>
          <a:prstGeom prst="rect">
            <a:avLst/>
          </a:prstGeom>
        </p:spPr>
      </p:pic>
      <p:pic>
        <p:nvPicPr>
          <p:cNvPr id="7" name="Graphic 6" descr="Arrow Slight curve">
            <a:extLst>
              <a:ext uri="{FF2B5EF4-FFF2-40B4-BE49-F238E27FC236}">
                <a16:creationId xmlns:a16="http://schemas.microsoft.com/office/drawing/2014/main" id="{95F4A7FE-E388-4B5F-BFE2-C9F88089EE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99120" y="4245887"/>
            <a:ext cx="457200" cy="457200"/>
          </a:xfrm>
          <a:prstGeom prst="rect">
            <a:avLst/>
          </a:prstGeom>
        </p:spPr>
      </p:pic>
      <p:sp>
        <p:nvSpPr>
          <p:cNvPr id="8" name="TextBox 7">
            <a:hlinkClick r:id="rId7" action="ppaction://hlinksldjump"/>
            <a:extLst>
              <a:ext uri="{FF2B5EF4-FFF2-40B4-BE49-F238E27FC236}">
                <a16:creationId xmlns:a16="http://schemas.microsoft.com/office/drawing/2014/main" id="{A1C47250-2CC1-4567-B4DA-2FBB2AB73021}"/>
              </a:ext>
            </a:extLst>
          </p:cNvPr>
          <p:cNvSpPr txBox="1"/>
          <p:nvPr/>
        </p:nvSpPr>
        <p:spPr>
          <a:xfrm>
            <a:off x="9977653" y="4105155"/>
            <a:ext cx="1481959" cy="738664"/>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here to proceed with the next action.</a:t>
            </a:r>
          </a:p>
        </p:txBody>
      </p:sp>
    </p:spTree>
    <p:extLst>
      <p:ext uri="{BB962C8B-B14F-4D97-AF65-F5344CB8AC3E}">
        <p14:creationId xmlns:p14="http://schemas.microsoft.com/office/powerpoint/2010/main" val="3940048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 presetClass="entr" presetSubtype="0" fill="hold" nodeType="withEffect">
                                  <p:stCondLst>
                                    <p:cond delay="300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350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F5808D-F020-46C7-B146-E9BA84ECCCCE}"/>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DBE049AC-1F0A-48F1-BD65-6D9544976B2C}"/>
              </a:ext>
            </a:extLst>
          </p:cNvPr>
          <p:cNvSpPr txBox="1"/>
          <p:nvPr/>
        </p:nvSpPr>
        <p:spPr>
          <a:xfrm>
            <a:off x="3397469" y="5854554"/>
            <a:ext cx="4169979" cy="523220"/>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View the patient’s previous results to see if they have a history of their platelet results falling below 100</a:t>
            </a:r>
          </a:p>
        </p:txBody>
      </p:sp>
      <p:sp>
        <p:nvSpPr>
          <p:cNvPr id="2" name="Rectangle: Rounded Corners 1">
            <a:hlinkClick r:id="rId3" action="ppaction://hlinksldjump"/>
            <a:extLst>
              <a:ext uri="{FF2B5EF4-FFF2-40B4-BE49-F238E27FC236}">
                <a16:creationId xmlns:a16="http://schemas.microsoft.com/office/drawing/2014/main" id="{F5FD9FC4-6333-4957-B9DE-67AC8B60A1E8}"/>
              </a:ext>
            </a:extLst>
          </p:cNvPr>
          <p:cNvSpPr/>
          <p:nvPr/>
        </p:nvSpPr>
        <p:spPr>
          <a:xfrm>
            <a:off x="6479628" y="1907628"/>
            <a:ext cx="733096" cy="275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399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FF6195-334E-491E-8BF9-8E171E5DE5AE}"/>
              </a:ext>
            </a:extLst>
          </p:cNvPr>
          <p:cNvPicPr>
            <a:picLocks noChangeAspect="1"/>
          </p:cNvPicPr>
          <p:nvPr/>
        </p:nvPicPr>
        <p:blipFill>
          <a:blip r:embed="rId2"/>
          <a:stretch>
            <a:fillRect/>
          </a:stretch>
        </p:blipFill>
        <p:spPr>
          <a:xfrm>
            <a:off x="0" y="-119788"/>
            <a:ext cx="12192000" cy="6836319"/>
          </a:xfrm>
          <a:prstGeom prst="rect">
            <a:avLst/>
          </a:prstGeom>
        </p:spPr>
      </p:pic>
      <p:sp>
        <p:nvSpPr>
          <p:cNvPr id="3" name="Rectangle: Rounded Corners 2">
            <a:extLst>
              <a:ext uri="{FF2B5EF4-FFF2-40B4-BE49-F238E27FC236}">
                <a16:creationId xmlns:a16="http://schemas.microsoft.com/office/drawing/2014/main" id="{145C7640-F24D-4803-8BFD-C491E7F1F191}"/>
              </a:ext>
            </a:extLst>
          </p:cNvPr>
          <p:cNvSpPr/>
          <p:nvPr/>
        </p:nvSpPr>
        <p:spPr>
          <a:xfrm>
            <a:off x="3475566" y="5263893"/>
            <a:ext cx="3709005" cy="92333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AB0FD92-498D-428A-A573-A40806320329}"/>
              </a:ext>
            </a:extLst>
          </p:cNvPr>
          <p:cNvSpPr txBox="1"/>
          <p:nvPr/>
        </p:nvSpPr>
        <p:spPr>
          <a:xfrm>
            <a:off x="3475565" y="5263892"/>
            <a:ext cx="3604503" cy="923330"/>
          </a:xfrm>
          <a:prstGeom prst="rect">
            <a:avLst/>
          </a:prstGeom>
          <a:noFill/>
        </p:spPr>
        <p:txBody>
          <a:bodyPr wrap="square" rtlCol="0">
            <a:spAutoFit/>
          </a:bodyPr>
          <a:lstStyle/>
          <a:p>
            <a:pPr algn="ctr"/>
            <a:r>
              <a:rPr lang="en-US" dirty="0"/>
              <a:t>You have checked the sample for a clot and saw no signs of clotting. Enter a NCLOT (no clot) comment</a:t>
            </a:r>
          </a:p>
        </p:txBody>
      </p:sp>
      <p:sp>
        <p:nvSpPr>
          <p:cNvPr id="5" name="Rectangle: Rounded Corners 4">
            <a:hlinkClick r:id="rId3" action="ppaction://hlinksldjump"/>
            <a:extLst>
              <a:ext uri="{FF2B5EF4-FFF2-40B4-BE49-F238E27FC236}">
                <a16:creationId xmlns:a16="http://schemas.microsoft.com/office/drawing/2014/main" id="{A50239FD-BCD3-4421-B710-EC26FFFB6FBD}"/>
              </a:ext>
            </a:extLst>
          </p:cNvPr>
          <p:cNvSpPr/>
          <p:nvPr/>
        </p:nvSpPr>
        <p:spPr>
          <a:xfrm>
            <a:off x="778933" y="1651000"/>
            <a:ext cx="364067" cy="3471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hlinkClick r:id="rId4" action="ppaction://hlinksldjump"/>
            <a:extLst>
              <a:ext uri="{FF2B5EF4-FFF2-40B4-BE49-F238E27FC236}">
                <a16:creationId xmlns:a16="http://schemas.microsoft.com/office/drawing/2014/main" id="{349E1234-AA5A-4080-8852-1554E7F5E606}"/>
              </a:ext>
            </a:extLst>
          </p:cNvPr>
          <p:cNvSpPr/>
          <p:nvPr/>
        </p:nvSpPr>
        <p:spPr>
          <a:xfrm>
            <a:off x="4792133" y="1896533"/>
            <a:ext cx="364067" cy="3234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081FDFF-1B14-4F4D-B21A-36F0CE424C96}"/>
              </a:ext>
            </a:extLst>
          </p:cNvPr>
          <p:cNvSpPr/>
          <p:nvPr/>
        </p:nvSpPr>
        <p:spPr>
          <a:xfrm>
            <a:off x="7586133" y="6466602"/>
            <a:ext cx="643467" cy="391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8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02239F-2768-4E4D-9646-C96800707667}"/>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26BC1942-FB62-4EDC-9028-D5A5F609270D}"/>
              </a:ext>
            </a:extLst>
          </p:cNvPr>
          <p:cNvSpPr/>
          <p:nvPr/>
        </p:nvSpPr>
        <p:spPr>
          <a:xfrm>
            <a:off x="11319641" y="6400800"/>
            <a:ext cx="709449" cy="354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558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A6E9E6-BA07-4074-B618-3B6A089DE048}"/>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28C14640-5D75-4919-842F-22E732D5DB69}"/>
              </a:ext>
            </a:extLst>
          </p:cNvPr>
          <p:cNvSpPr/>
          <p:nvPr/>
        </p:nvSpPr>
        <p:spPr>
          <a:xfrm>
            <a:off x="6506341" y="3165731"/>
            <a:ext cx="3338818" cy="2554449"/>
          </a:xfrm>
          <a:prstGeom prst="wedgeRectCallout">
            <a:avLst>
              <a:gd name="adj1" fmla="val -48890"/>
              <a:gd name="adj2" fmla="val -17755"/>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r>
              <a:rPr lang="en-US" b="1" dirty="0">
                <a:solidFill>
                  <a:schemeClr val="tx1"/>
                </a:solidFill>
              </a:rPr>
              <a:t>PLT &lt;100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Comment in Caresphere “NCLOT” if no clotting is observed.</a:t>
            </a:r>
          </a:p>
          <a:p>
            <a:pPr marL="171450" indent="-171450">
              <a:buFont typeface="Wingdings" panose="05000000000000000000" pitchFamily="2" charset="2"/>
              <a:buChar char="q"/>
            </a:pPr>
            <a:r>
              <a:rPr lang="en-US" sz="1200" b="1" dirty="0">
                <a:solidFill>
                  <a:schemeClr val="tx1"/>
                </a:solidFill>
              </a:rPr>
              <a:t>Run sample with Platelet F. </a:t>
            </a:r>
          </a:p>
          <a:p>
            <a:pPr marL="171450" indent="-171450">
              <a:buFont typeface="Wingdings" panose="05000000000000000000" pitchFamily="2" charset="2"/>
              <a:buChar char="q"/>
            </a:pPr>
            <a:r>
              <a:rPr lang="en-US" sz="1200" b="1" dirty="0">
                <a:solidFill>
                  <a:schemeClr val="tx1"/>
                </a:solidFill>
              </a:rPr>
              <a:t>Review the patient history. </a:t>
            </a:r>
          </a:p>
          <a:p>
            <a:pPr marL="171450" indent="-171450">
              <a:buFont typeface="Wingdings" panose="05000000000000000000" pitchFamily="2" charset="2"/>
              <a:buChar char="q"/>
            </a:pPr>
            <a:r>
              <a:rPr lang="en-US" sz="1200" b="1" dirty="0">
                <a:solidFill>
                  <a:schemeClr val="tx1"/>
                </a:solidFill>
              </a:rPr>
              <a:t>If this is the first occurrence of the PLT result falling below 100, perform platelet estimate. </a:t>
            </a:r>
          </a:p>
          <a:p>
            <a:r>
              <a:rPr lang="en-US" sz="1200" b="1" dirty="0">
                <a:solidFill>
                  <a:schemeClr val="tx1"/>
                </a:solidFill>
              </a:rPr>
              <a:t>                                       OR </a:t>
            </a:r>
          </a:p>
          <a:p>
            <a:pPr marL="171450" indent="-171450">
              <a:buFont typeface="Wingdings" panose="05000000000000000000" pitchFamily="2" charset="2"/>
              <a:buChar char="q"/>
            </a:pPr>
            <a:r>
              <a:rPr lang="en-US" sz="1200" b="1" dirty="0">
                <a:solidFill>
                  <a:schemeClr val="tx1"/>
                </a:solidFill>
              </a:rPr>
              <a:t>If patient has a history of PLT results falling below 100 and the PLT does not have an asterisk flag, release result.</a:t>
            </a:r>
          </a:p>
          <a:p>
            <a:endParaRPr lang="en-US" b="1" dirty="0">
              <a:solidFill>
                <a:schemeClr val="tx1"/>
              </a:solidFill>
            </a:endParaRPr>
          </a:p>
          <a:p>
            <a:pPr algn="ctr"/>
            <a:endParaRPr lang="en-US" dirty="0"/>
          </a:p>
        </p:txBody>
      </p:sp>
      <p:pic>
        <p:nvPicPr>
          <p:cNvPr id="4" name="Graphic 3" descr="Checkmark">
            <a:extLst>
              <a:ext uri="{FF2B5EF4-FFF2-40B4-BE49-F238E27FC236}">
                <a16:creationId xmlns:a16="http://schemas.microsoft.com/office/drawing/2014/main" id="{95C54933-838E-4F81-AD8C-90BF7D5505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3853" y="3603586"/>
            <a:ext cx="220133" cy="220133"/>
          </a:xfrm>
          <a:prstGeom prst="rect">
            <a:avLst/>
          </a:prstGeom>
        </p:spPr>
      </p:pic>
      <p:pic>
        <p:nvPicPr>
          <p:cNvPr id="5" name="Graphic 4" descr="Checkmark">
            <a:extLst>
              <a:ext uri="{FF2B5EF4-FFF2-40B4-BE49-F238E27FC236}">
                <a16:creationId xmlns:a16="http://schemas.microsoft.com/office/drawing/2014/main" id="{39243E1F-56F5-4DA5-84DC-BCF5679976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74289" y="3968821"/>
            <a:ext cx="220133" cy="220133"/>
          </a:xfrm>
          <a:prstGeom prst="rect">
            <a:avLst/>
          </a:prstGeom>
        </p:spPr>
      </p:pic>
      <p:sp>
        <p:nvSpPr>
          <p:cNvPr id="8" name="TextBox 7">
            <a:hlinkClick r:id="rId5" action="ppaction://hlinksldjump"/>
            <a:extLst>
              <a:ext uri="{FF2B5EF4-FFF2-40B4-BE49-F238E27FC236}">
                <a16:creationId xmlns:a16="http://schemas.microsoft.com/office/drawing/2014/main" id="{4759A617-5099-4C7D-9709-1121060C603E}"/>
              </a:ext>
            </a:extLst>
          </p:cNvPr>
          <p:cNvSpPr txBox="1"/>
          <p:nvPr/>
        </p:nvSpPr>
        <p:spPr>
          <a:xfrm>
            <a:off x="10088562" y="4392628"/>
            <a:ext cx="1481959" cy="738664"/>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here to perform platelet estimate.</a:t>
            </a:r>
          </a:p>
        </p:txBody>
      </p:sp>
      <p:pic>
        <p:nvPicPr>
          <p:cNvPr id="9" name="Graphic 8" descr="Checkmark">
            <a:extLst>
              <a:ext uri="{FF2B5EF4-FFF2-40B4-BE49-F238E27FC236}">
                <a16:creationId xmlns:a16="http://schemas.microsoft.com/office/drawing/2014/main" id="{D80A8DF3-F92A-450D-8537-6A4F101019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5405" y="4172495"/>
            <a:ext cx="220133" cy="220133"/>
          </a:xfrm>
          <a:prstGeom prst="rect">
            <a:avLst/>
          </a:prstGeom>
        </p:spPr>
      </p:pic>
      <p:pic>
        <p:nvPicPr>
          <p:cNvPr id="11" name="Picture 10">
            <a:extLst>
              <a:ext uri="{FF2B5EF4-FFF2-40B4-BE49-F238E27FC236}">
                <a16:creationId xmlns:a16="http://schemas.microsoft.com/office/drawing/2014/main" id="{E099FAAF-1107-4BB5-B869-7729F3AFAA6B}"/>
              </a:ext>
            </a:extLst>
          </p:cNvPr>
          <p:cNvPicPr>
            <a:picLocks noChangeAspect="1"/>
          </p:cNvPicPr>
          <p:nvPr/>
        </p:nvPicPr>
        <p:blipFill>
          <a:blip r:embed="rId6"/>
          <a:stretch>
            <a:fillRect/>
          </a:stretch>
        </p:blipFill>
        <p:spPr>
          <a:xfrm>
            <a:off x="6506341" y="3165731"/>
            <a:ext cx="3322351" cy="2554449"/>
          </a:xfrm>
          <a:prstGeom prst="rect">
            <a:avLst/>
          </a:prstGeom>
        </p:spPr>
      </p:pic>
      <p:pic>
        <p:nvPicPr>
          <p:cNvPr id="7" name="Graphic 6" descr="Arrow Slight curve">
            <a:extLst>
              <a:ext uri="{FF2B5EF4-FFF2-40B4-BE49-F238E27FC236}">
                <a16:creationId xmlns:a16="http://schemas.microsoft.com/office/drawing/2014/main" id="{9E2CE3C1-80AC-4F08-906D-82DA110D65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31362" y="4533360"/>
            <a:ext cx="457200" cy="457200"/>
          </a:xfrm>
          <a:prstGeom prst="rect">
            <a:avLst/>
          </a:prstGeom>
        </p:spPr>
      </p:pic>
    </p:spTree>
    <p:extLst>
      <p:ext uri="{BB962C8B-B14F-4D97-AF65-F5344CB8AC3E}">
        <p14:creationId xmlns:p14="http://schemas.microsoft.com/office/powerpoint/2010/main" val="2262035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0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35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200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icroscope">
            <a:extLst>
              <a:ext uri="{FF2B5EF4-FFF2-40B4-BE49-F238E27FC236}">
                <a16:creationId xmlns:a16="http://schemas.microsoft.com/office/drawing/2014/main" id="{4E514E75-3CEA-45B9-A8CF-2A2551270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221" y="110358"/>
            <a:ext cx="914400" cy="914400"/>
          </a:xfrm>
          <a:prstGeom prst="rect">
            <a:avLst/>
          </a:prstGeom>
        </p:spPr>
      </p:pic>
      <p:sp>
        <p:nvSpPr>
          <p:cNvPr id="5" name="TextBox 4">
            <a:extLst>
              <a:ext uri="{FF2B5EF4-FFF2-40B4-BE49-F238E27FC236}">
                <a16:creationId xmlns:a16="http://schemas.microsoft.com/office/drawing/2014/main" id="{24075BCF-19B1-4DC6-A7A2-18A016BA9F5D}"/>
              </a:ext>
            </a:extLst>
          </p:cNvPr>
          <p:cNvSpPr txBox="1"/>
          <p:nvPr/>
        </p:nvSpPr>
        <p:spPr>
          <a:xfrm>
            <a:off x="8600090" y="957287"/>
            <a:ext cx="3531475"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Perform a platelet estimate on the provided 100X fields.</a:t>
            </a:r>
          </a:p>
          <a:p>
            <a:pPr algn="ctr"/>
            <a:endParaRPr lang="en-US" dirty="0"/>
          </a:p>
          <a:p>
            <a:pPr algn="ctr"/>
            <a:r>
              <a:rPr lang="en-US" dirty="0"/>
              <a:t>Is your platelet estimate within </a:t>
            </a:r>
            <a:r>
              <a:rPr lang="en-US" u="sng" dirty="0"/>
              <a:t>+</a:t>
            </a:r>
            <a:r>
              <a:rPr lang="en-US" dirty="0"/>
              <a:t>20% of the Sysmex platelet count of 91?</a:t>
            </a:r>
          </a:p>
        </p:txBody>
      </p:sp>
      <p:pic>
        <p:nvPicPr>
          <p:cNvPr id="3" name="Picture 2">
            <a:extLst>
              <a:ext uri="{FF2B5EF4-FFF2-40B4-BE49-F238E27FC236}">
                <a16:creationId xmlns:a16="http://schemas.microsoft.com/office/drawing/2014/main" id="{B8DE577C-1750-4242-8954-C21E22844135}"/>
              </a:ext>
            </a:extLst>
          </p:cNvPr>
          <p:cNvPicPr>
            <a:picLocks noChangeAspect="1"/>
          </p:cNvPicPr>
          <p:nvPr/>
        </p:nvPicPr>
        <p:blipFill rotWithShape="1">
          <a:blip r:embed="rId4"/>
          <a:srcRect t="3352"/>
          <a:stretch/>
        </p:blipFill>
        <p:spPr>
          <a:xfrm>
            <a:off x="378866" y="1024758"/>
            <a:ext cx="6678022" cy="4989787"/>
          </a:xfrm>
          <a:prstGeom prst="rect">
            <a:avLst/>
          </a:prstGeom>
          <a:ln w="28575">
            <a:solidFill>
              <a:schemeClr val="tx1"/>
            </a:solidFill>
          </a:ln>
        </p:spPr>
      </p:pic>
      <p:sp>
        <p:nvSpPr>
          <p:cNvPr id="14" name="TextBox 13">
            <a:hlinkClick r:id="rId5" action="ppaction://hlinksldjump"/>
            <a:extLst>
              <a:ext uri="{FF2B5EF4-FFF2-40B4-BE49-F238E27FC236}">
                <a16:creationId xmlns:a16="http://schemas.microsoft.com/office/drawing/2014/main" id="{504B4A73-B12A-433E-800D-F2DC9EE620FB}"/>
              </a:ext>
            </a:extLst>
          </p:cNvPr>
          <p:cNvSpPr txBox="1"/>
          <p:nvPr/>
        </p:nvSpPr>
        <p:spPr>
          <a:xfrm>
            <a:off x="7394028" y="4792717"/>
            <a:ext cx="2716385"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for the next field</a:t>
            </a:r>
          </a:p>
        </p:txBody>
      </p:sp>
    </p:spTree>
    <p:extLst>
      <p:ext uri="{BB962C8B-B14F-4D97-AF65-F5344CB8AC3E}">
        <p14:creationId xmlns:p14="http://schemas.microsoft.com/office/powerpoint/2010/main" val="3189682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icroscope">
            <a:extLst>
              <a:ext uri="{FF2B5EF4-FFF2-40B4-BE49-F238E27FC236}">
                <a16:creationId xmlns:a16="http://schemas.microsoft.com/office/drawing/2014/main" id="{4E514E75-3CEA-45B9-A8CF-2A2551270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221" y="110358"/>
            <a:ext cx="914400" cy="914400"/>
          </a:xfrm>
          <a:prstGeom prst="rect">
            <a:avLst/>
          </a:prstGeom>
        </p:spPr>
      </p:pic>
      <p:sp>
        <p:nvSpPr>
          <p:cNvPr id="5" name="TextBox 4">
            <a:extLst>
              <a:ext uri="{FF2B5EF4-FFF2-40B4-BE49-F238E27FC236}">
                <a16:creationId xmlns:a16="http://schemas.microsoft.com/office/drawing/2014/main" id="{24075BCF-19B1-4DC6-A7A2-18A016BA9F5D}"/>
              </a:ext>
            </a:extLst>
          </p:cNvPr>
          <p:cNvSpPr txBox="1"/>
          <p:nvPr/>
        </p:nvSpPr>
        <p:spPr>
          <a:xfrm>
            <a:off x="8584324" y="957287"/>
            <a:ext cx="3547241"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Perform a platelet estimate on the provided 100X fields.</a:t>
            </a:r>
          </a:p>
          <a:p>
            <a:pPr algn="ctr"/>
            <a:endParaRPr lang="en-US" dirty="0"/>
          </a:p>
          <a:p>
            <a:pPr algn="ctr"/>
            <a:r>
              <a:rPr lang="en-US" dirty="0"/>
              <a:t>Is your platelet estimate within </a:t>
            </a:r>
            <a:r>
              <a:rPr lang="en-US" u="sng" dirty="0"/>
              <a:t>+</a:t>
            </a:r>
            <a:r>
              <a:rPr lang="en-US" dirty="0"/>
              <a:t>20% of the Sysmex platelet count of 91?</a:t>
            </a:r>
          </a:p>
        </p:txBody>
      </p:sp>
      <p:pic>
        <p:nvPicPr>
          <p:cNvPr id="3" name="Picture 2">
            <a:extLst>
              <a:ext uri="{FF2B5EF4-FFF2-40B4-BE49-F238E27FC236}">
                <a16:creationId xmlns:a16="http://schemas.microsoft.com/office/drawing/2014/main" id="{B8DE577C-1750-4242-8954-C21E22844135}"/>
              </a:ext>
            </a:extLst>
          </p:cNvPr>
          <p:cNvPicPr>
            <a:picLocks noChangeAspect="1"/>
          </p:cNvPicPr>
          <p:nvPr/>
        </p:nvPicPr>
        <p:blipFill rotWithShape="1">
          <a:blip r:embed="rId4"/>
          <a:srcRect t="3352"/>
          <a:stretch/>
        </p:blipFill>
        <p:spPr>
          <a:xfrm>
            <a:off x="378866" y="1024758"/>
            <a:ext cx="6678022" cy="4989787"/>
          </a:xfrm>
          <a:prstGeom prst="rect">
            <a:avLst/>
          </a:prstGeom>
          <a:ln w="28575">
            <a:solidFill>
              <a:schemeClr val="tx1"/>
            </a:solidFill>
          </a:ln>
        </p:spPr>
      </p:pic>
      <p:pic>
        <p:nvPicPr>
          <p:cNvPr id="8" name="Picture 7">
            <a:extLst>
              <a:ext uri="{FF2B5EF4-FFF2-40B4-BE49-F238E27FC236}">
                <a16:creationId xmlns:a16="http://schemas.microsoft.com/office/drawing/2014/main" id="{1A527FA0-0380-494E-94FD-581D5B7F6475}"/>
              </a:ext>
            </a:extLst>
          </p:cNvPr>
          <p:cNvPicPr>
            <a:picLocks noChangeAspect="1"/>
          </p:cNvPicPr>
          <p:nvPr/>
        </p:nvPicPr>
        <p:blipFill>
          <a:blip r:embed="rId5"/>
          <a:stretch>
            <a:fillRect/>
          </a:stretch>
        </p:blipFill>
        <p:spPr>
          <a:xfrm>
            <a:off x="610421" y="1024756"/>
            <a:ext cx="6665496" cy="4989787"/>
          </a:xfrm>
          <a:prstGeom prst="rect">
            <a:avLst/>
          </a:prstGeom>
          <a:ln w="28575">
            <a:solidFill>
              <a:schemeClr val="tx1"/>
            </a:solidFill>
          </a:ln>
        </p:spPr>
      </p:pic>
      <p:sp>
        <p:nvSpPr>
          <p:cNvPr id="11" name="TextBox 10">
            <a:hlinkClick r:id="rId6" action="ppaction://hlinksldjump"/>
            <a:extLst>
              <a:ext uri="{FF2B5EF4-FFF2-40B4-BE49-F238E27FC236}">
                <a16:creationId xmlns:a16="http://schemas.microsoft.com/office/drawing/2014/main" id="{B2231BFF-B075-4327-BAB8-83E32CB81E4E}"/>
              </a:ext>
            </a:extLst>
          </p:cNvPr>
          <p:cNvSpPr txBox="1"/>
          <p:nvPr/>
        </p:nvSpPr>
        <p:spPr>
          <a:xfrm>
            <a:off x="7394028" y="4792717"/>
            <a:ext cx="2716385"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for the next field</a:t>
            </a:r>
          </a:p>
        </p:txBody>
      </p:sp>
    </p:spTree>
    <p:extLst>
      <p:ext uri="{BB962C8B-B14F-4D97-AF65-F5344CB8AC3E}">
        <p14:creationId xmlns:p14="http://schemas.microsoft.com/office/powerpoint/2010/main" val="3893749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icroscope">
            <a:extLst>
              <a:ext uri="{FF2B5EF4-FFF2-40B4-BE49-F238E27FC236}">
                <a16:creationId xmlns:a16="http://schemas.microsoft.com/office/drawing/2014/main" id="{4E514E75-3CEA-45B9-A8CF-2A2551270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221" y="110358"/>
            <a:ext cx="914400" cy="914400"/>
          </a:xfrm>
          <a:prstGeom prst="rect">
            <a:avLst/>
          </a:prstGeom>
        </p:spPr>
      </p:pic>
      <p:sp>
        <p:nvSpPr>
          <p:cNvPr id="5" name="TextBox 4">
            <a:extLst>
              <a:ext uri="{FF2B5EF4-FFF2-40B4-BE49-F238E27FC236}">
                <a16:creationId xmlns:a16="http://schemas.microsoft.com/office/drawing/2014/main" id="{24075BCF-19B1-4DC6-A7A2-18A016BA9F5D}"/>
              </a:ext>
            </a:extLst>
          </p:cNvPr>
          <p:cNvSpPr txBox="1"/>
          <p:nvPr/>
        </p:nvSpPr>
        <p:spPr>
          <a:xfrm>
            <a:off x="8680689" y="1103586"/>
            <a:ext cx="3450877"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Perform a platelet estimate on the provided 100X fields.</a:t>
            </a:r>
          </a:p>
          <a:p>
            <a:pPr algn="ctr"/>
            <a:endParaRPr lang="en-US" dirty="0"/>
          </a:p>
          <a:p>
            <a:pPr algn="ctr"/>
            <a:r>
              <a:rPr lang="en-US" dirty="0"/>
              <a:t>Is your platelet estimate within </a:t>
            </a:r>
            <a:r>
              <a:rPr lang="en-US" u="sng" dirty="0"/>
              <a:t>+</a:t>
            </a:r>
            <a:r>
              <a:rPr lang="en-US" dirty="0"/>
              <a:t>20% of the Sysmex platelet count of 91?</a:t>
            </a:r>
          </a:p>
        </p:txBody>
      </p:sp>
      <p:pic>
        <p:nvPicPr>
          <p:cNvPr id="3" name="Picture 2">
            <a:extLst>
              <a:ext uri="{FF2B5EF4-FFF2-40B4-BE49-F238E27FC236}">
                <a16:creationId xmlns:a16="http://schemas.microsoft.com/office/drawing/2014/main" id="{B8DE577C-1750-4242-8954-C21E22844135}"/>
              </a:ext>
            </a:extLst>
          </p:cNvPr>
          <p:cNvPicPr>
            <a:picLocks noChangeAspect="1"/>
          </p:cNvPicPr>
          <p:nvPr/>
        </p:nvPicPr>
        <p:blipFill rotWithShape="1">
          <a:blip r:embed="rId4"/>
          <a:srcRect t="3352"/>
          <a:stretch/>
        </p:blipFill>
        <p:spPr>
          <a:xfrm>
            <a:off x="378866" y="1024758"/>
            <a:ext cx="6678022" cy="4989787"/>
          </a:xfrm>
          <a:prstGeom prst="rect">
            <a:avLst/>
          </a:prstGeom>
          <a:ln w="28575">
            <a:solidFill>
              <a:schemeClr val="tx1"/>
            </a:solidFill>
          </a:ln>
        </p:spPr>
      </p:pic>
      <p:pic>
        <p:nvPicPr>
          <p:cNvPr id="8" name="Picture 7">
            <a:extLst>
              <a:ext uri="{FF2B5EF4-FFF2-40B4-BE49-F238E27FC236}">
                <a16:creationId xmlns:a16="http://schemas.microsoft.com/office/drawing/2014/main" id="{1A527FA0-0380-494E-94FD-581D5B7F6475}"/>
              </a:ext>
            </a:extLst>
          </p:cNvPr>
          <p:cNvPicPr>
            <a:picLocks noChangeAspect="1"/>
          </p:cNvPicPr>
          <p:nvPr/>
        </p:nvPicPr>
        <p:blipFill>
          <a:blip r:embed="rId5"/>
          <a:stretch>
            <a:fillRect/>
          </a:stretch>
        </p:blipFill>
        <p:spPr>
          <a:xfrm>
            <a:off x="610421" y="1024756"/>
            <a:ext cx="6665496" cy="4989787"/>
          </a:xfrm>
          <a:prstGeom prst="rect">
            <a:avLst/>
          </a:prstGeom>
          <a:ln w="28575">
            <a:solidFill>
              <a:schemeClr val="tx1"/>
            </a:solidFill>
          </a:ln>
        </p:spPr>
      </p:pic>
      <p:pic>
        <p:nvPicPr>
          <p:cNvPr id="10" name="Picture 9">
            <a:extLst>
              <a:ext uri="{FF2B5EF4-FFF2-40B4-BE49-F238E27FC236}">
                <a16:creationId xmlns:a16="http://schemas.microsoft.com/office/drawing/2014/main" id="{5A7C210D-C39A-4B89-9E86-E8223DA4FF99}"/>
              </a:ext>
            </a:extLst>
          </p:cNvPr>
          <p:cNvPicPr>
            <a:picLocks noChangeAspect="1"/>
          </p:cNvPicPr>
          <p:nvPr/>
        </p:nvPicPr>
        <p:blipFill>
          <a:blip r:embed="rId6"/>
          <a:stretch>
            <a:fillRect/>
          </a:stretch>
        </p:blipFill>
        <p:spPr>
          <a:xfrm>
            <a:off x="915613" y="1024754"/>
            <a:ext cx="6758318" cy="4989787"/>
          </a:xfrm>
          <a:prstGeom prst="rect">
            <a:avLst/>
          </a:prstGeom>
          <a:ln w="28575">
            <a:solidFill>
              <a:schemeClr val="tx1"/>
            </a:solidFill>
          </a:ln>
        </p:spPr>
      </p:pic>
      <p:sp>
        <p:nvSpPr>
          <p:cNvPr id="11" name="TextBox 10">
            <a:hlinkClick r:id="rId7" action="ppaction://hlinksldjump"/>
            <a:extLst>
              <a:ext uri="{FF2B5EF4-FFF2-40B4-BE49-F238E27FC236}">
                <a16:creationId xmlns:a16="http://schemas.microsoft.com/office/drawing/2014/main" id="{A582E60F-6596-4B28-9CBE-5FB9052C9545}"/>
              </a:ext>
            </a:extLst>
          </p:cNvPr>
          <p:cNvSpPr txBox="1"/>
          <p:nvPr/>
        </p:nvSpPr>
        <p:spPr>
          <a:xfrm>
            <a:off x="7979123" y="5021317"/>
            <a:ext cx="2716385"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for the next field</a:t>
            </a:r>
          </a:p>
        </p:txBody>
      </p:sp>
    </p:spTree>
    <p:extLst>
      <p:ext uri="{BB962C8B-B14F-4D97-AF65-F5344CB8AC3E}">
        <p14:creationId xmlns:p14="http://schemas.microsoft.com/office/powerpoint/2010/main" val="1464112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icroscope">
            <a:extLst>
              <a:ext uri="{FF2B5EF4-FFF2-40B4-BE49-F238E27FC236}">
                <a16:creationId xmlns:a16="http://schemas.microsoft.com/office/drawing/2014/main" id="{4E514E75-3CEA-45B9-A8CF-2A2551270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221" y="110358"/>
            <a:ext cx="914400" cy="914400"/>
          </a:xfrm>
          <a:prstGeom prst="rect">
            <a:avLst/>
          </a:prstGeom>
        </p:spPr>
      </p:pic>
      <p:sp>
        <p:nvSpPr>
          <p:cNvPr id="5" name="TextBox 4">
            <a:extLst>
              <a:ext uri="{FF2B5EF4-FFF2-40B4-BE49-F238E27FC236}">
                <a16:creationId xmlns:a16="http://schemas.microsoft.com/office/drawing/2014/main" id="{24075BCF-19B1-4DC6-A7A2-18A016BA9F5D}"/>
              </a:ext>
            </a:extLst>
          </p:cNvPr>
          <p:cNvSpPr txBox="1"/>
          <p:nvPr/>
        </p:nvSpPr>
        <p:spPr>
          <a:xfrm>
            <a:off x="8621379" y="1103586"/>
            <a:ext cx="3451985"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Perform a platelet estimate on the provided 100X fields.</a:t>
            </a:r>
          </a:p>
          <a:p>
            <a:pPr algn="ctr"/>
            <a:endParaRPr lang="en-US" dirty="0"/>
          </a:p>
          <a:p>
            <a:pPr algn="ctr"/>
            <a:r>
              <a:rPr lang="en-US" dirty="0"/>
              <a:t>Is your platelet estimate within </a:t>
            </a:r>
            <a:r>
              <a:rPr lang="en-US" u="sng" dirty="0"/>
              <a:t>+</a:t>
            </a:r>
            <a:r>
              <a:rPr lang="en-US" dirty="0"/>
              <a:t>20% of the Sysmex platelet count of 91?</a:t>
            </a:r>
          </a:p>
        </p:txBody>
      </p:sp>
      <p:pic>
        <p:nvPicPr>
          <p:cNvPr id="3" name="Picture 2">
            <a:extLst>
              <a:ext uri="{FF2B5EF4-FFF2-40B4-BE49-F238E27FC236}">
                <a16:creationId xmlns:a16="http://schemas.microsoft.com/office/drawing/2014/main" id="{B8DE577C-1750-4242-8954-C21E22844135}"/>
              </a:ext>
            </a:extLst>
          </p:cNvPr>
          <p:cNvPicPr>
            <a:picLocks noChangeAspect="1"/>
          </p:cNvPicPr>
          <p:nvPr/>
        </p:nvPicPr>
        <p:blipFill rotWithShape="1">
          <a:blip r:embed="rId4"/>
          <a:srcRect t="3352"/>
          <a:stretch/>
        </p:blipFill>
        <p:spPr>
          <a:xfrm>
            <a:off x="378866" y="1024758"/>
            <a:ext cx="6678022" cy="4989787"/>
          </a:xfrm>
          <a:prstGeom prst="rect">
            <a:avLst/>
          </a:prstGeom>
          <a:ln w="28575">
            <a:solidFill>
              <a:schemeClr val="tx1"/>
            </a:solidFill>
          </a:ln>
        </p:spPr>
      </p:pic>
      <p:pic>
        <p:nvPicPr>
          <p:cNvPr id="8" name="Picture 7">
            <a:extLst>
              <a:ext uri="{FF2B5EF4-FFF2-40B4-BE49-F238E27FC236}">
                <a16:creationId xmlns:a16="http://schemas.microsoft.com/office/drawing/2014/main" id="{1A527FA0-0380-494E-94FD-581D5B7F6475}"/>
              </a:ext>
            </a:extLst>
          </p:cNvPr>
          <p:cNvPicPr>
            <a:picLocks noChangeAspect="1"/>
          </p:cNvPicPr>
          <p:nvPr/>
        </p:nvPicPr>
        <p:blipFill>
          <a:blip r:embed="rId5"/>
          <a:stretch>
            <a:fillRect/>
          </a:stretch>
        </p:blipFill>
        <p:spPr>
          <a:xfrm>
            <a:off x="610421" y="1024756"/>
            <a:ext cx="6665496" cy="4989787"/>
          </a:xfrm>
          <a:prstGeom prst="rect">
            <a:avLst/>
          </a:prstGeom>
          <a:ln w="28575">
            <a:solidFill>
              <a:schemeClr val="tx1"/>
            </a:solidFill>
          </a:ln>
        </p:spPr>
      </p:pic>
      <p:pic>
        <p:nvPicPr>
          <p:cNvPr id="10" name="Picture 9">
            <a:extLst>
              <a:ext uri="{FF2B5EF4-FFF2-40B4-BE49-F238E27FC236}">
                <a16:creationId xmlns:a16="http://schemas.microsoft.com/office/drawing/2014/main" id="{5A7C210D-C39A-4B89-9E86-E8223DA4FF99}"/>
              </a:ext>
            </a:extLst>
          </p:cNvPr>
          <p:cNvPicPr>
            <a:picLocks noChangeAspect="1"/>
          </p:cNvPicPr>
          <p:nvPr/>
        </p:nvPicPr>
        <p:blipFill>
          <a:blip r:embed="rId6"/>
          <a:stretch>
            <a:fillRect/>
          </a:stretch>
        </p:blipFill>
        <p:spPr>
          <a:xfrm>
            <a:off x="915613" y="1024754"/>
            <a:ext cx="6758318" cy="4989787"/>
          </a:xfrm>
          <a:prstGeom prst="rect">
            <a:avLst/>
          </a:prstGeom>
          <a:ln w="28575">
            <a:solidFill>
              <a:schemeClr val="tx1"/>
            </a:solidFill>
          </a:ln>
        </p:spPr>
      </p:pic>
      <p:pic>
        <p:nvPicPr>
          <p:cNvPr id="12" name="Picture 11">
            <a:extLst>
              <a:ext uri="{FF2B5EF4-FFF2-40B4-BE49-F238E27FC236}">
                <a16:creationId xmlns:a16="http://schemas.microsoft.com/office/drawing/2014/main" id="{744DD240-E736-44B7-BEC7-A480AF64FC93}"/>
              </a:ext>
            </a:extLst>
          </p:cNvPr>
          <p:cNvPicPr>
            <a:picLocks noChangeAspect="1"/>
          </p:cNvPicPr>
          <p:nvPr/>
        </p:nvPicPr>
        <p:blipFill>
          <a:blip r:embed="rId7"/>
          <a:stretch>
            <a:fillRect/>
          </a:stretch>
        </p:blipFill>
        <p:spPr>
          <a:xfrm>
            <a:off x="1287421" y="1024752"/>
            <a:ext cx="6750888" cy="4989787"/>
          </a:xfrm>
          <a:prstGeom prst="rect">
            <a:avLst/>
          </a:prstGeom>
          <a:ln w="28575">
            <a:solidFill>
              <a:schemeClr val="tx1"/>
            </a:solidFill>
          </a:ln>
        </p:spPr>
      </p:pic>
      <p:sp>
        <p:nvSpPr>
          <p:cNvPr id="11" name="TextBox 10">
            <a:hlinkClick r:id="rId8" action="ppaction://hlinksldjump"/>
            <a:extLst>
              <a:ext uri="{FF2B5EF4-FFF2-40B4-BE49-F238E27FC236}">
                <a16:creationId xmlns:a16="http://schemas.microsoft.com/office/drawing/2014/main" id="{028525DC-2495-4174-8881-C5C087ED0056}"/>
              </a:ext>
            </a:extLst>
          </p:cNvPr>
          <p:cNvSpPr txBox="1"/>
          <p:nvPr/>
        </p:nvSpPr>
        <p:spPr>
          <a:xfrm>
            <a:off x="8621379" y="4808483"/>
            <a:ext cx="2716385"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for the next field</a:t>
            </a:r>
          </a:p>
        </p:txBody>
      </p:sp>
    </p:spTree>
    <p:extLst>
      <p:ext uri="{BB962C8B-B14F-4D97-AF65-F5344CB8AC3E}">
        <p14:creationId xmlns:p14="http://schemas.microsoft.com/office/powerpoint/2010/main" val="2519745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icroscope">
            <a:extLst>
              <a:ext uri="{FF2B5EF4-FFF2-40B4-BE49-F238E27FC236}">
                <a16:creationId xmlns:a16="http://schemas.microsoft.com/office/drawing/2014/main" id="{4E514E75-3CEA-45B9-A8CF-2A2551270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221" y="110358"/>
            <a:ext cx="914400" cy="914400"/>
          </a:xfrm>
          <a:prstGeom prst="rect">
            <a:avLst/>
          </a:prstGeom>
        </p:spPr>
      </p:pic>
      <p:sp>
        <p:nvSpPr>
          <p:cNvPr id="5" name="TextBox 4">
            <a:extLst>
              <a:ext uri="{FF2B5EF4-FFF2-40B4-BE49-F238E27FC236}">
                <a16:creationId xmlns:a16="http://schemas.microsoft.com/office/drawing/2014/main" id="{24075BCF-19B1-4DC6-A7A2-18A016BA9F5D}"/>
              </a:ext>
            </a:extLst>
          </p:cNvPr>
          <p:cNvSpPr txBox="1"/>
          <p:nvPr/>
        </p:nvSpPr>
        <p:spPr>
          <a:xfrm>
            <a:off x="8734097" y="1135117"/>
            <a:ext cx="3421116"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Perform a platelet estimate on the provided 100X fields.</a:t>
            </a:r>
          </a:p>
          <a:p>
            <a:pPr algn="ctr"/>
            <a:endParaRPr lang="en-US" dirty="0"/>
          </a:p>
          <a:p>
            <a:pPr algn="ctr"/>
            <a:r>
              <a:rPr lang="en-US" dirty="0"/>
              <a:t>Is your platelet estimate within </a:t>
            </a:r>
            <a:r>
              <a:rPr lang="en-US" u="sng" dirty="0"/>
              <a:t>+</a:t>
            </a:r>
            <a:r>
              <a:rPr lang="en-US" dirty="0"/>
              <a:t>20% of the Sysmex platelet count of 91?</a:t>
            </a:r>
          </a:p>
        </p:txBody>
      </p:sp>
      <p:sp>
        <p:nvSpPr>
          <p:cNvPr id="6" name="TextBox 5">
            <a:hlinkClick r:id="rId4" action="ppaction://hlinksldjump"/>
            <a:extLst>
              <a:ext uri="{FF2B5EF4-FFF2-40B4-BE49-F238E27FC236}">
                <a16:creationId xmlns:a16="http://schemas.microsoft.com/office/drawing/2014/main" id="{0768B100-9582-4F59-AB7A-31CEF5660356}"/>
              </a:ext>
            </a:extLst>
          </p:cNvPr>
          <p:cNvSpPr txBox="1"/>
          <p:nvPr/>
        </p:nvSpPr>
        <p:spPr>
          <a:xfrm>
            <a:off x="9210439" y="2998813"/>
            <a:ext cx="485518"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Yes</a:t>
            </a:r>
          </a:p>
        </p:txBody>
      </p:sp>
      <p:sp>
        <p:nvSpPr>
          <p:cNvPr id="7" name="TextBox 6">
            <a:hlinkClick r:id="rId5" action="ppaction://hlinksldjump"/>
            <a:extLst>
              <a:ext uri="{FF2B5EF4-FFF2-40B4-BE49-F238E27FC236}">
                <a16:creationId xmlns:a16="http://schemas.microsoft.com/office/drawing/2014/main" id="{D37DB230-1059-4A53-A56E-EE077D453B20}"/>
              </a:ext>
            </a:extLst>
          </p:cNvPr>
          <p:cNvSpPr txBox="1"/>
          <p:nvPr/>
        </p:nvSpPr>
        <p:spPr>
          <a:xfrm>
            <a:off x="10904579" y="2998813"/>
            <a:ext cx="455574"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No</a:t>
            </a:r>
          </a:p>
        </p:txBody>
      </p:sp>
      <p:pic>
        <p:nvPicPr>
          <p:cNvPr id="3" name="Picture 2">
            <a:extLst>
              <a:ext uri="{FF2B5EF4-FFF2-40B4-BE49-F238E27FC236}">
                <a16:creationId xmlns:a16="http://schemas.microsoft.com/office/drawing/2014/main" id="{B8DE577C-1750-4242-8954-C21E22844135}"/>
              </a:ext>
            </a:extLst>
          </p:cNvPr>
          <p:cNvPicPr>
            <a:picLocks noChangeAspect="1"/>
          </p:cNvPicPr>
          <p:nvPr/>
        </p:nvPicPr>
        <p:blipFill rotWithShape="1">
          <a:blip r:embed="rId6"/>
          <a:srcRect t="3352"/>
          <a:stretch/>
        </p:blipFill>
        <p:spPr>
          <a:xfrm>
            <a:off x="378866" y="1024758"/>
            <a:ext cx="6678022" cy="4989787"/>
          </a:xfrm>
          <a:prstGeom prst="rect">
            <a:avLst/>
          </a:prstGeom>
          <a:ln w="28575">
            <a:solidFill>
              <a:schemeClr val="tx1"/>
            </a:solidFill>
          </a:ln>
        </p:spPr>
      </p:pic>
      <p:pic>
        <p:nvPicPr>
          <p:cNvPr id="8" name="Picture 7">
            <a:extLst>
              <a:ext uri="{FF2B5EF4-FFF2-40B4-BE49-F238E27FC236}">
                <a16:creationId xmlns:a16="http://schemas.microsoft.com/office/drawing/2014/main" id="{1A527FA0-0380-494E-94FD-581D5B7F6475}"/>
              </a:ext>
            </a:extLst>
          </p:cNvPr>
          <p:cNvPicPr>
            <a:picLocks noChangeAspect="1"/>
          </p:cNvPicPr>
          <p:nvPr/>
        </p:nvPicPr>
        <p:blipFill>
          <a:blip r:embed="rId7"/>
          <a:stretch>
            <a:fillRect/>
          </a:stretch>
        </p:blipFill>
        <p:spPr>
          <a:xfrm>
            <a:off x="610421" y="1024756"/>
            <a:ext cx="6665496" cy="4989787"/>
          </a:xfrm>
          <a:prstGeom prst="rect">
            <a:avLst/>
          </a:prstGeom>
          <a:ln w="28575">
            <a:solidFill>
              <a:schemeClr val="tx1"/>
            </a:solidFill>
          </a:ln>
        </p:spPr>
      </p:pic>
      <p:pic>
        <p:nvPicPr>
          <p:cNvPr id="10" name="Picture 9">
            <a:extLst>
              <a:ext uri="{FF2B5EF4-FFF2-40B4-BE49-F238E27FC236}">
                <a16:creationId xmlns:a16="http://schemas.microsoft.com/office/drawing/2014/main" id="{5A7C210D-C39A-4B89-9E86-E8223DA4FF99}"/>
              </a:ext>
            </a:extLst>
          </p:cNvPr>
          <p:cNvPicPr>
            <a:picLocks noChangeAspect="1"/>
          </p:cNvPicPr>
          <p:nvPr/>
        </p:nvPicPr>
        <p:blipFill>
          <a:blip r:embed="rId8"/>
          <a:stretch>
            <a:fillRect/>
          </a:stretch>
        </p:blipFill>
        <p:spPr>
          <a:xfrm>
            <a:off x="915613" y="1024754"/>
            <a:ext cx="6758318" cy="4989787"/>
          </a:xfrm>
          <a:prstGeom prst="rect">
            <a:avLst/>
          </a:prstGeom>
          <a:ln w="28575">
            <a:solidFill>
              <a:schemeClr val="tx1"/>
            </a:solidFill>
          </a:ln>
        </p:spPr>
      </p:pic>
      <p:pic>
        <p:nvPicPr>
          <p:cNvPr id="12" name="Picture 11">
            <a:extLst>
              <a:ext uri="{FF2B5EF4-FFF2-40B4-BE49-F238E27FC236}">
                <a16:creationId xmlns:a16="http://schemas.microsoft.com/office/drawing/2014/main" id="{744DD240-E736-44B7-BEC7-A480AF64FC93}"/>
              </a:ext>
            </a:extLst>
          </p:cNvPr>
          <p:cNvPicPr>
            <a:picLocks noChangeAspect="1"/>
          </p:cNvPicPr>
          <p:nvPr/>
        </p:nvPicPr>
        <p:blipFill>
          <a:blip r:embed="rId9"/>
          <a:stretch>
            <a:fillRect/>
          </a:stretch>
        </p:blipFill>
        <p:spPr>
          <a:xfrm>
            <a:off x="1287421" y="1024752"/>
            <a:ext cx="6750888" cy="4989787"/>
          </a:xfrm>
          <a:prstGeom prst="rect">
            <a:avLst/>
          </a:prstGeom>
          <a:ln w="28575">
            <a:solidFill>
              <a:schemeClr val="tx1"/>
            </a:solidFill>
          </a:ln>
        </p:spPr>
      </p:pic>
      <p:pic>
        <p:nvPicPr>
          <p:cNvPr id="13" name="Picture 12">
            <a:extLst>
              <a:ext uri="{FF2B5EF4-FFF2-40B4-BE49-F238E27FC236}">
                <a16:creationId xmlns:a16="http://schemas.microsoft.com/office/drawing/2014/main" id="{9B9B34F8-EB9A-464D-BBBB-737CF21F25BB}"/>
              </a:ext>
            </a:extLst>
          </p:cNvPr>
          <p:cNvPicPr>
            <a:picLocks noChangeAspect="1"/>
          </p:cNvPicPr>
          <p:nvPr/>
        </p:nvPicPr>
        <p:blipFill>
          <a:blip r:embed="rId10"/>
          <a:stretch>
            <a:fillRect/>
          </a:stretch>
        </p:blipFill>
        <p:spPr>
          <a:xfrm>
            <a:off x="1617351" y="1030318"/>
            <a:ext cx="6850968" cy="4978654"/>
          </a:xfrm>
          <a:prstGeom prst="rect">
            <a:avLst/>
          </a:prstGeom>
          <a:ln w="28575">
            <a:solidFill>
              <a:schemeClr val="tx1"/>
            </a:solidFill>
          </a:ln>
        </p:spPr>
      </p:pic>
    </p:spTree>
    <p:extLst>
      <p:ext uri="{BB962C8B-B14F-4D97-AF65-F5344CB8AC3E}">
        <p14:creationId xmlns:p14="http://schemas.microsoft.com/office/powerpoint/2010/main" val="1181055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icroscope">
            <a:extLst>
              <a:ext uri="{FF2B5EF4-FFF2-40B4-BE49-F238E27FC236}">
                <a16:creationId xmlns:a16="http://schemas.microsoft.com/office/drawing/2014/main" id="{4E514E75-3CEA-45B9-A8CF-2A2551270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221" y="110358"/>
            <a:ext cx="914400" cy="914400"/>
          </a:xfrm>
          <a:prstGeom prst="rect">
            <a:avLst/>
          </a:prstGeom>
        </p:spPr>
      </p:pic>
      <p:pic>
        <p:nvPicPr>
          <p:cNvPr id="3" name="Picture 2">
            <a:extLst>
              <a:ext uri="{FF2B5EF4-FFF2-40B4-BE49-F238E27FC236}">
                <a16:creationId xmlns:a16="http://schemas.microsoft.com/office/drawing/2014/main" id="{B8DE577C-1750-4242-8954-C21E22844135}"/>
              </a:ext>
            </a:extLst>
          </p:cNvPr>
          <p:cNvPicPr>
            <a:picLocks noChangeAspect="1"/>
          </p:cNvPicPr>
          <p:nvPr/>
        </p:nvPicPr>
        <p:blipFill rotWithShape="1">
          <a:blip r:embed="rId4"/>
          <a:srcRect t="3352"/>
          <a:stretch/>
        </p:blipFill>
        <p:spPr>
          <a:xfrm>
            <a:off x="378866" y="1024758"/>
            <a:ext cx="6678022" cy="4989787"/>
          </a:xfrm>
          <a:prstGeom prst="rect">
            <a:avLst/>
          </a:prstGeom>
          <a:ln w="28575">
            <a:solidFill>
              <a:schemeClr val="tx1"/>
            </a:solidFill>
          </a:ln>
        </p:spPr>
      </p:pic>
      <p:pic>
        <p:nvPicPr>
          <p:cNvPr id="8" name="Picture 7">
            <a:extLst>
              <a:ext uri="{FF2B5EF4-FFF2-40B4-BE49-F238E27FC236}">
                <a16:creationId xmlns:a16="http://schemas.microsoft.com/office/drawing/2014/main" id="{1A527FA0-0380-494E-94FD-581D5B7F6475}"/>
              </a:ext>
            </a:extLst>
          </p:cNvPr>
          <p:cNvPicPr>
            <a:picLocks noChangeAspect="1"/>
          </p:cNvPicPr>
          <p:nvPr/>
        </p:nvPicPr>
        <p:blipFill>
          <a:blip r:embed="rId5"/>
          <a:stretch>
            <a:fillRect/>
          </a:stretch>
        </p:blipFill>
        <p:spPr>
          <a:xfrm>
            <a:off x="610421" y="1024756"/>
            <a:ext cx="6665496" cy="4989787"/>
          </a:xfrm>
          <a:prstGeom prst="rect">
            <a:avLst/>
          </a:prstGeom>
          <a:ln w="28575">
            <a:solidFill>
              <a:schemeClr val="tx1"/>
            </a:solidFill>
          </a:ln>
        </p:spPr>
      </p:pic>
      <p:pic>
        <p:nvPicPr>
          <p:cNvPr id="10" name="Picture 9">
            <a:extLst>
              <a:ext uri="{FF2B5EF4-FFF2-40B4-BE49-F238E27FC236}">
                <a16:creationId xmlns:a16="http://schemas.microsoft.com/office/drawing/2014/main" id="{5A7C210D-C39A-4B89-9E86-E8223DA4FF99}"/>
              </a:ext>
            </a:extLst>
          </p:cNvPr>
          <p:cNvPicPr>
            <a:picLocks noChangeAspect="1"/>
          </p:cNvPicPr>
          <p:nvPr/>
        </p:nvPicPr>
        <p:blipFill>
          <a:blip r:embed="rId6"/>
          <a:stretch>
            <a:fillRect/>
          </a:stretch>
        </p:blipFill>
        <p:spPr>
          <a:xfrm>
            <a:off x="915613" y="1024754"/>
            <a:ext cx="6758318" cy="4989787"/>
          </a:xfrm>
          <a:prstGeom prst="rect">
            <a:avLst/>
          </a:prstGeom>
          <a:ln w="28575">
            <a:solidFill>
              <a:schemeClr val="tx1"/>
            </a:solidFill>
          </a:ln>
        </p:spPr>
      </p:pic>
      <p:pic>
        <p:nvPicPr>
          <p:cNvPr id="12" name="Picture 11">
            <a:extLst>
              <a:ext uri="{FF2B5EF4-FFF2-40B4-BE49-F238E27FC236}">
                <a16:creationId xmlns:a16="http://schemas.microsoft.com/office/drawing/2014/main" id="{744DD240-E736-44B7-BEC7-A480AF64FC93}"/>
              </a:ext>
            </a:extLst>
          </p:cNvPr>
          <p:cNvPicPr>
            <a:picLocks noChangeAspect="1"/>
          </p:cNvPicPr>
          <p:nvPr/>
        </p:nvPicPr>
        <p:blipFill>
          <a:blip r:embed="rId7"/>
          <a:stretch>
            <a:fillRect/>
          </a:stretch>
        </p:blipFill>
        <p:spPr>
          <a:xfrm>
            <a:off x="1287421" y="1024752"/>
            <a:ext cx="6750888" cy="4989787"/>
          </a:xfrm>
          <a:prstGeom prst="rect">
            <a:avLst/>
          </a:prstGeom>
          <a:ln w="28575">
            <a:solidFill>
              <a:schemeClr val="tx1"/>
            </a:solidFill>
          </a:ln>
        </p:spPr>
      </p:pic>
      <p:pic>
        <p:nvPicPr>
          <p:cNvPr id="13" name="Picture 12">
            <a:extLst>
              <a:ext uri="{FF2B5EF4-FFF2-40B4-BE49-F238E27FC236}">
                <a16:creationId xmlns:a16="http://schemas.microsoft.com/office/drawing/2014/main" id="{9B9B34F8-EB9A-464D-BBBB-737CF21F25BB}"/>
              </a:ext>
            </a:extLst>
          </p:cNvPr>
          <p:cNvPicPr>
            <a:picLocks noChangeAspect="1"/>
          </p:cNvPicPr>
          <p:nvPr/>
        </p:nvPicPr>
        <p:blipFill>
          <a:blip r:embed="rId8"/>
          <a:stretch>
            <a:fillRect/>
          </a:stretch>
        </p:blipFill>
        <p:spPr>
          <a:xfrm>
            <a:off x="1617351" y="1030318"/>
            <a:ext cx="6850968" cy="4978654"/>
          </a:xfrm>
          <a:prstGeom prst="rect">
            <a:avLst/>
          </a:prstGeom>
          <a:ln w="28575">
            <a:solidFill>
              <a:schemeClr val="tx1"/>
            </a:solidFill>
          </a:ln>
        </p:spPr>
      </p:pic>
      <p:sp>
        <p:nvSpPr>
          <p:cNvPr id="11" name="TextBox 10">
            <a:extLst>
              <a:ext uri="{FF2B5EF4-FFF2-40B4-BE49-F238E27FC236}">
                <a16:creationId xmlns:a16="http://schemas.microsoft.com/office/drawing/2014/main" id="{6B15E502-0C80-43D6-ABF9-A399E3E4187E}"/>
              </a:ext>
            </a:extLst>
          </p:cNvPr>
          <p:cNvSpPr txBox="1"/>
          <p:nvPr/>
        </p:nvSpPr>
        <p:spPr>
          <a:xfrm>
            <a:off x="8798249" y="1568669"/>
            <a:ext cx="314219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Incorrect. Try performing your platelet estimate again.</a:t>
            </a:r>
          </a:p>
        </p:txBody>
      </p:sp>
      <p:sp>
        <p:nvSpPr>
          <p:cNvPr id="14" name="TextBox 13">
            <a:hlinkClick r:id="rId9" action="ppaction://hlinksldjump"/>
            <a:extLst>
              <a:ext uri="{FF2B5EF4-FFF2-40B4-BE49-F238E27FC236}">
                <a16:creationId xmlns:a16="http://schemas.microsoft.com/office/drawing/2014/main" id="{89F308DA-2D2C-491C-BA33-AA468BD3BC64}"/>
              </a:ext>
            </a:extLst>
          </p:cNvPr>
          <p:cNvSpPr txBox="1"/>
          <p:nvPr/>
        </p:nvSpPr>
        <p:spPr>
          <a:xfrm>
            <a:off x="9232049" y="2388477"/>
            <a:ext cx="2274597"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623022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icroscope">
            <a:extLst>
              <a:ext uri="{FF2B5EF4-FFF2-40B4-BE49-F238E27FC236}">
                <a16:creationId xmlns:a16="http://schemas.microsoft.com/office/drawing/2014/main" id="{4E514E75-3CEA-45B9-A8CF-2A2551270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221" y="110358"/>
            <a:ext cx="914400" cy="914400"/>
          </a:xfrm>
          <a:prstGeom prst="rect">
            <a:avLst/>
          </a:prstGeom>
        </p:spPr>
      </p:pic>
      <p:pic>
        <p:nvPicPr>
          <p:cNvPr id="3" name="Picture 2">
            <a:extLst>
              <a:ext uri="{FF2B5EF4-FFF2-40B4-BE49-F238E27FC236}">
                <a16:creationId xmlns:a16="http://schemas.microsoft.com/office/drawing/2014/main" id="{B8DE577C-1750-4242-8954-C21E22844135}"/>
              </a:ext>
            </a:extLst>
          </p:cNvPr>
          <p:cNvPicPr>
            <a:picLocks noChangeAspect="1"/>
          </p:cNvPicPr>
          <p:nvPr/>
        </p:nvPicPr>
        <p:blipFill rotWithShape="1">
          <a:blip r:embed="rId4"/>
          <a:srcRect t="3352"/>
          <a:stretch/>
        </p:blipFill>
        <p:spPr>
          <a:xfrm>
            <a:off x="378866" y="1024758"/>
            <a:ext cx="6678022" cy="4989787"/>
          </a:xfrm>
          <a:prstGeom prst="rect">
            <a:avLst/>
          </a:prstGeom>
          <a:ln w="28575">
            <a:solidFill>
              <a:schemeClr val="tx1"/>
            </a:solidFill>
          </a:ln>
        </p:spPr>
      </p:pic>
      <p:pic>
        <p:nvPicPr>
          <p:cNvPr id="8" name="Picture 7">
            <a:extLst>
              <a:ext uri="{FF2B5EF4-FFF2-40B4-BE49-F238E27FC236}">
                <a16:creationId xmlns:a16="http://schemas.microsoft.com/office/drawing/2014/main" id="{1A527FA0-0380-494E-94FD-581D5B7F6475}"/>
              </a:ext>
            </a:extLst>
          </p:cNvPr>
          <p:cNvPicPr>
            <a:picLocks noChangeAspect="1"/>
          </p:cNvPicPr>
          <p:nvPr/>
        </p:nvPicPr>
        <p:blipFill>
          <a:blip r:embed="rId5"/>
          <a:stretch>
            <a:fillRect/>
          </a:stretch>
        </p:blipFill>
        <p:spPr>
          <a:xfrm>
            <a:off x="610421" y="1024756"/>
            <a:ext cx="6665496" cy="4989787"/>
          </a:xfrm>
          <a:prstGeom prst="rect">
            <a:avLst/>
          </a:prstGeom>
          <a:ln w="28575">
            <a:solidFill>
              <a:schemeClr val="tx1"/>
            </a:solidFill>
          </a:ln>
        </p:spPr>
      </p:pic>
      <p:pic>
        <p:nvPicPr>
          <p:cNvPr id="10" name="Picture 9">
            <a:extLst>
              <a:ext uri="{FF2B5EF4-FFF2-40B4-BE49-F238E27FC236}">
                <a16:creationId xmlns:a16="http://schemas.microsoft.com/office/drawing/2014/main" id="{5A7C210D-C39A-4B89-9E86-E8223DA4FF99}"/>
              </a:ext>
            </a:extLst>
          </p:cNvPr>
          <p:cNvPicPr>
            <a:picLocks noChangeAspect="1"/>
          </p:cNvPicPr>
          <p:nvPr/>
        </p:nvPicPr>
        <p:blipFill>
          <a:blip r:embed="rId6"/>
          <a:stretch>
            <a:fillRect/>
          </a:stretch>
        </p:blipFill>
        <p:spPr>
          <a:xfrm>
            <a:off x="915613" y="1024754"/>
            <a:ext cx="6758318" cy="4989787"/>
          </a:xfrm>
          <a:prstGeom prst="rect">
            <a:avLst/>
          </a:prstGeom>
          <a:ln w="28575">
            <a:solidFill>
              <a:schemeClr val="tx1"/>
            </a:solidFill>
          </a:ln>
        </p:spPr>
      </p:pic>
      <p:pic>
        <p:nvPicPr>
          <p:cNvPr id="12" name="Picture 11">
            <a:extLst>
              <a:ext uri="{FF2B5EF4-FFF2-40B4-BE49-F238E27FC236}">
                <a16:creationId xmlns:a16="http://schemas.microsoft.com/office/drawing/2014/main" id="{744DD240-E736-44B7-BEC7-A480AF64FC93}"/>
              </a:ext>
            </a:extLst>
          </p:cNvPr>
          <p:cNvPicPr>
            <a:picLocks noChangeAspect="1"/>
          </p:cNvPicPr>
          <p:nvPr/>
        </p:nvPicPr>
        <p:blipFill>
          <a:blip r:embed="rId7"/>
          <a:stretch>
            <a:fillRect/>
          </a:stretch>
        </p:blipFill>
        <p:spPr>
          <a:xfrm>
            <a:off x="1287421" y="1024752"/>
            <a:ext cx="6750888" cy="4989787"/>
          </a:xfrm>
          <a:prstGeom prst="rect">
            <a:avLst/>
          </a:prstGeom>
          <a:ln w="28575">
            <a:solidFill>
              <a:schemeClr val="tx1"/>
            </a:solidFill>
          </a:ln>
        </p:spPr>
      </p:pic>
      <p:pic>
        <p:nvPicPr>
          <p:cNvPr id="13" name="Picture 12">
            <a:extLst>
              <a:ext uri="{FF2B5EF4-FFF2-40B4-BE49-F238E27FC236}">
                <a16:creationId xmlns:a16="http://schemas.microsoft.com/office/drawing/2014/main" id="{9B9B34F8-EB9A-464D-BBBB-737CF21F25BB}"/>
              </a:ext>
            </a:extLst>
          </p:cNvPr>
          <p:cNvPicPr>
            <a:picLocks noChangeAspect="1"/>
          </p:cNvPicPr>
          <p:nvPr/>
        </p:nvPicPr>
        <p:blipFill>
          <a:blip r:embed="rId8"/>
          <a:stretch>
            <a:fillRect/>
          </a:stretch>
        </p:blipFill>
        <p:spPr>
          <a:xfrm>
            <a:off x="1617351" y="1030318"/>
            <a:ext cx="6850968" cy="4978654"/>
          </a:xfrm>
          <a:prstGeom prst="rect">
            <a:avLst/>
          </a:prstGeom>
          <a:ln w="28575">
            <a:solidFill>
              <a:schemeClr val="tx1"/>
            </a:solidFill>
          </a:ln>
        </p:spPr>
      </p:pic>
      <p:sp>
        <p:nvSpPr>
          <p:cNvPr id="11" name="TextBox 10">
            <a:extLst>
              <a:ext uri="{FF2B5EF4-FFF2-40B4-BE49-F238E27FC236}">
                <a16:creationId xmlns:a16="http://schemas.microsoft.com/office/drawing/2014/main" id="{72CD9800-72EB-4154-BDBA-38B12E205FD3}"/>
              </a:ext>
            </a:extLst>
          </p:cNvPr>
          <p:cNvSpPr txBox="1"/>
          <p:nvPr/>
        </p:nvSpPr>
        <p:spPr>
          <a:xfrm>
            <a:off x="8798249" y="1135117"/>
            <a:ext cx="3088951"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Correct! The platelet estimate of the provided slides is approximately 92.</a:t>
            </a:r>
          </a:p>
        </p:txBody>
      </p:sp>
      <p:sp>
        <p:nvSpPr>
          <p:cNvPr id="14" name="TextBox 13">
            <a:hlinkClick r:id="rId9" action="ppaction://hlinksldjump"/>
            <a:extLst>
              <a:ext uri="{FF2B5EF4-FFF2-40B4-BE49-F238E27FC236}">
                <a16:creationId xmlns:a16="http://schemas.microsoft.com/office/drawing/2014/main" id="{4F1104AE-4688-41FB-9ADF-A34372E3E330}"/>
              </a:ext>
            </a:extLst>
          </p:cNvPr>
          <p:cNvSpPr txBox="1"/>
          <p:nvPr/>
        </p:nvSpPr>
        <p:spPr>
          <a:xfrm>
            <a:off x="9030245" y="2254469"/>
            <a:ext cx="2624957"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return to result validation</a:t>
            </a:r>
          </a:p>
        </p:txBody>
      </p:sp>
    </p:spTree>
    <p:extLst>
      <p:ext uri="{BB962C8B-B14F-4D97-AF65-F5344CB8AC3E}">
        <p14:creationId xmlns:p14="http://schemas.microsoft.com/office/powerpoint/2010/main" val="943157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DE7D00-5FA5-4DA3-BD31-35D17D6B78E1}"/>
              </a:ext>
            </a:extLst>
          </p:cNvPr>
          <p:cNvPicPr>
            <a:picLocks noChangeAspect="1"/>
          </p:cNvPicPr>
          <p:nvPr/>
        </p:nvPicPr>
        <p:blipFill>
          <a:blip r:embed="rId2"/>
          <a:stretch>
            <a:fillRect/>
          </a:stretch>
        </p:blipFill>
        <p:spPr>
          <a:xfrm>
            <a:off x="0" y="0"/>
            <a:ext cx="12192000" cy="6858000"/>
          </a:xfrm>
          <a:prstGeom prst="rect">
            <a:avLst/>
          </a:prstGeom>
        </p:spPr>
      </p:pic>
      <p:sp>
        <p:nvSpPr>
          <p:cNvPr id="5" name="Speech Bubble: Rectangle 4">
            <a:extLst>
              <a:ext uri="{FF2B5EF4-FFF2-40B4-BE49-F238E27FC236}">
                <a16:creationId xmlns:a16="http://schemas.microsoft.com/office/drawing/2014/main" id="{032A20B4-FED8-4FF2-8E3C-6193F410A737}"/>
              </a:ext>
            </a:extLst>
          </p:cNvPr>
          <p:cNvSpPr/>
          <p:nvPr/>
        </p:nvSpPr>
        <p:spPr>
          <a:xfrm>
            <a:off x="6774354" y="3000194"/>
            <a:ext cx="3338818" cy="2554449"/>
          </a:xfrm>
          <a:prstGeom prst="wedgeRectCallout">
            <a:avLst>
              <a:gd name="adj1" fmla="val -48890"/>
              <a:gd name="adj2" fmla="val -17755"/>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r>
              <a:rPr lang="en-US" b="1" dirty="0">
                <a:solidFill>
                  <a:schemeClr val="tx1"/>
                </a:solidFill>
              </a:rPr>
              <a:t>PLT &lt;100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clot. Comment in Caresphere “NCLOT” if no clotting is observed.</a:t>
            </a:r>
          </a:p>
          <a:p>
            <a:pPr marL="171450" indent="-171450">
              <a:buFont typeface="Wingdings" panose="05000000000000000000" pitchFamily="2" charset="2"/>
              <a:buChar char="q"/>
            </a:pPr>
            <a:r>
              <a:rPr lang="en-US" sz="1200" b="1" dirty="0">
                <a:solidFill>
                  <a:schemeClr val="tx1"/>
                </a:solidFill>
              </a:rPr>
              <a:t>Run sample with Platelet F. </a:t>
            </a:r>
          </a:p>
          <a:p>
            <a:pPr marL="171450" indent="-171450">
              <a:buFont typeface="Wingdings" panose="05000000000000000000" pitchFamily="2" charset="2"/>
              <a:buChar char="q"/>
            </a:pPr>
            <a:r>
              <a:rPr lang="en-US" sz="1200" b="1" dirty="0">
                <a:solidFill>
                  <a:schemeClr val="tx1"/>
                </a:solidFill>
              </a:rPr>
              <a:t>Review the patient history. If this is the first occurrence of the PLT result falling below 100, perform platelet estimate. </a:t>
            </a:r>
          </a:p>
          <a:p>
            <a:pPr marL="171450" indent="-171450">
              <a:buFont typeface="Wingdings" panose="05000000000000000000" pitchFamily="2" charset="2"/>
              <a:buChar char="q"/>
            </a:pPr>
            <a:r>
              <a:rPr lang="en-US" sz="1200" b="1" dirty="0">
                <a:solidFill>
                  <a:schemeClr val="tx1"/>
                </a:solidFill>
              </a:rPr>
              <a:t>If the platelet estimate agrees within </a:t>
            </a:r>
            <a:r>
              <a:rPr lang="en-US" sz="1200" b="1" u="sng" dirty="0">
                <a:solidFill>
                  <a:schemeClr val="tx1"/>
                </a:solidFill>
              </a:rPr>
              <a:t>+</a:t>
            </a:r>
            <a:r>
              <a:rPr lang="en-US" sz="1200" b="1" dirty="0">
                <a:solidFill>
                  <a:schemeClr val="tx1"/>
                </a:solidFill>
              </a:rPr>
              <a:t>20% of the </a:t>
            </a:r>
            <a:r>
              <a:rPr lang="en-US" sz="1200" b="1" dirty="0" err="1">
                <a:solidFill>
                  <a:schemeClr val="tx1"/>
                </a:solidFill>
              </a:rPr>
              <a:t>sysmex</a:t>
            </a:r>
            <a:r>
              <a:rPr lang="en-US" sz="1200" b="1" dirty="0">
                <a:solidFill>
                  <a:schemeClr val="tx1"/>
                </a:solidFill>
              </a:rPr>
              <a:t> result, add an RE comment and release results.</a:t>
            </a:r>
          </a:p>
          <a:p>
            <a:endParaRPr lang="en-US" b="1" dirty="0">
              <a:solidFill>
                <a:schemeClr val="tx1"/>
              </a:solidFill>
            </a:endParaRPr>
          </a:p>
          <a:p>
            <a:pPr algn="ctr"/>
            <a:endParaRPr lang="en-US" dirty="0"/>
          </a:p>
        </p:txBody>
      </p:sp>
      <p:pic>
        <p:nvPicPr>
          <p:cNvPr id="4" name="Graphic 3" descr="Checkmark">
            <a:extLst>
              <a:ext uri="{FF2B5EF4-FFF2-40B4-BE49-F238E27FC236}">
                <a16:creationId xmlns:a16="http://schemas.microsoft.com/office/drawing/2014/main" id="{6B1A33DD-8A97-4597-835C-8CCA4778FE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3181" y="3532641"/>
            <a:ext cx="220133" cy="220133"/>
          </a:xfrm>
          <a:prstGeom prst="rect">
            <a:avLst/>
          </a:prstGeom>
        </p:spPr>
      </p:pic>
      <p:pic>
        <p:nvPicPr>
          <p:cNvPr id="6" name="Graphic 5" descr="Checkmark">
            <a:extLst>
              <a:ext uri="{FF2B5EF4-FFF2-40B4-BE49-F238E27FC236}">
                <a16:creationId xmlns:a16="http://schemas.microsoft.com/office/drawing/2014/main" id="{A69512B6-3F0C-4AFD-97B3-36F4B812CC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3180" y="3869553"/>
            <a:ext cx="220133" cy="220133"/>
          </a:xfrm>
          <a:prstGeom prst="rect">
            <a:avLst/>
          </a:prstGeom>
        </p:spPr>
      </p:pic>
      <p:pic>
        <p:nvPicPr>
          <p:cNvPr id="7" name="Graphic 6" descr="Checkmark">
            <a:extLst>
              <a:ext uri="{FF2B5EF4-FFF2-40B4-BE49-F238E27FC236}">
                <a16:creationId xmlns:a16="http://schemas.microsoft.com/office/drawing/2014/main" id="{2F939BE7-1B3D-49BC-AD45-777E950000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3180" y="4079178"/>
            <a:ext cx="220133" cy="220133"/>
          </a:xfrm>
          <a:prstGeom prst="rect">
            <a:avLst/>
          </a:prstGeom>
        </p:spPr>
      </p:pic>
      <p:pic>
        <p:nvPicPr>
          <p:cNvPr id="8" name="Graphic 7" descr="Arrow Slight curve">
            <a:extLst>
              <a:ext uri="{FF2B5EF4-FFF2-40B4-BE49-F238E27FC236}">
                <a16:creationId xmlns:a16="http://schemas.microsoft.com/office/drawing/2014/main" id="{89272388-33CC-445E-935E-545FF4D266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02814" y="4844977"/>
            <a:ext cx="457200" cy="457200"/>
          </a:xfrm>
          <a:prstGeom prst="rect">
            <a:avLst/>
          </a:prstGeom>
        </p:spPr>
      </p:pic>
      <p:sp>
        <p:nvSpPr>
          <p:cNvPr id="9" name="TextBox 8">
            <a:hlinkClick r:id="rId7" action="ppaction://hlinksldjump"/>
            <a:extLst>
              <a:ext uri="{FF2B5EF4-FFF2-40B4-BE49-F238E27FC236}">
                <a16:creationId xmlns:a16="http://schemas.microsoft.com/office/drawing/2014/main" id="{58316AC1-78B1-4908-8600-0B20054B34BA}"/>
              </a:ext>
            </a:extLst>
          </p:cNvPr>
          <p:cNvSpPr txBox="1"/>
          <p:nvPr/>
        </p:nvSpPr>
        <p:spPr>
          <a:xfrm>
            <a:off x="10460014" y="4704245"/>
            <a:ext cx="1481959" cy="738664"/>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here to proceed to the next action.</a:t>
            </a:r>
          </a:p>
        </p:txBody>
      </p:sp>
    </p:spTree>
    <p:extLst>
      <p:ext uri="{BB962C8B-B14F-4D97-AF65-F5344CB8AC3E}">
        <p14:creationId xmlns:p14="http://schemas.microsoft.com/office/powerpoint/2010/main" val="789933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1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 presetClass="entr" presetSubtype="0" fill="hold" nodeType="withEffect">
                                  <p:stCondLst>
                                    <p:cond delay="300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350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52FF66-F403-43E0-BE42-697FD1F2AA9C}"/>
              </a:ext>
            </a:extLst>
          </p:cNvPr>
          <p:cNvPicPr>
            <a:picLocks noChangeAspect="1"/>
          </p:cNvPicPr>
          <p:nvPr/>
        </p:nvPicPr>
        <p:blipFill>
          <a:blip r:embed="rId2"/>
          <a:stretch>
            <a:fillRect/>
          </a:stretch>
        </p:blipFill>
        <p:spPr>
          <a:xfrm>
            <a:off x="0" y="10840"/>
            <a:ext cx="12192000" cy="6836319"/>
          </a:xfrm>
          <a:prstGeom prst="rect">
            <a:avLst/>
          </a:prstGeom>
        </p:spPr>
      </p:pic>
      <p:sp>
        <p:nvSpPr>
          <p:cNvPr id="6" name="Speech Bubble: Rectangle 5">
            <a:extLst>
              <a:ext uri="{FF2B5EF4-FFF2-40B4-BE49-F238E27FC236}">
                <a16:creationId xmlns:a16="http://schemas.microsoft.com/office/drawing/2014/main" id="{3282B66F-EB3A-4358-89D1-4D58D38658F7}"/>
              </a:ext>
            </a:extLst>
          </p:cNvPr>
          <p:cNvSpPr/>
          <p:nvPr/>
        </p:nvSpPr>
        <p:spPr>
          <a:xfrm>
            <a:off x="6307667" y="3429000"/>
            <a:ext cx="3716866" cy="2142067"/>
          </a:xfrm>
          <a:prstGeom prst="wedgeRectCallout">
            <a:avLst>
              <a:gd name="adj1" fmla="val -82564"/>
              <a:gd name="adj2" fmla="val -4184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These are the external comment buttons. Comments entered here will be seen by the provider when viewing the patient’s results.</a:t>
            </a:r>
          </a:p>
          <a:p>
            <a:pPr algn="ctr"/>
            <a:endParaRPr lang="en-US" dirty="0"/>
          </a:p>
          <a:p>
            <a:pPr algn="ctr"/>
            <a:r>
              <a:rPr lang="en-US" dirty="0"/>
              <a:t>The “no clot” comment is for internal lab use only.</a:t>
            </a:r>
          </a:p>
        </p:txBody>
      </p:sp>
      <p:sp>
        <p:nvSpPr>
          <p:cNvPr id="7" name="Rectangle: Rounded Corners 6">
            <a:extLst>
              <a:ext uri="{FF2B5EF4-FFF2-40B4-BE49-F238E27FC236}">
                <a16:creationId xmlns:a16="http://schemas.microsoft.com/office/drawing/2014/main" id="{BF1F87A4-2F4B-4005-BEDB-544E24A80B5B}"/>
              </a:ext>
            </a:extLst>
          </p:cNvPr>
          <p:cNvSpPr/>
          <p:nvPr/>
        </p:nvSpPr>
        <p:spPr>
          <a:xfrm>
            <a:off x="6841067" y="5681132"/>
            <a:ext cx="2929466" cy="465667"/>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here to try again!</a:t>
            </a:r>
          </a:p>
        </p:txBody>
      </p:sp>
      <p:sp>
        <p:nvSpPr>
          <p:cNvPr id="8" name="Rectangle: Rounded Corners 7">
            <a:hlinkClick r:id="rId3" action="ppaction://hlinksldjump"/>
            <a:extLst>
              <a:ext uri="{FF2B5EF4-FFF2-40B4-BE49-F238E27FC236}">
                <a16:creationId xmlns:a16="http://schemas.microsoft.com/office/drawing/2014/main" id="{01B7F8A6-D8BB-48DF-A886-2A950ABA1DD3}"/>
              </a:ext>
            </a:extLst>
          </p:cNvPr>
          <p:cNvSpPr/>
          <p:nvPr/>
        </p:nvSpPr>
        <p:spPr>
          <a:xfrm>
            <a:off x="7044267" y="5748867"/>
            <a:ext cx="2438400" cy="330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6CB59B9-AF32-4563-8874-5D776A2CD34B}"/>
              </a:ext>
            </a:extLst>
          </p:cNvPr>
          <p:cNvSpPr/>
          <p:nvPr/>
        </p:nvSpPr>
        <p:spPr>
          <a:xfrm>
            <a:off x="7577667" y="6544733"/>
            <a:ext cx="584200" cy="3132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6960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DE7D00-5FA5-4DA3-BD31-35D17D6B78E1}"/>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CDA4C31C-5962-484A-9E6C-036E43516DDF}"/>
              </a:ext>
            </a:extLst>
          </p:cNvPr>
          <p:cNvSpPr txBox="1"/>
          <p:nvPr/>
        </p:nvSpPr>
        <p:spPr>
          <a:xfrm>
            <a:off x="2995448" y="5809593"/>
            <a:ext cx="4608639" cy="646331"/>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Add an RE (results verified by smear review) comment against the PLT result</a:t>
            </a:r>
          </a:p>
        </p:txBody>
      </p:sp>
      <p:sp>
        <p:nvSpPr>
          <p:cNvPr id="2" name="Rectangle: Rounded Corners 1">
            <a:hlinkClick r:id="rId3" action="ppaction://hlinksldjump"/>
            <a:extLst>
              <a:ext uri="{FF2B5EF4-FFF2-40B4-BE49-F238E27FC236}">
                <a16:creationId xmlns:a16="http://schemas.microsoft.com/office/drawing/2014/main" id="{231F97E1-0570-41EB-8F4A-8799CCFDC801}"/>
              </a:ext>
            </a:extLst>
          </p:cNvPr>
          <p:cNvSpPr/>
          <p:nvPr/>
        </p:nvSpPr>
        <p:spPr>
          <a:xfrm>
            <a:off x="1048407" y="1876097"/>
            <a:ext cx="409903" cy="354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hlinkClick r:id="rId4" action="ppaction://hlinksldjump"/>
            <a:extLst>
              <a:ext uri="{FF2B5EF4-FFF2-40B4-BE49-F238E27FC236}">
                <a16:creationId xmlns:a16="http://schemas.microsoft.com/office/drawing/2014/main" id="{031F2EDA-E9F4-43B4-B5A5-429657FC3988}"/>
              </a:ext>
            </a:extLst>
          </p:cNvPr>
          <p:cNvSpPr/>
          <p:nvPr/>
        </p:nvSpPr>
        <p:spPr>
          <a:xfrm>
            <a:off x="5068614" y="3894083"/>
            <a:ext cx="338958" cy="2443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409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DE7D00-5FA5-4DA3-BD31-35D17D6B78E1}"/>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896DB1A-072C-4A4E-8B6C-04D1D9784F65}"/>
              </a:ext>
            </a:extLst>
          </p:cNvPr>
          <p:cNvSpPr txBox="1"/>
          <p:nvPr/>
        </p:nvSpPr>
        <p:spPr>
          <a:xfrm>
            <a:off x="390634" y="2758966"/>
            <a:ext cx="4123267"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This comment section is for internal comments only. Comments placed here will not be visible to the person reviewing the patient’s results.</a:t>
            </a:r>
          </a:p>
          <a:p>
            <a:endParaRPr lang="en-US" dirty="0"/>
          </a:p>
          <a:p>
            <a:r>
              <a:rPr lang="en-US" dirty="0"/>
              <a:t>In this instance you want the provider to be able to see your comment and know that you reviewed the slide.</a:t>
            </a:r>
          </a:p>
        </p:txBody>
      </p:sp>
      <p:sp>
        <p:nvSpPr>
          <p:cNvPr id="5" name="TextBox 4">
            <a:hlinkClick r:id="rId3" action="ppaction://hlinksldjump"/>
            <a:extLst>
              <a:ext uri="{FF2B5EF4-FFF2-40B4-BE49-F238E27FC236}">
                <a16:creationId xmlns:a16="http://schemas.microsoft.com/office/drawing/2014/main" id="{A719FC27-6305-4209-9D64-4D5495FD07F3}"/>
              </a:ext>
            </a:extLst>
          </p:cNvPr>
          <p:cNvSpPr txBox="1"/>
          <p:nvPr/>
        </p:nvSpPr>
        <p:spPr>
          <a:xfrm>
            <a:off x="1139788" y="5210503"/>
            <a:ext cx="262495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try again!</a:t>
            </a:r>
          </a:p>
        </p:txBody>
      </p:sp>
    </p:spTree>
    <p:extLst>
      <p:ext uri="{BB962C8B-B14F-4D97-AF65-F5344CB8AC3E}">
        <p14:creationId xmlns:p14="http://schemas.microsoft.com/office/powerpoint/2010/main" val="3938083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978FB8-D35C-4E39-8592-641C7D71E8A7}"/>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C6760188-1093-4742-9361-BEA203783888}"/>
              </a:ext>
            </a:extLst>
          </p:cNvPr>
          <p:cNvSpPr/>
          <p:nvPr/>
        </p:nvSpPr>
        <p:spPr>
          <a:xfrm>
            <a:off x="3854669" y="3838903"/>
            <a:ext cx="1332186" cy="3153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118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F03400-467C-4160-A6D0-D2441FB54425}"/>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hlinkClick r:id="rId3" action="ppaction://hlinksldjump"/>
            <a:extLst>
              <a:ext uri="{FF2B5EF4-FFF2-40B4-BE49-F238E27FC236}">
                <a16:creationId xmlns:a16="http://schemas.microsoft.com/office/drawing/2014/main" id="{F77433A4-F422-4277-A068-E133430F1205}"/>
              </a:ext>
            </a:extLst>
          </p:cNvPr>
          <p:cNvSpPr/>
          <p:nvPr/>
        </p:nvSpPr>
        <p:spPr>
          <a:xfrm>
            <a:off x="3578772" y="2648607"/>
            <a:ext cx="370490" cy="3468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227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1377A8-2E41-47DD-9987-8DF4234297FA}"/>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D6E83D02-4BCE-430F-A319-45E7500EE4F1}"/>
              </a:ext>
            </a:extLst>
          </p:cNvPr>
          <p:cNvSpPr/>
          <p:nvPr/>
        </p:nvSpPr>
        <p:spPr>
          <a:xfrm>
            <a:off x="7819697" y="5809593"/>
            <a:ext cx="693682" cy="3310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9096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0CC3F5-15F2-4DCC-A550-4E021340A489}"/>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59DD1047-E91F-4715-AC9C-42FDF4867F53}"/>
              </a:ext>
            </a:extLst>
          </p:cNvPr>
          <p:cNvSpPr/>
          <p:nvPr/>
        </p:nvSpPr>
        <p:spPr>
          <a:xfrm>
            <a:off x="7614745" y="4808483"/>
            <a:ext cx="701565" cy="3153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1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C31D03-1A77-45D7-8F7C-6F39BFFEDA6B}"/>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4924FDE-EB94-40EA-8E6D-063B1D5FA4BC}"/>
              </a:ext>
            </a:extLst>
          </p:cNvPr>
          <p:cNvSpPr txBox="1"/>
          <p:nvPr/>
        </p:nvSpPr>
        <p:spPr>
          <a:xfrm>
            <a:off x="3810000" y="5904186"/>
            <a:ext cx="2907847" cy="369332"/>
          </a:xfrm>
          <a:prstGeom prst="rect">
            <a:avLst/>
          </a:prstGeom>
          <a:solidFill>
            <a:schemeClr val="bg1"/>
          </a:solidFill>
          <a:ln w="28575">
            <a:solidFill>
              <a:srgbClr val="FF0000"/>
            </a:solidFill>
          </a:ln>
        </p:spPr>
        <p:txBody>
          <a:bodyPr wrap="none" rtlCol="0">
            <a:spAutoFit/>
          </a:bodyPr>
          <a:lstStyle/>
          <a:p>
            <a:r>
              <a:rPr lang="en-US" dirty="0"/>
              <a:t>Validate the patient’s results.</a:t>
            </a:r>
          </a:p>
        </p:txBody>
      </p:sp>
      <p:sp>
        <p:nvSpPr>
          <p:cNvPr id="5" name="Rectangle: Rounded Corners 4">
            <a:hlinkClick r:id="rId3" action="ppaction://hlinksldjump"/>
            <a:extLst>
              <a:ext uri="{FF2B5EF4-FFF2-40B4-BE49-F238E27FC236}">
                <a16:creationId xmlns:a16="http://schemas.microsoft.com/office/drawing/2014/main" id="{49F961C5-18F8-4CD1-A0D0-6F572DA0F995}"/>
              </a:ext>
            </a:extLst>
          </p:cNvPr>
          <p:cNvSpPr/>
          <p:nvPr/>
        </p:nvSpPr>
        <p:spPr>
          <a:xfrm>
            <a:off x="3810000" y="6448097"/>
            <a:ext cx="1053662" cy="283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hlinkClick r:id="rId4" action="ppaction://hlinksldjump"/>
            <a:extLst>
              <a:ext uri="{FF2B5EF4-FFF2-40B4-BE49-F238E27FC236}">
                <a16:creationId xmlns:a16="http://schemas.microsoft.com/office/drawing/2014/main" id="{DC185D3B-D580-499B-957C-8FE644B176C2}"/>
              </a:ext>
            </a:extLst>
          </p:cNvPr>
          <p:cNvSpPr/>
          <p:nvPr/>
        </p:nvSpPr>
        <p:spPr>
          <a:xfrm>
            <a:off x="5919952" y="6448097"/>
            <a:ext cx="945931" cy="283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8889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C31D03-1A77-45D7-8F7C-6F39BFFEDA6B}"/>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4924FDE-EB94-40EA-8E6D-063B1D5FA4BC}"/>
              </a:ext>
            </a:extLst>
          </p:cNvPr>
          <p:cNvSpPr txBox="1"/>
          <p:nvPr/>
        </p:nvSpPr>
        <p:spPr>
          <a:xfrm>
            <a:off x="3810000" y="5904186"/>
            <a:ext cx="2907847" cy="369332"/>
          </a:xfrm>
          <a:prstGeom prst="rect">
            <a:avLst/>
          </a:prstGeom>
          <a:solidFill>
            <a:schemeClr val="bg1"/>
          </a:solidFill>
          <a:ln w="28575">
            <a:solidFill>
              <a:srgbClr val="FF0000"/>
            </a:solidFill>
          </a:ln>
        </p:spPr>
        <p:txBody>
          <a:bodyPr wrap="none" rtlCol="0">
            <a:spAutoFit/>
          </a:bodyPr>
          <a:lstStyle/>
          <a:p>
            <a:r>
              <a:rPr lang="en-US" dirty="0"/>
              <a:t>Validate the patient’s results.</a:t>
            </a:r>
          </a:p>
        </p:txBody>
      </p:sp>
      <p:sp>
        <p:nvSpPr>
          <p:cNvPr id="5" name="TextBox 4">
            <a:extLst>
              <a:ext uri="{FF2B5EF4-FFF2-40B4-BE49-F238E27FC236}">
                <a16:creationId xmlns:a16="http://schemas.microsoft.com/office/drawing/2014/main" id="{33A2ECA6-5240-440F-B757-1AF64CA14805}"/>
              </a:ext>
            </a:extLst>
          </p:cNvPr>
          <p:cNvSpPr txBox="1"/>
          <p:nvPr/>
        </p:nvSpPr>
        <p:spPr>
          <a:xfrm>
            <a:off x="7841302" y="3292364"/>
            <a:ext cx="3742267"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Because a smear was ordered by the Sysmex, results must be released from the Validate All button.</a:t>
            </a:r>
          </a:p>
        </p:txBody>
      </p:sp>
      <p:sp>
        <p:nvSpPr>
          <p:cNvPr id="6" name="TextBox 5">
            <a:hlinkClick r:id="rId3" action="ppaction://hlinksldjump"/>
            <a:extLst>
              <a:ext uri="{FF2B5EF4-FFF2-40B4-BE49-F238E27FC236}">
                <a16:creationId xmlns:a16="http://schemas.microsoft.com/office/drawing/2014/main" id="{D791A2E0-02C5-4A10-A3D2-CBDC385F997E}"/>
              </a:ext>
            </a:extLst>
          </p:cNvPr>
          <p:cNvSpPr txBox="1"/>
          <p:nvPr/>
        </p:nvSpPr>
        <p:spPr>
          <a:xfrm>
            <a:off x="8549581" y="4319751"/>
            <a:ext cx="262495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try again!</a:t>
            </a:r>
          </a:p>
        </p:txBody>
      </p:sp>
    </p:spTree>
    <p:extLst>
      <p:ext uri="{BB962C8B-B14F-4D97-AF65-F5344CB8AC3E}">
        <p14:creationId xmlns:p14="http://schemas.microsoft.com/office/powerpoint/2010/main" val="1223582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F2E770-4BD9-4642-9DF3-7990A1EABDFA}"/>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38479201-749C-42CD-86AD-0723B85C47DD}"/>
              </a:ext>
            </a:extLst>
          </p:cNvPr>
          <p:cNvSpPr/>
          <p:nvPr/>
        </p:nvSpPr>
        <p:spPr>
          <a:xfrm>
            <a:off x="5683469" y="3090041"/>
            <a:ext cx="252248" cy="2522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hlinkClick r:id="rId4" action="ppaction://hlinksldjump"/>
            <a:extLst>
              <a:ext uri="{FF2B5EF4-FFF2-40B4-BE49-F238E27FC236}">
                <a16:creationId xmlns:a16="http://schemas.microsoft.com/office/drawing/2014/main" id="{6836D700-12C1-4263-8EB9-70C82E1AE2B2}"/>
              </a:ext>
            </a:extLst>
          </p:cNvPr>
          <p:cNvSpPr/>
          <p:nvPr/>
        </p:nvSpPr>
        <p:spPr>
          <a:xfrm>
            <a:off x="5709745" y="3394841"/>
            <a:ext cx="252248" cy="2522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400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F2E770-4BD9-4642-9DF3-7990A1EABDFA}"/>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477DB96-9487-4215-B1D0-320CA44A9C93}"/>
              </a:ext>
            </a:extLst>
          </p:cNvPr>
          <p:cNvSpPr txBox="1"/>
          <p:nvPr/>
        </p:nvSpPr>
        <p:spPr>
          <a:xfrm>
            <a:off x="1608083" y="3160986"/>
            <a:ext cx="338958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Incorrect. The slide was reviewed for a platelet estimate.</a:t>
            </a:r>
          </a:p>
        </p:txBody>
      </p:sp>
      <p:sp>
        <p:nvSpPr>
          <p:cNvPr id="4" name="TextBox 3">
            <a:hlinkClick r:id="rId3" action="ppaction://hlinksldjump"/>
            <a:extLst>
              <a:ext uri="{FF2B5EF4-FFF2-40B4-BE49-F238E27FC236}">
                <a16:creationId xmlns:a16="http://schemas.microsoft.com/office/drawing/2014/main" id="{77DC5287-EB30-46BE-A9B1-CC7A99C51E0F}"/>
              </a:ext>
            </a:extLst>
          </p:cNvPr>
          <p:cNvSpPr txBox="1"/>
          <p:nvPr/>
        </p:nvSpPr>
        <p:spPr>
          <a:xfrm>
            <a:off x="1990397" y="3870433"/>
            <a:ext cx="262495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try again!</a:t>
            </a:r>
          </a:p>
        </p:txBody>
      </p:sp>
    </p:spTree>
    <p:extLst>
      <p:ext uri="{BB962C8B-B14F-4D97-AF65-F5344CB8AC3E}">
        <p14:creationId xmlns:p14="http://schemas.microsoft.com/office/powerpoint/2010/main" val="1464820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8CDD10E-E118-46BA-BC59-52DAD778C524}"/>
              </a:ext>
            </a:extLst>
          </p:cNvPr>
          <p:cNvSpPr/>
          <p:nvPr/>
        </p:nvSpPr>
        <p:spPr>
          <a:xfrm>
            <a:off x="7727624" y="6578600"/>
            <a:ext cx="364067" cy="279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65C0197-646F-4660-A9B6-52BB459A6598}"/>
              </a:ext>
            </a:extLst>
          </p:cNvPr>
          <p:cNvPicPr>
            <a:picLocks noChangeAspect="1"/>
          </p:cNvPicPr>
          <p:nvPr/>
        </p:nvPicPr>
        <p:blipFill>
          <a:blip r:embed="rId2"/>
          <a:stretch>
            <a:fillRect/>
          </a:stretch>
        </p:blipFill>
        <p:spPr>
          <a:xfrm>
            <a:off x="10792" y="0"/>
            <a:ext cx="12170416" cy="6858000"/>
          </a:xfrm>
          <a:prstGeom prst="rect">
            <a:avLst/>
          </a:prstGeom>
        </p:spPr>
      </p:pic>
      <p:sp>
        <p:nvSpPr>
          <p:cNvPr id="9" name="Rectangle: Rounded Corners 8">
            <a:hlinkClick r:id="rId3" action="ppaction://hlinksldjump"/>
            <a:extLst>
              <a:ext uri="{FF2B5EF4-FFF2-40B4-BE49-F238E27FC236}">
                <a16:creationId xmlns:a16="http://schemas.microsoft.com/office/drawing/2014/main" id="{8246C81C-B83E-4805-9E0B-B9A80313CFA9}"/>
              </a:ext>
            </a:extLst>
          </p:cNvPr>
          <p:cNvSpPr/>
          <p:nvPr/>
        </p:nvSpPr>
        <p:spPr>
          <a:xfrm>
            <a:off x="1820333" y="2345267"/>
            <a:ext cx="465667" cy="338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989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31D979-53AC-4FEF-B153-FD11D86E85F5}"/>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6843CDE8-477C-4BC5-ABD2-E5EF6337920D}"/>
              </a:ext>
            </a:extLst>
          </p:cNvPr>
          <p:cNvSpPr/>
          <p:nvPr/>
        </p:nvSpPr>
        <p:spPr>
          <a:xfrm>
            <a:off x="6392917" y="3980793"/>
            <a:ext cx="725214" cy="2995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7725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66DD2D-9B2C-434A-8F40-1E42FC71E34C}"/>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hlinkClick r:id="rId3" action="ppaction://hlinksldjump"/>
            <a:extLst>
              <a:ext uri="{FF2B5EF4-FFF2-40B4-BE49-F238E27FC236}">
                <a16:creationId xmlns:a16="http://schemas.microsoft.com/office/drawing/2014/main" id="{D3E40B70-4547-494A-B63E-E8EEAF437E52}"/>
              </a:ext>
            </a:extLst>
          </p:cNvPr>
          <p:cNvSpPr txBox="1"/>
          <p:nvPr/>
        </p:nvSpPr>
        <p:spPr>
          <a:xfrm>
            <a:off x="8726214" y="5297214"/>
            <a:ext cx="2822028"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proceed to next pending sample.</a:t>
            </a:r>
          </a:p>
        </p:txBody>
      </p:sp>
    </p:spTree>
    <p:extLst>
      <p:ext uri="{BB962C8B-B14F-4D97-AF65-F5344CB8AC3E}">
        <p14:creationId xmlns:p14="http://schemas.microsoft.com/office/powerpoint/2010/main" val="3739886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159C72-732F-47B9-8B04-02CD58C37BAB}"/>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4A98B82-471C-46A4-92AE-789DE49D0100}"/>
              </a:ext>
            </a:extLst>
          </p:cNvPr>
          <p:cNvSpPr txBox="1"/>
          <p:nvPr/>
        </p:nvSpPr>
        <p:spPr>
          <a:xfrm>
            <a:off x="3514834" y="5793666"/>
            <a:ext cx="3145989" cy="369332"/>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Click on the critically low result.</a:t>
            </a:r>
          </a:p>
        </p:txBody>
      </p:sp>
      <p:sp>
        <p:nvSpPr>
          <p:cNvPr id="2" name="Rectangle: Rounded Corners 1">
            <a:hlinkClick r:id="rId3" action="ppaction://hlinksldjump"/>
            <a:extLst>
              <a:ext uri="{FF2B5EF4-FFF2-40B4-BE49-F238E27FC236}">
                <a16:creationId xmlns:a16="http://schemas.microsoft.com/office/drawing/2014/main" id="{A7870BD5-B2B1-4FA5-AD0B-6684E4AEC190}"/>
              </a:ext>
            </a:extLst>
          </p:cNvPr>
          <p:cNvSpPr/>
          <p:nvPr/>
        </p:nvSpPr>
        <p:spPr>
          <a:xfrm>
            <a:off x="4154214" y="2191407"/>
            <a:ext cx="331076" cy="7409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3" action="ppaction://hlinksldjump"/>
            <a:extLst>
              <a:ext uri="{FF2B5EF4-FFF2-40B4-BE49-F238E27FC236}">
                <a16:creationId xmlns:a16="http://schemas.microsoft.com/office/drawing/2014/main" id="{2F2CE5D4-88F3-43C0-BFCD-6E449C9BB7CC}"/>
              </a:ext>
            </a:extLst>
          </p:cNvPr>
          <p:cNvSpPr/>
          <p:nvPr/>
        </p:nvSpPr>
        <p:spPr>
          <a:xfrm>
            <a:off x="4154214" y="3187264"/>
            <a:ext cx="331076" cy="23700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hlinkClick r:id="rId4" action="ppaction://hlinksldjump"/>
            <a:extLst>
              <a:ext uri="{FF2B5EF4-FFF2-40B4-BE49-F238E27FC236}">
                <a16:creationId xmlns:a16="http://schemas.microsoft.com/office/drawing/2014/main" id="{D2BAEF0B-E523-40FF-9FBC-2B732A4AB66A}"/>
              </a:ext>
            </a:extLst>
          </p:cNvPr>
          <p:cNvSpPr/>
          <p:nvPr/>
        </p:nvSpPr>
        <p:spPr>
          <a:xfrm>
            <a:off x="5715000" y="2932386"/>
            <a:ext cx="740979" cy="2548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8416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159C72-732F-47B9-8B04-02CD58C37BAB}"/>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66025B4-4C97-42A6-8892-FC39845E6AAE}"/>
              </a:ext>
            </a:extLst>
          </p:cNvPr>
          <p:cNvSpPr txBox="1"/>
          <p:nvPr/>
        </p:nvSpPr>
        <p:spPr>
          <a:xfrm>
            <a:off x="8513021" y="3261341"/>
            <a:ext cx="2749061"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That value is within the normal reference range. Refer to the HH Critical Result Procedure to find the critical value.</a:t>
            </a:r>
          </a:p>
        </p:txBody>
      </p:sp>
      <p:sp>
        <p:nvSpPr>
          <p:cNvPr id="6" name="TextBox 5">
            <a:hlinkClick r:id="rId3" action="ppaction://hlinksldjump"/>
            <a:extLst>
              <a:ext uri="{FF2B5EF4-FFF2-40B4-BE49-F238E27FC236}">
                <a16:creationId xmlns:a16="http://schemas.microsoft.com/office/drawing/2014/main" id="{57F4D899-C590-458A-9DBB-BDD4A9004A30}"/>
              </a:ext>
            </a:extLst>
          </p:cNvPr>
          <p:cNvSpPr txBox="1"/>
          <p:nvPr/>
        </p:nvSpPr>
        <p:spPr>
          <a:xfrm>
            <a:off x="8779106" y="4819285"/>
            <a:ext cx="2216889"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20750223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159C72-732F-47B9-8B04-02CD58C37BAB}"/>
              </a:ext>
            </a:extLst>
          </p:cNvPr>
          <p:cNvPicPr>
            <a:picLocks noChangeAspect="1"/>
          </p:cNvPicPr>
          <p:nvPr/>
        </p:nvPicPr>
        <p:blipFill>
          <a:blip r:embed="rId2"/>
          <a:stretch>
            <a:fillRect/>
          </a:stretch>
        </p:blipFill>
        <p:spPr>
          <a:xfrm>
            <a:off x="0" y="0"/>
            <a:ext cx="12192000" cy="6858000"/>
          </a:xfrm>
          <a:prstGeom prst="rect">
            <a:avLst/>
          </a:prstGeom>
        </p:spPr>
      </p:pic>
      <p:sp>
        <p:nvSpPr>
          <p:cNvPr id="4" name="Speech Bubble: Rectangle 3">
            <a:extLst>
              <a:ext uri="{FF2B5EF4-FFF2-40B4-BE49-F238E27FC236}">
                <a16:creationId xmlns:a16="http://schemas.microsoft.com/office/drawing/2014/main" id="{C5B59A3A-C109-4D2B-8F57-CBE9D63F7AFF}"/>
              </a:ext>
            </a:extLst>
          </p:cNvPr>
          <p:cNvSpPr/>
          <p:nvPr/>
        </p:nvSpPr>
        <p:spPr>
          <a:xfrm>
            <a:off x="7189950" y="2591384"/>
            <a:ext cx="3338818" cy="3005665"/>
          </a:xfrm>
          <a:prstGeom prst="wedgeRectCallout">
            <a:avLst>
              <a:gd name="adj1" fmla="val -84706"/>
              <a:gd name="adj2" fmla="val -34166"/>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endParaRPr lang="en-US" b="1" dirty="0">
              <a:solidFill>
                <a:schemeClr val="tx1"/>
              </a:solidFill>
            </a:endParaRPr>
          </a:p>
          <a:p>
            <a:r>
              <a:rPr lang="en-US" b="1" dirty="0">
                <a:solidFill>
                  <a:schemeClr val="tx1"/>
                </a:solidFill>
              </a:rPr>
              <a:t>HCT &lt;20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a clot. If there is no clotting observed, enter a NCLOT (No Clot) comment.</a:t>
            </a:r>
          </a:p>
          <a:p>
            <a:pPr marL="171450" indent="-171450">
              <a:buFont typeface="Wingdings" panose="05000000000000000000" pitchFamily="2" charset="2"/>
              <a:buChar char="q"/>
            </a:pPr>
            <a:r>
              <a:rPr lang="en-US" sz="1200" b="1" dirty="0">
                <a:solidFill>
                  <a:schemeClr val="tx1"/>
                </a:solidFill>
              </a:rPr>
              <a:t>Order a rerun and run the sample again. Enter a TRP (Test Results Repeated) comment. </a:t>
            </a:r>
          </a:p>
          <a:p>
            <a:pPr marL="171450" indent="-171450">
              <a:buFont typeface="Wingdings" panose="05000000000000000000" pitchFamily="2" charset="2"/>
              <a:buChar char="q"/>
            </a:pPr>
            <a:r>
              <a:rPr lang="en-US" sz="1200" b="1" dirty="0">
                <a:solidFill>
                  <a:schemeClr val="tx1"/>
                </a:solidFill>
              </a:rPr>
              <a:t>Review patient’s history. </a:t>
            </a:r>
          </a:p>
          <a:p>
            <a:pPr marL="171450" indent="-171450">
              <a:buFont typeface="Wingdings" panose="05000000000000000000" pitchFamily="2" charset="2"/>
              <a:buChar char="q"/>
            </a:pPr>
            <a:r>
              <a:rPr lang="en-US" sz="1200" b="1" dirty="0">
                <a:solidFill>
                  <a:schemeClr val="tx1"/>
                </a:solidFill>
              </a:rPr>
              <a:t>If the patient has a history of having a hematocrit &lt;20, release the results.</a:t>
            </a:r>
          </a:p>
          <a:p>
            <a:r>
              <a:rPr lang="en-US" sz="1200" b="1" dirty="0">
                <a:solidFill>
                  <a:schemeClr val="tx1"/>
                </a:solidFill>
              </a:rPr>
              <a:t>                                  OR</a:t>
            </a:r>
          </a:p>
          <a:p>
            <a:pPr marL="171450" indent="-171450">
              <a:buFont typeface="Wingdings" panose="05000000000000000000" pitchFamily="2" charset="2"/>
              <a:buChar char="q"/>
            </a:pPr>
            <a:r>
              <a:rPr lang="en-US" sz="1200" b="1" dirty="0">
                <a:solidFill>
                  <a:schemeClr val="tx1"/>
                </a:solidFill>
              </a:rPr>
              <a:t>If this is the patient’s first occurrence with a hematocrit &lt;20, review slide for signs of hemolysis. Add appropriate comments and release results.</a:t>
            </a:r>
          </a:p>
          <a:p>
            <a:pPr lvl="2"/>
            <a:endParaRPr lang="en-US" sz="1200" b="1" dirty="0">
              <a:solidFill>
                <a:schemeClr val="tx1"/>
              </a:solidFill>
            </a:endParaRPr>
          </a:p>
          <a:p>
            <a:endParaRPr lang="en-US" sz="1200" b="1" dirty="0">
              <a:solidFill>
                <a:schemeClr val="tx1"/>
              </a:solidFill>
            </a:endParaRPr>
          </a:p>
          <a:p>
            <a:pPr algn="ctr"/>
            <a:endParaRPr lang="en-US" dirty="0"/>
          </a:p>
        </p:txBody>
      </p:sp>
      <p:pic>
        <p:nvPicPr>
          <p:cNvPr id="5" name="Graphic 4" descr="Arrow Slight curve">
            <a:extLst>
              <a:ext uri="{FF2B5EF4-FFF2-40B4-BE49-F238E27FC236}">
                <a16:creationId xmlns:a16="http://schemas.microsoft.com/office/drawing/2014/main" id="{EE0359B8-26D2-459E-A13E-6994E1AA05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9041" y="3090041"/>
            <a:ext cx="541283" cy="541283"/>
          </a:xfrm>
          <a:prstGeom prst="rect">
            <a:avLst/>
          </a:prstGeom>
        </p:spPr>
      </p:pic>
      <p:sp>
        <p:nvSpPr>
          <p:cNvPr id="6" name="TextBox 5">
            <a:hlinkClick r:id="rId5" action="ppaction://hlinksldjump"/>
            <a:extLst>
              <a:ext uri="{FF2B5EF4-FFF2-40B4-BE49-F238E27FC236}">
                <a16:creationId xmlns:a16="http://schemas.microsoft.com/office/drawing/2014/main" id="{4CEF0393-B6F3-480E-BFA2-609115241D9E}"/>
              </a:ext>
            </a:extLst>
          </p:cNvPr>
          <p:cNvSpPr txBox="1"/>
          <p:nvPr/>
        </p:nvSpPr>
        <p:spPr>
          <a:xfrm>
            <a:off x="10870324" y="3059668"/>
            <a:ext cx="1245476" cy="738664"/>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to proceed with first action</a:t>
            </a:r>
          </a:p>
        </p:txBody>
      </p:sp>
    </p:spTree>
    <p:extLst>
      <p:ext uri="{BB962C8B-B14F-4D97-AF65-F5344CB8AC3E}">
        <p14:creationId xmlns:p14="http://schemas.microsoft.com/office/powerpoint/2010/main" val="400212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500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159C72-732F-47B9-8B04-02CD58C37BAB}"/>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83BB98E-77B0-49FB-847D-CB91290B4CF3}"/>
              </a:ext>
            </a:extLst>
          </p:cNvPr>
          <p:cNvSpPr txBox="1"/>
          <p:nvPr/>
        </p:nvSpPr>
        <p:spPr>
          <a:xfrm>
            <a:off x="2514600" y="5715000"/>
            <a:ext cx="5249917" cy="646331"/>
          </a:xfrm>
          <a:prstGeom prst="rect">
            <a:avLst/>
          </a:prstGeom>
          <a:solidFill>
            <a:schemeClr val="bg1"/>
          </a:solidFill>
          <a:ln w="38100">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You checked the sample for a clot, and didn’t observe any clotting. Enter a NCLOT (no clot) comment</a:t>
            </a:r>
          </a:p>
        </p:txBody>
      </p:sp>
      <p:sp>
        <p:nvSpPr>
          <p:cNvPr id="4" name="Rectangle: Rounded Corners 3">
            <a:hlinkClick r:id="rId3" action="ppaction://hlinksldjump"/>
            <a:extLst>
              <a:ext uri="{FF2B5EF4-FFF2-40B4-BE49-F238E27FC236}">
                <a16:creationId xmlns:a16="http://schemas.microsoft.com/office/drawing/2014/main" id="{0CD9B2BB-2D32-4534-A471-D537DFB3E335}"/>
              </a:ext>
            </a:extLst>
          </p:cNvPr>
          <p:cNvSpPr/>
          <p:nvPr/>
        </p:nvSpPr>
        <p:spPr>
          <a:xfrm>
            <a:off x="5060731" y="2191407"/>
            <a:ext cx="362607" cy="34605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hlinkClick r:id="rId4" action="ppaction://hlinksldjump"/>
            <a:extLst>
              <a:ext uri="{FF2B5EF4-FFF2-40B4-BE49-F238E27FC236}">
                <a16:creationId xmlns:a16="http://schemas.microsoft.com/office/drawing/2014/main" id="{7808CC9D-D468-4F2D-B884-1CE49017FDEF}"/>
              </a:ext>
            </a:extLst>
          </p:cNvPr>
          <p:cNvSpPr/>
          <p:nvPr/>
        </p:nvSpPr>
        <p:spPr>
          <a:xfrm>
            <a:off x="1011621" y="1910256"/>
            <a:ext cx="362607" cy="352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3413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AD2BE6-6FB4-4010-A97A-E5B38A357FEC}"/>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2487EECE-7A84-42F5-9C34-C88EA2615050}"/>
              </a:ext>
            </a:extLst>
          </p:cNvPr>
          <p:cNvSpPr/>
          <p:nvPr/>
        </p:nvSpPr>
        <p:spPr>
          <a:xfrm>
            <a:off x="6591447" y="3358055"/>
            <a:ext cx="3716866" cy="2142067"/>
          </a:xfrm>
          <a:prstGeom prst="wedgeRectCallout">
            <a:avLst>
              <a:gd name="adj1" fmla="val -82564"/>
              <a:gd name="adj2" fmla="val -4184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These are the external comment buttons. Comments entered here will be seen by the provider when viewing the patient’s results.</a:t>
            </a:r>
          </a:p>
          <a:p>
            <a:pPr algn="ctr"/>
            <a:endParaRPr lang="en-US" dirty="0"/>
          </a:p>
          <a:p>
            <a:pPr algn="ctr"/>
            <a:r>
              <a:rPr lang="en-US" dirty="0"/>
              <a:t>The “no clot” comment is for internal lab use only.</a:t>
            </a:r>
          </a:p>
        </p:txBody>
      </p:sp>
      <p:sp>
        <p:nvSpPr>
          <p:cNvPr id="5" name="TextBox 4">
            <a:hlinkClick r:id="rId3" action="ppaction://hlinksldjump"/>
            <a:extLst>
              <a:ext uri="{FF2B5EF4-FFF2-40B4-BE49-F238E27FC236}">
                <a16:creationId xmlns:a16="http://schemas.microsoft.com/office/drawing/2014/main" id="{BD038A11-0B1B-4B78-A52D-C8ABD32B2E1A}"/>
              </a:ext>
            </a:extLst>
          </p:cNvPr>
          <p:cNvSpPr txBox="1"/>
          <p:nvPr/>
        </p:nvSpPr>
        <p:spPr>
          <a:xfrm>
            <a:off x="7303764" y="5625063"/>
            <a:ext cx="229223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19455571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5A90AA-46BC-41DB-A77C-8024D5E40625}"/>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9005D5AD-7A0A-4581-896C-E646A7CC2345}"/>
              </a:ext>
            </a:extLst>
          </p:cNvPr>
          <p:cNvSpPr/>
          <p:nvPr/>
        </p:nvSpPr>
        <p:spPr>
          <a:xfrm>
            <a:off x="3862552" y="3271345"/>
            <a:ext cx="1190296" cy="2522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30749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826A47-6CFD-44B6-840E-57AEFD5E546F}"/>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39488CBB-C433-4100-A4C5-2209FE968B88}"/>
              </a:ext>
            </a:extLst>
          </p:cNvPr>
          <p:cNvSpPr/>
          <p:nvPr/>
        </p:nvSpPr>
        <p:spPr>
          <a:xfrm>
            <a:off x="3578772" y="4887310"/>
            <a:ext cx="394138" cy="3783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8206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3E61AA-D280-440F-AECA-C7973EB6377C}"/>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99A5754C-10C0-4827-B125-E21A8D32C627}"/>
              </a:ext>
            </a:extLst>
          </p:cNvPr>
          <p:cNvSpPr/>
          <p:nvPr/>
        </p:nvSpPr>
        <p:spPr>
          <a:xfrm>
            <a:off x="7780283" y="6022428"/>
            <a:ext cx="740979" cy="3231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2055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DCCCA1-8118-4C8C-95CA-CE1AA8563CF6}"/>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D1627AB0-954A-4C00-A3DD-DE0B315909CD}"/>
              </a:ext>
            </a:extLst>
          </p:cNvPr>
          <p:cNvSpPr/>
          <p:nvPr/>
        </p:nvSpPr>
        <p:spPr>
          <a:xfrm>
            <a:off x="3869267" y="3208867"/>
            <a:ext cx="1253066" cy="3471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750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149153-9EDE-4B34-BBAA-58D4E71045F9}"/>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6C58FA5B-F79D-4782-871B-6C257D2AC0BE}"/>
              </a:ext>
            </a:extLst>
          </p:cNvPr>
          <p:cNvSpPr/>
          <p:nvPr/>
        </p:nvSpPr>
        <p:spPr>
          <a:xfrm>
            <a:off x="7567448" y="4264572"/>
            <a:ext cx="788276" cy="3310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467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D0B635-9215-4E17-80B4-E2AA20173412}"/>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F0414681-B708-44C1-92FA-54468C96E20A}"/>
              </a:ext>
            </a:extLst>
          </p:cNvPr>
          <p:cNvSpPr/>
          <p:nvPr/>
        </p:nvSpPr>
        <p:spPr>
          <a:xfrm>
            <a:off x="6937702" y="2969757"/>
            <a:ext cx="3338818" cy="3005665"/>
          </a:xfrm>
          <a:prstGeom prst="wedgeRectCallout">
            <a:avLst>
              <a:gd name="adj1" fmla="val -48820"/>
              <a:gd name="adj2" fmla="val -25249"/>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solidFill>
                <a:schemeClr val="tx1"/>
              </a:solidFill>
            </a:endParaRPr>
          </a:p>
          <a:p>
            <a:endParaRPr lang="en-US" b="1" dirty="0">
              <a:solidFill>
                <a:schemeClr val="tx1"/>
              </a:solidFill>
            </a:endParaRPr>
          </a:p>
          <a:p>
            <a:r>
              <a:rPr lang="en-US" b="1" dirty="0">
                <a:solidFill>
                  <a:schemeClr val="tx1"/>
                </a:solidFill>
              </a:rPr>
              <a:t>HCT &lt;20</a:t>
            </a:r>
          </a:p>
          <a:p>
            <a:r>
              <a:rPr lang="en-US" b="1" dirty="0">
                <a:solidFill>
                  <a:schemeClr val="tx1"/>
                </a:solidFill>
              </a:rPr>
              <a:t>Actions;</a:t>
            </a:r>
          </a:p>
          <a:p>
            <a:pPr marL="171450" indent="-171450">
              <a:buFont typeface="Wingdings" panose="05000000000000000000" pitchFamily="2" charset="2"/>
              <a:buChar char="q"/>
            </a:pPr>
            <a:r>
              <a:rPr lang="en-US" sz="1200" b="1" dirty="0">
                <a:solidFill>
                  <a:schemeClr val="tx1"/>
                </a:solidFill>
              </a:rPr>
              <a:t>Check sample for a clot. If there is no clotting observed, enter a NCLOT (No Clot) comment.</a:t>
            </a:r>
          </a:p>
          <a:p>
            <a:pPr marL="171450" indent="-171450">
              <a:buFont typeface="Wingdings" panose="05000000000000000000" pitchFamily="2" charset="2"/>
              <a:buChar char="q"/>
            </a:pPr>
            <a:r>
              <a:rPr lang="en-US" sz="1200" b="1" dirty="0">
                <a:solidFill>
                  <a:schemeClr val="tx1"/>
                </a:solidFill>
              </a:rPr>
              <a:t>Order a rerun and run the sample again. Enter a TRP (Test Results Repeated) comment. </a:t>
            </a:r>
          </a:p>
          <a:p>
            <a:pPr marL="171450" indent="-171450">
              <a:buFont typeface="Wingdings" panose="05000000000000000000" pitchFamily="2" charset="2"/>
              <a:buChar char="q"/>
            </a:pPr>
            <a:r>
              <a:rPr lang="en-US" sz="1200" b="1" dirty="0">
                <a:solidFill>
                  <a:schemeClr val="tx1"/>
                </a:solidFill>
              </a:rPr>
              <a:t>Review patient’s history. </a:t>
            </a:r>
          </a:p>
          <a:p>
            <a:pPr marL="171450" indent="-171450">
              <a:buFont typeface="Wingdings" panose="05000000000000000000" pitchFamily="2" charset="2"/>
              <a:buChar char="q"/>
            </a:pPr>
            <a:r>
              <a:rPr lang="en-US" sz="1200" b="1" dirty="0">
                <a:solidFill>
                  <a:schemeClr val="tx1"/>
                </a:solidFill>
              </a:rPr>
              <a:t>If the patient has a history of having a hematocrit &lt;20, release the results.</a:t>
            </a:r>
          </a:p>
          <a:p>
            <a:r>
              <a:rPr lang="en-US" sz="1200" b="1" dirty="0">
                <a:solidFill>
                  <a:schemeClr val="tx1"/>
                </a:solidFill>
              </a:rPr>
              <a:t>                                  OR</a:t>
            </a:r>
          </a:p>
          <a:p>
            <a:pPr marL="171450" indent="-171450">
              <a:buFont typeface="Wingdings" panose="05000000000000000000" pitchFamily="2" charset="2"/>
              <a:buChar char="q"/>
            </a:pPr>
            <a:r>
              <a:rPr lang="en-US" sz="1200" b="1" dirty="0">
                <a:solidFill>
                  <a:schemeClr val="tx1"/>
                </a:solidFill>
              </a:rPr>
              <a:t>If this is the patient’s first occurrence with a hematocrit &lt;20, review slide for signs of hemolysis. Add appropriate comments and release results.</a:t>
            </a:r>
          </a:p>
          <a:p>
            <a:pPr lvl="2"/>
            <a:endParaRPr lang="en-US" sz="1200" b="1" dirty="0">
              <a:solidFill>
                <a:schemeClr val="tx1"/>
              </a:solidFill>
            </a:endParaRPr>
          </a:p>
          <a:p>
            <a:endParaRPr lang="en-US" sz="1200" b="1" dirty="0">
              <a:solidFill>
                <a:schemeClr val="tx1"/>
              </a:solidFill>
            </a:endParaRPr>
          </a:p>
          <a:p>
            <a:pPr algn="ctr"/>
            <a:endParaRPr lang="en-US" dirty="0"/>
          </a:p>
        </p:txBody>
      </p:sp>
      <p:pic>
        <p:nvPicPr>
          <p:cNvPr id="5" name="Graphic 4" descr="Checkmark">
            <a:extLst>
              <a:ext uri="{FF2B5EF4-FFF2-40B4-BE49-F238E27FC236}">
                <a16:creationId xmlns:a16="http://schemas.microsoft.com/office/drawing/2014/main" id="{A30DBAD3-24F6-4B11-9A63-E036C367C6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08647" y="3541986"/>
            <a:ext cx="249621" cy="249621"/>
          </a:xfrm>
          <a:prstGeom prst="rect">
            <a:avLst/>
          </a:prstGeom>
        </p:spPr>
      </p:pic>
      <p:pic>
        <p:nvPicPr>
          <p:cNvPr id="7" name="Graphic 6" descr="Arrow Slight curve">
            <a:extLst>
              <a:ext uri="{FF2B5EF4-FFF2-40B4-BE49-F238E27FC236}">
                <a16:creationId xmlns:a16="http://schemas.microsoft.com/office/drawing/2014/main" id="{8AA6698C-5290-4EE4-A0F9-AE5C0E84B4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39855" y="3886200"/>
            <a:ext cx="457200" cy="457200"/>
          </a:xfrm>
          <a:prstGeom prst="rect">
            <a:avLst/>
          </a:prstGeom>
        </p:spPr>
      </p:pic>
      <p:sp>
        <p:nvSpPr>
          <p:cNvPr id="8" name="TextBox 7">
            <a:hlinkClick r:id="rId7" action="ppaction://hlinksldjump"/>
            <a:extLst>
              <a:ext uri="{FF2B5EF4-FFF2-40B4-BE49-F238E27FC236}">
                <a16:creationId xmlns:a16="http://schemas.microsoft.com/office/drawing/2014/main" id="{F600E83F-B06B-48AA-8B94-612AA2BB9E75}"/>
              </a:ext>
            </a:extLst>
          </p:cNvPr>
          <p:cNvSpPr txBox="1"/>
          <p:nvPr/>
        </p:nvSpPr>
        <p:spPr>
          <a:xfrm>
            <a:off x="10597055" y="3886199"/>
            <a:ext cx="1479331" cy="738664"/>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Click here to proceed with next action</a:t>
            </a:r>
          </a:p>
        </p:txBody>
      </p:sp>
    </p:spTree>
    <p:extLst>
      <p:ext uri="{BB962C8B-B14F-4D97-AF65-F5344CB8AC3E}">
        <p14:creationId xmlns:p14="http://schemas.microsoft.com/office/powerpoint/2010/main" val="1232413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50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500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D0B635-9215-4E17-80B4-E2AA20173412}"/>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61DCB34-CBD3-444A-80E9-85FEB3CB9032}"/>
              </a:ext>
            </a:extLst>
          </p:cNvPr>
          <p:cNvSpPr txBox="1"/>
          <p:nvPr/>
        </p:nvSpPr>
        <p:spPr>
          <a:xfrm>
            <a:off x="3539359" y="5770179"/>
            <a:ext cx="2964466" cy="369332"/>
          </a:xfrm>
          <a:prstGeom prst="rect">
            <a:avLst/>
          </a:prstGeom>
          <a:solidFill>
            <a:schemeClr val="bg1"/>
          </a:solidFill>
          <a:ln w="28575">
            <a:solidFill>
              <a:srgbClr val="FF0000"/>
            </a:solidFill>
          </a:ln>
        </p:spPr>
        <p:txBody>
          <a:bodyPr wrap="none" rtlCol="0">
            <a:spAutoFit/>
          </a:bodyPr>
          <a:lstStyle/>
          <a:p>
            <a:r>
              <a:rPr lang="en-US" dirty="0"/>
              <a:t>Order a rerun for this sample.</a:t>
            </a:r>
          </a:p>
        </p:txBody>
      </p:sp>
      <p:sp>
        <p:nvSpPr>
          <p:cNvPr id="6" name="Rectangle: Rounded Corners 5">
            <a:hlinkClick r:id="rId3" action="ppaction://hlinksldjump"/>
            <a:extLst>
              <a:ext uri="{FF2B5EF4-FFF2-40B4-BE49-F238E27FC236}">
                <a16:creationId xmlns:a16="http://schemas.microsoft.com/office/drawing/2014/main" id="{E24236A2-71BF-4972-A05D-7BE9BAD10AA5}"/>
              </a:ext>
            </a:extLst>
          </p:cNvPr>
          <p:cNvSpPr/>
          <p:nvPr/>
        </p:nvSpPr>
        <p:spPr>
          <a:xfrm>
            <a:off x="945931" y="6479628"/>
            <a:ext cx="788276" cy="2680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280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4804F4-C555-41BE-8DE3-9A89D7676DBC}"/>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2D3AE58F-6A05-4606-B980-BAA882BF8233}"/>
              </a:ext>
            </a:extLst>
          </p:cNvPr>
          <p:cNvSpPr/>
          <p:nvPr/>
        </p:nvSpPr>
        <p:spPr>
          <a:xfrm>
            <a:off x="977462" y="5959366"/>
            <a:ext cx="1269124" cy="354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032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9E7585-4D29-4BE2-BE42-0DA668846E1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hlinkClick r:id="rId3" action="ppaction://hlinksldjump"/>
            <a:extLst>
              <a:ext uri="{FF2B5EF4-FFF2-40B4-BE49-F238E27FC236}">
                <a16:creationId xmlns:a16="http://schemas.microsoft.com/office/drawing/2014/main" id="{EE253039-B7CE-4975-91BC-917948AC81F5}"/>
              </a:ext>
            </a:extLst>
          </p:cNvPr>
          <p:cNvSpPr txBox="1"/>
          <p:nvPr/>
        </p:nvSpPr>
        <p:spPr>
          <a:xfrm flipH="1">
            <a:off x="3443185" y="5730766"/>
            <a:ext cx="3383283"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Click here to see results of rerun.</a:t>
            </a:r>
          </a:p>
        </p:txBody>
      </p:sp>
    </p:spTree>
    <p:extLst>
      <p:ext uri="{BB962C8B-B14F-4D97-AF65-F5344CB8AC3E}">
        <p14:creationId xmlns:p14="http://schemas.microsoft.com/office/powerpoint/2010/main" val="4257262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60AB5-4BCB-4E0A-AC3C-0A8F04713CD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BB66365-6646-41A5-8D82-3EBA54425B68}"/>
              </a:ext>
            </a:extLst>
          </p:cNvPr>
          <p:cNvSpPr txBox="1"/>
          <p:nvPr/>
        </p:nvSpPr>
        <p:spPr>
          <a:xfrm>
            <a:off x="2577662" y="5675586"/>
            <a:ext cx="4997669" cy="646331"/>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Enter a TRP (Test Results Repeated) comment against the Hematocrit Result</a:t>
            </a:r>
          </a:p>
        </p:txBody>
      </p:sp>
      <p:sp>
        <p:nvSpPr>
          <p:cNvPr id="5" name="Rectangle: Rounded Corners 4">
            <a:hlinkClick r:id="rId3" action="ppaction://hlinksldjump"/>
            <a:extLst>
              <a:ext uri="{FF2B5EF4-FFF2-40B4-BE49-F238E27FC236}">
                <a16:creationId xmlns:a16="http://schemas.microsoft.com/office/drawing/2014/main" id="{AA07FACD-CAB7-4F32-AE02-FA5954CB3D08}"/>
              </a:ext>
            </a:extLst>
          </p:cNvPr>
          <p:cNvSpPr/>
          <p:nvPr/>
        </p:nvSpPr>
        <p:spPr>
          <a:xfrm>
            <a:off x="1024759" y="1891862"/>
            <a:ext cx="441434" cy="3626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hlinkClick r:id="rId4" action="ppaction://hlinksldjump"/>
            <a:extLst>
              <a:ext uri="{FF2B5EF4-FFF2-40B4-BE49-F238E27FC236}">
                <a16:creationId xmlns:a16="http://schemas.microsoft.com/office/drawing/2014/main" id="{4DD88BC2-444B-4E74-B5E6-FF36520BC0B5}"/>
              </a:ext>
            </a:extLst>
          </p:cNvPr>
          <p:cNvSpPr/>
          <p:nvPr/>
        </p:nvSpPr>
        <p:spPr>
          <a:xfrm>
            <a:off x="5005552" y="2900855"/>
            <a:ext cx="472965" cy="2364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941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60AB5-4BCB-4E0A-AC3C-0A8F04713CD9}"/>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EA01AC9-43BA-4B28-B99A-E1ABBA1BF777}"/>
              </a:ext>
            </a:extLst>
          </p:cNvPr>
          <p:cNvSpPr txBox="1"/>
          <p:nvPr/>
        </p:nvSpPr>
        <p:spPr>
          <a:xfrm>
            <a:off x="288158" y="2561897"/>
            <a:ext cx="4123267"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This comment section is for internal comments only. Comments placed here will not be visible to the person reviewing the patient’s results.</a:t>
            </a:r>
          </a:p>
          <a:p>
            <a:endParaRPr lang="en-US" dirty="0"/>
          </a:p>
          <a:p>
            <a:r>
              <a:rPr lang="en-US" dirty="0"/>
              <a:t>In this instance you want the provider to be able to see your comment and know that you reviewed the slide.</a:t>
            </a:r>
          </a:p>
        </p:txBody>
      </p:sp>
      <p:sp>
        <p:nvSpPr>
          <p:cNvPr id="3" name="TextBox 2">
            <a:hlinkClick r:id="rId3" action="ppaction://hlinksldjump"/>
            <a:extLst>
              <a:ext uri="{FF2B5EF4-FFF2-40B4-BE49-F238E27FC236}">
                <a16:creationId xmlns:a16="http://schemas.microsoft.com/office/drawing/2014/main" id="{A7FE7DCD-DD01-48F5-B744-C1F83C3F7CEE}"/>
              </a:ext>
            </a:extLst>
          </p:cNvPr>
          <p:cNvSpPr txBox="1"/>
          <p:nvPr/>
        </p:nvSpPr>
        <p:spPr>
          <a:xfrm>
            <a:off x="1001110" y="4974020"/>
            <a:ext cx="229223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Click here to try again!</a:t>
            </a:r>
          </a:p>
        </p:txBody>
      </p:sp>
    </p:spTree>
    <p:extLst>
      <p:ext uri="{BB962C8B-B14F-4D97-AF65-F5344CB8AC3E}">
        <p14:creationId xmlns:p14="http://schemas.microsoft.com/office/powerpoint/2010/main" val="175753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10C16D-D472-4AFE-93B6-4432129B09EF}"/>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41D22884-0DD0-4761-B4FE-0EEEE0857FFB}"/>
              </a:ext>
            </a:extLst>
          </p:cNvPr>
          <p:cNvSpPr/>
          <p:nvPr/>
        </p:nvSpPr>
        <p:spPr>
          <a:xfrm>
            <a:off x="3831021" y="3799490"/>
            <a:ext cx="1411013" cy="3862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984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508672-3C30-4F86-A219-A2601D01FDC7}"/>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A1365058-56E5-4045-89D2-74E030972A7F}"/>
              </a:ext>
            </a:extLst>
          </p:cNvPr>
          <p:cNvSpPr/>
          <p:nvPr/>
        </p:nvSpPr>
        <p:spPr>
          <a:xfrm>
            <a:off x="3563007" y="3925614"/>
            <a:ext cx="402021" cy="33895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3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5EDCB6-E6CA-4664-B7A0-01F54D2C8E3D}"/>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hlinkClick r:id="rId3" action="ppaction://hlinksldjump"/>
            <a:extLst>
              <a:ext uri="{FF2B5EF4-FFF2-40B4-BE49-F238E27FC236}">
                <a16:creationId xmlns:a16="http://schemas.microsoft.com/office/drawing/2014/main" id="{434DCE9F-0D79-4C37-B610-804EA657BCBA}"/>
              </a:ext>
            </a:extLst>
          </p:cNvPr>
          <p:cNvSpPr/>
          <p:nvPr/>
        </p:nvSpPr>
        <p:spPr>
          <a:xfrm>
            <a:off x="7796048" y="5825359"/>
            <a:ext cx="748862" cy="3074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7681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16983</TotalTime>
  <Words>6573</Words>
  <Application>Microsoft Office PowerPoint</Application>
  <PresentationFormat>Widescreen</PresentationFormat>
  <Paragraphs>682</Paragraphs>
  <Slides>294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294</vt:i4>
      </vt:variant>
    </vt:vector>
  </HeadingPairs>
  <TitlesOfParts>
    <vt:vector size="299"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Beaulieu, Hannah</dc:creator>
  <cp:lastModifiedBy>Beaulieu, Hannah</cp:lastModifiedBy>
  <cp:revision>203</cp:revision>
  <dcterms:created xsi:type="dcterms:W3CDTF">2023-12-05T14:34:42Z</dcterms:created>
  <dcterms:modified xsi:type="dcterms:W3CDTF">2024-01-03T13:16:53Z</dcterms:modified>
</cp:coreProperties>
</file>