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5"/>
  </p:notesMasterIdLst>
  <p:sldIdLst>
    <p:sldId id="256" r:id="rId2"/>
    <p:sldId id="257" r:id="rId3"/>
    <p:sldId id="266" r:id="rId4"/>
    <p:sldId id="273" r:id="rId5"/>
    <p:sldId id="269" r:id="rId6"/>
    <p:sldId id="258" r:id="rId7"/>
    <p:sldId id="267" r:id="rId8"/>
    <p:sldId id="260" r:id="rId9"/>
    <p:sldId id="270" r:id="rId10"/>
    <p:sldId id="261" r:id="rId11"/>
    <p:sldId id="272" r:id="rId12"/>
    <p:sldId id="262" r:id="rId13"/>
    <p:sldId id="263"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445598A-C76F-42FD-A0B4-737AAADCEB30}" type="slidenum">
              <a:rPr lang="en-US"/>
              <a:pPr>
                <a:defRPr/>
              </a:pPr>
              <a:t>‹#›</a:t>
            </a:fld>
            <a:endParaRPr lang="en-US"/>
          </a:p>
        </p:txBody>
      </p:sp>
    </p:spTree>
    <p:extLst>
      <p:ext uri="{BB962C8B-B14F-4D97-AF65-F5344CB8AC3E}">
        <p14:creationId xmlns:p14="http://schemas.microsoft.com/office/powerpoint/2010/main" val="3626349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45598A-C76F-42FD-A0B4-737AAADCEB30}" type="slidenum">
              <a:rPr lang="en-US" smtClean="0"/>
              <a:pPr>
                <a:defRPr/>
              </a:pPr>
              <a:t>1</a:t>
            </a:fld>
            <a:endParaRPr lang="en-US"/>
          </a:p>
        </p:txBody>
      </p:sp>
    </p:spTree>
    <p:extLst>
      <p:ext uri="{BB962C8B-B14F-4D97-AF65-F5344CB8AC3E}">
        <p14:creationId xmlns:p14="http://schemas.microsoft.com/office/powerpoint/2010/main" val="81541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445598A-C76F-42FD-A0B4-737AAADCEB30}" type="slidenum">
              <a:rPr lang="en-US" smtClean="0"/>
              <a:pPr>
                <a:defRPr/>
              </a:pPr>
              <a:t>10</a:t>
            </a:fld>
            <a:endParaRPr lang="en-US"/>
          </a:p>
        </p:txBody>
      </p:sp>
    </p:spTree>
    <p:extLst>
      <p:ext uri="{BB962C8B-B14F-4D97-AF65-F5344CB8AC3E}">
        <p14:creationId xmlns:p14="http://schemas.microsoft.com/office/powerpoint/2010/main" val="2905944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1371600" y="30480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228600" y="6356350"/>
            <a:ext cx="2667000" cy="365125"/>
          </a:xfrm>
        </p:spPr>
        <p:txBody>
          <a:bodyPr/>
          <a:lstStyle>
            <a:lvl1pPr>
              <a:defRPr dirty="0" smtClean="0"/>
            </a:lvl1pPr>
          </a:lstStyle>
          <a:p>
            <a:pPr>
              <a:defRPr/>
            </a:pPr>
            <a:r>
              <a:rPr lang="en-US"/>
              <a:t>Version: 4/5/2022</a:t>
            </a:r>
          </a:p>
        </p:txBody>
      </p:sp>
      <p:sp>
        <p:nvSpPr>
          <p:cNvPr id="5" name="Footer Placeholder 4"/>
          <p:cNvSpPr>
            <a:spLocks noGrp="1"/>
          </p:cNvSpPr>
          <p:nvPr>
            <p:ph type="ftr" sz="quarter" idx="11"/>
          </p:nvPr>
        </p:nvSpPr>
        <p:spPr/>
        <p:txBody>
          <a:bodyPr/>
          <a:lstStyle>
            <a:lvl1pPr>
              <a:defRPr smtClean="0"/>
            </a:lvl1pPr>
          </a:lstStyle>
          <a:p>
            <a:pPr>
              <a:defRPr/>
            </a:pPr>
            <a:r>
              <a:rPr lang="en-US"/>
              <a:t>PATHOLOGY AND LABORATORY MEDICINE</a:t>
            </a:r>
          </a:p>
        </p:txBody>
      </p:sp>
      <p:sp>
        <p:nvSpPr>
          <p:cNvPr id="6" name="Slide Number Placeholder 5"/>
          <p:cNvSpPr>
            <a:spLocks noGrp="1"/>
          </p:cNvSpPr>
          <p:nvPr>
            <p:ph type="sldNum" sz="quarter" idx="12"/>
          </p:nvPr>
        </p:nvSpPr>
        <p:spPr/>
        <p:txBody>
          <a:bodyPr/>
          <a:lstStyle>
            <a:lvl1pPr>
              <a:defRPr/>
            </a:lvl1pPr>
          </a:lstStyle>
          <a:p>
            <a:pPr>
              <a:defRPr/>
            </a:pPr>
            <a:fld id="{1838B33F-28D9-4DB5-ADAA-91733A9F25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Version: 4/5/2022</a:t>
            </a:r>
          </a:p>
        </p:txBody>
      </p:sp>
      <p:sp>
        <p:nvSpPr>
          <p:cNvPr id="5"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6" name="Slide Number Placeholder 5"/>
          <p:cNvSpPr>
            <a:spLocks noGrp="1"/>
          </p:cNvSpPr>
          <p:nvPr>
            <p:ph type="sldNum" sz="quarter" idx="12"/>
          </p:nvPr>
        </p:nvSpPr>
        <p:spPr/>
        <p:txBody>
          <a:bodyPr/>
          <a:lstStyle>
            <a:lvl1pPr>
              <a:defRPr/>
            </a:lvl1pPr>
          </a:lstStyle>
          <a:p>
            <a:pPr>
              <a:defRPr/>
            </a:pPr>
            <a:fld id="{9AD85AEB-CC72-442D-9737-09EED6216F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r>
              <a:rPr lang="en-US"/>
              <a:t>Version: 4/5/2022</a:t>
            </a:r>
          </a:p>
        </p:txBody>
      </p:sp>
      <p:sp>
        <p:nvSpPr>
          <p:cNvPr id="5"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6" name="Slide Number Placeholder 5"/>
          <p:cNvSpPr>
            <a:spLocks noGrp="1"/>
          </p:cNvSpPr>
          <p:nvPr>
            <p:ph type="sldNum" sz="quarter" idx="12"/>
          </p:nvPr>
        </p:nvSpPr>
        <p:spPr/>
        <p:txBody>
          <a:bodyPr/>
          <a:lstStyle>
            <a:lvl1pPr>
              <a:defRPr/>
            </a:lvl1pPr>
          </a:lstStyle>
          <a:p>
            <a:pPr>
              <a:defRPr/>
            </a:pPr>
            <a:fld id="{269C20F8-9B39-45A1-80B4-ECFFCA121D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5135563"/>
          </a:xfrm>
        </p:spPr>
        <p:txBody>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Version: 4/5/2022</a:t>
            </a:r>
          </a:p>
        </p:txBody>
      </p:sp>
      <p:sp>
        <p:nvSpPr>
          <p:cNvPr id="5"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6" name="Slide Number Placeholder 5"/>
          <p:cNvSpPr>
            <a:spLocks noGrp="1"/>
          </p:cNvSpPr>
          <p:nvPr>
            <p:ph type="sldNum" sz="quarter" idx="12"/>
          </p:nvPr>
        </p:nvSpPr>
        <p:spPr/>
        <p:txBody>
          <a:bodyPr/>
          <a:lstStyle>
            <a:lvl1pPr>
              <a:defRPr/>
            </a:lvl1pPr>
          </a:lstStyle>
          <a:p>
            <a:pPr>
              <a:defRPr/>
            </a:pPr>
            <a:fld id="{65971B20-FBDD-4320-B9A6-C9637B0BB2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Version: 4/5/2022</a:t>
            </a:r>
          </a:p>
        </p:txBody>
      </p:sp>
      <p:sp>
        <p:nvSpPr>
          <p:cNvPr id="5"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6" name="Slide Number Placeholder 5"/>
          <p:cNvSpPr>
            <a:spLocks noGrp="1"/>
          </p:cNvSpPr>
          <p:nvPr>
            <p:ph type="sldNum" sz="quarter" idx="12"/>
          </p:nvPr>
        </p:nvSpPr>
        <p:spPr/>
        <p:txBody>
          <a:bodyPr/>
          <a:lstStyle>
            <a:lvl1pPr>
              <a:defRPr/>
            </a:lvl1pPr>
          </a:lstStyle>
          <a:p>
            <a:pPr>
              <a:defRPr/>
            </a:pPr>
            <a:fld id="{7C31B717-5798-420D-AFEE-F27961158F3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r>
              <a:rPr lang="en-US"/>
              <a:t>Version: 4/5/2022</a:t>
            </a:r>
          </a:p>
        </p:txBody>
      </p:sp>
      <p:sp>
        <p:nvSpPr>
          <p:cNvPr id="6"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7" name="Slide Number Placeholder 5"/>
          <p:cNvSpPr>
            <a:spLocks noGrp="1"/>
          </p:cNvSpPr>
          <p:nvPr>
            <p:ph type="sldNum" sz="quarter" idx="12"/>
          </p:nvPr>
        </p:nvSpPr>
        <p:spPr/>
        <p:txBody>
          <a:bodyPr/>
          <a:lstStyle>
            <a:lvl1pPr>
              <a:defRPr/>
            </a:lvl1pPr>
          </a:lstStyle>
          <a:p>
            <a:pPr>
              <a:defRPr/>
            </a:pPr>
            <a:fld id="{D910A39A-EA63-4828-8063-BF72794191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r>
              <a:rPr lang="en-US"/>
              <a:t>Version: 4/5/2022</a:t>
            </a:r>
          </a:p>
        </p:txBody>
      </p:sp>
      <p:sp>
        <p:nvSpPr>
          <p:cNvPr id="8"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9" name="Slide Number Placeholder 5"/>
          <p:cNvSpPr>
            <a:spLocks noGrp="1"/>
          </p:cNvSpPr>
          <p:nvPr>
            <p:ph type="sldNum" sz="quarter" idx="12"/>
          </p:nvPr>
        </p:nvSpPr>
        <p:spPr/>
        <p:txBody>
          <a:bodyPr/>
          <a:lstStyle>
            <a:lvl1pPr>
              <a:defRPr/>
            </a:lvl1pPr>
          </a:lstStyle>
          <a:p>
            <a:pPr>
              <a:defRPr/>
            </a:pPr>
            <a:fld id="{C409B91E-6B59-4707-AD0F-A0328BCF521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Version: 4/5/2022</a:t>
            </a:r>
          </a:p>
        </p:txBody>
      </p:sp>
      <p:sp>
        <p:nvSpPr>
          <p:cNvPr id="4"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5" name="Slide Number Placeholder 5"/>
          <p:cNvSpPr>
            <a:spLocks noGrp="1"/>
          </p:cNvSpPr>
          <p:nvPr>
            <p:ph type="sldNum" sz="quarter" idx="12"/>
          </p:nvPr>
        </p:nvSpPr>
        <p:spPr/>
        <p:txBody>
          <a:bodyPr/>
          <a:lstStyle>
            <a:lvl1pPr>
              <a:defRPr/>
            </a:lvl1pPr>
          </a:lstStyle>
          <a:p>
            <a:pPr>
              <a:defRPr/>
            </a:pPr>
            <a:fld id="{442B830F-B144-4AD5-BF68-01D7EC260A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Version: 4/5/2022</a:t>
            </a:r>
          </a:p>
        </p:txBody>
      </p:sp>
      <p:sp>
        <p:nvSpPr>
          <p:cNvPr id="3"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4" name="Slide Number Placeholder 5"/>
          <p:cNvSpPr>
            <a:spLocks noGrp="1"/>
          </p:cNvSpPr>
          <p:nvPr>
            <p:ph type="sldNum" sz="quarter" idx="12"/>
          </p:nvPr>
        </p:nvSpPr>
        <p:spPr/>
        <p:txBody>
          <a:bodyPr/>
          <a:lstStyle>
            <a:lvl1pPr>
              <a:defRPr/>
            </a:lvl1pPr>
          </a:lstStyle>
          <a:p>
            <a:pPr>
              <a:defRPr/>
            </a:pPr>
            <a:fld id="{9D4807A8-2D26-4E6E-836D-39DC59F84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74750"/>
          </a:xfrm>
        </p:spPr>
        <p:txBody>
          <a:bodyPr anchor="b"/>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1787"/>
            <a:ext cx="3008313" cy="45243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t>Version: 4/5/2022</a:t>
            </a:r>
          </a:p>
        </p:txBody>
      </p:sp>
      <p:sp>
        <p:nvSpPr>
          <p:cNvPr id="6" name="Footer Placeholder 4"/>
          <p:cNvSpPr>
            <a:spLocks noGrp="1"/>
          </p:cNvSpPr>
          <p:nvPr>
            <p:ph type="ftr" sz="quarter" idx="11"/>
          </p:nvPr>
        </p:nvSpPr>
        <p:spPr/>
        <p:txBody>
          <a:bodyPr/>
          <a:lstStyle>
            <a:lvl1pPr>
              <a:defRPr/>
            </a:lvl1pPr>
          </a:lstStyle>
          <a:p>
            <a:pPr>
              <a:defRPr/>
            </a:pPr>
            <a:r>
              <a:rPr lang="en-US"/>
              <a:t>PATHOLOGY AND LABORATORY MEDICINE</a:t>
            </a:r>
          </a:p>
        </p:txBody>
      </p:sp>
      <p:sp>
        <p:nvSpPr>
          <p:cNvPr id="7" name="Slide Number Placeholder 5"/>
          <p:cNvSpPr>
            <a:spLocks noGrp="1"/>
          </p:cNvSpPr>
          <p:nvPr>
            <p:ph type="sldNum" sz="quarter" idx="12"/>
          </p:nvPr>
        </p:nvSpPr>
        <p:spPr/>
        <p:txBody>
          <a:bodyPr/>
          <a:lstStyle>
            <a:lvl1pPr>
              <a:defRPr/>
            </a:lvl1pPr>
          </a:lstStyle>
          <a:p>
            <a:pPr>
              <a:defRPr/>
            </a:pPr>
            <a:fld id="{C61C53F9-E154-4A53-8316-07AD924EB6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211885"/>
            <a:ext cx="7543800" cy="566738"/>
          </a:xfrm>
        </p:spPr>
        <p:txBody>
          <a:bodyPr anchor="b"/>
          <a:lstStyle>
            <a:lvl1pPr algn="ctr">
              <a:defRPr sz="2800" b="1"/>
            </a:lvl1pPr>
          </a:lstStyle>
          <a:p>
            <a:r>
              <a:rPr lang="en-US"/>
              <a:t>Click to edit Master title style</a:t>
            </a:r>
            <a:endParaRPr lang="en-US" dirty="0"/>
          </a:p>
        </p:txBody>
      </p:sp>
      <p:sp>
        <p:nvSpPr>
          <p:cNvPr id="3" name="Picture Placeholder 2"/>
          <p:cNvSpPr>
            <a:spLocks noGrp="1"/>
          </p:cNvSpPr>
          <p:nvPr>
            <p:ph type="pic" idx="1"/>
          </p:nvPr>
        </p:nvSpPr>
        <p:spPr>
          <a:xfrm>
            <a:off x="1792288" y="1077353"/>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285750" indent="-285750">
              <a:buFont typeface="Wingdings" panose="05000000000000000000" pitchFamily="2" charset="2"/>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ext Placeholder 3"/>
          <p:cNvSpPr>
            <a:spLocks noGrp="1"/>
          </p:cNvSpPr>
          <p:nvPr>
            <p:ph type="body" sz="half" idx="13"/>
          </p:nvPr>
        </p:nvSpPr>
        <p:spPr>
          <a:xfrm>
            <a:off x="152400" y="1077353"/>
            <a:ext cx="1524000" cy="4114799"/>
          </a:xfrm>
        </p:spPr>
        <p:txBody>
          <a:bodyPr/>
          <a:lstStyle>
            <a:lvl1pPr marL="285750" indent="-285750">
              <a:buFont typeface="Wingdings" panose="05000000000000000000" pitchFamily="2" charset="2"/>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3"/>
          <p:cNvSpPr>
            <a:spLocks noGrp="1"/>
          </p:cNvSpPr>
          <p:nvPr>
            <p:ph type="body" sz="half" idx="14"/>
          </p:nvPr>
        </p:nvSpPr>
        <p:spPr>
          <a:xfrm>
            <a:off x="7394576" y="1077352"/>
            <a:ext cx="1524000" cy="4114799"/>
          </a:xfrm>
        </p:spPr>
        <p:txBody>
          <a:bodyPr/>
          <a:lstStyle>
            <a:lvl1pPr marL="285750" indent="-285750">
              <a:buFont typeface="Wingdings" panose="05000000000000000000" pitchFamily="2" charset="2"/>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5"/>
          </p:nvPr>
        </p:nvSpPr>
        <p:spPr/>
        <p:txBody>
          <a:bodyPr/>
          <a:lstStyle>
            <a:lvl1pPr>
              <a:defRPr/>
            </a:lvl1pPr>
          </a:lstStyle>
          <a:p>
            <a:pPr>
              <a:defRPr/>
            </a:pPr>
            <a:r>
              <a:rPr lang="en-US"/>
              <a:t>Version: 4/5/2022</a:t>
            </a:r>
          </a:p>
        </p:txBody>
      </p:sp>
      <p:sp>
        <p:nvSpPr>
          <p:cNvPr id="10" name="Footer Placeholder 4"/>
          <p:cNvSpPr>
            <a:spLocks noGrp="1"/>
          </p:cNvSpPr>
          <p:nvPr>
            <p:ph type="ftr" sz="quarter" idx="16"/>
          </p:nvPr>
        </p:nvSpPr>
        <p:spPr/>
        <p:txBody>
          <a:bodyPr/>
          <a:lstStyle>
            <a:lvl1pPr>
              <a:defRPr/>
            </a:lvl1pPr>
          </a:lstStyle>
          <a:p>
            <a:pPr>
              <a:defRPr/>
            </a:pPr>
            <a:r>
              <a:rPr lang="en-US"/>
              <a:t>PATHOLOGY AND LABORATORY MEDICINE</a:t>
            </a:r>
          </a:p>
        </p:txBody>
      </p:sp>
      <p:sp>
        <p:nvSpPr>
          <p:cNvPr id="11" name="Slide Number Placeholder 5"/>
          <p:cNvSpPr>
            <a:spLocks noGrp="1"/>
          </p:cNvSpPr>
          <p:nvPr>
            <p:ph type="sldNum" sz="quarter" idx="17"/>
          </p:nvPr>
        </p:nvSpPr>
        <p:spPr/>
        <p:txBody>
          <a:bodyPr/>
          <a:lstStyle>
            <a:lvl1pPr>
              <a:defRPr/>
            </a:lvl1pPr>
          </a:lstStyle>
          <a:p>
            <a:pPr>
              <a:defRPr/>
            </a:pPr>
            <a:fld id="{EB6E98AD-6CAA-4813-A06B-8E41F81950D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boni10292.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457200" y="274638"/>
            <a:ext cx="8229600" cy="5794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r>
              <a:rPr lang="en-US"/>
              <a:t>Version: 4/5/2022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r>
              <a:rPr lang="en-US"/>
              <a:t>PATHOLOGY AND LABORATORY MEDICINE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F5FCC31-E095-4537-9680-1CF9320C7D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p:txStyles>
    <p:titleStyle>
      <a:lvl1pPr algn="ctr" rtl="0" fontAlgn="base">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fontAlgn="base">
        <a:spcBef>
          <a:spcPct val="0"/>
        </a:spcBef>
        <a:spcAft>
          <a:spcPct val="0"/>
        </a:spcAft>
        <a:defRPr sz="2800" b="1">
          <a:solidFill>
            <a:srgbClr val="003399"/>
          </a:solidFill>
          <a:latin typeface="Arial" charset="0"/>
          <a:cs typeface="Arial" charset="0"/>
        </a:defRPr>
      </a:lvl2pPr>
      <a:lvl3pPr algn="ctr" rtl="0" fontAlgn="base">
        <a:spcBef>
          <a:spcPct val="0"/>
        </a:spcBef>
        <a:spcAft>
          <a:spcPct val="0"/>
        </a:spcAft>
        <a:defRPr sz="2800" b="1">
          <a:solidFill>
            <a:srgbClr val="003399"/>
          </a:solidFill>
          <a:latin typeface="Arial" charset="0"/>
          <a:cs typeface="Arial" charset="0"/>
        </a:defRPr>
      </a:lvl3pPr>
      <a:lvl4pPr algn="ctr" rtl="0" fontAlgn="base">
        <a:spcBef>
          <a:spcPct val="0"/>
        </a:spcBef>
        <a:spcAft>
          <a:spcPct val="0"/>
        </a:spcAft>
        <a:defRPr sz="2800" b="1">
          <a:solidFill>
            <a:srgbClr val="003399"/>
          </a:solidFill>
          <a:latin typeface="Arial" charset="0"/>
          <a:cs typeface="Arial" charset="0"/>
        </a:defRPr>
      </a:lvl4pPr>
      <a:lvl5pPr algn="ctr" rtl="0" fontAlgn="base">
        <a:spcBef>
          <a:spcPct val="0"/>
        </a:spcBef>
        <a:spcAft>
          <a:spcPct val="0"/>
        </a:spcAft>
        <a:defRPr sz="28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p:titleStyle>
    <p:bodyStyle>
      <a:lvl1pPr marL="342900" indent="-342900" algn="l" rtl="0" fontAlgn="base">
        <a:spcBef>
          <a:spcPct val="20000"/>
        </a:spcBef>
        <a:spcAft>
          <a:spcPct val="0"/>
        </a:spcAft>
        <a:buClr>
          <a:srgbClr val="003399"/>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lr>
          <a:srgbClr val="003399"/>
        </a:buClr>
        <a:buFont typeface="Arial" charset="0"/>
        <a:buChar char="–"/>
        <a:defRPr sz="20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Clr>
          <a:srgbClr val="003399"/>
        </a:buClr>
        <a:buFont typeface="Arial" charset="0"/>
        <a:buChar char="•"/>
        <a:defRPr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Clr>
          <a:srgbClr val="003399"/>
        </a:buClr>
        <a:buFont typeface="Arial" charset="0"/>
        <a:buChar char="–"/>
        <a:defRPr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Clr>
          <a:srgbClr val="003399"/>
        </a:buClr>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a:t>PATHOLOGY AND LABORATORY MEDICINE</a:t>
            </a:r>
          </a:p>
        </p:txBody>
      </p:sp>
      <p:sp>
        <p:nvSpPr>
          <p:cNvPr id="2050" name="Rectangle 2"/>
          <p:cNvSpPr>
            <a:spLocks noGrp="1" noChangeArrowheads="1"/>
          </p:cNvSpPr>
          <p:nvPr>
            <p:ph type="ctrTitle" idx="4294967295"/>
          </p:nvPr>
        </p:nvSpPr>
        <p:spPr>
          <a:xfrm>
            <a:off x="685800" y="457201"/>
            <a:ext cx="7620000" cy="1567506"/>
          </a:xfrm>
        </p:spPr>
        <p:txBody>
          <a:bodyPr>
            <a:normAutofit fontScale="90000"/>
          </a:bodyPr>
          <a:lstStyle/>
          <a:p>
            <a:pPr>
              <a:defRPr/>
            </a:pPr>
            <a:r>
              <a:rPr lang="en-US" sz="4000" dirty="0"/>
              <a:t>Fern Test</a:t>
            </a:r>
            <a:br>
              <a:rPr lang="en-US" sz="4000" dirty="0"/>
            </a:br>
            <a:r>
              <a:rPr lang="en-US" sz="4000" dirty="0"/>
              <a:t>Provider Performed Testing</a:t>
            </a:r>
            <a:br>
              <a:rPr lang="en-US" dirty="0"/>
            </a:b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264419"/>
            <a:ext cx="2209800" cy="2209800"/>
          </a:xfrm>
          <a:prstGeom prst="rect">
            <a:avLst/>
          </a:prstGeom>
        </p:spPr>
      </p:pic>
      <p:pic>
        <p:nvPicPr>
          <p:cNvPr id="7" name="Picture 6" descr="j02100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133600"/>
            <a:ext cx="2560320" cy="247143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05B9B1E2-EDF0-445C-A097-1DA78DF8D962}"/>
              </a:ext>
            </a:extLst>
          </p:cNvPr>
          <p:cNvSpPr>
            <a:spLocks noGrp="1"/>
          </p:cNvSpPr>
          <p:nvPr>
            <p:ph type="dt" sz="half" idx="10"/>
          </p:nvPr>
        </p:nvSpPr>
        <p:spPr/>
        <p:txBody>
          <a:bodyPr/>
          <a:lstStyle/>
          <a:p>
            <a:pPr>
              <a:defRPr/>
            </a:pPr>
            <a:r>
              <a:rPr lang="en-US"/>
              <a:t>Version: 4/5/2022</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idx="1"/>
          </p:nvPr>
        </p:nvSpPr>
        <p:spPr>
          <a:xfrm>
            <a:off x="457200" y="1211456"/>
            <a:ext cx="8229600" cy="5135563"/>
          </a:xfrm>
        </p:spPr>
        <p:txBody>
          <a:bodyPr/>
          <a:lstStyle/>
          <a:p>
            <a:r>
              <a:rPr lang="en-US" altLang="en-US" dirty="0"/>
              <a:t>Order POC Fern Test in EPIC.</a:t>
            </a:r>
          </a:p>
          <a:p>
            <a:endParaRPr lang="en-US" altLang="en-US" sz="1200" dirty="0"/>
          </a:p>
          <a:p>
            <a:pPr eaLnBrk="1" hangingPunct="1"/>
            <a:r>
              <a:rPr lang="en-US" altLang="en-US" dirty="0"/>
              <a:t>Once ordered, POC Fern Test will be available in EPIC </a:t>
            </a:r>
            <a:r>
              <a:rPr lang="en-US" altLang="en-US" i="1" dirty="0"/>
              <a:t>Enter/Edit Results </a:t>
            </a:r>
            <a:r>
              <a:rPr lang="en-US" altLang="en-US" dirty="0"/>
              <a:t>tab.</a:t>
            </a:r>
          </a:p>
          <a:p>
            <a:pPr eaLnBrk="1" hangingPunct="1"/>
            <a:r>
              <a:rPr lang="en-US" altLang="en-US" dirty="0"/>
              <a:t>Select POC Fern Test in </a:t>
            </a:r>
            <a:r>
              <a:rPr lang="en-US" altLang="en-US" i="1" dirty="0"/>
              <a:t>Enter/Edit Results </a:t>
            </a:r>
            <a:r>
              <a:rPr lang="en-US" altLang="en-US" dirty="0"/>
              <a:t>tab and enter result in chart.</a:t>
            </a:r>
          </a:p>
          <a:p>
            <a:pPr marL="0" indent="0" eaLnBrk="1" hangingPunct="1">
              <a:buNone/>
            </a:pPr>
            <a:endParaRPr lang="en-US" altLang="en-US" dirty="0"/>
          </a:p>
          <a:p>
            <a:pPr eaLnBrk="1" hangingPunct="1"/>
            <a:r>
              <a:rPr lang="en-US" altLang="en-US" dirty="0"/>
              <a:t>See next slide for example in EPIC.</a:t>
            </a:r>
          </a:p>
          <a:p>
            <a:pPr eaLnBrk="1" hangingPunct="1"/>
            <a:endParaRPr lang="en-US" altLang="en-US" sz="1200" dirty="0"/>
          </a:p>
          <a:p>
            <a:pPr marL="0" indent="0">
              <a:buNone/>
            </a:pPr>
            <a:r>
              <a:rPr lang="en-US" dirty="0"/>
              <a:t> </a:t>
            </a:r>
          </a:p>
        </p:txBody>
      </p:sp>
      <p:sp>
        <p:nvSpPr>
          <p:cNvPr id="6" name="Rectangle 2"/>
          <p:cNvSpPr txBox="1">
            <a:spLocks noChangeArrowheads="1"/>
          </p:cNvSpPr>
          <p:nvPr/>
        </p:nvSpPr>
        <p:spPr>
          <a:xfrm>
            <a:off x="457200" y="274638"/>
            <a:ext cx="82296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Ordering and Result Reporting</a:t>
            </a: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Date Placeholder 1">
            <a:extLst>
              <a:ext uri="{FF2B5EF4-FFF2-40B4-BE49-F238E27FC236}">
                <a16:creationId xmlns:a16="http://schemas.microsoft.com/office/drawing/2014/main" id="{D4AD936D-DE23-4A1D-BE02-1A55FE578B63}"/>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45615-2704-46A6-8874-4BFCF4E0CFCF}"/>
              </a:ext>
            </a:extLst>
          </p:cNvPr>
          <p:cNvSpPr>
            <a:spLocks noGrp="1"/>
          </p:cNvSpPr>
          <p:nvPr>
            <p:ph type="title"/>
          </p:nvPr>
        </p:nvSpPr>
        <p:spPr/>
        <p:txBody>
          <a:bodyPr>
            <a:normAutofit/>
          </a:bodyPr>
          <a:lstStyle/>
          <a:p>
            <a:r>
              <a:rPr lang="en-US" dirty="0">
                <a:solidFill>
                  <a:srgbClr val="3366CC"/>
                </a:solidFill>
              </a:rPr>
              <a:t>EPIC Example</a:t>
            </a:r>
            <a:endParaRPr lang="en-US" dirty="0"/>
          </a:p>
        </p:txBody>
      </p:sp>
      <p:pic>
        <p:nvPicPr>
          <p:cNvPr id="7" name="Content Placeholder 6">
            <a:extLst>
              <a:ext uri="{FF2B5EF4-FFF2-40B4-BE49-F238E27FC236}">
                <a16:creationId xmlns:a16="http://schemas.microsoft.com/office/drawing/2014/main" id="{E6DE2081-BFE8-4128-AC71-1DF005286799}"/>
              </a:ext>
            </a:extLst>
          </p:cNvPr>
          <p:cNvPicPr>
            <a:picLocks noGrp="1" noChangeAspect="1"/>
          </p:cNvPicPr>
          <p:nvPr>
            <p:ph idx="1"/>
          </p:nvPr>
        </p:nvPicPr>
        <p:blipFill>
          <a:blip r:embed="rId2"/>
          <a:stretch>
            <a:fillRect/>
          </a:stretch>
        </p:blipFill>
        <p:spPr>
          <a:xfrm>
            <a:off x="516917" y="874889"/>
            <a:ext cx="8110165" cy="5135563"/>
          </a:xfrm>
        </p:spPr>
      </p:pic>
      <p:sp>
        <p:nvSpPr>
          <p:cNvPr id="5" name="Footer Placeholder 4">
            <a:extLst>
              <a:ext uri="{FF2B5EF4-FFF2-40B4-BE49-F238E27FC236}">
                <a16:creationId xmlns:a16="http://schemas.microsoft.com/office/drawing/2014/main" id="{AF748803-E713-455C-B69A-96183ED60D66}"/>
              </a:ext>
            </a:extLst>
          </p:cNvPr>
          <p:cNvSpPr>
            <a:spLocks noGrp="1"/>
          </p:cNvSpPr>
          <p:nvPr>
            <p:ph type="ftr" sz="quarter" idx="11"/>
          </p:nvPr>
        </p:nvSpPr>
        <p:spPr/>
        <p:txBody>
          <a:bodyPr/>
          <a:lstStyle/>
          <a:p>
            <a:pPr>
              <a:defRPr/>
            </a:pPr>
            <a:r>
              <a:rPr lang="en-US" dirty="0"/>
              <a:t>PATHOLOGY AND LABORATORY MEDICINE</a:t>
            </a:r>
          </a:p>
        </p:txBody>
      </p:sp>
      <p:sp>
        <p:nvSpPr>
          <p:cNvPr id="9" name="Date Placeholder 8">
            <a:extLst>
              <a:ext uri="{FF2B5EF4-FFF2-40B4-BE49-F238E27FC236}">
                <a16:creationId xmlns:a16="http://schemas.microsoft.com/office/drawing/2014/main" id="{21E89C40-BB70-4347-918A-CAA80A948D6F}"/>
              </a:ext>
            </a:extLst>
          </p:cNvPr>
          <p:cNvSpPr>
            <a:spLocks noGrp="1"/>
          </p:cNvSpPr>
          <p:nvPr>
            <p:ph type="dt" sz="half" idx="10"/>
          </p:nvPr>
        </p:nvSpPr>
        <p:spPr/>
        <p:txBody>
          <a:bodyPr/>
          <a:lstStyle/>
          <a:p>
            <a:pPr>
              <a:defRPr/>
            </a:pPr>
            <a:r>
              <a:rPr lang="en-US"/>
              <a:t>Version: 4/5/2022</a:t>
            </a:r>
          </a:p>
        </p:txBody>
      </p:sp>
    </p:spTree>
    <p:extLst>
      <p:ext uri="{BB962C8B-B14F-4D97-AF65-F5344CB8AC3E}">
        <p14:creationId xmlns:p14="http://schemas.microsoft.com/office/powerpoint/2010/main" val="2937975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914400" y="1828800"/>
            <a:ext cx="7467600" cy="2590800"/>
          </a:xfrm>
        </p:spPr>
        <p:txBody>
          <a:bodyPr/>
          <a:lstStyle/>
          <a:p>
            <a:r>
              <a:rPr lang="en-US" dirty="0"/>
              <a:t>If the sample is moderately to grossly bloody, the </a:t>
            </a:r>
            <a:r>
              <a:rPr lang="en-US" dirty="0" err="1"/>
              <a:t>ferning</a:t>
            </a:r>
            <a:r>
              <a:rPr lang="en-US" dirty="0"/>
              <a:t> pattern may be obscured or absent even with amniotic fluid present.</a:t>
            </a:r>
          </a:p>
          <a:p>
            <a:pPr marL="0" indent="0">
              <a:buNone/>
            </a:pPr>
            <a:endParaRPr lang="en-US" dirty="0"/>
          </a:p>
          <a:p>
            <a:pPr lvl="0"/>
            <a:endParaRPr lang="en-US" dirty="0"/>
          </a:p>
        </p:txBody>
      </p:sp>
      <p:sp>
        <p:nvSpPr>
          <p:cNvPr id="6" name="Rectangle 2"/>
          <p:cNvSpPr txBox="1">
            <a:spLocks noChangeArrowheads="1"/>
          </p:cNvSpPr>
          <p:nvPr/>
        </p:nvSpPr>
        <p:spPr>
          <a:xfrm>
            <a:off x="609600" y="427038"/>
            <a:ext cx="80772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Limitations</a:t>
            </a: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Date Placeholder 1">
            <a:extLst>
              <a:ext uri="{FF2B5EF4-FFF2-40B4-BE49-F238E27FC236}">
                <a16:creationId xmlns:a16="http://schemas.microsoft.com/office/drawing/2014/main" id="{7B765570-9360-4C4F-8141-4EDE30881D6F}"/>
              </a:ext>
            </a:extLst>
          </p:cNvPr>
          <p:cNvSpPr>
            <a:spLocks noGrp="1"/>
          </p:cNvSpPr>
          <p:nvPr>
            <p:ph type="dt" sz="half" idx="10"/>
          </p:nvPr>
        </p:nvSpPr>
        <p:spPr/>
        <p:txBody>
          <a:bodyPr/>
          <a:lstStyle/>
          <a:p>
            <a:pPr>
              <a:defRPr/>
            </a:pPr>
            <a:r>
              <a:rPr lang="en-US" dirty="0"/>
              <a:t>Version: 4/5/2022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1143000" y="1219200"/>
            <a:ext cx="7391400" cy="2554545"/>
          </a:xfrm>
          <a:prstGeom prst="rect">
            <a:avLst/>
          </a:prstGeom>
          <a:noFill/>
          <a:ln w="9525">
            <a:noFill/>
            <a:miter lim="800000"/>
            <a:headEnd/>
            <a:tailEnd/>
          </a:ln>
          <a:effectLst/>
        </p:spPr>
        <p:txBody>
          <a:bodyPr wrap="square">
            <a:spAutoFit/>
          </a:bodyPr>
          <a:lstStyle/>
          <a:p>
            <a:pPr eaLnBrk="0" hangingPunct="0"/>
            <a:r>
              <a:rPr lang="en-US" sz="2000" dirty="0"/>
              <a:t>Contact Point of Care Testing: </a:t>
            </a:r>
          </a:p>
          <a:p>
            <a:pPr eaLnBrk="0" hangingPunct="0"/>
            <a:endParaRPr lang="en-US" sz="2000" dirty="0"/>
          </a:p>
          <a:p>
            <a:pPr eaLnBrk="0" hangingPunct="0"/>
            <a:r>
              <a:rPr lang="en-US" sz="2000" dirty="0"/>
              <a:t>	Brian Castle: 313-916-4054</a:t>
            </a:r>
          </a:p>
          <a:p>
            <a:pPr eaLnBrk="0" hangingPunct="0"/>
            <a:endParaRPr lang="en-US" sz="2000" dirty="0"/>
          </a:p>
          <a:p>
            <a:pPr eaLnBrk="0" hangingPunct="0"/>
            <a:r>
              <a:rPr lang="en-US" sz="2000" dirty="0"/>
              <a:t>	Jackie Hirst: 313-916-8949</a:t>
            </a:r>
          </a:p>
          <a:p>
            <a:pPr eaLnBrk="0" hangingPunct="0"/>
            <a:endParaRPr lang="en-US" sz="2000" dirty="0"/>
          </a:p>
          <a:p>
            <a:pPr eaLnBrk="0" hangingPunct="0"/>
            <a:r>
              <a:rPr lang="en-US" sz="2000" dirty="0"/>
              <a:t>	Emily Morrow: 313-916-4114</a:t>
            </a:r>
          </a:p>
          <a:p>
            <a:pPr eaLnBrk="0" hangingPunct="0"/>
            <a:endParaRPr lang="en-US" sz="2000" dirty="0"/>
          </a:p>
        </p:txBody>
      </p:sp>
      <p:sp>
        <p:nvSpPr>
          <p:cNvPr id="6" name="Rectangle 2"/>
          <p:cNvSpPr txBox="1">
            <a:spLocks noChangeArrowheads="1"/>
          </p:cNvSpPr>
          <p:nvPr/>
        </p:nvSpPr>
        <p:spPr>
          <a:xfrm>
            <a:off x="457200" y="381000"/>
            <a:ext cx="8229600" cy="457200"/>
          </a:xfrm>
          <a:prstGeom prst="rect">
            <a:avLst/>
          </a:prstGeom>
        </p:spPr>
        <p:txBody>
          <a:bodyPr anchor="ctr">
            <a:normAutofit fontScale="92500" lnSpcReduction="10000"/>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Questions?</a:t>
            </a:r>
          </a:p>
        </p:txBody>
      </p:sp>
      <p:sp>
        <p:nvSpPr>
          <p:cNvPr id="4" name="Footer Placeholder 3"/>
          <p:cNvSpPr>
            <a:spLocks noGrp="1"/>
          </p:cNvSpPr>
          <p:nvPr>
            <p:ph type="ftr" sz="quarter" idx="11"/>
          </p:nvPr>
        </p:nvSpPr>
        <p:spPr/>
        <p:txBody>
          <a:bodyPr/>
          <a:lstStyle/>
          <a:p>
            <a:pPr>
              <a:defRPr/>
            </a:pPr>
            <a:r>
              <a:rPr lang="en-US" dirty="0"/>
              <a:t>PATHOLOGY AND LABORATORY MEDICINE</a:t>
            </a:r>
          </a:p>
        </p:txBody>
      </p:sp>
      <p:sp>
        <p:nvSpPr>
          <p:cNvPr id="2" name="Date Placeholder 1">
            <a:extLst>
              <a:ext uri="{FF2B5EF4-FFF2-40B4-BE49-F238E27FC236}">
                <a16:creationId xmlns:a16="http://schemas.microsoft.com/office/drawing/2014/main" id="{C56EC807-ACD0-433F-BF76-9A1B889CF0D0}"/>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dirty="0">
                <a:solidFill>
                  <a:srgbClr val="3366CC"/>
                </a:solidFill>
              </a:rPr>
              <a:t>Course Goal and/or Objectives</a:t>
            </a:r>
          </a:p>
        </p:txBody>
      </p:sp>
      <p:sp>
        <p:nvSpPr>
          <p:cNvPr id="5123" name="Rectangle 3"/>
          <p:cNvSpPr>
            <a:spLocks noGrp="1" noChangeArrowheads="1"/>
          </p:cNvSpPr>
          <p:nvPr>
            <p:ph idx="1"/>
          </p:nvPr>
        </p:nvSpPr>
        <p:spPr>
          <a:xfrm>
            <a:off x="762000" y="1143001"/>
            <a:ext cx="7543800" cy="4648200"/>
          </a:xfrm>
        </p:spPr>
        <p:txBody>
          <a:bodyPr/>
          <a:lstStyle/>
          <a:p>
            <a:pPr eaLnBrk="1" hangingPunct="1"/>
            <a:r>
              <a:rPr lang="en-US" altLang="en-US" dirty="0"/>
              <a:t>This course will review the procedure for performing Fern Tests.</a:t>
            </a:r>
          </a:p>
          <a:p>
            <a:pPr marL="0" indent="0" eaLnBrk="1" hangingPunct="1">
              <a:buNone/>
            </a:pPr>
            <a:endParaRPr lang="en-US" altLang="en-US" dirty="0"/>
          </a:p>
          <a:p>
            <a:r>
              <a:rPr lang="en-US" dirty="0">
                <a:latin typeface="Arial" charset="0"/>
                <a:cs typeface="Arial" charset="0"/>
              </a:rPr>
              <a:t>This course will include:</a:t>
            </a:r>
          </a:p>
          <a:p>
            <a:pPr lvl="1" eaLnBrk="1" hangingPunct="1"/>
            <a:r>
              <a:rPr lang="en-US" altLang="en-US" sz="2400" dirty="0"/>
              <a:t>Test principle</a:t>
            </a:r>
          </a:p>
          <a:p>
            <a:pPr lvl="1" eaLnBrk="1" hangingPunct="1"/>
            <a:r>
              <a:rPr lang="en-US" altLang="en-US" sz="2400" dirty="0"/>
              <a:t>Supplies needed</a:t>
            </a:r>
          </a:p>
          <a:p>
            <a:pPr lvl="1" eaLnBrk="1" hangingPunct="1"/>
            <a:r>
              <a:rPr lang="en-US" altLang="en-US" sz="2400" dirty="0"/>
              <a:t>Specimen collection</a:t>
            </a:r>
          </a:p>
          <a:p>
            <a:pPr lvl="1" eaLnBrk="1" hangingPunct="1"/>
            <a:r>
              <a:rPr lang="en-US" altLang="en-US" sz="2400" dirty="0"/>
              <a:t>Patient testing</a:t>
            </a:r>
          </a:p>
          <a:p>
            <a:pPr lvl="1" eaLnBrk="1" hangingPunct="1"/>
            <a:r>
              <a:rPr lang="en-US" altLang="en-US" sz="2400" dirty="0"/>
              <a:t>Ordering and result reporting</a:t>
            </a:r>
          </a:p>
          <a:p>
            <a:pPr lvl="1" eaLnBrk="1" hangingPunct="1"/>
            <a:r>
              <a:rPr lang="en-US" altLang="en-US" sz="2400" dirty="0"/>
              <a:t>Limitations</a:t>
            </a:r>
          </a:p>
          <a:p>
            <a:pPr>
              <a:buFont typeface="Wingdings" pitchFamily="2" charset="2"/>
              <a:buNone/>
            </a:pPr>
            <a:endParaRPr lang="en-US" dirty="0">
              <a:latin typeface="Arial" charset="0"/>
              <a:cs typeface="Arial" charset="0"/>
            </a:endParaRPr>
          </a:p>
        </p:txBody>
      </p:sp>
      <p:sp>
        <p:nvSpPr>
          <p:cNvPr id="3" name="Footer Placeholder 2"/>
          <p:cNvSpPr>
            <a:spLocks noGrp="1"/>
          </p:cNvSpPr>
          <p:nvPr>
            <p:ph type="ftr" sz="quarter" idx="11"/>
          </p:nvPr>
        </p:nvSpPr>
        <p:spPr/>
        <p:txBody>
          <a:bodyPr/>
          <a:lstStyle/>
          <a:p>
            <a:pPr>
              <a:defRPr/>
            </a:pPr>
            <a:r>
              <a:rPr lang="en-US" dirty="0"/>
              <a:t>PATHOLOGY AND LABORATORY MEDICINE</a:t>
            </a:r>
          </a:p>
        </p:txBody>
      </p:sp>
      <p:sp>
        <p:nvSpPr>
          <p:cNvPr id="4" name="Date Placeholder 3">
            <a:extLst>
              <a:ext uri="{FF2B5EF4-FFF2-40B4-BE49-F238E27FC236}">
                <a16:creationId xmlns:a16="http://schemas.microsoft.com/office/drawing/2014/main" id="{BC8BE25E-B5B1-4D3D-B11A-724CD5F6CF36}"/>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idx="1"/>
          </p:nvPr>
        </p:nvSpPr>
        <p:spPr>
          <a:xfrm>
            <a:off x="762000" y="1219200"/>
            <a:ext cx="7696200" cy="4373563"/>
          </a:xfrm>
        </p:spPr>
        <p:txBody>
          <a:bodyPr/>
          <a:lstStyle/>
          <a:p>
            <a:r>
              <a:rPr lang="en-US" dirty="0"/>
              <a:t>Vaginal fluid from patients in labor and delivery or the OB/GYN clinic will be examined for the presence of </a:t>
            </a:r>
            <a:r>
              <a:rPr lang="en-US" dirty="0" err="1"/>
              <a:t>ferning</a:t>
            </a:r>
            <a:r>
              <a:rPr lang="en-US" dirty="0"/>
              <a:t> (</a:t>
            </a:r>
            <a:r>
              <a:rPr lang="en-US" dirty="0" err="1"/>
              <a:t>arborization</a:t>
            </a:r>
            <a:r>
              <a:rPr lang="en-US" dirty="0"/>
              <a:t>) as determined by the practitioner. The presence of </a:t>
            </a:r>
            <a:r>
              <a:rPr lang="en-US" dirty="0" err="1"/>
              <a:t>ferning</a:t>
            </a:r>
            <a:r>
              <a:rPr lang="en-US" dirty="0"/>
              <a:t> may indicate leakage of amniotic fluid (ruptured of membranes) during pregnancy. Production of the fern shaped pattern is due to relative concentrations of sodium chloride, proteins, and carbohydrates in the fluid. Normal vaginal secretions that do not contain amniotic fluid will not show the </a:t>
            </a:r>
            <a:r>
              <a:rPr lang="en-US" dirty="0" err="1"/>
              <a:t>ferning</a:t>
            </a:r>
            <a:r>
              <a:rPr lang="en-US" dirty="0"/>
              <a:t> pattern. </a:t>
            </a:r>
          </a:p>
          <a:p>
            <a:endParaRPr lang="en-US" dirty="0">
              <a:latin typeface="Arial" charset="0"/>
              <a:cs typeface="Arial" charset="0"/>
            </a:endParaRPr>
          </a:p>
        </p:txBody>
      </p:sp>
      <p:sp>
        <p:nvSpPr>
          <p:cNvPr id="5" name="Rectangle 2"/>
          <p:cNvSpPr txBox="1">
            <a:spLocks noChangeArrowheads="1"/>
          </p:cNvSpPr>
          <p:nvPr/>
        </p:nvSpPr>
        <p:spPr>
          <a:xfrm>
            <a:off x="457200" y="274638"/>
            <a:ext cx="82296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Test Principle</a:t>
            </a: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Date Placeholder 1">
            <a:extLst>
              <a:ext uri="{FF2B5EF4-FFF2-40B4-BE49-F238E27FC236}">
                <a16:creationId xmlns:a16="http://schemas.microsoft.com/office/drawing/2014/main" id="{C90BBCEA-43C5-407E-96A5-B64D279FC064}"/>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0485-7F90-41FE-A27B-EC92A1950C40}"/>
              </a:ext>
            </a:extLst>
          </p:cNvPr>
          <p:cNvSpPr>
            <a:spLocks noGrp="1"/>
          </p:cNvSpPr>
          <p:nvPr>
            <p:ph type="title"/>
          </p:nvPr>
        </p:nvSpPr>
        <p:spPr/>
        <p:txBody>
          <a:bodyPr/>
          <a:lstStyle/>
          <a:p>
            <a:r>
              <a:rPr lang="en-US" dirty="0">
                <a:solidFill>
                  <a:srgbClr val="3366CC"/>
                </a:solidFill>
              </a:rPr>
              <a:t>Supplies</a:t>
            </a:r>
            <a:endParaRPr lang="en-US" dirty="0"/>
          </a:p>
        </p:txBody>
      </p:sp>
      <p:sp>
        <p:nvSpPr>
          <p:cNvPr id="3" name="Content Placeholder 2">
            <a:extLst>
              <a:ext uri="{FF2B5EF4-FFF2-40B4-BE49-F238E27FC236}">
                <a16:creationId xmlns:a16="http://schemas.microsoft.com/office/drawing/2014/main" id="{7108755E-3036-4F91-B39E-C4F342A4F955}"/>
              </a:ext>
            </a:extLst>
          </p:cNvPr>
          <p:cNvSpPr>
            <a:spLocks noGrp="1"/>
          </p:cNvSpPr>
          <p:nvPr>
            <p:ph sz="half" idx="1"/>
          </p:nvPr>
        </p:nvSpPr>
        <p:spPr>
          <a:xfrm>
            <a:off x="672342" y="1908333"/>
            <a:ext cx="3581400" cy="2736533"/>
          </a:xfrm>
        </p:spPr>
        <p:txBody>
          <a:bodyPr/>
          <a:lstStyle/>
          <a:p>
            <a:r>
              <a:rPr lang="en-US" dirty="0"/>
              <a:t>Microscope with 10X &amp; 40X objectives</a:t>
            </a:r>
          </a:p>
          <a:p>
            <a:r>
              <a:rPr lang="en-US" dirty="0"/>
              <a:t>Microscope slides</a:t>
            </a:r>
          </a:p>
          <a:p>
            <a:r>
              <a:rPr lang="en-US" dirty="0"/>
              <a:t>Gloves</a:t>
            </a:r>
          </a:p>
          <a:p>
            <a:r>
              <a:rPr lang="en-US" dirty="0"/>
              <a:t>Sterile cotton swab</a:t>
            </a:r>
          </a:p>
          <a:p>
            <a:endParaRPr lang="en-US" dirty="0"/>
          </a:p>
        </p:txBody>
      </p:sp>
      <p:sp>
        <p:nvSpPr>
          <p:cNvPr id="5" name="Date Placeholder 4">
            <a:extLst>
              <a:ext uri="{FF2B5EF4-FFF2-40B4-BE49-F238E27FC236}">
                <a16:creationId xmlns:a16="http://schemas.microsoft.com/office/drawing/2014/main" id="{47B48FDA-C3B0-45A8-8EEA-7BD98DE6FE00}"/>
              </a:ext>
            </a:extLst>
          </p:cNvPr>
          <p:cNvSpPr>
            <a:spLocks noGrp="1"/>
          </p:cNvSpPr>
          <p:nvPr>
            <p:ph type="dt" sz="half" idx="10"/>
          </p:nvPr>
        </p:nvSpPr>
        <p:spPr/>
        <p:txBody>
          <a:bodyPr/>
          <a:lstStyle/>
          <a:p>
            <a:pPr>
              <a:defRPr/>
            </a:pPr>
            <a:r>
              <a:rPr lang="en-US"/>
              <a:t>Version: 4/5/2022</a:t>
            </a:r>
          </a:p>
        </p:txBody>
      </p:sp>
      <p:sp>
        <p:nvSpPr>
          <p:cNvPr id="6" name="Footer Placeholder 5">
            <a:extLst>
              <a:ext uri="{FF2B5EF4-FFF2-40B4-BE49-F238E27FC236}">
                <a16:creationId xmlns:a16="http://schemas.microsoft.com/office/drawing/2014/main" id="{DDF198EC-EC87-481E-A11B-F07B0A5A4633}"/>
              </a:ext>
            </a:extLst>
          </p:cNvPr>
          <p:cNvSpPr>
            <a:spLocks noGrp="1"/>
          </p:cNvSpPr>
          <p:nvPr>
            <p:ph type="ftr" sz="quarter" idx="11"/>
          </p:nvPr>
        </p:nvSpPr>
        <p:spPr/>
        <p:txBody>
          <a:bodyPr/>
          <a:lstStyle/>
          <a:p>
            <a:pPr>
              <a:defRPr/>
            </a:pPr>
            <a:r>
              <a:rPr lang="en-US"/>
              <a:t>PATHOLOGY AND LABORATORY MEDICINE</a:t>
            </a:r>
          </a:p>
        </p:txBody>
      </p:sp>
      <p:pic>
        <p:nvPicPr>
          <p:cNvPr id="9" name="Content Placeholder 4">
            <a:extLst>
              <a:ext uri="{FF2B5EF4-FFF2-40B4-BE49-F238E27FC236}">
                <a16:creationId xmlns:a16="http://schemas.microsoft.com/office/drawing/2014/main" id="{D9606EFF-727F-4F73-9844-529A12922CAC}"/>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l="32709" r="31557"/>
          <a:stretch>
            <a:fillRect/>
          </a:stretch>
        </p:blipFill>
        <p:spPr bwMode="auto">
          <a:xfrm>
            <a:off x="4758921" y="1414738"/>
            <a:ext cx="696609" cy="14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1">
            <a:extLst>
              <a:ext uri="{FF2B5EF4-FFF2-40B4-BE49-F238E27FC236}">
                <a16:creationId xmlns:a16="http://schemas.microsoft.com/office/drawing/2014/main" id="{B5CE0BC6-A8FE-4D97-B0E2-AEFF082492BC}"/>
              </a:ext>
            </a:extLst>
          </p:cNvPr>
          <p:cNvPicPr>
            <a:picLocks noChangeAspect="1"/>
          </p:cNvPicPr>
          <p:nvPr/>
        </p:nvPicPr>
        <p:blipFill>
          <a:blip r:embed="rId3" cstate="print">
            <a:extLst>
              <a:ext uri="{28A0092B-C50C-407E-A947-70E740481C1C}">
                <a14:useLocalDpi xmlns:a14="http://schemas.microsoft.com/office/drawing/2010/main" val="0"/>
              </a:ext>
            </a:extLst>
          </a:blip>
          <a:srcRect l="24187" t="18671" r="50423" b="24306"/>
          <a:stretch>
            <a:fillRect/>
          </a:stretch>
        </p:blipFill>
        <p:spPr bwMode="auto">
          <a:xfrm>
            <a:off x="5718651" y="1412695"/>
            <a:ext cx="651582"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j0321128">
            <a:extLst>
              <a:ext uri="{FF2B5EF4-FFF2-40B4-BE49-F238E27FC236}">
                <a16:creationId xmlns:a16="http://schemas.microsoft.com/office/drawing/2014/main" id="{ADD2AA98-21A1-40A5-B2CB-0B16AFF1AD9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3354" y="1412695"/>
            <a:ext cx="2194560" cy="15659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0A6C91CD-B800-4E88-AF7D-EA223EA73B34}"/>
              </a:ext>
            </a:extLst>
          </p:cNvPr>
          <p:cNvPicPr>
            <a:picLocks noChangeAspect="1"/>
          </p:cNvPicPr>
          <p:nvPr/>
        </p:nvPicPr>
        <p:blipFill rotWithShape="1">
          <a:blip r:embed="rId5">
            <a:extLst>
              <a:ext uri="{28A0092B-C50C-407E-A947-70E740481C1C}">
                <a14:useLocalDpi xmlns:a14="http://schemas.microsoft.com/office/drawing/2010/main" val="0"/>
              </a:ext>
            </a:extLst>
          </a:blip>
          <a:srcRect l="5810" t="5737" r="46408"/>
          <a:stretch/>
        </p:blipFill>
        <p:spPr>
          <a:xfrm>
            <a:off x="4886506" y="3276600"/>
            <a:ext cx="1430279" cy="1810089"/>
          </a:xfrm>
          <a:prstGeom prst="rect">
            <a:avLst/>
          </a:prstGeom>
          <a:effectLst>
            <a:glow rad="127000">
              <a:schemeClr val="bg1"/>
            </a:glow>
          </a:effectLst>
        </p:spPr>
      </p:pic>
      <p:pic>
        <p:nvPicPr>
          <p:cNvPr id="14" name="Picture 13">
            <a:extLst>
              <a:ext uri="{FF2B5EF4-FFF2-40B4-BE49-F238E27FC236}">
                <a16:creationId xmlns:a16="http://schemas.microsoft.com/office/drawing/2014/main" id="{262697BB-88D1-427F-97A5-50B0C83798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07491" y="3276600"/>
            <a:ext cx="1920240" cy="1920240"/>
          </a:xfrm>
          <a:prstGeom prst="rect">
            <a:avLst/>
          </a:prstGeom>
        </p:spPr>
      </p:pic>
    </p:spTree>
    <p:extLst>
      <p:ext uri="{BB962C8B-B14F-4D97-AF65-F5344CB8AC3E}">
        <p14:creationId xmlns:p14="http://schemas.microsoft.com/office/powerpoint/2010/main" val="301648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3366CC"/>
                </a:solidFill>
              </a:rPr>
              <a:t>Specimen Collection</a:t>
            </a:r>
          </a:p>
        </p:txBody>
      </p:sp>
      <p:sp>
        <p:nvSpPr>
          <p:cNvPr id="3" name="Content Placeholder 2"/>
          <p:cNvSpPr>
            <a:spLocks noGrp="1"/>
          </p:cNvSpPr>
          <p:nvPr>
            <p:ph sz="half" idx="1"/>
          </p:nvPr>
        </p:nvSpPr>
        <p:spPr>
          <a:xfrm>
            <a:off x="762000" y="1600201"/>
            <a:ext cx="3886200" cy="3733800"/>
          </a:xfrm>
        </p:spPr>
        <p:txBody>
          <a:bodyPr/>
          <a:lstStyle/>
          <a:p>
            <a:r>
              <a:rPr lang="en-US" sz="2400" dirty="0"/>
              <a:t>PPE: gloves MUST be worn</a:t>
            </a:r>
          </a:p>
          <a:p>
            <a:endParaRPr lang="en-US" sz="1200" dirty="0"/>
          </a:p>
          <a:p>
            <a:r>
              <a:rPr lang="en-US" sz="2400" dirty="0"/>
              <a:t>Identify the patient with name and numeric identifier (DOB or MRN)</a:t>
            </a:r>
          </a:p>
          <a:p>
            <a:endParaRPr lang="en-US" sz="1200" dirty="0"/>
          </a:p>
          <a:p>
            <a:r>
              <a:rPr lang="en-US" sz="2400" dirty="0"/>
              <a:t>Label the microscope slide with 2 identifiers or EPIC label</a:t>
            </a: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38800" y="1447800"/>
            <a:ext cx="1555390" cy="1645920"/>
          </a:xfrm>
        </p:spPr>
      </p:pic>
      <p:sp>
        <p:nvSpPr>
          <p:cNvPr id="6" name="Footer Placeholder 5"/>
          <p:cNvSpPr>
            <a:spLocks noGrp="1"/>
          </p:cNvSpPr>
          <p:nvPr>
            <p:ph type="ftr" sz="quarter" idx="11"/>
          </p:nvPr>
        </p:nvSpPr>
        <p:spPr/>
        <p:txBody>
          <a:bodyPr/>
          <a:lstStyle/>
          <a:p>
            <a:pPr>
              <a:defRPr/>
            </a:pPr>
            <a:r>
              <a:rPr lang="en-US"/>
              <a:t>PATHOLOGY AND LABORATORY MEDICINE</a:t>
            </a:r>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1875" t="36250" r="10625" b="21250"/>
          <a:stretch/>
        </p:blipFill>
        <p:spPr>
          <a:xfrm>
            <a:off x="4770575" y="3276600"/>
            <a:ext cx="3291839" cy="1554480"/>
          </a:xfrm>
          <a:prstGeom prst="rect">
            <a:avLst/>
          </a:prstGeom>
        </p:spPr>
      </p:pic>
      <p:sp>
        <p:nvSpPr>
          <p:cNvPr id="4" name="Date Placeholder 3">
            <a:extLst>
              <a:ext uri="{FF2B5EF4-FFF2-40B4-BE49-F238E27FC236}">
                <a16:creationId xmlns:a16="http://schemas.microsoft.com/office/drawing/2014/main" id="{03C15737-3E05-402F-ABCA-053B8AC61C8B}"/>
              </a:ext>
            </a:extLst>
          </p:cNvPr>
          <p:cNvSpPr>
            <a:spLocks noGrp="1"/>
          </p:cNvSpPr>
          <p:nvPr>
            <p:ph type="dt" sz="half" idx="10"/>
          </p:nvPr>
        </p:nvSpPr>
        <p:spPr/>
        <p:txBody>
          <a:bodyPr/>
          <a:lstStyle/>
          <a:p>
            <a:pPr>
              <a:defRPr/>
            </a:pPr>
            <a:r>
              <a:rPr lang="en-US"/>
              <a:t>Version: 4/5/2022</a:t>
            </a:r>
          </a:p>
        </p:txBody>
      </p:sp>
    </p:spTree>
    <p:extLst>
      <p:ext uri="{BB962C8B-B14F-4D97-AF65-F5344CB8AC3E}">
        <p14:creationId xmlns:p14="http://schemas.microsoft.com/office/powerpoint/2010/main" val="33973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Specimen Collection</a:t>
            </a: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Content Placeholder 1"/>
          <p:cNvSpPr>
            <a:spLocks noGrp="1"/>
          </p:cNvSpPr>
          <p:nvPr>
            <p:ph sz="half" idx="1"/>
          </p:nvPr>
        </p:nvSpPr>
        <p:spPr>
          <a:xfrm>
            <a:off x="533400" y="1219200"/>
            <a:ext cx="7848600" cy="4572000"/>
          </a:xfrm>
        </p:spPr>
        <p:txBody>
          <a:bodyPr/>
          <a:lstStyle/>
          <a:p>
            <a:pPr marL="114300" indent="0">
              <a:buNone/>
            </a:pPr>
            <a:r>
              <a:rPr lang="en-US" sz="2400" dirty="0"/>
              <a:t>Sample Collection: </a:t>
            </a:r>
            <a:r>
              <a:rPr lang="en-US" sz="2400" b="1" dirty="0"/>
              <a:t>DO NOT</a:t>
            </a:r>
            <a:r>
              <a:rPr lang="en-US" sz="2400" dirty="0"/>
              <a:t> handle glass slides with ungloved hands. Sweat from fingers can contaminate the slide and may result in a false positive fern test</a:t>
            </a:r>
            <a:r>
              <a:rPr lang="en-US" sz="3200" dirty="0"/>
              <a:t>. </a:t>
            </a:r>
          </a:p>
          <a:p>
            <a:pPr marL="114300" indent="0">
              <a:buNone/>
            </a:pPr>
            <a:endParaRPr lang="en-US" sz="1000" dirty="0"/>
          </a:p>
          <a:p>
            <a:pPr lvl="0"/>
            <a:r>
              <a:rPr lang="en-US" sz="2400" dirty="0"/>
              <a:t>Vaginal fluid is obtained by the provider using a sterile cotton tipped swab.</a:t>
            </a:r>
          </a:p>
          <a:p>
            <a:pPr lvl="0"/>
            <a:endParaRPr lang="en-US" sz="1000" dirty="0"/>
          </a:p>
          <a:p>
            <a:pPr lvl="0"/>
            <a:r>
              <a:rPr lang="en-US" sz="2400" dirty="0"/>
              <a:t>After collection, immediately roll the swab across a clean glass slide while applying pressure to express the fluid creating a thin smear.</a:t>
            </a:r>
          </a:p>
          <a:p>
            <a:pPr lvl="0"/>
            <a:endParaRPr lang="en-US" sz="1000" dirty="0"/>
          </a:p>
          <a:p>
            <a:pPr lvl="0"/>
            <a:r>
              <a:rPr lang="en-US" sz="2400" dirty="0"/>
              <a:t>Air dry slide until the sample is completely dried (approximately 3 to 5 minutes).</a:t>
            </a:r>
          </a:p>
          <a:p>
            <a:endParaRPr lang="en-US" sz="2400" dirty="0"/>
          </a:p>
        </p:txBody>
      </p:sp>
      <p:sp>
        <p:nvSpPr>
          <p:cNvPr id="3" name="Date Placeholder 2">
            <a:extLst>
              <a:ext uri="{FF2B5EF4-FFF2-40B4-BE49-F238E27FC236}">
                <a16:creationId xmlns:a16="http://schemas.microsoft.com/office/drawing/2014/main" id="{294D26B2-247B-495B-A771-43DCE83431AF}"/>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idx="1"/>
          </p:nvPr>
        </p:nvSpPr>
        <p:spPr>
          <a:xfrm>
            <a:off x="533400" y="1198999"/>
            <a:ext cx="8001000" cy="4439801"/>
          </a:xfrm>
        </p:spPr>
        <p:txBody>
          <a:bodyPr/>
          <a:lstStyle/>
          <a:p>
            <a:pPr lvl="1">
              <a:buFont typeface="Wingdings" panose="05000000000000000000" pitchFamily="2" charset="2"/>
              <a:buChar char="§"/>
            </a:pPr>
            <a:r>
              <a:rPr lang="en-US" sz="2600" dirty="0"/>
              <a:t>Place slide on microscope and examine under 10X. Scan entire slide using an “S” shaped viewing pattern to look for any evidence of a fernlike pattern.</a:t>
            </a:r>
          </a:p>
          <a:p>
            <a:pPr lvl="2">
              <a:buFont typeface="Wingdings" panose="05000000000000000000" pitchFamily="2" charset="2"/>
              <a:buChar char="§"/>
            </a:pPr>
            <a:endParaRPr lang="en-US" sz="1200" dirty="0"/>
          </a:p>
          <a:p>
            <a:pPr lvl="1">
              <a:buFont typeface="Wingdings" panose="05000000000000000000" pitchFamily="2" charset="2"/>
              <a:buChar char="§"/>
            </a:pPr>
            <a:r>
              <a:rPr lang="en-US" sz="2600" dirty="0"/>
              <a:t>Observe the slide under high power (40X) magnification to confirm </a:t>
            </a:r>
            <a:r>
              <a:rPr lang="en-US" sz="2600" dirty="0" err="1"/>
              <a:t>ferning</a:t>
            </a:r>
            <a:r>
              <a:rPr lang="en-US" sz="2600" dirty="0"/>
              <a:t> pattern. </a:t>
            </a:r>
          </a:p>
          <a:p>
            <a:pPr lvl="2">
              <a:buFont typeface="Wingdings" panose="05000000000000000000" pitchFamily="2" charset="2"/>
              <a:buChar char="§"/>
            </a:pPr>
            <a:endParaRPr lang="en-US" sz="1200" dirty="0"/>
          </a:p>
          <a:p>
            <a:pPr lvl="1">
              <a:buFont typeface="Wingdings" panose="05000000000000000000" pitchFamily="2" charset="2"/>
              <a:buChar char="§"/>
            </a:pPr>
            <a:r>
              <a:rPr lang="en-US" sz="2600" dirty="0"/>
              <a:t>If amniotic fluid is present in the sample, crystallization and a fern leaf pattern will be observed. </a:t>
            </a:r>
          </a:p>
          <a:p>
            <a:endParaRPr lang="en-US" dirty="0">
              <a:latin typeface="Arial" charset="0"/>
              <a:cs typeface="Arial" charset="0"/>
            </a:endParaRPr>
          </a:p>
        </p:txBody>
      </p:sp>
      <p:sp>
        <p:nvSpPr>
          <p:cNvPr id="5" name="Rectangle 2"/>
          <p:cNvSpPr txBox="1">
            <a:spLocks noChangeArrowheads="1"/>
          </p:cNvSpPr>
          <p:nvPr/>
        </p:nvSpPr>
        <p:spPr>
          <a:xfrm>
            <a:off x="457200" y="274638"/>
            <a:ext cx="82296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Patient Testing</a:t>
            </a:r>
          </a:p>
        </p:txBody>
      </p:sp>
      <p:sp>
        <p:nvSpPr>
          <p:cNvPr id="4" name="Footer Placeholder 3"/>
          <p:cNvSpPr>
            <a:spLocks noGrp="1"/>
          </p:cNvSpPr>
          <p:nvPr>
            <p:ph type="ftr" sz="quarter" idx="11"/>
          </p:nvPr>
        </p:nvSpPr>
        <p:spPr>
          <a:xfrm>
            <a:off x="3124200" y="6356350"/>
            <a:ext cx="3352800" cy="365125"/>
          </a:xfrm>
        </p:spPr>
        <p:txBody>
          <a:bodyPr/>
          <a:lstStyle/>
          <a:p>
            <a:pPr>
              <a:defRPr/>
            </a:pPr>
            <a:r>
              <a:rPr lang="en-US"/>
              <a:t>PATHOLOGY AND LABORATORY MEDICINE</a:t>
            </a:r>
            <a:endParaRPr lang="en-US" dirty="0"/>
          </a:p>
        </p:txBody>
      </p:sp>
      <p:sp>
        <p:nvSpPr>
          <p:cNvPr id="2" name="Date Placeholder 1">
            <a:extLst>
              <a:ext uri="{FF2B5EF4-FFF2-40B4-BE49-F238E27FC236}">
                <a16:creationId xmlns:a16="http://schemas.microsoft.com/office/drawing/2014/main" id="{8F8D839F-AF81-4E7A-8662-8F428C70CD23}"/>
              </a:ext>
            </a:extLst>
          </p:cNvPr>
          <p:cNvSpPr>
            <a:spLocks noGrp="1"/>
          </p:cNvSpPr>
          <p:nvPr>
            <p:ph type="dt" sz="half" idx="10"/>
          </p:nvPr>
        </p:nvSpPr>
        <p:spPr/>
        <p:txBody>
          <a:bodyPr/>
          <a:lstStyle/>
          <a:p>
            <a:pPr>
              <a:defRPr/>
            </a:pPr>
            <a:r>
              <a:rPr lang="en-US"/>
              <a:t>Version: 4/5/2022</a:t>
            </a:r>
          </a:p>
        </p:txBody>
      </p:sp>
    </p:spTree>
    <p:extLst>
      <p:ext uri="{BB962C8B-B14F-4D97-AF65-F5344CB8AC3E}">
        <p14:creationId xmlns:p14="http://schemas.microsoft.com/office/powerpoint/2010/main" val="2534552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5635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Microscope Examples</a:t>
            </a: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Rectangle 1"/>
          <p:cNvSpPr/>
          <p:nvPr/>
        </p:nvSpPr>
        <p:spPr>
          <a:xfrm>
            <a:off x="3037113" y="1209835"/>
            <a:ext cx="2929621" cy="461665"/>
          </a:xfrm>
          <a:prstGeom prst="rect">
            <a:avLst/>
          </a:prstGeom>
        </p:spPr>
        <p:txBody>
          <a:bodyPr wrap="square">
            <a:spAutoFit/>
          </a:bodyPr>
          <a:lstStyle/>
          <a:p>
            <a:pPr eaLnBrk="0" hangingPunct="0"/>
            <a:r>
              <a:rPr lang="en-US" altLang="en-US" sz="2400" b="1" dirty="0">
                <a:solidFill>
                  <a:schemeClr val="tx2"/>
                </a:solidFill>
              </a:rPr>
              <a:t>Positive Fern Test</a:t>
            </a:r>
          </a:p>
        </p:txBody>
      </p:sp>
      <p:pic>
        <p:nvPicPr>
          <p:cNvPr id="9" name="Picture 2" descr="Fern PM00 3-2"/>
          <p:cNvPicPr>
            <a:picLocks noChangeAspect="1" noChangeArrowheads="1"/>
          </p:cNvPicPr>
          <p:nvPr/>
        </p:nvPicPr>
        <p:blipFill rotWithShape="1">
          <a:blip r:embed="rId2">
            <a:extLst>
              <a:ext uri="{28A0092B-C50C-407E-A947-70E740481C1C}">
                <a14:useLocalDpi xmlns:a14="http://schemas.microsoft.com/office/drawing/2010/main" val="0"/>
              </a:ext>
            </a:extLst>
          </a:blip>
          <a:srcRect t="4113" r="1639" b="21629"/>
          <a:stretch/>
        </p:blipFill>
        <p:spPr bwMode="auto">
          <a:xfrm>
            <a:off x="3505200" y="1976578"/>
            <a:ext cx="4572000" cy="27506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4400" y="2438400"/>
            <a:ext cx="2743200" cy="1569660"/>
          </a:xfrm>
          <a:prstGeom prst="rect">
            <a:avLst/>
          </a:prstGeom>
        </p:spPr>
        <p:txBody>
          <a:bodyPr wrap="square">
            <a:spAutoFit/>
          </a:bodyPr>
          <a:lstStyle/>
          <a:p>
            <a:pPr eaLnBrk="0" hangingPunct="0"/>
            <a:r>
              <a:rPr lang="en-US" altLang="en-US" sz="2400" dirty="0"/>
              <a:t>The fern-like pattern indicates the presence of</a:t>
            </a:r>
          </a:p>
          <a:p>
            <a:pPr eaLnBrk="0" hangingPunct="0"/>
            <a:r>
              <a:rPr lang="en-US" altLang="en-US" sz="2400" dirty="0"/>
              <a:t>amniotic fluid.</a:t>
            </a:r>
          </a:p>
        </p:txBody>
      </p:sp>
      <p:sp>
        <p:nvSpPr>
          <p:cNvPr id="7" name="TextBox 6"/>
          <p:cNvSpPr txBox="1"/>
          <p:nvPr/>
        </p:nvSpPr>
        <p:spPr>
          <a:xfrm>
            <a:off x="4965931" y="4812873"/>
            <a:ext cx="2023379" cy="369332"/>
          </a:xfrm>
          <a:prstGeom prst="rect">
            <a:avLst/>
          </a:prstGeom>
          <a:noFill/>
        </p:spPr>
        <p:txBody>
          <a:bodyPr wrap="square" rtlCol="0">
            <a:spAutoFit/>
          </a:bodyPr>
          <a:lstStyle/>
          <a:p>
            <a:r>
              <a:rPr lang="en-US" dirty="0"/>
              <a:t>Fern Test (400X)</a:t>
            </a:r>
          </a:p>
        </p:txBody>
      </p:sp>
      <p:sp>
        <p:nvSpPr>
          <p:cNvPr id="8" name="Date Placeholder 7">
            <a:extLst>
              <a:ext uri="{FF2B5EF4-FFF2-40B4-BE49-F238E27FC236}">
                <a16:creationId xmlns:a16="http://schemas.microsoft.com/office/drawing/2014/main" id="{275FCCFC-EDDE-40EB-9130-2AAEFCC0A630}"/>
              </a:ext>
            </a:extLst>
          </p:cNvPr>
          <p:cNvSpPr>
            <a:spLocks noGrp="1"/>
          </p:cNvSpPr>
          <p:nvPr>
            <p:ph type="dt" sz="half" idx="10"/>
          </p:nvPr>
        </p:nvSpPr>
        <p:spPr/>
        <p:txBody>
          <a:bodyPr/>
          <a:lstStyle/>
          <a:p>
            <a:pPr>
              <a:defRPr/>
            </a:pPr>
            <a:r>
              <a:rPr lang="en-US"/>
              <a:t>Version: 4/5/2022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274638"/>
            <a:ext cx="8229600" cy="1096962"/>
          </a:xfrm>
          <a:prstGeom prst="rect">
            <a:avLst/>
          </a:prstGeom>
        </p:spPr>
        <p:txBody>
          <a:bodyPr anchor="ctr">
            <a:normAutofit/>
          </a:bodyPr>
          <a:lstStyle>
            <a:lvl1pPr algn="ctr" rtl="0" eaLnBrk="1" fontAlgn="base" hangingPunct="1">
              <a:spcBef>
                <a:spcPct val="0"/>
              </a:spcBef>
              <a:spcAft>
                <a:spcPct val="0"/>
              </a:spcAft>
              <a:defRPr sz="2800" b="1" kern="1200">
                <a:solidFill>
                  <a:srgbClr val="003399"/>
                </a:solidFill>
                <a:effectLst>
                  <a:outerShdw blurRad="38100" dist="38100" dir="2700000" algn="tl">
                    <a:srgbClr val="000000">
                      <a:alpha val="43137"/>
                    </a:srgbClr>
                  </a:outerShdw>
                </a:effectLst>
                <a:latin typeface="Arial" pitchFamily="34" charset="0"/>
                <a:ea typeface="+mj-ea"/>
                <a:cs typeface="Arial" pitchFamily="34" charset="0"/>
              </a:defRPr>
            </a:lvl1pPr>
            <a:lvl2pPr algn="ctr" rtl="0" eaLnBrk="1" fontAlgn="base" hangingPunct="1">
              <a:spcBef>
                <a:spcPct val="0"/>
              </a:spcBef>
              <a:spcAft>
                <a:spcPct val="0"/>
              </a:spcAft>
              <a:defRPr sz="4200" b="1">
                <a:solidFill>
                  <a:srgbClr val="003399"/>
                </a:solidFill>
                <a:latin typeface="Arial" charset="0"/>
                <a:cs typeface="Arial" charset="0"/>
              </a:defRPr>
            </a:lvl2pPr>
            <a:lvl3pPr algn="ctr" rtl="0" eaLnBrk="1" fontAlgn="base" hangingPunct="1">
              <a:spcBef>
                <a:spcPct val="0"/>
              </a:spcBef>
              <a:spcAft>
                <a:spcPct val="0"/>
              </a:spcAft>
              <a:defRPr sz="4200" b="1">
                <a:solidFill>
                  <a:srgbClr val="003399"/>
                </a:solidFill>
                <a:latin typeface="Arial" charset="0"/>
                <a:cs typeface="Arial" charset="0"/>
              </a:defRPr>
            </a:lvl3pPr>
            <a:lvl4pPr algn="ctr" rtl="0" eaLnBrk="1" fontAlgn="base" hangingPunct="1">
              <a:spcBef>
                <a:spcPct val="0"/>
              </a:spcBef>
              <a:spcAft>
                <a:spcPct val="0"/>
              </a:spcAft>
              <a:defRPr sz="4200" b="1">
                <a:solidFill>
                  <a:srgbClr val="003399"/>
                </a:solidFill>
                <a:latin typeface="Arial" charset="0"/>
                <a:cs typeface="Arial" charset="0"/>
              </a:defRPr>
            </a:lvl4pPr>
            <a:lvl5pPr algn="ctr" rtl="0" eaLnBrk="1" fontAlgn="base" hangingPunct="1">
              <a:spcBef>
                <a:spcPct val="0"/>
              </a:spcBef>
              <a:spcAft>
                <a:spcPct val="0"/>
              </a:spcAft>
              <a:defRPr sz="4200" b="1">
                <a:solidFill>
                  <a:srgbClr val="003399"/>
                </a:solidFill>
                <a:latin typeface="Arial" charset="0"/>
                <a:cs typeface="Arial" charset="0"/>
              </a:defRPr>
            </a:lvl5pPr>
            <a:lvl6pPr marL="457200" algn="ctr" rtl="0" eaLnBrk="1" fontAlgn="base" hangingPunct="1">
              <a:spcBef>
                <a:spcPct val="0"/>
              </a:spcBef>
              <a:spcAft>
                <a:spcPct val="0"/>
              </a:spcAft>
              <a:defRPr sz="4200" b="1">
                <a:solidFill>
                  <a:srgbClr val="003399"/>
                </a:solidFill>
                <a:latin typeface="Arial" charset="0"/>
                <a:cs typeface="Arial" charset="0"/>
              </a:defRPr>
            </a:lvl6pPr>
            <a:lvl7pPr marL="914400" algn="ctr" rtl="0" eaLnBrk="1" fontAlgn="base" hangingPunct="1">
              <a:spcBef>
                <a:spcPct val="0"/>
              </a:spcBef>
              <a:spcAft>
                <a:spcPct val="0"/>
              </a:spcAft>
              <a:defRPr sz="4200" b="1">
                <a:solidFill>
                  <a:srgbClr val="003399"/>
                </a:solidFill>
                <a:latin typeface="Arial" charset="0"/>
                <a:cs typeface="Arial" charset="0"/>
              </a:defRPr>
            </a:lvl7pPr>
            <a:lvl8pPr marL="1371600" algn="ctr" rtl="0" eaLnBrk="1" fontAlgn="base" hangingPunct="1">
              <a:spcBef>
                <a:spcPct val="0"/>
              </a:spcBef>
              <a:spcAft>
                <a:spcPct val="0"/>
              </a:spcAft>
              <a:defRPr sz="4200" b="1">
                <a:solidFill>
                  <a:srgbClr val="003399"/>
                </a:solidFill>
                <a:latin typeface="Arial" charset="0"/>
                <a:cs typeface="Arial" charset="0"/>
              </a:defRPr>
            </a:lvl8pPr>
            <a:lvl9pPr marL="1828800" algn="ctr" rtl="0" eaLnBrk="1" fontAlgn="base" hangingPunct="1">
              <a:spcBef>
                <a:spcPct val="0"/>
              </a:spcBef>
              <a:spcAft>
                <a:spcPct val="0"/>
              </a:spcAft>
              <a:defRPr sz="4200" b="1">
                <a:solidFill>
                  <a:srgbClr val="003399"/>
                </a:solidFill>
                <a:latin typeface="Arial" charset="0"/>
                <a:cs typeface="Arial" charset="0"/>
              </a:defRPr>
            </a:lvl9pPr>
          </a:lstStyle>
          <a:p>
            <a:pPr>
              <a:defRPr/>
            </a:pPr>
            <a:r>
              <a:rPr lang="en-US" dirty="0">
                <a:solidFill>
                  <a:srgbClr val="3366CC"/>
                </a:solidFill>
              </a:rPr>
              <a:t>Microscope Examples</a:t>
            </a:r>
          </a:p>
          <a:p>
            <a:pPr>
              <a:defRPr/>
            </a:pPr>
            <a:endParaRPr lang="en-US" dirty="0">
              <a:solidFill>
                <a:srgbClr val="3366CC"/>
              </a:solidFill>
            </a:endParaRPr>
          </a:p>
        </p:txBody>
      </p:sp>
      <p:sp>
        <p:nvSpPr>
          <p:cNvPr id="4" name="Footer Placeholder 3"/>
          <p:cNvSpPr>
            <a:spLocks noGrp="1"/>
          </p:cNvSpPr>
          <p:nvPr>
            <p:ph type="ftr" sz="quarter" idx="11"/>
          </p:nvPr>
        </p:nvSpPr>
        <p:spPr/>
        <p:txBody>
          <a:bodyPr/>
          <a:lstStyle/>
          <a:p>
            <a:pPr>
              <a:defRPr/>
            </a:pPr>
            <a:r>
              <a:rPr lang="en-US"/>
              <a:t>PATHOLOGY AND LABORATORY MEDICINE</a:t>
            </a:r>
            <a:endParaRPr lang="en-US" dirty="0"/>
          </a:p>
        </p:txBody>
      </p:sp>
      <p:sp>
        <p:nvSpPr>
          <p:cNvPr id="2" name="Rectangle 1"/>
          <p:cNvSpPr/>
          <p:nvPr/>
        </p:nvSpPr>
        <p:spPr>
          <a:xfrm>
            <a:off x="3048000" y="1353918"/>
            <a:ext cx="3290657" cy="461665"/>
          </a:xfrm>
          <a:prstGeom prst="rect">
            <a:avLst/>
          </a:prstGeom>
        </p:spPr>
        <p:txBody>
          <a:bodyPr wrap="square">
            <a:spAutoFit/>
          </a:bodyPr>
          <a:lstStyle/>
          <a:p>
            <a:pPr eaLnBrk="0" hangingPunct="0"/>
            <a:r>
              <a:rPr lang="en-US" altLang="en-US" sz="2400" b="1" dirty="0">
                <a:solidFill>
                  <a:schemeClr val="tx2"/>
                </a:solidFill>
                <a:latin typeface="Arial" panose="020B0604020202020204" pitchFamily="34" charset="0"/>
                <a:cs typeface="Arial" panose="020B0604020202020204" pitchFamily="34" charset="0"/>
              </a:rPr>
              <a:t>Negative Fern Test</a:t>
            </a:r>
          </a:p>
        </p:txBody>
      </p:sp>
      <p:pic>
        <p:nvPicPr>
          <p:cNvPr id="11" name="Picture 3074" descr="Fern PMOO 2-2"/>
          <p:cNvPicPr>
            <a:picLocks noChangeAspect="1" noChangeArrowheads="1"/>
          </p:cNvPicPr>
          <p:nvPr/>
        </p:nvPicPr>
        <p:blipFill rotWithShape="1">
          <a:blip r:embed="rId2">
            <a:extLst>
              <a:ext uri="{28A0092B-C50C-407E-A947-70E740481C1C}">
                <a14:useLocalDpi xmlns:a14="http://schemas.microsoft.com/office/drawing/2010/main" val="0"/>
              </a:ext>
            </a:extLst>
          </a:blip>
          <a:srcRect l="6647" t="4273" r="8608" b="25214"/>
          <a:stretch/>
        </p:blipFill>
        <p:spPr bwMode="auto">
          <a:xfrm>
            <a:off x="3733800" y="2151316"/>
            <a:ext cx="4419600" cy="25146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66799" y="2719675"/>
            <a:ext cx="2895599" cy="1569660"/>
          </a:xfrm>
          <a:prstGeom prst="rect">
            <a:avLst/>
          </a:prstGeom>
        </p:spPr>
        <p:txBody>
          <a:bodyPr wrap="square">
            <a:spAutoFit/>
          </a:bodyPr>
          <a:lstStyle/>
          <a:p>
            <a:pPr eaLnBrk="0" hangingPunct="0"/>
            <a:r>
              <a:rPr lang="en-US" altLang="en-US" sz="2400" dirty="0"/>
              <a:t>Lack of fern-like</a:t>
            </a:r>
          </a:p>
          <a:p>
            <a:pPr eaLnBrk="0" hangingPunct="0"/>
            <a:r>
              <a:rPr lang="en-US" altLang="en-US" sz="2400" dirty="0"/>
              <a:t>pattern indicates</a:t>
            </a:r>
          </a:p>
          <a:p>
            <a:pPr eaLnBrk="0" hangingPunct="0"/>
            <a:r>
              <a:rPr lang="en-US" altLang="en-US" sz="2400" dirty="0"/>
              <a:t>the absence of</a:t>
            </a:r>
          </a:p>
          <a:p>
            <a:pPr eaLnBrk="0" hangingPunct="0"/>
            <a:r>
              <a:rPr lang="en-US" altLang="en-US" sz="2400" dirty="0"/>
              <a:t>amniotic fluid.</a:t>
            </a:r>
          </a:p>
        </p:txBody>
      </p:sp>
      <p:sp>
        <p:nvSpPr>
          <p:cNvPr id="3" name="Rectangle 2"/>
          <p:cNvSpPr/>
          <p:nvPr/>
        </p:nvSpPr>
        <p:spPr>
          <a:xfrm>
            <a:off x="4994109" y="4713471"/>
            <a:ext cx="1898981" cy="369332"/>
          </a:xfrm>
          <a:prstGeom prst="rect">
            <a:avLst/>
          </a:prstGeom>
        </p:spPr>
        <p:txBody>
          <a:bodyPr wrap="none">
            <a:spAutoFit/>
          </a:bodyPr>
          <a:lstStyle/>
          <a:p>
            <a:r>
              <a:rPr lang="en-US" dirty="0"/>
              <a:t>Fern Test (400X)</a:t>
            </a:r>
          </a:p>
        </p:txBody>
      </p:sp>
      <p:sp>
        <p:nvSpPr>
          <p:cNvPr id="7" name="Date Placeholder 6">
            <a:extLst>
              <a:ext uri="{FF2B5EF4-FFF2-40B4-BE49-F238E27FC236}">
                <a16:creationId xmlns:a16="http://schemas.microsoft.com/office/drawing/2014/main" id="{850B8EA6-7F50-4DEF-9850-5772951D5034}"/>
              </a:ext>
            </a:extLst>
          </p:cNvPr>
          <p:cNvSpPr>
            <a:spLocks noGrp="1"/>
          </p:cNvSpPr>
          <p:nvPr>
            <p:ph type="dt" sz="half" idx="10"/>
          </p:nvPr>
        </p:nvSpPr>
        <p:spPr/>
        <p:txBody>
          <a:bodyPr/>
          <a:lstStyle/>
          <a:p>
            <a:pPr>
              <a:defRPr/>
            </a:pPr>
            <a:r>
              <a:rPr lang="en-US"/>
              <a:t>Version: 4/5/2022</a:t>
            </a:r>
          </a:p>
        </p:txBody>
      </p:sp>
    </p:spTree>
    <p:extLst>
      <p:ext uri="{BB962C8B-B14F-4D97-AF65-F5344CB8AC3E}">
        <p14:creationId xmlns:p14="http://schemas.microsoft.com/office/powerpoint/2010/main" val="1904424974"/>
      </p:ext>
    </p:extLst>
  </p:cSld>
  <p:clrMapOvr>
    <a:masterClrMapping/>
  </p:clrMapOvr>
</p:sld>
</file>

<file path=ppt/theme/theme1.xml><?xml version="1.0" encoding="utf-8"?>
<a:theme xmlns:a="http://schemas.openxmlformats.org/drawingml/2006/main" name="HFHS">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HFHS</Template>
  <TotalTime>991</TotalTime>
  <Words>563</Words>
  <Application>Microsoft Office PowerPoint</Application>
  <PresentationFormat>On-screen Show (4:3)</PresentationFormat>
  <Paragraphs>98</Paragraphs>
  <Slides>13</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HFHS</vt:lpstr>
      <vt:lpstr>Fern Test Provider Performed Testing </vt:lpstr>
      <vt:lpstr>Course Goal and/or Objectives</vt:lpstr>
      <vt:lpstr>PowerPoint Presentation</vt:lpstr>
      <vt:lpstr>Supplies</vt:lpstr>
      <vt:lpstr>Specimen Collection</vt:lpstr>
      <vt:lpstr>PowerPoint Presentation</vt:lpstr>
      <vt:lpstr>PowerPoint Presentation</vt:lpstr>
      <vt:lpstr>PowerPoint Presentation</vt:lpstr>
      <vt:lpstr>PowerPoint Presentation</vt:lpstr>
      <vt:lpstr>PowerPoint Presentation</vt:lpstr>
      <vt:lpstr>EPIC Example</vt:lpstr>
      <vt:lpstr>PowerPoint Presentation</vt:lpstr>
      <vt:lpstr>PowerPoint Presentation</vt:lpstr>
    </vt:vector>
  </TitlesOfParts>
  <Company>HFHS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jribben1</dc:creator>
  <cp:lastModifiedBy>Hirst, Jacqueline</cp:lastModifiedBy>
  <cp:revision>77</cp:revision>
  <dcterms:created xsi:type="dcterms:W3CDTF">2006-08-07T13:44:32Z</dcterms:created>
  <dcterms:modified xsi:type="dcterms:W3CDTF">2022-04-06T16:35:17Z</dcterms:modified>
</cp:coreProperties>
</file>