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3"/>
  </p:notesMasterIdLst>
  <p:sldIdLst>
    <p:sldId id="256" r:id="rId2"/>
    <p:sldId id="285" r:id="rId3"/>
    <p:sldId id="257" r:id="rId4"/>
    <p:sldId id="266" r:id="rId5"/>
    <p:sldId id="259" r:id="rId6"/>
    <p:sldId id="269" r:id="rId7"/>
    <p:sldId id="258" r:id="rId8"/>
    <p:sldId id="267" r:id="rId9"/>
    <p:sldId id="273" r:id="rId10"/>
    <p:sldId id="268" r:id="rId11"/>
    <p:sldId id="274" r:id="rId12"/>
    <p:sldId id="278" r:id="rId13"/>
    <p:sldId id="279" r:id="rId14"/>
    <p:sldId id="260" r:id="rId15"/>
    <p:sldId id="280" r:id="rId16"/>
    <p:sldId id="275" r:id="rId17"/>
    <p:sldId id="281" r:id="rId18"/>
    <p:sldId id="272" r:id="rId19"/>
    <p:sldId id="282" r:id="rId20"/>
    <p:sldId id="262" r:id="rId21"/>
    <p:sldId id="28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05" autoAdjust="0"/>
    <p:restoredTop sz="96754" autoAdjust="0"/>
  </p:normalViewPr>
  <p:slideViewPr>
    <p:cSldViewPr>
      <p:cViewPr varScale="1">
        <p:scale>
          <a:sx n="86" d="100"/>
          <a:sy n="86" d="100"/>
        </p:scale>
        <p:origin x="1386" y="78"/>
      </p:cViewPr>
      <p:guideLst>
        <p:guide orient="horz" pos="2160"/>
        <p:guide pos="2880"/>
      </p:guideLst>
    </p:cSldViewPr>
  </p:slideViewPr>
  <p:outlineViewPr>
    <p:cViewPr>
      <p:scale>
        <a:sx n="33" d="100"/>
        <a:sy n="33" d="100"/>
      </p:scale>
      <p:origin x="0" y="-24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445598A-C76F-42FD-A0B4-737AAADCEB30}" type="slidenum">
              <a:rPr lang="en-US"/>
              <a:pPr>
                <a:defRPr/>
              </a:pPr>
              <a:t>‹#›</a:t>
            </a:fld>
            <a:endParaRPr lang="en-US"/>
          </a:p>
        </p:txBody>
      </p:sp>
    </p:spTree>
    <p:extLst>
      <p:ext uri="{BB962C8B-B14F-4D97-AF65-F5344CB8AC3E}">
        <p14:creationId xmlns:p14="http://schemas.microsoft.com/office/powerpoint/2010/main" val="3626349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45598A-C76F-42FD-A0B4-737AAADCEB30}" type="slidenum">
              <a:rPr lang="en-US" smtClean="0"/>
              <a:pPr>
                <a:defRPr/>
              </a:pPr>
              <a:t>1</a:t>
            </a:fld>
            <a:endParaRPr lang="en-US"/>
          </a:p>
        </p:txBody>
      </p:sp>
    </p:spTree>
    <p:extLst>
      <p:ext uri="{BB962C8B-B14F-4D97-AF65-F5344CB8AC3E}">
        <p14:creationId xmlns:p14="http://schemas.microsoft.com/office/powerpoint/2010/main" val="81541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45598A-C76F-42FD-A0B4-737AAADCEB30}" type="slidenum">
              <a:rPr lang="en-US" smtClean="0"/>
              <a:pPr>
                <a:defRPr/>
              </a:pPr>
              <a:t>17</a:t>
            </a:fld>
            <a:endParaRPr lang="en-US"/>
          </a:p>
        </p:txBody>
      </p:sp>
    </p:spTree>
    <p:extLst>
      <p:ext uri="{BB962C8B-B14F-4D97-AF65-F5344CB8AC3E}">
        <p14:creationId xmlns:p14="http://schemas.microsoft.com/office/powerpoint/2010/main" val="2905944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1371600" y="30480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228600" y="6356350"/>
            <a:ext cx="2667000" cy="365125"/>
          </a:xfrm>
        </p:spPr>
        <p:txBody>
          <a:bodyPr/>
          <a:lstStyle>
            <a:lvl1pPr>
              <a:defRPr dirty="0" smtClean="0"/>
            </a:lvl1pPr>
          </a:lstStyle>
          <a:p>
            <a:pPr>
              <a:defRPr/>
            </a:pPr>
            <a:r>
              <a:rPr lang="en-US"/>
              <a:t>Updated Or Created: MM/DD/</a:t>
            </a:r>
            <a:r>
              <a:rPr lang="en-US" err="1"/>
              <a:t>YYYY</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Department</a:t>
            </a:r>
          </a:p>
        </p:txBody>
      </p:sp>
      <p:sp>
        <p:nvSpPr>
          <p:cNvPr id="6" name="Slide Number Placeholder 5"/>
          <p:cNvSpPr>
            <a:spLocks noGrp="1"/>
          </p:cNvSpPr>
          <p:nvPr>
            <p:ph type="sldNum" sz="quarter" idx="12"/>
          </p:nvPr>
        </p:nvSpPr>
        <p:spPr/>
        <p:txBody>
          <a:bodyPr/>
          <a:lstStyle>
            <a:lvl1pPr>
              <a:defRPr/>
            </a:lvl1pPr>
          </a:lstStyle>
          <a:p>
            <a:pPr>
              <a:defRPr/>
            </a:pPr>
            <a:fld id="{1838B33F-28D9-4DB5-ADAA-91733A9F25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Updated Or Created: MM/DD/YYYY</a:t>
            </a:r>
          </a:p>
        </p:txBody>
      </p:sp>
      <p:sp>
        <p:nvSpPr>
          <p:cNvPr id="5" name="Footer Placeholder 4"/>
          <p:cNvSpPr>
            <a:spLocks noGrp="1"/>
          </p:cNvSpPr>
          <p:nvPr>
            <p:ph type="ftr" sz="quarter" idx="11"/>
          </p:nvPr>
        </p:nvSpPr>
        <p:spPr/>
        <p:txBody>
          <a:bodyPr/>
          <a:lstStyle>
            <a:lvl1pPr>
              <a:defRPr/>
            </a:lvl1pPr>
          </a:lstStyle>
          <a:p>
            <a:pPr>
              <a:defRPr/>
            </a:pPr>
            <a:r>
              <a:rPr lang="en-US"/>
              <a:t>Department</a:t>
            </a:r>
          </a:p>
        </p:txBody>
      </p:sp>
      <p:sp>
        <p:nvSpPr>
          <p:cNvPr id="6" name="Slide Number Placeholder 5"/>
          <p:cNvSpPr>
            <a:spLocks noGrp="1"/>
          </p:cNvSpPr>
          <p:nvPr>
            <p:ph type="sldNum" sz="quarter" idx="12"/>
          </p:nvPr>
        </p:nvSpPr>
        <p:spPr/>
        <p:txBody>
          <a:bodyPr/>
          <a:lstStyle>
            <a:lvl1pPr>
              <a:defRPr/>
            </a:lvl1pPr>
          </a:lstStyle>
          <a:p>
            <a:pPr>
              <a:defRPr/>
            </a:pPr>
            <a:fld id="{9AD85AEB-CC72-442D-9737-09EED6216F4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Updated Or Created: MM/DD/YYYY</a:t>
            </a:r>
          </a:p>
        </p:txBody>
      </p:sp>
      <p:sp>
        <p:nvSpPr>
          <p:cNvPr id="5" name="Footer Placeholder 4"/>
          <p:cNvSpPr>
            <a:spLocks noGrp="1"/>
          </p:cNvSpPr>
          <p:nvPr>
            <p:ph type="ftr" sz="quarter" idx="11"/>
          </p:nvPr>
        </p:nvSpPr>
        <p:spPr/>
        <p:txBody>
          <a:bodyPr/>
          <a:lstStyle>
            <a:lvl1pPr>
              <a:defRPr/>
            </a:lvl1pPr>
          </a:lstStyle>
          <a:p>
            <a:pPr>
              <a:defRPr/>
            </a:pPr>
            <a:r>
              <a:rPr lang="en-US"/>
              <a:t>Department</a:t>
            </a:r>
          </a:p>
        </p:txBody>
      </p:sp>
      <p:sp>
        <p:nvSpPr>
          <p:cNvPr id="6" name="Slide Number Placeholder 5"/>
          <p:cNvSpPr>
            <a:spLocks noGrp="1"/>
          </p:cNvSpPr>
          <p:nvPr>
            <p:ph type="sldNum" sz="quarter" idx="12"/>
          </p:nvPr>
        </p:nvSpPr>
        <p:spPr/>
        <p:txBody>
          <a:bodyPr/>
          <a:lstStyle>
            <a:lvl1pPr>
              <a:defRPr/>
            </a:lvl1pPr>
          </a:lstStyle>
          <a:p>
            <a:pPr>
              <a:defRPr/>
            </a:pPr>
            <a:fld id="{269C20F8-9B39-45A1-80B4-ECFFCA121D9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467600" cy="792163"/>
          </a:xfrm>
        </p:spPr>
        <p:txBody>
          <a:bodyPr/>
          <a:lstStyle/>
          <a:p>
            <a:r>
              <a:rPr lang="en-US"/>
              <a:t>Click to edit Master title style</a:t>
            </a:r>
          </a:p>
        </p:txBody>
      </p:sp>
      <p:sp>
        <p:nvSpPr>
          <p:cNvPr id="3" name="Text Placeholder 2"/>
          <p:cNvSpPr>
            <a:spLocks noGrp="1"/>
          </p:cNvSpPr>
          <p:nvPr>
            <p:ph type="body" sz="half" idx="1"/>
          </p:nvPr>
        </p:nvSpPr>
        <p:spPr>
          <a:xfrm>
            <a:off x="1219200" y="1600200"/>
            <a:ext cx="3657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00200"/>
            <a:ext cx="3657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Updated Or Created: MM/DD/YYYY</a:t>
            </a:r>
          </a:p>
        </p:txBody>
      </p:sp>
      <p:sp>
        <p:nvSpPr>
          <p:cNvPr id="5" name="Footer Placeholder 4"/>
          <p:cNvSpPr>
            <a:spLocks noGrp="1"/>
          </p:cNvSpPr>
          <p:nvPr>
            <p:ph type="ftr" sz="quarter" idx="11"/>
          </p:nvPr>
        </p:nvSpPr>
        <p:spPr/>
        <p:txBody>
          <a:bodyPr/>
          <a:lstStyle>
            <a:lvl1pPr>
              <a:defRPr/>
            </a:lvl1pPr>
          </a:lstStyle>
          <a:p>
            <a:pPr>
              <a:defRPr/>
            </a:pPr>
            <a:r>
              <a:rPr lang="en-US"/>
              <a:t>Department</a:t>
            </a:r>
          </a:p>
        </p:txBody>
      </p:sp>
      <p:sp>
        <p:nvSpPr>
          <p:cNvPr id="6" name="Slide Number Placeholder 5"/>
          <p:cNvSpPr>
            <a:spLocks noGrp="1"/>
          </p:cNvSpPr>
          <p:nvPr>
            <p:ph type="sldNum" sz="quarter" idx="12"/>
          </p:nvPr>
        </p:nvSpPr>
        <p:spPr/>
        <p:txBody>
          <a:bodyPr/>
          <a:lstStyle>
            <a:lvl1pPr>
              <a:defRPr/>
            </a:lvl1pPr>
          </a:lstStyle>
          <a:p>
            <a:pPr>
              <a:defRPr/>
            </a:pPr>
            <a:fld id="{65971B20-FBDD-4320-B9A6-C9637B0BB27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Updated Or Created: MM/DD/YYYY</a:t>
            </a:r>
          </a:p>
        </p:txBody>
      </p:sp>
      <p:sp>
        <p:nvSpPr>
          <p:cNvPr id="5" name="Footer Placeholder 4"/>
          <p:cNvSpPr>
            <a:spLocks noGrp="1"/>
          </p:cNvSpPr>
          <p:nvPr>
            <p:ph type="ftr" sz="quarter" idx="11"/>
          </p:nvPr>
        </p:nvSpPr>
        <p:spPr/>
        <p:txBody>
          <a:bodyPr/>
          <a:lstStyle>
            <a:lvl1pPr>
              <a:defRPr/>
            </a:lvl1pPr>
          </a:lstStyle>
          <a:p>
            <a:pPr>
              <a:defRPr/>
            </a:pPr>
            <a:r>
              <a:rPr lang="en-US"/>
              <a:t>Department</a:t>
            </a:r>
          </a:p>
        </p:txBody>
      </p:sp>
      <p:sp>
        <p:nvSpPr>
          <p:cNvPr id="6" name="Slide Number Placeholder 5"/>
          <p:cNvSpPr>
            <a:spLocks noGrp="1"/>
          </p:cNvSpPr>
          <p:nvPr>
            <p:ph type="sldNum" sz="quarter" idx="12"/>
          </p:nvPr>
        </p:nvSpPr>
        <p:spPr/>
        <p:txBody>
          <a:bodyPr/>
          <a:lstStyle>
            <a:lvl1pPr>
              <a:defRPr/>
            </a:lvl1pPr>
          </a:lstStyle>
          <a:p>
            <a:pPr>
              <a:defRPr/>
            </a:pPr>
            <a:fld id="{7C31B717-5798-420D-AFEE-F27961158F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Updated Or Created: MM/DD/YYYY</a:t>
            </a:r>
          </a:p>
        </p:txBody>
      </p:sp>
      <p:sp>
        <p:nvSpPr>
          <p:cNvPr id="6" name="Footer Placeholder 4"/>
          <p:cNvSpPr>
            <a:spLocks noGrp="1"/>
          </p:cNvSpPr>
          <p:nvPr>
            <p:ph type="ftr" sz="quarter" idx="11"/>
          </p:nvPr>
        </p:nvSpPr>
        <p:spPr/>
        <p:txBody>
          <a:bodyPr/>
          <a:lstStyle>
            <a:lvl1pPr>
              <a:defRPr/>
            </a:lvl1pPr>
          </a:lstStyle>
          <a:p>
            <a:pPr>
              <a:defRPr/>
            </a:pPr>
            <a:r>
              <a:rPr lang="en-US"/>
              <a:t>Department</a:t>
            </a:r>
          </a:p>
        </p:txBody>
      </p:sp>
      <p:sp>
        <p:nvSpPr>
          <p:cNvPr id="7" name="Slide Number Placeholder 5"/>
          <p:cNvSpPr>
            <a:spLocks noGrp="1"/>
          </p:cNvSpPr>
          <p:nvPr>
            <p:ph type="sldNum" sz="quarter" idx="12"/>
          </p:nvPr>
        </p:nvSpPr>
        <p:spPr/>
        <p:txBody>
          <a:bodyPr/>
          <a:lstStyle>
            <a:lvl1pPr>
              <a:defRPr/>
            </a:lvl1pPr>
          </a:lstStyle>
          <a:p>
            <a:pPr>
              <a:defRPr/>
            </a:pPr>
            <a:fld id="{D910A39A-EA63-4828-8063-BF72794191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Updated Or Created: MM/DD/YYYY</a:t>
            </a:r>
          </a:p>
        </p:txBody>
      </p:sp>
      <p:sp>
        <p:nvSpPr>
          <p:cNvPr id="8" name="Footer Placeholder 4"/>
          <p:cNvSpPr>
            <a:spLocks noGrp="1"/>
          </p:cNvSpPr>
          <p:nvPr>
            <p:ph type="ftr" sz="quarter" idx="11"/>
          </p:nvPr>
        </p:nvSpPr>
        <p:spPr/>
        <p:txBody>
          <a:bodyPr/>
          <a:lstStyle>
            <a:lvl1pPr>
              <a:defRPr/>
            </a:lvl1pPr>
          </a:lstStyle>
          <a:p>
            <a:pPr>
              <a:defRPr/>
            </a:pPr>
            <a:r>
              <a:rPr lang="en-US"/>
              <a:t>Department</a:t>
            </a:r>
          </a:p>
        </p:txBody>
      </p:sp>
      <p:sp>
        <p:nvSpPr>
          <p:cNvPr id="9" name="Slide Number Placeholder 5"/>
          <p:cNvSpPr>
            <a:spLocks noGrp="1"/>
          </p:cNvSpPr>
          <p:nvPr>
            <p:ph type="sldNum" sz="quarter" idx="12"/>
          </p:nvPr>
        </p:nvSpPr>
        <p:spPr/>
        <p:txBody>
          <a:bodyPr/>
          <a:lstStyle>
            <a:lvl1pPr>
              <a:defRPr/>
            </a:lvl1pPr>
          </a:lstStyle>
          <a:p>
            <a:pPr>
              <a:defRPr/>
            </a:pPr>
            <a:fld id="{C409B91E-6B59-4707-AD0F-A0328BCF521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Updated Or Created: MM/DD/YYYY</a:t>
            </a:r>
          </a:p>
        </p:txBody>
      </p:sp>
      <p:sp>
        <p:nvSpPr>
          <p:cNvPr id="4" name="Footer Placeholder 4"/>
          <p:cNvSpPr>
            <a:spLocks noGrp="1"/>
          </p:cNvSpPr>
          <p:nvPr>
            <p:ph type="ftr" sz="quarter" idx="11"/>
          </p:nvPr>
        </p:nvSpPr>
        <p:spPr/>
        <p:txBody>
          <a:bodyPr/>
          <a:lstStyle>
            <a:lvl1pPr>
              <a:defRPr/>
            </a:lvl1pPr>
          </a:lstStyle>
          <a:p>
            <a:pPr>
              <a:defRPr/>
            </a:pPr>
            <a:r>
              <a:rPr lang="en-US"/>
              <a:t>Department</a:t>
            </a:r>
          </a:p>
        </p:txBody>
      </p:sp>
      <p:sp>
        <p:nvSpPr>
          <p:cNvPr id="5" name="Slide Number Placeholder 5"/>
          <p:cNvSpPr>
            <a:spLocks noGrp="1"/>
          </p:cNvSpPr>
          <p:nvPr>
            <p:ph type="sldNum" sz="quarter" idx="12"/>
          </p:nvPr>
        </p:nvSpPr>
        <p:spPr/>
        <p:txBody>
          <a:bodyPr/>
          <a:lstStyle>
            <a:lvl1pPr>
              <a:defRPr/>
            </a:lvl1pPr>
          </a:lstStyle>
          <a:p>
            <a:pPr>
              <a:defRPr/>
            </a:pPr>
            <a:fld id="{442B830F-B144-4AD5-BF68-01D7EC260A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Updated Or Created: MM/DD/YYYY</a:t>
            </a:r>
          </a:p>
        </p:txBody>
      </p:sp>
      <p:sp>
        <p:nvSpPr>
          <p:cNvPr id="3" name="Footer Placeholder 4"/>
          <p:cNvSpPr>
            <a:spLocks noGrp="1"/>
          </p:cNvSpPr>
          <p:nvPr>
            <p:ph type="ftr" sz="quarter" idx="11"/>
          </p:nvPr>
        </p:nvSpPr>
        <p:spPr/>
        <p:txBody>
          <a:bodyPr/>
          <a:lstStyle>
            <a:lvl1pPr>
              <a:defRPr/>
            </a:lvl1pPr>
          </a:lstStyle>
          <a:p>
            <a:pPr>
              <a:defRPr/>
            </a:pPr>
            <a:r>
              <a:rPr lang="en-US"/>
              <a:t>Department</a:t>
            </a:r>
          </a:p>
        </p:txBody>
      </p:sp>
      <p:sp>
        <p:nvSpPr>
          <p:cNvPr id="4" name="Slide Number Placeholder 5"/>
          <p:cNvSpPr>
            <a:spLocks noGrp="1"/>
          </p:cNvSpPr>
          <p:nvPr>
            <p:ph type="sldNum" sz="quarter" idx="12"/>
          </p:nvPr>
        </p:nvSpPr>
        <p:spPr/>
        <p:txBody>
          <a:bodyPr/>
          <a:lstStyle>
            <a:lvl1pPr>
              <a:defRPr/>
            </a:lvl1pPr>
          </a:lstStyle>
          <a:p>
            <a:pPr>
              <a:defRPr/>
            </a:pPr>
            <a:fld id="{9D4807A8-2D26-4E6E-836D-39DC59F84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74750"/>
          </a:xfrm>
        </p:spPr>
        <p:txBody>
          <a:bodyPr anchor="b"/>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1787"/>
            <a:ext cx="3008313" cy="45243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Updated Or Created: MM/DD/YYYY</a:t>
            </a:r>
          </a:p>
        </p:txBody>
      </p:sp>
      <p:sp>
        <p:nvSpPr>
          <p:cNvPr id="6" name="Footer Placeholder 4"/>
          <p:cNvSpPr>
            <a:spLocks noGrp="1"/>
          </p:cNvSpPr>
          <p:nvPr>
            <p:ph type="ftr" sz="quarter" idx="11"/>
          </p:nvPr>
        </p:nvSpPr>
        <p:spPr/>
        <p:txBody>
          <a:bodyPr/>
          <a:lstStyle>
            <a:lvl1pPr>
              <a:defRPr/>
            </a:lvl1pPr>
          </a:lstStyle>
          <a:p>
            <a:pPr>
              <a:defRPr/>
            </a:pPr>
            <a:r>
              <a:rPr lang="en-US"/>
              <a:t>Department</a:t>
            </a:r>
          </a:p>
        </p:txBody>
      </p:sp>
      <p:sp>
        <p:nvSpPr>
          <p:cNvPr id="7" name="Slide Number Placeholder 5"/>
          <p:cNvSpPr>
            <a:spLocks noGrp="1"/>
          </p:cNvSpPr>
          <p:nvPr>
            <p:ph type="sldNum" sz="quarter" idx="12"/>
          </p:nvPr>
        </p:nvSpPr>
        <p:spPr/>
        <p:txBody>
          <a:bodyPr/>
          <a:lstStyle>
            <a:lvl1pPr>
              <a:defRPr/>
            </a:lvl1pPr>
          </a:lstStyle>
          <a:p>
            <a:pPr>
              <a:defRPr/>
            </a:pPr>
            <a:fld id="{C61C53F9-E154-4A53-8316-07AD924EB60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211885"/>
            <a:ext cx="7543800" cy="566738"/>
          </a:xfrm>
        </p:spPr>
        <p:txBody>
          <a:bodyPr anchor="b"/>
          <a:lstStyle>
            <a:lvl1pPr algn="ctr">
              <a:defRPr sz="2800" b="1"/>
            </a:lvl1pPr>
          </a:lstStyle>
          <a:p>
            <a:r>
              <a:rPr lang="en-US"/>
              <a:t>Click to edit Master title style</a:t>
            </a:r>
            <a:endParaRPr lang="en-US" dirty="0"/>
          </a:p>
        </p:txBody>
      </p:sp>
      <p:sp>
        <p:nvSpPr>
          <p:cNvPr id="3" name="Picture Placeholder 2"/>
          <p:cNvSpPr>
            <a:spLocks noGrp="1"/>
          </p:cNvSpPr>
          <p:nvPr>
            <p:ph type="pic" idx="1"/>
          </p:nvPr>
        </p:nvSpPr>
        <p:spPr>
          <a:xfrm>
            <a:off x="1792288" y="107735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285750" indent="-285750">
              <a:buFont typeface="Wingdings" panose="05000000000000000000" pitchFamily="2" charset="2"/>
              <a:buChar char="§"/>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ext Placeholder 3"/>
          <p:cNvSpPr>
            <a:spLocks noGrp="1"/>
          </p:cNvSpPr>
          <p:nvPr>
            <p:ph type="body" sz="half" idx="13"/>
          </p:nvPr>
        </p:nvSpPr>
        <p:spPr>
          <a:xfrm>
            <a:off x="152400" y="1077353"/>
            <a:ext cx="1524000" cy="4114799"/>
          </a:xfrm>
        </p:spPr>
        <p:txBody>
          <a:bodyPr/>
          <a:lstStyle>
            <a:lvl1pPr marL="285750" indent="-285750">
              <a:buFont typeface="Wingdings" panose="05000000000000000000" pitchFamily="2" charset="2"/>
              <a:buChar char="§"/>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3"/>
          <p:cNvSpPr>
            <a:spLocks noGrp="1"/>
          </p:cNvSpPr>
          <p:nvPr>
            <p:ph type="body" sz="half" idx="14"/>
          </p:nvPr>
        </p:nvSpPr>
        <p:spPr>
          <a:xfrm>
            <a:off x="7394576" y="1077352"/>
            <a:ext cx="1524000" cy="4114799"/>
          </a:xfrm>
        </p:spPr>
        <p:txBody>
          <a:bodyPr/>
          <a:lstStyle>
            <a:lvl1pPr marL="285750" indent="-285750">
              <a:buFont typeface="Wingdings" panose="05000000000000000000" pitchFamily="2" charset="2"/>
              <a:buChar char="§"/>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5"/>
          </p:nvPr>
        </p:nvSpPr>
        <p:spPr/>
        <p:txBody>
          <a:bodyPr/>
          <a:lstStyle>
            <a:lvl1pPr>
              <a:defRPr/>
            </a:lvl1pPr>
          </a:lstStyle>
          <a:p>
            <a:pPr>
              <a:defRPr/>
            </a:pPr>
            <a:r>
              <a:rPr lang="en-US"/>
              <a:t>Updated Or Created: MM/DD/YYYY</a:t>
            </a:r>
          </a:p>
        </p:txBody>
      </p:sp>
      <p:sp>
        <p:nvSpPr>
          <p:cNvPr id="10" name="Footer Placeholder 4"/>
          <p:cNvSpPr>
            <a:spLocks noGrp="1"/>
          </p:cNvSpPr>
          <p:nvPr>
            <p:ph type="ftr" sz="quarter" idx="16"/>
          </p:nvPr>
        </p:nvSpPr>
        <p:spPr/>
        <p:txBody>
          <a:bodyPr/>
          <a:lstStyle>
            <a:lvl1pPr>
              <a:defRPr/>
            </a:lvl1pPr>
          </a:lstStyle>
          <a:p>
            <a:pPr>
              <a:defRPr/>
            </a:pPr>
            <a:r>
              <a:rPr lang="en-US"/>
              <a:t>Department</a:t>
            </a:r>
          </a:p>
        </p:txBody>
      </p:sp>
      <p:sp>
        <p:nvSpPr>
          <p:cNvPr id="11" name="Slide Number Placeholder 5"/>
          <p:cNvSpPr>
            <a:spLocks noGrp="1"/>
          </p:cNvSpPr>
          <p:nvPr>
            <p:ph type="sldNum" sz="quarter" idx="17"/>
          </p:nvPr>
        </p:nvSpPr>
        <p:spPr/>
        <p:txBody>
          <a:bodyPr/>
          <a:lstStyle>
            <a:lvl1pPr>
              <a:defRPr/>
            </a:lvl1pPr>
          </a:lstStyle>
          <a:p>
            <a:pPr>
              <a:defRPr/>
            </a:pPr>
            <a:fld id="{EB6E98AD-6CAA-4813-A06B-8E41F81950D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boni10292.jpg"/>
          <p:cNvPicPr>
            <a:picLocks noChangeAspect="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5794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a:t>Updated Or Created: MM/DD/YYYY</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a:t>Department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F5FCC31-E095-4537-9680-1CF9320C7D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0" r:id="rId12"/>
  </p:sldLayoutIdLst>
  <p:hf sldNum="0" hdr="0"/>
  <p:txStyles>
    <p:titleStyle>
      <a:lvl1pPr algn="ctr" rtl="0" fontAlgn="base">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fontAlgn="base">
        <a:spcBef>
          <a:spcPct val="0"/>
        </a:spcBef>
        <a:spcAft>
          <a:spcPct val="0"/>
        </a:spcAft>
        <a:defRPr sz="2800" b="1">
          <a:solidFill>
            <a:srgbClr val="003399"/>
          </a:solidFill>
          <a:latin typeface="Arial" charset="0"/>
          <a:cs typeface="Arial" charset="0"/>
        </a:defRPr>
      </a:lvl2pPr>
      <a:lvl3pPr algn="ctr" rtl="0" fontAlgn="base">
        <a:spcBef>
          <a:spcPct val="0"/>
        </a:spcBef>
        <a:spcAft>
          <a:spcPct val="0"/>
        </a:spcAft>
        <a:defRPr sz="2800" b="1">
          <a:solidFill>
            <a:srgbClr val="003399"/>
          </a:solidFill>
          <a:latin typeface="Arial" charset="0"/>
          <a:cs typeface="Arial" charset="0"/>
        </a:defRPr>
      </a:lvl3pPr>
      <a:lvl4pPr algn="ctr" rtl="0" fontAlgn="base">
        <a:spcBef>
          <a:spcPct val="0"/>
        </a:spcBef>
        <a:spcAft>
          <a:spcPct val="0"/>
        </a:spcAft>
        <a:defRPr sz="2800" b="1">
          <a:solidFill>
            <a:srgbClr val="003399"/>
          </a:solidFill>
          <a:latin typeface="Arial" charset="0"/>
          <a:cs typeface="Arial" charset="0"/>
        </a:defRPr>
      </a:lvl4pPr>
      <a:lvl5pPr algn="ctr" rtl="0" fontAlgn="base">
        <a:spcBef>
          <a:spcPct val="0"/>
        </a:spcBef>
        <a:spcAft>
          <a:spcPct val="0"/>
        </a:spcAft>
        <a:defRPr sz="28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p:titleStyle>
    <p:bodyStyle>
      <a:lvl1pPr marL="342900" indent="-342900" algn="l" rtl="0" fontAlgn="base">
        <a:spcBef>
          <a:spcPct val="20000"/>
        </a:spcBef>
        <a:spcAft>
          <a:spcPct val="0"/>
        </a:spcAft>
        <a:buClr>
          <a:srgbClr val="003399"/>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lr>
          <a:srgbClr val="003399"/>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Clr>
          <a:srgbClr val="003399"/>
        </a:buClr>
        <a:buFont typeface="Arial" charset="0"/>
        <a:buChar char="•"/>
        <a:defRPr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Clr>
          <a:srgbClr val="003399"/>
        </a:buClr>
        <a:buFont typeface="Arial" charset="0"/>
        <a:buChar char="–"/>
        <a:defRPr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Clr>
          <a:srgbClr val="003399"/>
        </a:buClr>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onehenry.hfhs.org/departments/pathologyandlaboratorymedicine/Pages/PALM-Provider-Performed-Testing.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85801"/>
            <a:ext cx="7924800" cy="1600200"/>
          </a:xfrm>
        </p:spPr>
        <p:txBody>
          <a:bodyPr>
            <a:normAutofit/>
          </a:bodyPr>
          <a:lstStyle/>
          <a:p>
            <a:r>
              <a:rPr lang="en-US" altLang="en-US" dirty="0">
                <a:solidFill>
                  <a:schemeClr val="tx2"/>
                </a:solidFill>
              </a:rPr>
              <a:t>VAGINAL WET MOUNT/KOH</a:t>
            </a:r>
            <a:endParaRPr lang="en-US" altLang="en-US" dirty="0">
              <a:solidFill>
                <a:schemeClr val="tx2"/>
              </a:solidFill>
              <a:latin typeface="Verdana" panose="020B0604030504040204" pitchFamily="34" charset="0"/>
            </a:endParaRPr>
          </a:p>
        </p:txBody>
      </p:sp>
      <p:sp>
        <p:nvSpPr>
          <p:cNvPr id="2051" name="Rectangle 3"/>
          <p:cNvSpPr>
            <a:spLocks noGrp="1" noChangeArrowheads="1"/>
          </p:cNvSpPr>
          <p:nvPr>
            <p:ph type="subTitle" idx="1"/>
          </p:nvPr>
        </p:nvSpPr>
        <p:spPr>
          <a:xfrm>
            <a:off x="1371600" y="1898741"/>
            <a:ext cx="6400800" cy="1371600"/>
          </a:xfrm>
        </p:spPr>
        <p:txBody>
          <a:bodyPr/>
          <a:lstStyle/>
          <a:p>
            <a:pPr>
              <a:defRPr/>
            </a:pPr>
            <a:r>
              <a:rPr lang="en-US" dirty="0">
                <a:solidFill>
                  <a:schemeClr val="tx1"/>
                </a:solidFill>
              </a:rPr>
              <a:t>Provider Performed Testing</a:t>
            </a:r>
          </a:p>
        </p:txBody>
      </p:sp>
      <p:sp>
        <p:nvSpPr>
          <p:cNvPr id="4" name="Rectangle 7"/>
          <p:cNvSpPr>
            <a:spLocks noGrp="1" noChangeArrowheads="1"/>
          </p:cNvSpPr>
          <p:nvPr>
            <p:ph type="dt" sz="quarter" idx="10"/>
          </p:nvPr>
        </p:nvSpPr>
        <p:spPr>
          <a:xfrm>
            <a:off x="457200" y="6356351"/>
            <a:ext cx="838200" cy="273050"/>
          </a:xfrm>
        </p:spPr>
        <p:txBody>
          <a:bodyPr/>
          <a:lstStyle/>
          <a:p>
            <a:pPr>
              <a:defRPr/>
            </a:pPr>
            <a:endParaRPr lang="en-US" dirty="0"/>
          </a:p>
          <a:p>
            <a:pPr>
              <a:defRPr/>
            </a:pPr>
            <a:r>
              <a:rPr lang="en-US" dirty="0"/>
              <a:t>08/06/18</a:t>
            </a:r>
          </a:p>
          <a:p>
            <a:pPr>
              <a:defRPr/>
            </a:pPr>
            <a:endParaRPr lang="en-US" dirty="0"/>
          </a:p>
        </p:txBody>
      </p:sp>
      <p:sp>
        <p:nvSpPr>
          <p:cNvPr id="2" name="Footer Placeholder 1"/>
          <p:cNvSpPr>
            <a:spLocks noGrp="1"/>
          </p:cNvSpPr>
          <p:nvPr>
            <p:ph type="ftr" sz="quarter" idx="11"/>
          </p:nvPr>
        </p:nvSpPr>
        <p:spPr/>
        <p:txBody>
          <a:bodyPr/>
          <a:lstStyle/>
          <a:p>
            <a:pPr>
              <a:defRPr/>
            </a:pPr>
            <a:r>
              <a:rPr lang="en-US" dirty="0"/>
              <a:t>PATHOLOGY AND LABORATORY MEDICINE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088" y="2816581"/>
            <a:ext cx="2271424" cy="2271424"/>
          </a:xfrm>
          <a:prstGeom prst="rect">
            <a:avLst/>
          </a:prstGeom>
        </p:spPr>
      </p:pic>
      <p:pic>
        <p:nvPicPr>
          <p:cNvPr id="6" name="Picture 5"/>
          <p:cNvPicPr>
            <a:picLocks noChangeAspect="1"/>
          </p:cNvPicPr>
          <p:nvPr/>
        </p:nvPicPr>
        <p:blipFill rotWithShape="1">
          <a:blip r:embed="rId4"/>
          <a:srcRect l="3160" t="-392" r="1997" b="2089"/>
          <a:stretch/>
        </p:blipFill>
        <p:spPr>
          <a:xfrm>
            <a:off x="2364059" y="2816581"/>
            <a:ext cx="2209800" cy="23330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idx="1"/>
          </p:nvPr>
        </p:nvSpPr>
        <p:spPr>
          <a:xfrm>
            <a:off x="685800" y="1391047"/>
            <a:ext cx="7848600" cy="4019153"/>
          </a:xfrm>
        </p:spPr>
        <p:txBody>
          <a:bodyPr/>
          <a:lstStyle/>
          <a:p>
            <a:pPr lvl="0"/>
            <a:r>
              <a:rPr lang="en-US" dirty="0"/>
              <a:t>Place 1 drop of specimen on clean, labeled microscope slide.</a:t>
            </a:r>
          </a:p>
          <a:p>
            <a:pPr lvl="0"/>
            <a:endParaRPr lang="en-US" dirty="0"/>
          </a:p>
          <a:p>
            <a:pPr lvl="0"/>
            <a:r>
              <a:rPr lang="en-US" dirty="0"/>
              <a:t>Add 1 drop of 10% KOH directly on top of the specimen and coverslip.</a:t>
            </a:r>
          </a:p>
          <a:p>
            <a:pPr lvl="0"/>
            <a:endParaRPr lang="en-US" dirty="0"/>
          </a:p>
          <a:p>
            <a:pPr lvl="0"/>
            <a:r>
              <a:rPr lang="en-US" dirty="0"/>
              <a:t>Place slide on microscope and examine under 10X. Keep the light low and the condenser lowered. Scan entire slide to look for any fungal elements </a:t>
            </a:r>
          </a:p>
          <a:p>
            <a:endParaRPr lang="en-US" dirty="0">
              <a:latin typeface="Arial" charset="0"/>
              <a:cs typeface="Arial" charset="0"/>
            </a:endParaRPr>
          </a:p>
        </p:txBody>
      </p:sp>
      <p:sp>
        <p:nvSpPr>
          <p:cNvPr id="5" name="Rectangle 2"/>
          <p:cNvSpPr txBox="1">
            <a:spLocks noChangeArrowheads="1"/>
          </p:cNvSpPr>
          <p:nvPr/>
        </p:nvSpPr>
        <p:spPr>
          <a:xfrm>
            <a:off x="457200" y="274638"/>
            <a:ext cx="8229600" cy="792162"/>
          </a:xfrm>
          <a:prstGeom prst="rect">
            <a:avLst/>
          </a:prstGeom>
        </p:spPr>
        <p:txBody>
          <a:bodyPr anchor="ctr">
            <a:normAutofit fontScale="92500"/>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Patient Testing – Potassium Hydroxide (KOH) 10%</a:t>
            </a:r>
          </a:p>
        </p:txBody>
      </p:sp>
      <p:sp>
        <p:nvSpPr>
          <p:cNvPr id="3" name="Date Placeholder 2"/>
          <p:cNvSpPr>
            <a:spLocks noGrp="1"/>
          </p:cNvSpPr>
          <p:nvPr>
            <p:ph type="dt" sz="quarter" idx="10"/>
          </p:nvPr>
        </p:nvSpPr>
        <p:spPr/>
        <p:txBody>
          <a:bodyPr/>
          <a:lstStyle/>
          <a:p>
            <a:pPr>
              <a:defRPr/>
            </a:pPr>
            <a:r>
              <a:rPr lang="en-US" dirty="0"/>
              <a:t>08/06/18</a:t>
            </a:r>
          </a:p>
        </p:txBody>
      </p:sp>
      <p:sp>
        <p:nvSpPr>
          <p:cNvPr id="4" name="Footer Placeholder 3"/>
          <p:cNvSpPr>
            <a:spLocks noGrp="1"/>
          </p:cNvSpPr>
          <p:nvPr>
            <p:ph type="ftr" sz="quarter" idx="11"/>
          </p:nvPr>
        </p:nvSpPr>
        <p:spPr/>
        <p:txBody>
          <a:bodyPr/>
          <a:lstStyle/>
          <a:p>
            <a:pPr>
              <a:defRPr/>
            </a:pPr>
            <a:endParaRPr lang="en-US" dirty="0"/>
          </a:p>
          <a:p>
            <a:pPr>
              <a:defRPr/>
            </a:pPr>
            <a:r>
              <a:rPr lang="en-US" dirty="0"/>
              <a:t>PATHOLOGY AND LABORATORY MEDICINE</a:t>
            </a:r>
          </a:p>
          <a:p>
            <a:pPr>
              <a:defRPr/>
            </a:pPr>
            <a:endParaRPr lang="en-US" dirty="0"/>
          </a:p>
        </p:txBody>
      </p:sp>
    </p:spTree>
    <p:extLst>
      <p:ext uri="{BB962C8B-B14F-4D97-AF65-F5344CB8AC3E}">
        <p14:creationId xmlns:p14="http://schemas.microsoft.com/office/powerpoint/2010/main" val="95891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idx="1"/>
          </p:nvPr>
        </p:nvSpPr>
        <p:spPr>
          <a:xfrm>
            <a:off x="685800" y="1600200"/>
            <a:ext cx="7848600" cy="3810000"/>
          </a:xfrm>
        </p:spPr>
        <p:txBody>
          <a:bodyPr/>
          <a:lstStyle/>
          <a:p>
            <a:pPr lvl="0"/>
            <a:r>
              <a:rPr lang="en-US" dirty="0"/>
              <a:t>Switch to the high-power objective 40X to identify any objects. Examine for budding yeast or yeast with hyphae or </a:t>
            </a:r>
            <a:r>
              <a:rPr lang="en-US" dirty="0" err="1"/>
              <a:t>psuedohyphae</a:t>
            </a:r>
            <a:r>
              <a:rPr lang="en-US" dirty="0"/>
              <a:t>. Read at least 10 fields using an “S” shaped viewing pattern.</a:t>
            </a:r>
          </a:p>
          <a:p>
            <a:pPr lvl="0"/>
            <a:endParaRPr lang="en-US" dirty="0"/>
          </a:p>
          <a:p>
            <a:pPr lvl="0"/>
            <a:r>
              <a:rPr lang="en-US" dirty="0"/>
              <a:t>Discard microscope slide and coverslip into sharps container.</a:t>
            </a:r>
          </a:p>
          <a:p>
            <a:endParaRPr lang="en-US" dirty="0">
              <a:latin typeface="Arial" charset="0"/>
              <a:cs typeface="Arial" charset="0"/>
            </a:endParaRPr>
          </a:p>
        </p:txBody>
      </p:sp>
      <p:sp>
        <p:nvSpPr>
          <p:cNvPr id="5" name="Rectangle 2"/>
          <p:cNvSpPr txBox="1">
            <a:spLocks noChangeArrowheads="1"/>
          </p:cNvSpPr>
          <p:nvPr/>
        </p:nvSpPr>
        <p:spPr>
          <a:xfrm>
            <a:off x="457200" y="274638"/>
            <a:ext cx="8229600" cy="792162"/>
          </a:xfrm>
          <a:prstGeom prst="rect">
            <a:avLst/>
          </a:prstGeom>
        </p:spPr>
        <p:txBody>
          <a:bodyPr anchor="ctr">
            <a:normAutofit fontScale="92500"/>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Patient Testing – Potassium Hydroxide (KOH) 10%</a:t>
            </a:r>
          </a:p>
        </p:txBody>
      </p:sp>
      <p:sp>
        <p:nvSpPr>
          <p:cNvPr id="3" name="Date Placeholder 2"/>
          <p:cNvSpPr>
            <a:spLocks noGrp="1"/>
          </p:cNvSpPr>
          <p:nvPr>
            <p:ph type="dt" sz="quarter" idx="10"/>
          </p:nvPr>
        </p:nvSpPr>
        <p:spPr>
          <a:xfrm>
            <a:off x="457200" y="6248400"/>
            <a:ext cx="2133600" cy="473075"/>
          </a:xfrm>
        </p:spPr>
        <p:txBody>
          <a:bodyPr/>
          <a:lstStyle/>
          <a:p>
            <a:pPr>
              <a:defRPr/>
            </a:pPr>
            <a:endParaRPr lang="en-US" dirty="0"/>
          </a:p>
          <a:p>
            <a:pPr>
              <a:defRPr/>
            </a:pPr>
            <a:r>
              <a:rPr lang="en-US" dirty="0"/>
              <a:t>08/06/18</a:t>
            </a:r>
          </a:p>
          <a:p>
            <a:pPr>
              <a:defRPr/>
            </a:pPr>
            <a:endParaRPr lang="en-US" dirty="0"/>
          </a:p>
        </p:txBody>
      </p:sp>
      <p:sp>
        <p:nvSpPr>
          <p:cNvPr id="4" name="Footer Placeholder 3"/>
          <p:cNvSpPr>
            <a:spLocks noGrp="1"/>
          </p:cNvSpPr>
          <p:nvPr>
            <p:ph type="ftr" sz="quarter" idx="11"/>
          </p:nvPr>
        </p:nvSpPr>
        <p:spPr/>
        <p:txBody>
          <a:bodyPr/>
          <a:lstStyle/>
          <a:p>
            <a:pPr>
              <a:defRPr/>
            </a:pPr>
            <a:endParaRPr lang="en-US" dirty="0"/>
          </a:p>
          <a:p>
            <a:pPr>
              <a:defRPr/>
            </a:pPr>
            <a:r>
              <a:rPr lang="en-US" dirty="0"/>
              <a:t>PATHOLOGY AND LABORATORY MEDICINE</a:t>
            </a:r>
          </a:p>
          <a:p>
            <a:pPr>
              <a:defRPr/>
            </a:pPr>
            <a:endParaRPr lang="en-US" dirty="0"/>
          </a:p>
        </p:txBody>
      </p:sp>
    </p:spTree>
    <p:extLst>
      <p:ext uri="{BB962C8B-B14F-4D97-AF65-F5344CB8AC3E}">
        <p14:creationId xmlns:p14="http://schemas.microsoft.com/office/powerpoint/2010/main" val="4079168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7159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altLang="en-US" dirty="0">
                <a:solidFill>
                  <a:srgbClr val="3366CC"/>
                </a:solidFill>
              </a:rPr>
              <a:t>Epithelial Cells and  Clue Cells Examples</a:t>
            </a:r>
            <a:endParaRPr lang="en-US" dirty="0">
              <a:solidFill>
                <a:srgbClr val="3366CC"/>
              </a:solidFill>
            </a:endParaRPr>
          </a:p>
        </p:txBody>
      </p:sp>
      <p:sp>
        <p:nvSpPr>
          <p:cNvPr id="3" name="Date Placeholder 2"/>
          <p:cNvSpPr>
            <a:spLocks noGrp="1"/>
          </p:cNvSpPr>
          <p:nvPr>
            <p:ph type="dt" sz="quarter" idx="10"/>
          </p:nvPr>
        </p:nvSpPr>
        <p:spPr/>
        <p:txBody>
          <a:bodyPr/>
          <a:lstStyle/>
          <a:p>
            <a:pPr>
              <a:defRPr/>
            </a:pPr>
            <a:endParaRPr lang="en-US" dirty="0"/>
          </a:p>
          <a:p>
            <a:pPr>
              <a:defRPr/>
            </a:pPr>
            <a:r>
              <a:rPr lang="en-US" dirty="0"/>
              <a:t>08/06/18</a:t>
            </a:r>
          </a:p>
          <a:p>
            <a:pPr>
              <a:defRPr/>
            </a:pPr>
            <a:endParaRPr lang="en-US" dirty="0"/>
          </a:p>
        </p:txBody>
      </p:sp>
      <p:sp>
        <p:nvSpPr>
          <p:cNvPr id="4" name="Footer Placeholder 3"/>
          <p:cNvSpPr>
            <a:spLocks noGrp="1"/>
          </p:cNvSpPr>
          <p:nvPr>
            <p:ph type="ftr" sz="quarter" idx="11"/>
          </p:nvPr>
        </p:nvSpPr>
        <p:spPr/>
        <p:txBody>
          <a:bodyPr/>
          <a:lstStyle/>
          <a:p>
            <a:pPr>
              <a:defRPr/>
            </a:pPr>
            <a:endParaRPr lang="en-US" dirty="0"/>
          </a:p>
          <a:p>
            <a:pPr>
              <a:defRPr/>
            </a:pPr>
            <a:r>
              <a:rPr lang="en-US" dirty="0"/>
              <a:t>PATHOLOGY AND LABORATORY MEDICINE</a:t>
            </a:r>
          </a:p>
          <a:p>
            <a:pPr>
              <a:defRPr/>
            </a:pPr>
            <a:endParaRPr lang="en-US" dirty="0"/>
          </a:p>
        </p:txBody>
      </p:sp>
      <p:sp>
        <p:nvSpPr>
          <p:cNvPr id="2" name="Rectangle 1"/>
          <p:cNvSpPr/>
          <p:nvPr/>
        </p:nvSpPr>
        <p:spPr>
          <a:xfrm>
            <a:off x="981255" y="1490652"/>
            <a:ext cx="4428945" cy="1323439"/>
          </a:xfrm>
          <a:prstGeom prst="rect">
            <a:avLst/>
          </a:prstGeom>
        </p:spPr>
        <p:txBody>
          <a:bodyPr wrap="square">
            <a:spAutoFit/>
          </a:bodyPr>
          <a:lstStyle/>
          <a:p>
            <a:pPr eaLnBrk="0" hangingPunct="0"/>
            <a:r>
              <a:rPr lang="en-US" altLang="en-US" sz="2000" dirty="0"/>
              <a:t>Squamous epithelial cells: nucleus is well defined. The edge of the cell membrane and the cytoplasm are clearly visible.</a:t>
            </a:r>
          </a:p>
        </p:txBody>
      </p:sp>
      <p:sp>
        <p:nvSpPr>
          <p:cNvPr id="5" name="Rectangle 4"/>
          <p:cNvSpPr/>
          <p:nvPr/>
        </p:nvSpPr>
        <p:spPr>
          <a:xfrm>
            <a:off x="3810000" y="3371858"/>
            <a:ext cx="4572000" cy="2246769"/>
          </a:xfrm>
          <a:prstGeom prst="rect">
            <a:avLst/>
          </a:prstGeom>
        </p:spPr>
        <p:txBody>
          <a:bodyPr wrap="square">
            <a:spAutoFit/>
          </a:bodyPr>
          <a:lstStyle/>
          <a:p>
            <a:pPr lvl="0" eaLnBrk="0" hangingPunct="0"/>
            <a:r>
              <a:rPr lang="en-US" altLang="en-US" sz="2000" dirty="0"/>
              <a:t>Clue cells: are squamous epithelial cell that are mostly or totally covered with bacteria.  The edge of the cell is “fuzzy” and difficult to distinguish.  The nucleus is often obscured by bacteria.  The presence of clue cells is diagnostic of bacterial vaginosis.</a:t>
            </a:r>
            <a:endParaRPr lang="en-US" altLang="en-US" sz="2000" dirty="0">
              <a:solidFill>
                <a:srgbClr val="000000"/>
              </a:solidFill>
              <a:latin typeface="Verdana" panose="020B0604030504040204" pitchFamily="34" charset="0"/>
            </a:endParaRPr>
          </a:p>
        </p:txBody>
      </p:sp>
      <p:pic>
        <p:nvPicPr>
          <p:cNvPr id="12" name="Picture 12"/>
          <p:cNvPicPr>
            <a:picLocks noChangeAspect="1" noChangeArrowheads="1"/>
          </p:cNvPicPr>
          <p:nvPr/>
        </p:nvPicPr>
        <p:blipFill rotWithShape="1">
          <a:blip r:embed="rId2">
            <a:extLst>
              <a:ext uri="{28A0092B-C50C-407E-A947-70E740481C1C}">
                <a14:useLocalDpi xmlns:a14="http://schemas.microsoft.com/office/drawing/2010/main" val="0"/>
              </a:ext>
            </a:extLst>
          </a:blip>
          <a:srcRect t="1" r="2748" b="735"/>
          <a:stretch/>
        </p:blipFill>
        <p:spPr bwMode="auto">
          <a:xfrm>
            <a:off x="5564757" y="1217746"/>
            <a:ext cx="239776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2003BMcgA_77276_7"/>
          <p:cNvPicPr>
            <a:picLocks noChangeAspect="1" noChangeArrowheads="1"/>
          </p:cNvPicPr>
          <p:nvPr/>
        </p:nvPicPr>
        <p:blipFill rotWithShape="1">
          <a:blip r:embed="rId3">
            <a:extLst>
              <a:ext uri="{28A0092B-C50C-407E-A947-70E740481C1C}">
                <a14:useLocalDpi xmlns:a14="http://schemas.microsoft.com/office/drawing/2010/main" val="0"/>
              </a:ext>
            </a:extLst>
          </a:blip>
          <a:srcRect t="6529" b="7359"/>
          <a:stretch/>
        </p:blipFill>
        <p:spPr bwMode="auto">
          <a:xfrm>
            <a:off x="762000" y="3314142"/>
            <a:ext cx="2819400" cy="23622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09600" y="3137986"/>
            <a:ext cx="80772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053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7159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Trichomonas and Bacteria Examples</a:t>
            </a:r>
          </a:p>
        </p:txBody>
      </p:sp>
      <p:sp>
        <p:nvSpPr>
          <p:cNvPr id="3" name="Date Placeholder 2"/>
          <p:cNvSpPr>
            <a:spLocks noGrp="1"/>
          </p:cNvSpPr>
          <p:nvPr>
            <p:ph type="dt" sz="quarter" idx="10"/>
          </p:nvPr>
        </p:nvSpPr>
        <p:spPr/>
        <p:txBody>
          <a:bodyPr/>
          <a:lstStyle/>
          <a:p>
            <a:pPr>
              <a:defRPr/>
            </a:pPr>
            <a:endParaRPr lang="en-US" dirty="0"/>
          </a:p>
          <a:p>
            <a:pPr>
              <a:defRPr/>
            </a:pPr>
            <a:r>
              <a:rPr lang="en-US" dirty="0"/>
              <a:t>08/06/18</a:t>
            </a:r>
          </a:p>
          <a:p>
            <a:pPr>
              <a:defRPr/>
            </a:pPr>
            <a:endParaRPr lang="en-US" dirty="0"/>
          </a:p>
        </p:txBody>
      </p:sp>
      <p:sp>
        <p:nvSpPr>
          <p:cNvPr id="4" name="Footer Placeholder 3"/>
          <p:cNvSpPr>
            <a:spLocks noGrp="1"/>
          </p:cNvSpPr>
          <p:nvPr>
            <p:ph type="ftr" sz="quarter" idx="11"/>
          </p:nvPr>
        </p:nvSpPr>
        <p:spPr/>
        <p:txBody>
          <a:bodyPr/>
          <a:lstStyle/>
          <a:p>
            <a:pPr>
              <a:defRPr/>
            </a:pPr>
            <a:endParaRPr lang="en-US" dirty="0"/>
          </a:p>
          <a:p>
            <a:pPr>
              <a:defRPr/>
            </a:pPr>
            <a:r>
              <a:rPr lang="en-US" dirty="0"/>
              <a:t>PATHOLOGY AND LABORATORY MEDICINE</a:t>
            </a:r>
          </a:p>
          <a:p>
            <a:pPr>
              <a:defRPr/>
            </a:pPr>
            <a:endParaRPr lang="en-US" dirty="0"/>
          </a:p>
        </p:txBody>
      </p:sp>
      <p:sp>
        <p:nvSpPr>
          <p:cNvPr id="2" name="Rectangle 1"/>
          <p:cNvSpPr/>
          <p:nvPr/>
        </p:nvSpPr>
        <p:spPr>
          <a:xfrm>
            <a:off x="572448" y="3667015"/>
            <a:ext cx="4278309" cy="2092881"/>
          </a:xfrm>
          <a:prstGeom prst="rect">
            <a:avLst/>
          </a:prstGeom>
        </p:spPr>
        <p:txBody>
          <a:bodyPr wrap="square">
            <a:spAutoFit/>
          </a:bodyPr>
          <a:lstStyle/>
          <a:p>
            <a:pPr eaLnBrk="0" hangingPunct="0"/>
            <a:r>
              <a:rPr lang="en-US" altLang="en-US" sz="2000" dirty="0"/>
              <a:t>Trichomonas: can be identified by its characteristic flagella (6 o’clock position).</a:t>
            </a:r>
          </a:p>
          <a:p>
            <a:pPr eaLnBrk="0" hangingPunct="0"/>
            <a:endParaRPr lang="en-US" altLang="en-US" sz="1000" dirty="0"/>
          </a:p>
          <a:p>
            <a:pPr eaLnBrk="0" hangingPunct="0"/>
            <a:r>
              <a:rPr lang="en-US" altLang="en-US" sz="2000" dirty="0"/>
              <a:t>On a wet mount sample, Trichomonas is easily recognizable by its typical jerky motility.</a:t>
            </a:r>
          </a:p>
        </p:txBody>
      </p:sp>
      <p:sp>
        <p:nvSpPr>
          <p:cNvPr id="5" name="Rectangle 4"/>
          <p:cNvSpPr/>
          <p:nvPr/>
        </p:nvSpPr>
        <p:spPr>
          <a:xfrm>
            <a:off x="5181600" y="1477105"/>
            <a:ext cx="3238500" cy="1015663"/>
          </a:xfrm>
          <a:prstGeom prst="rect">
            <a:avLst/>
          </a:prstGeom>
        </p:spPr>
        <p:txBody>
          <a:bodyPr wrap="square">
            <a:spAutoFit/>
          </a:bodyPr>
          <a:lstStyle/>
          <a:p>
            <a:pPr lvl="0" eaLnBrk="0" hangingPunct="0"/>
            <a:r>
              <a:rPr lang="en-US" altLang="en-US" sz="2000" dirty="0">
                <a:solidFill>
                  <a:srgbClr val="000000"/>
                </a:solidFill>
                <a:latin typeface="Verdana" panose="020B0604030504040204" pitchFamily="34" charset="0"/>
              </a:rPr>
              <a:t>Bacteria: the arrowed objects (2) are examples of bacteria.  </a:t>
            </a:r>
          </a:p>
        </p:txBody>
      </p:sp>
      <p:pic>
        <p:nvPicPr>
          <p:cNvPr id="12" name="Content Placeholder 6"/>
          <p:cNvPicPr>
            <a:picLocks noChangeAspect="1"/>
          </p:cNvPicPr>
          <p:nvPr/>
        </p:nvPicPr>
        <p:blipFill rotWithShape="1">
          <a:blip r:embed="rId2" cstate="print">
            <a:extLst>
              <a:ext uri="{28A0092B-C50C-407E-A947-70E740481C1C}">
                <a14:useLocalDpi xmlns:a14="http://schemas.microsoft.com/office/drawing/2010/main" val="0"/>
              </a:ext>
            </a:extLst>
          </a:blip>
          <a:srcRect l="18001" t="29647" r="2835" b="7992"/>
          <a:stretch/>
        </p:blipFill>
        <p:spPr>
          <a:xfrm>
            <a:off x="730402" y="1123157"/>
            <a:ext cx="3962400" cy="2438400"/>
          </a:xfrm>
          <a:prstGeom prst="rect">
            <a:avLst/>
          </a:prstGeom>
        </p:spPr>
      </p:pic>
      <p:cxnSp>
        <p:nvCxnSpPr>
          <p:cNvPr id="13" name="Straight Connector 12"/>
          <p:cNvCxnSpPr/>
          <p:nvPr/>
        </p:nvCxnSpPr>
        <p:spPr>
          <a:xfrm>
            <a:off x="4953000" y="1123157"/>
            <a:ext cx="22822" cy="458951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3429000" y="32051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5" name="Picture 3" descr="2003BMcgB_77277_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05162"/>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4"/>
          <a:srcRect r="15333"/>
          <a:stretch/>
        </p:blipFill>
        <p:spPr>
          <a:xfrm>
            <a:off x="5181600" y="2756579"/>
            <a:ext cx="3374332" cy="2437257"/>
          </a:xfrm>
          <a:prstGeom prst="rect">
            <a:avLst/>
          </a:prstGeom>
        </p:spPr>
      </p:pic>
      <p:cxnSp>
        <p:nvCxnSpPr>
          <p:cNvPr id="15" name="Straight Arrow Connector 14"/>
          <p:cNvCxnSpPr/>
          <p:nvPr/>
        </p:nvCxnSpPr>
        <p:spPr>
          <a:xfrm flipH="1">
            <a:off x="2259424" y="1296884"/>
            <a:ext cx="331376" cy="4549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538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7159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altLang="en-US" dirty="0">
                <a:solidFill>
                  <a:srgbClr val="3366CC"/>
                </a:solidFill>
              </a:rPr>
              <a:t>Yeast: Budding and </a:t>
            </a:r>
            <a:r>
              <a:rPr lang="en-US" altLang="en-US" dirty="0" err="1">
                <a:solidFill>
                  <a:srgbClr val="3366CC"/>
                </a:solidFill>
              </a:rPr>
              <a:t>Pseudohyphae</a:t>
            </a:r>
            <a:r>
              <a:rPr lang="en-US" altLang="en-US" dirty="0">
                <a:solidFill>
                  <a:srgbClr val="3366CC"/>
                </a:solidFill>
              </a:rPr>
              <a:t> Examples</a:t>
            </a:r>
            <a:endParaRPr lang="en-US" dirty="0">
              <a:solidFill>
                <a:srgbClr val="3366CC"/>
              </a:solidFill>
            </a:endParaRPr>
          </a:p>
        </p:txBody>
      </p:sp>
      <p:sp>
        <p:nvSpPr>
          <p:cNvPr id="3" name="Date Placeholder 2"/>
          <p:cNvSpPr>
            <a:spLocks noGrp="1"/>
          </p:cNvSpPr>
          <p:nvPr>
            <p:ph type="dt" sz="quarter" idx="10"/>
          </p:nvPr>
        </p:nvSpPr>
        <p:spPr>
          <a:xfrm>
            <a:off x="457200" y="6248400"/>
            <a:ext cx="2133600" cy="473075"/>
          </a:xfrm>
        </p:spPr>
        <p:txBody>
          <a:bodyPr/>
          <a:lstStyle/>
          <a:p>
            <a:pPr>
              <a:defRPr/>
            </a:pPr>
            <a:endParaRPr lang="en-US" dirty="0"/>
          </a:p>
          <a:p>
            <a:pPr>
              <a:defRPr/>
            </a:pPr>
            <a:r>
              <a:rPr lang="en-US" dirty="0"/>
              <a:t>08/06/18</a:t>
            </a:r>
          </a:p>
          <a:p>
            <a:pPr>
              <a:defRPr/>
            </a:pPr>
            <a:endParaRPr lang="en-US" dirty="0"/>
          </a:p>
        </p:txBody>
      </p:sp>
      <p:sp>
        <p:nvSpPr>
          <p:cNvPr id="4" name="Footer Placeholder 3"/>
          <p:cNvSpPr>
            <a:spLocks noGrp="1"/>
          </p:cNvSpPr>
          <p:nvPr>
            <p:ph type="ftr" sz="quarter" idx="11"/>
          </p:nvPr>
        </p:nvSpPr>
        <p:spPr/>
        <p:txBody>
          <a:bodyPr/>
          <a:lstStyle/>
          <a:p>
            <a:pPr>
              <a:defRPr/>
            </a:pPr>
            <a:endParaRPr lang="en-US" dirty="0"/>
          </a:p>
          <a:p>
            <a:pPr>
              <a:defRPr/>
            </a:pPr>
            <a:r>
              <a:rPr lang="en-US" dirty="0"/>
              <a:t>PATHOLOGY AND LABORATORY MEDICINE</a:t>
            </a:r>
          </a:p>
          <a:p>
            <a:pPr>
              <a:defRPr/>
            </a:pPr>
            <a:endParaRPr lang="en-US" dirty="0"/>
          </a:p>
        </p:txBody>
      </p:sp>
      <p:sp>
        <p:nvSpPr>
          <p:cNvPr id="2" name="Rectangle 1"/>
          <p:cNvSpPr/>
          <p:nvPr/>
        </p:nvSpPr>
        <p:spPr>
          <a:xfrm>
            <a:off x="838199" y="1031324"/>
            <a:ext cx="4161067" cy="2862322"/>
          </a:xfrm>
          <a:prstGeom prst="rect">
            <a:avLst/>
          </a:prstGeom>
        </p:spPr>
        <p:txBody>
          <a:bodyPr wrap="square">
            <a:spAutoFit/>
          </a:bodyPr>
          <a:lstStyle/>
          <a:p>
            <a:pPr eaLnBrk="0" hangingPunct="0"/>
            <a:r>
              <a:rPr lang="en-US" altLang="en-US" sz="2000" dirty="0"/>
              <a:t>Yeast: </a:t>
            </a:r>
            <a:r>
              <a:rPr lang="en-US" sz="2000" dirty="0"/>
              <a:t>may appear round, slightly oval, or have an elongated, "rice" appearance. Size varies with many in the RBC size range. On microscopic exam, “only” budding yeast or </a:t>
            </a:r>
            <a:r>
              <a:rPr lang="en-US" sz="2000" dirty="0" err="1"/>
              <a:t>pseudohyphae</a:t>
            </a:r>
            <a:r>
              <a:rPr lang="en-US" sz="2000" dirty="0"/>
              <a:t> can be reported.</a:t>
            </a:r>
            <a:endParaRPr lang="en-US" altLang="en-US" sz="2000" dirty="0"/>
          </a:p>
          <a:p>
            <a:pPr eaLnBrk="0" hangingPunct="0"/>
            <a:endParaRPr lang="en-US" altLang="en-US" sz="2000" dirty="0"/>
          </a:p>
          <a:p>
            <a:pPr eaLnBrk="0" hangingPunct="0"/>
            <a:endParaRPr lang="en-US" altLang="en-US" sz="2000" dirty="0"/>
          </a:p>
        </p:txBody>
      </p:sp>
      <p:sp>
        <p:nvSpPr>
          <p:cNvPr id="5" name="Rectangle 4"/>
          <p:cNvSpPr/>
          <p:nvPr/>
        </p:nvSpPr>
        <p:spPr>
          <a:xfrm>
            <a:off x="4999266" y="3823684"/>
            <a:ext cx="2989729" cy="1323439"/>
          </a:xfrm>
          <a:prstGeom prst="rect">
            <a:avLst/>
          </a:prstGeom>
        </p:spPr>
        <p:txBody>
          <a:bodyPr wrap="square">
            <a:spAutoFit/>
          </a:bodyPr>
          <a:lstStyle/>
          <a:p>
            <a:pPr eaLnBrk="0" hangingPunct="0"/>
            <a:r>
              <a:rPr lang="en-US" altLang="en-US" sz="2000" dirty="0" err="1"/>
              <a:t>Psuedohyphae</a:t>
            </a:r>
            <a:r>
              <a:rPr lang="en-US" altLang="en-US" sz="2000" dirty="0"/>
              <a:t>: appear like an elongated filament-like string of attached cells.</a:t>
            </a:r>
          </a:p>
        </p:txBody>
      </p:sp>
      <p:cxnSp>
        <p:nvCxnSpPr>
          <p:cNvPr id="8" name="Straight Connector 7"/>
          <p:cNvCxnSpPr/>
          <p:nvPr/>
        </p:nvCxnSpPr>
        <p:spPr>
          <a:xfrm>
            <a:off x="609600" y="3346390"/>
            <a:ext cx="80772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2"/>
          <p:cNvSpPr>
            <a:spLocks noChangeArrowheads="1"/>
          </p:cNvSpPr>
          <p:nvPr/>
        </p:nvSpPr>
        <p:spPr bwMode="auto">
          <a:xfrm>
            <a:off x="1088711" y="3346390"/>
            <a:ext cx="38452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4391547" y="7292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rotWithShape="1">
          <a:blip r:embed="rId2"/>
          <a:srcRect l="4159" r="4159" b="14235"/>
          <a:stretch/>
        </p:blipFill>
        <p:spPr>
          <a:xfrm>
            <a:off x="4997985" y="1056864"/>
            <a:ext cx="3352800" cy="2072098"/>
          </a:xfrm>
          <a:prstGeom prst="rect">
            <a:avLst/>
          </a:prstGeom>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2013" t="5683" r="14615" b="18611"/>
          <a:stretch/>
        </p:blipFill>
        <p:spPr bwMode="auto">
          <a:xfrm>
            <a:off x="1144431" y="3478356"/>
            <a:ext cx="3733799" cy="215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H="1">
            <a:off x="6699358" y="1676400"/>
            <a:ext cx="615842" cy="3213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736532" y="2228386"/>
            <a:ext cx="364351" cy="4264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7159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altLang="en-US" dirty="0">
                <a:solidFill>
                  <a:srgbClr val="3366CC"/>
                </a:solidFill>
              </a:rPr>
              <a:t>White Blood and Red Blood Cell Examples</a:t>
            </a:r>
            <a:endParaRPr lang="en-US" dirty="0">
              <a:solidFill>
                <a:srgbClr val="3366CC"/>
              </a:solidFill>
            </a:endParaRPr>
          </a:p>
        </p:txBody>
      </p:sp>
      <p:sp>
        <p:nvSpPr>
          <p:cNvPr id="3" name="Date Placeholder 2"/>
          <p:cNvSpPr>
            <a:spLocks noGrp="1"/>
          </p:cNvSpPr>
          <p:nvPr>
            <p:ph type="dt" sz="quarter" idx="10"/>
          </p:nvPr>
        </p:nvSpPr>
        <p:spPr>
          <a:xfrm>
            <a:off x="457200" y="6248400"/>
            <a:ext cx="2133600" cy="473075"/>
          </a:xfrm>
        </p:spPr>
        <p:txBody>
          <a:bodyPr/>
          <a:lstStyle/>
          <a:p>
            <a:pPr>
              <a:defRPr/>
            </a:pPr>
            <a:endParaRPr lang="en-US" dirty="0"/>
          </a:p>
          <a:p>
            <a:pPr>
              <a:defRPr/>
            </a:pPr>
            <a:r>
              <a:rPr lang="en-US" dirty="0"/>
              <a:t>08/06/18</a:t>
            </a:r>
          </a:p>
          <a:p>
            <a:pPr>
              <a:defRPr/>
            </a:pPr>
            <a:endParaRPr lang="en-US" dirty="0"/>
          </a:p>
        </p:txBody>
      </p:sp>
      <p:sp>
        <p:nvSpPr>
          <p:cNvPr id="4" name="Footer Placeholder 3"/>
          <p:cNvSpPr>
            <a:spLocks noGrp="1"/>
          </p:cNvSpPr>
          <p:nvPr>
            <p:ph type="ftr" sz="quarter" idx="11"/>
          </p:nvPr>
        </p:nvSpPr>
        <p:spPr/>
        <p:txBody>
          <a:bodyPr/>
          <a:lstStyle/>
          <a:p>
            <a:pPr>
              <a:defRPr/>
            </a:pPr>
            <a:endParaRPr lang="en-US" dirty="0"/>
          </a:p>
          <a:p>
            <a:pPr>
              <a:defRPr/>
            </a:pPr>
            <a:r>
              <a:rPr lang="en-US" dirty="0"/>
              <a:t>PATHOLOGY AND LABORATORY MEDICINE</a:t>
            </a:r>
          </a:p>
          <a:p>
            <a:pPr>
              <a:defRPr/>
            </a:pPr>
            <a:endParaRPr lang="en-US" dirty="0"/>
          </a:p>
        </p:txBody>
      </p:sp>
      <p:sp>
        <p:nvSpPr>
          <p:cNvPr id="2" name="Rectangle 1"/>
          <p:cNvSpPr/>
          <p:nvPr/>
        </p:nvSpPr>
        <p:spPr>
          <a:xfrm>
            <a:off x="763431" y="1224471"/>
            <a:ext cx="4418169" cy="1631216"/>
          </a:xfrm>
          <a:prstGeom prst="rect">
            <a:avLst/>
          </a:prstGeom>
        </p:spPr>
        <p:txBody>
          <a:bodyPr wrap="square">
            <a:spAutoFit/>
          </a:bodyPr>
          <a:lstStyle/>
          <a:p>
            <a:pPr eaLnBrk="0" hangingPunct="0"/>
            <a:r>
              <a:rPr lang="en-US" altLang="en-US" sz="2000" dirty="0"/>
              <a:t>Leukocytes (WBCs)  appear as granular spheres somewhat larger than an RBC or single yeast cell.  Leukocytes contain distinct nuclei and granular cytoplasm.</a:t>
            </a:r>
          </a:p>
        </p:txBody>
      </p:sp>
      <p:sp>
        <p:nvSpPr>
          <p:cNvPr id="5" name="Rectangle 4"/>
          <p:cNvSpPr/>
          <p:nvPr/>
        </p:nvSpPr>
        <p:spPr>
          <a:xfrm>
            <a:off x="3810000" y="3371858"/>
            <a:ext cx="4572000" cy="1938992"/>
          </a:xfrm>
          <a:prstGeom prst="rect">
            <a:avLst/>
          </a:prstGeom>
        </p:spPr>
        <p:txBody>
          <a:bodyPr wrap="square">
            <a:spAutoFit/>
          </a:bodyPr>
          <a:lstStyle/>
          <a:p>
            <a:pPr eaLnBrk="0" hangingPunct="0"/>
            <a:r>
              <a:rPr lang="en-US" altLang="en-US" sz="2000" dirty="0"/>
              <a:t>Red blood cells appear as pale discs.  They are sometimes confused with single yeast cells.</a:t>
            </a:r>
          </a:p>
          <a:p>
            <a:pPr marL="342900" indent="-342900" eaLnBrk="0" hangingPunct="0">
              <a:buFont typeface="Arial" panose="020B0604020202020204" pitchFamily="34" charset="0"/>
              <a:buChar char="•"/>
            </a:pPr>
            <a:r>
              <a:rPr lang="en-US" altLang="en-US" sz="2000" dirty="0"/>
              <a:t>RBCs – look for central pallor or soft cell margins</a:t>
            </a:r>
          </a:p>
          <a:p>
            <a:pPr marL="342900" indent="-342900" eaLnBrk="0" hangingPunct="0">
              <a:buFont typeface="Arial" panose="020B0604020202020204" pitchFamily="34" charset="0"/>
              <a:buChar char="•"/>
            </a:pPr>
            <a:r>
              <a:rPr lang="en-US" altLang="en-US" sz="2000" dirty="0"/>
              <a:t>Yeast Cells – look for budding</a:t>
            </a:r>
          </a:p>
        </p:txBody>
      </p:sp>
      <p:cxnSp>
        <p:nvCxnSpPr>
          <p:cNvPr id="8" name="Straight Connector 7"/>
          <p:cNvCxnSpPr/>
          <p:nvPr/>
        </p:nvCxnSpPr>
        <p:spPr>
          <a:xfrm>
            <a:off x="609600" y="3137986"/>
            <a:ext cx="80772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2"/>
          <p:cNvSpPr>
            <a:spLocks noChangeArrowheads="1"/>
          </p:cNvSpPr>
          <p:nvPr/>
        </p:nvSpPr>
        <p:spPr bwMode="auto">
          <a:xfrm>
            <a:off x="1088711" y="3346390"/>
            <a:ext cx="38452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descr="ppm4 - R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853" y="3346391"/>
            <a:ext cx="2895600" cy="23082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4"/>
          <p:cNvSpPr>
            <a:spLocks noChangeArrowheads="1"/>
          </p:cNvSpPr>
          <p:nvPr/>
        </p:nvSpPr>
        <p:spPr bwMode="auto">
          <a:xfrm>
            <a:off x="4391547" y="7292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descr="ppm5 - WBC"/>
          <p:cNvPicPr>
            <a:picLocks noChangeAspect="1" noChangeArrowheads="1"/>
          </p:cNvPicPr>
          <p:nvPr/>
        </p:nvPicPr>
        <p:blipFill rotWithShape="1">
          <a:blip r:embed="rId3">
            <a:extLst>
              <a:ext uri="{28A0092B-C50C-407E-A947-70E740481C1C}">
                <a14:useLocalDpi xmlns:a14="http://schemas.microsoft.com/office/drawing/2010/main" val="0"/>
              </a:ext>
            </a:extLst>
          </a:blip>
          <a:srcRect l="7942" r="10240" b="7452"/>
          <a:stretch/>
        </p:blipFill>
        <p:spPr bwMode="auto">
          <a:xfrm>
            <a:off x="5029200" y="1130784"/>
            <a:ext cx="2819400" cy="19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024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idx="1"/>
          </p:nvPr>
        </p:nvSpPr>
        <p:spPr>
          <a:xfrm>
            <a:off x="1676400" y="1600200"/>
            <a:ext cx="5715000" cy="3124200"/>
          </a:xfrm>
        </p:spPr>
        <p:txBody>
          <a:bodyPr/>
          <a:lstStyle/>
          <a:p>
            <a:r>
              <a:rPr lang="en-US" dirty="0"/>
              <a:t>No yeast or hyphal elements seen</a:t>
            </a:r>
          </a:p>
          <a:p>
            <a:endParaRPr lang="en-US" dirty="0"/>
          </a:p>
          <a:p>
            <a:r>
              <a:rPr lang="en-US" dirty="0"/>
              <a:t>No trichomonas seen</a:t>
            </a:r>
          </a:p>
          <a:p>
            <a:endParaRPr lang="en-US" dirty="0"/>
          </a:p>
          <a:p>
            <a:r>
              <a:rPr lang="en-US" dirty="0"/>
              <a:t>No clue cells seen</a:t>
            </a:r>
          </a:p>
          <a:p>
            <a:endParaRPr lang="en-US" dirty="0">
              <a:latin typeface="Arial" charset="0"/>
              <a:cs typeface="Arial" charset="0"/>
            </a:endParaRPr>
          </a:p>
        </p:txBody>
      </p:sp>
      <p:sp>
        <p:nvSpPr>
          <p:cNvPr id="5" name="Rectangle 2"/>
          <p:cNvSpPr txBox="1">
            <a:spLocks noChangeArrowheads="1"/>
          </p:cNvSpPr>
          <p:nvPr/>
        </p:nvSpPr>
        <p:spPr>
          <a:xfrm>
            <a:off x="457200" y="274638"/>
            <a:ext cx="8229600" cy="7921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Reference Range</a:t>
            </a:r>
          </a:p>
        </p:txBody>
      </p:sp>
      <p:sp>
        <p:nvSpPr>
          <p:cNvPr id="3" name="Date Placeholder 2"/>
          <p:cNvSpPr>
            <a:spLocks noGrp="1"/>
          </p:cNvSpPr>
          <p:nvPr>
            <p:ph type="dt" sz="quarter" idx="10"/>
          </p:nvPr>
        </p:nvSpPr>
        <p:spPr/>
        <p:txBody>
          <a:bodyPr/>
          <a:lstStyle/>
          <a:p>
            <a:pPr>
              <a:defRPr/>
            </a:pPr>
            <a:r>
              <a:rPr lang="en-US" dirty="0"/>
              <a:t>08/06/18</a:t>
            </a:r>
          </a:p>
        </p:txBody>
      </p:sp>
      <p:sp>
        <p:nvSpPr>
          <p:cNvPr id="4" name="Footer Placeholder 3"/>
          <p:cNvSpPr>
            <a:spLocks noGrp="1"/>
          </p:cNvSpPr>
          <p:nvPr>
            <p:ph type="ftr" sz="quarter" idx="11"/>
          </p:nvPr>
        </p:nvSpPr>
        <p:spPr/>
        <p:txBody>
          <a:bodyPr/>
          <a:lstStyle/>
          <a:p>
            <a:pPr>
              <a:defRPr/>
            </a:pPr>
            <a:endParaRPr lang="en-US" dirty="0"/>
          </a:p>
          <a:p>
            <a:pPr>
              <a:defRPr/>
            </a:pPr>
            <a:r>
              <a:rPr lang="en-US" dirty="0"/>
              <a:t>PATHOLOGY AND LABORATORY MEDICINE</a:t>
            </a:r>
          </a:p>
          <a:p>
            <a:pPr>
              <a:defRPr/>
            </a:pPr>
            <a:endParaRPr lang="en-US" dirty="0"/>
          </a:p>
        </p:txBody>
      </p:sp>
    </p:spTree>
    <p:extLst>
      <p:ext uri="{BB962C8B-B14F-4D97-AF65-F5344CB8AC3E}">
        <p14:creationId xmlns:p14="http://schemas.microsoft.com/office/powerpoint/2010/main" val="1982225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idx="1"/>
          </p:nvPr>
        </p:nvSpPr>
        <p:spPr>
          <a:xfrm>
            <a:off x="457200" y="1211456"/>
            <a:ext cx="8229600" cy="5135563"/>
          </a:xfrm>
        </p:spPr>
        <p:txBody>
          <a:bodyPr/>
          <a:lstStyle/>
          <a:p>
            <a:r>
              <a:rPr lang="en-US" altLang="en-US" dirty="0"/>
              <a:t>Order POC Wet Mount, Manual Entry and POC KOH, Manual Entry in EPIC.</a:t>
            </a:r>
            <a:endParaRPr lang="en-US" altLang="en-US" sz="1200" dirty="0"/>
          </a:p>
          <a:p>
            <a:pPr eaLnBrk="1" hangingPunct="1"/>
            <a:r>
              <a:rPr lang="en-US" altLang="en-US" dirty="0"/>
              <a:t>Once ordered, POC Wet Mount, Manual Entry and POC KOH, Manual Entry will be available for resulting in the EPIC </a:t>
            </a:r>
            <a:r>
              <a:rPr lang="en-US" altLang="en-US" i="1" dirty="0"/>
              <a:t>Enter/Edit Results </a:t>
            </a:r>
            <a:r>
              <a:rPr lang="en-US" altLang="en-US" dirty="0"/>
              <a:t>tab.</a:t>
            </a:r>
          </a:p>
          <a:p>
            <a:pPr eaLnBrk="1" hangingPunct="1"/>
            <a:r>
              <a:rPr lang="en-US" altLang="en-US" dirty="0"/>
              <a:t>Select POC Wet Mount, Manual Entry </a:t>
            </a:r>
            <a:r>
              <a:rPr lang="en-US" altLang="en-US" i="1" dirty="0"/>
              <a:t>Enter/Edit Results </a:t>
            </a:r>
            <a:r>
              <a:rPr lang="en-US" altLang="en-US" dirty="0"/>
              <a:t>tab and enter result in chart.</a:t>
            </a:r>
          </a:p>
          <a:p>
            <a:pPr eaLnBrk="1" hangingPunct="1"/>
            <a:r>
              <a:rPr lang="en-US" altLang="en-US" dirty="0"/>
              <a:t>There are no results to enter for POC KOH, Manual Entry; this just documents that KOH was used.</a:t>
            </a:r>
          </a:p>
          <a:p>
            <a:r>
              <a:rPr lang="en-US" altLang="en-US" dirty="0"/>
              <a:t>See next slides for example in EPIC.</a:t>
            </a:r>
          </a:p>
          <a:p>
            <a:pPr eaLnBrk="1" hangingPunct="1"/>
            <a:endParaRPr lang="en-US" altLang="en-US" sz="1200" dirty="0"/>
          </a:p>
          <a:p>
            <a:pPr marL="0" indent="0">
              <a:buNone/>
            </a:pPr>
            <a:r>
              <a:rPr lang="en-US" dirty="0"/>
              <a:t> </a:t>
            </a:r>
          </a:p>
        </p:txBody>
      </p:sp>
      <p:sp>
        <p:nvSpPr>
          <p:cNvPr id="6" name="Rectangle 2"/>
          <p:cNvSpPr txBox="1">
            <a:spLocks noChangeArrowheads="1"/>
          </p:cNvSpPr>
          <p:nvPr/>
        </p:nvSpPr>
        <p:spPr>
          <a:xfrm>
            <a:off x="457200" y="274638"/>
            <a:ext cx="8229600" cy="5635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Ordering and Result Reporting</a:t>
            </a:r>
          </a:p>
        </p:txBody>
      </p:sp>
      <p:sp>
        <p:nvSpPr>
          <p:cNvPr id="4" name="Footer Placeholder 3"/>
          <p:cNvSpPr>
            <a:spLocks noGrp="1"/>
          </p:cNvSpPr>
          <p:nvPr>
            <p:ph type="ftr" sz="quarter" idx="11"/>
          </p:nvPr>
        </p:nvSpPr>
        <p:spPr/>
        <p:txBody>
          <a:bodyPr/>
          <a:lstStyle/>
          <a:p>
            <a:pPr>
              <a:defRPr/>
            </a:pPr>
            <a:r>
              <a:rPr lang="en-US"/>
              <a:t>PATHOLOGY AND LABORATORY MEDICINE</a:t>
            </a:r>
            <a:endParaRPr lang="en-US" dirty="0"/>
          </a:p>
        </p:txBody>
      </p:sp>
      <p:sp>
        <p:nvSpPr>
          <p:cNvPr id="2" name="Date Placeholder 1">
            <a:extLst>
              <a:ext uri="{FF2B5EF4-FFF2-40B4-BE49-F238E27FC236}">
                <a16:creationId xmlns:a16="http://schemas.microsoft.com/office/drawing/2014/main" id="{D4AD936D-DE23-4A1D-BE02-1A55FE578B63}"/>
              </a:ext>
            </a:extLst>
          </p:cNvPr>
          <p:cNvSpPr>
            <a:spLocks noGrp="1"/>
          </p:cNvSpPr>
          <p:nvPr>
            <p:ph type="dt" sz="half" idx="10"/>
          </p:nvPr>
        </p:nvSpPr>
        <p:spPr/>
        <p:txBody>
          <a:bodyPr/>
          <a:lstStyle/>
          <a:p>
            <a:pPr>
              <a:defRPr/>
            </a:pPr>
            <a:r>
              <a:rPr lang="en-US"/>
              <a:t>Version: 4/5/2022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45615-2704-46A6-8874-4BFCF4E0CFCF}"/>
              </a:ext>
            </a:extLst>
          </p:cNvPr>
          <p:cNvSpPr>
            <a:spLocks noGrp="1"/>
          </p:cNvSpPr>
          <p:nvPr>
            <p:ph type="title"/>
          </p:nvPr>
        </p:nvSpPr>
        <p:spPr/>
        <p:txBody>
          <a:bodyPr>
            <a:normAutofit/>
          </a:bodyPr>
          <a:lstStyle/>
          <a:p>
            <a:r>
              <a:rPr lang="en-US" dirty="0">
                <a:solidFill>
                  <a:srgbClr val="3366CC"/>
                </a:solidFill>
              </a:rPr>
              <a:t>EPIC Example – POC Wet Mount</a:t>
            </a:r>
            <a:endParaRPr lang="en-US" dirty="0"/>
          </a:p>
        </p:txBody>
      </p:sp>
      <p:sp>
        <p:nvSpPr>
          <p:cNvPr id="5" name="Footer Placeholder 4">
            <a:extLst>
              <a:ext uri="{FF2B5EF4-FFF2-40B4-BE49-F238E27FC236}">
                <a16:creationId xmlns:a16="http://schemas.microsoft.com/office/drawing/2014/main" id="{AF748803-E713-455C-B69A-96183ED60D66}"/>
              </a:ext>
            </a:extLst>
          </p:cNvPr>
          <p:cNvSpPr>
            <a:spLocks noGrp="1"/>
          </p:cNvSpPr>
          <p:nvPr>
            <p:ph type="ftr" sz="quarter" idx="11"/>
          </p:nvPr>
        </p:nvSpPr>
        <p:spPr/>
        <p:txBody>
          <a:bodyPr/>
          <a:lstStyle/>
          <a:p>
            <a:pPr>
              <a:defRPr/>
            </a:pPr>
            <a:r>
              <a:rPr lang="en-US" dirty="0"/>
              <a:t>PATHOLOGY AND LABORATORY MEDICINE</a:t>
            </a:r>
          </a:p>
        </p:txBody>
      </p:sp>
      <p:sp>
        <p:nvSpPr>
          <p:cNvPr id="9" name="Date Placeholder 8">
            <a:extLst>
              <a:ext uri="{FF2B5EF4-FFF2-40B4-BE49-F238E27FC236}">
                <a16:creationId xmlns:a16="http://schemas.microsoft.com/office/drawing/2014/main" id="{21E89C40-BB70-4347-918A-CAA80A948D6F}"/>
              </a:ext>
            </a:extLst>
          </p:cNvPr>
          <p:cNvSpPr>
            <a:spLocks noGrp="1"/>
          </p:cNvSpPr>
          <p:nvPr>
            <p:ph type="dt" sz="half" idx="10"/>
          </p:nvPr>
        </p:nvSpPr>
        <p:spPr/>
        <p:txBody>
          <a:bodyPr/>
          <a:lstStyle/>
          <a:p>
            <a:pPr>
              <a:defRPr/>
            </a:pPr>
            <a:r>
              <a:rPr lang="en-US"/>
              <a:t>Version: 4/5/2022</a:t>
            </a:r>
          </a:p>
        </p:txBody>
      </p:sp>
      <p:pic>
        <p:nvPicPr>
          <p:cNvPr id="8" name="Content Placeholder 7">
            <a:extLst>
              <a:ext uri="{FF2B5EF4-FFF2-40B4-BE49-F238E27FC236}">
                <a16:creationId xmlns:a16="http://schemas.microsoft.com/office/drawing/2014/main" id="{ABDB8EE1-9A82-4341-A7CF-89B2FAE55A4C}"/>
              </a:ext>
            </a:extLst>
          </p:cNvPr>
          <p:cNvPicPr>
            <a:picLocks noGrp="1" noChangeAspect="1"/>
          </p:cNvPicPr>
          <p:nvPr>
            <p:ph idx="1"/>
          </p:nvPr>
        </p:nvPicPr>
        <p:blipFill>
          <a:blip r:embed="rId2"/>
          <a:stretch>
            <a:fillRect/>
          </a:stretch>
        </p:blipFill>
        <p:spPr>
          <a:xfrm>
            <a:off x="802186" y="861218"/>
            <a:ext cx="7539627" cy="5135563"/>
          </a:xfrm>
        </p:spPr>
      </p:pic>
    </p:spTree>
    <p:extLst>
      <p:ext uri="{BB962C8B-B14F-4D97-AF65-F5344CB8AC3E}">
        <p14:creationId xmlns:p14="http://schemas.microsoft.com/office/powerpoint/2010/main" val="293797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45615-2704-46A6-8874-4BFCF4E0CFCF}"/>
              </a:ext>
            </a:extLst>
          </p:cNvPr>
          <p:cNvSpPr>
            <a:spLocks noGrp="1"/>
          </p:cNvSpPr>
          <p:nvPr>
            <p:ph type="title"/>
          </p:nvPr>
        </p:nvSpPr>
        <p:spPr/>
        <p:txBody>
          <a:bodyPr>
            <a:normAutofit/>
          </a:bodyPr>
          <a:lstStyle/>
          <a:p>
            <a:r>
              <a:rPr lang="en-US" dirty="0">
                <a:solidFill>
                  <a:srgbClr val="3366CC"/>
                </a:solidFill>
              </a:rPr>
              <a:t>EPIC Example – POC KOH</a:t>
            </a:r>
            <a:endParaRPr lang="en-US" dirty="0"/>
          </a:p>
        </p:txBody>
      </p:sp>
      <p:sp>
        <p:nvSpPr>
          <p:cNvPr id="5" name="Footer Placeholder 4">
            <a:extLst>
              <a:ext uri="{FF2B5EF4-FFF2-40B4-BE49-F238E27FC236}">
                <a16:creationId xmlns:a16="http://schemas.microsoft.com/office/drawing/2014/main" id="{AF748803-E713-455C-B69A-96183ED60D66}"/>
              </a:ext>
            </a:extLst>
          </p:cNvPr>
          <p:cNvSpPr>
            <a:spLocks noGrp="1"/>
          </p:cNvSpPr>
          <p:nvPr>
            <p:ph type="ftr" sz="quarter" idx="11"/>
          </p:nvPr>
        </p:nvSpPr>
        <p:spPr/>
        <p:txBody>
          <a:bodyPr/>
          <a:lstStyle/>
          <a:p>
            <a:pPr>
              <a:defRPr/>
            </a:pPr>
            <a:r>
              <a:rPr lang="en-US" dirty="0"/>
              <a:t>PATHOLOGY AND LABORATORY MEDICINE</a:t>
            </a:r>
          </a:p>
        </p:txBody>
      </p:sp>
      <p:sp>
        <p:nvSpPr>
          <p:cNvPr id="9" name="Date Placeholder 8">
            <a:extLst>
              <a:ext uri="{FF2B5EF4-FFF2-40B4-BE49-F238E27FC236}">
                <a16:creationId xmlns:a16="http://schemas.microsoft.com/office/drawing/2014/main" id="{21E89C40-BB70-4347-918A-CAA80A948D6F}"/>
              </a:ext>
            </a:extLst>
          </p:cNvPr>
          <p:cNvSpPr>
            <a:spLocks noGrp="1"/>
          </p:cNvSpPr>
          <p:nvPr>
            <p:ph type="dt" sz="half" idx="10"/>
          </p:nvPr>
        </p:nvSpPr>
        <p:spPr/>
        <p:txBody>
          <a:bodyPr/>
          <a:lstStyle/>
          <a:p>
            <a:pPr>
              <a:defRPr/>
            </a:pPr>
            <a:r>
              <a:rPr lang="en-US"/>
              <a:t>Version: 4/5/2022</a:t>
            </a:r>
          </a:p>
        </p:txBody>
      </p:sp>
      <p:pic>
        <p:nvPicPr>
          <p:cNvPr id="8" name="Content Placeholder 7">
            <a:extLst>
              <a:ext uri="{FF2B5EF4-FFF2-40B4-BE49-F238E27FC236}">
                <a16:creationId xmlns:a16="http://schemas.microsoft.com/office/drawing/2014/main" id="{C4B8410F-0A5F-4C9E-AFDB-175FFCF89265}"/>
              </a:ext>
            </a:extLst>
          </p:cNvPr>
          <p:cNvPicPr>
            <a:picLocks noGrp="1" noChangeAspect="1"/>
          </p:cNvPicPr>
          <p:nvPr>
            <p:ph idx="1"/>
          </p:nvPr>
        </p:nvPicPr>
        <p:blipFill>
          <a:blip r:embed="rId2"/>
          <a:stretch>
            <a:fillRect/>
          </a:stretch>
        </p:blipFill>
        <p:spPr>
          <a:xfrm>
            <a:off x="619849" y="838200"/>
            <a:ext cx="7904302" cy="5135563"/>
          </a:xfrm>
        </p:spPr>
      </p:pic>
    </p:spTree>
    <p:extLst>
      <p:ext uri="{BB962C8B-B14F-4D97-AF65-F5344CB8AC3E}">
        <p14:creationId xmlns:p14="http://schemas.microsoft.com/office/powerpoint/2010/main" val="2436206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92EE3-D3B3-4C09-8E50-67ED2AABCE6F}"/>
              </a:ext>
            </a:extLst>
          </p:cNvPr>
          <p:cNvSpPr>
            <a:spLocks noGrp="1"/>
          </p:cNvSpPr>
          <p:nvPr>
            <p:ph type="title"/>
          </p:nvPr>
        </p:nvSpPr>
        <p:spPr/>
        <p:txBody>
          <a:bodyPr/>
          <a:lstStyle/>
          <a:p>
            <a:r>
              <a:rPr lang="en-US" dirty="0">
                <a:solidFill>
                  <a:srgbClr val="3366CC"/>
                </a:solidFill>
              </a:rPr>
              <a:t>Read Policy</a:t>
            </a:r>
            <a:endParaRPr lang="en-US" dirty="0"/>
          </a:p>
        </p:txBody>
      </p:sp>
      <p:sp>
        <p:nvSpPr>
          <p:cNvPr id="3" name="Content Placeholder 2">
            <a:extLst>
              <a:ext uri="{FF2B5EF4-FFF2-40B4-BE49-F238E27FC236}">
                <a16:creationId xmlns:a16="http://schemas.microsoft.com/office/drawing/2014/main" id="{4DCD43B0-8B90-47A2-A213-32F7DA421B80}"/>
              </a:ext>
            </a:extLst>
          </p:cNvPr>
          <p:cNvSpPr>
            <a:spLocks noGrp="1"/>
          </p:cNvSpPr>
          <p:nvPr>
            <p:ph idx="1"/>
          </p:nvPr>
        </p:nvSpPr>
        <p:spPr>
          <a:xfrm>
            <a:off x="457200" y="990601"/>
            <a:ext cx="8229600" cy="3429000"/>
          </a:xfrm>
        </p:spPr>
        <p:txBody>
          <a:bodyPr/>
          <a:lstStyle/>
          <a:p>
            <a:pPr marL="0" indent="0">
              <a:buNone/>
            </a:pPr>
            <a:r>
              <a:rPr lang="en-US" dirty="0"/>
              <a:t>Please read the HFH Wet Mount/KOH policy located on </a:t>
            </a:r>
            <a:r>
              <a:rPr lang="en-US" dirty="0" err="1"/>
              <a:t>OneHenry</a:t>
            </a:r>
            <a:r>
              <a:rPr lang="en-US" dirty="0"/>
              <a:t>: </a:t>
            </a:r>
          </a:p>
          <a:p>
            <a:pPr marL="0" indent="0">
              <a:buNone/>
            </a:pPr>
            <a:endParaRPr lang="en-US" dirty="0"/>
          </a:p>
          <a:p>
            <a:pPr marL="457200" lvl="1" indent="0" algn="ctr">
              <a:buNone/>
            </a:pPr>
            <a:r>
              <a:rPr lang="en-US" sz="2800" dirty="0">
                <a:hlinkClick r:id="rId2"/>
              </a:rPr>
              <a:t>Provider Performed Testing (hfhs.org)</a:t>
            </a:r>
            <a:endParaRPr lang="en-US" sz="2800" dirty="0"/>
          </a:p>
          <a:p>
            <a:pPr marL="457200" lvl="1" indent="0" algn="ctr">
              <a:buNone/>
            </a:pPr>
            <a:endParaRPr lang="en-US" sz="2800" dirty="0"/>
          </a:p>
          <a:p>
            <a:pPr marL="457200" marR="0" lvl="1" indent="0" algn="l" defTabSz="914400" rtl="0" eaLnBrk="1" fontAlgn="base" latinLnBrk="0" hangingPunct="1">
              <a:lnSpc>
                <a:spcPct val="100000"/>
              </a:lnSpc>
              <a:spcBef>
                <a:spcPct val="20000"/>
              </a:spcBef>
              <a:spcAft>
                <a:spcPct val="0"/>
              </a:spcAft>
              <a:buClr>
                <a:srgbClr val="003399"/>
              </a:buClr>
              <a:buSzTx/>
              <a:buFont typeface="Arial" charset="0"/>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*if using this link off site, you will be asked to sign in with your corporate account ID and password.</a:t>
            </a:r>
          </a:p>
          <a:p>
            <a:pPr marL="457200" marR="0" lvl="1" indent="0" algn="ctr" defTabSz="914400" rtl="0" eaLnBrk="1" fontAlgn="base" latinLnBrk="0" hangingPunct="1">
              <a:lnSpc>
                <a:spcPct val="100000"/>
              </a:lnSpc>
              <a:spcBef>
                <a:spcPct val="20000"/>
              </a:spcBef>
              <a:spcAft>
                <a:spcPct val="0"/>
              </a:spcAft>
              <a:buClr>
                <a:srgbClr val="003399"/>
              </a:buClr>
              <a:buSzTx/>
              <a:buFont typeface="Arial" charset="0"/>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(Type: CORP\username)</a:t>
            </a:r>
          </a:p>
          <a:p>
            <a:pPr marL="457200" lvl="1" indent="0" algn="ctr">
              <a:buNone/>
            </a:pPr>
            <a:endParaRPr lang="en-US" sz="2800" dirty="0"/>
          </a:p>
          <a:p>
            <a:endParaRPr lang="en-US" dirty="0"/>
          </a:p>
          <a:p>
            <a:endParaRPr lang="en-US" dirty="0"/>
          </a:p>
        </p:txBody>
      </p:sp>
      <p:sp>
        <p:nvSpPr>
          <p:cNvPr id="4" name="Date Placeholder 3">
            <a:extLst>
              <a:ext uri="{FF2B5EF4-FFF2-40B4-BE49-F238E27FC236}">
                <a16:creationId xmlns:a16="http://schemas.microsoft.com/office/drawing/2014/main" id="{14FAF08B-E6CF-4B6B-8834-7B9F7C566F16}"/>
              </a:ext>
            </a:extLst>
          </p:cNvPr>
          <p:cNvSpPr>
            <a:spLocks noGrp="1"/>
          </p:cNvSpPr>
          <p:nvPr>
            <p:ph type="dt" sz="half" idx="10"/>
          </p:nvPr>
        </p:nvSpPr>
        <p:spPr/>
        <p:txBody>
          <a:bodyPr/>
          <a:lstStyle/>
          <a:p>
            <a:pPr>
              <a:defRPr/>
            </a:pPr>
            <a:r>
              <a:rPr lang="en-US"/>
              <a:t>Version: 4/5/2022</a:t>
            </a:r>
          </a:p>
        </p:txBody>
      </p:sp>
      <p:sp>
        <p:nvSpPr>
          <p:cNvPr id="5" name="Footer Placeholder 4">
            <a:extLst>
              <a:ext uri="{FF2B5EF4-FFF2-40B4-BE49-F238E27FC236}">
                <a16:creationId xmlns:a16="http://schemas.microsoft.com/office/drawing/2014/main" id="{EDE2C62D-4CEF-4F27-9960-97C3CB6FD631}"/>
              </a:ext>
            </a:extLst>
          </p:cNvPr>
          <p:cNvSpPr>
            <a:spLocks noGrp="1"/>
          </p:cNvSpPr>
          <p:nvPr>
            <p:ph type="ftr" sz="quarter" idx="11"/>
          </p:nvPr>
        </p:nvSpPr>
        <p:spPr/>
        <p:txBody>
          <a:bodyPr/>
          <a:lstStyle/>
          <a:p>
            <a:pPr>
              <a:defRPr/>
            </a:pPr>
            <a:r>
              <a:rPr lang="en-US"/>
              <a:t>PATHOLOGY AND LABORATORY MEDICINE</a:t>
            </a:r>
          </a:p>
        </p:txBody>
      </p:sp>
    </p:spTree>
    <p:extLst>
      <p:ext uri="{BB962C8B-B14F-4D97-AF65-F5344CB8AC3E}">
        <p14:creationId xmlns:p14="http://schemas.microsoft.com/office/powerpoint/2010/main" val="187076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457200" y="1125909"/>
            <a:ext cx="8229600" cy="4589091"/>
          </a:xfrm>
        </p:spPr>
        <p:txBody>
          <a:bodyPr/>
          <a:lstStyle/>
          <a:p>
            <a:pPr marL="0" lvl="0" indent="0">
              <a:buNone/>
            </a:pPr>
            <a:endParaRPr lang="en-US" dirty="0"/>
          </a:p>
          <a:p>
            <a:r>
              <a:rPr lang="en-US" dirty="0"/>
              <a:t>Microscopic lighting is critical as too much light can wash out fungi and other cellular elements, resulting in false negatives.</a:t>
            </a:r>
          </a:p>
          <a:p>
            <a:pPr lvl="0"/>
            <a:endParaRPr lang="en-US" sz="1200" dirty="0"/>
          </a:p>
          <a:p>
            <a:pPr lvl="0"/>
            <a:r>
              <a:rPr lang="en-US" dirty="0"/>
              <a:t>Many artifacts are generated by the action of KOH on cellular material so care must be taken to ensure true fungi are observed.</a:t>
            </a:r>
          </a:p>
          <a:p>
            <a:pPr lvl="0"/>
            <a:endParaRPr lang="en-US" sz="1200" dirty="0"/>
          </a:p>
          <a:p>
            <a:pPr lvl="0"/>
            <a:r>
              <a:rPr lang="en-US" dirty="0"/>
              <a:t>Examine the entire cover slipped area. Random examination of smears may result in a false negative result. </a:t>
            </a:r>
          </a:p>
          <a:p>
            <a:endParaRPr lang="en-US" dirty="0">
              <a:latin typeface="Arial" charset="0"/>
              <a:cs typeface="Arial" charset="0"/>
            </a:endParaRPr>
          </a:p>
        </p:txBody>
      </p:sp>
      <p:sp>
        <p:nvSpPr>
          <p:cNvPr id="6" name="Rectangle 2"/>
          <p:cNvSpPr txBox="1">
            <a:spLocks noChangeArrowheads="1"/>
          </p:cNvSpPr>
          <p:nvPr/>
        </p:nvSpPr>
        <p:spPr>
          <a:xfrm>
            <a:off x="609600" y="427037"/>
            <a:ext cx="8229600" cy="698871"/>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a:solidFill>
                  <a:srgbClr val="3366CC"/>
                </a:solidFill>
              </a:rPr>
              <a:t>Limitations</a:t>
            </a:r>
            <a:endParaRPr lang="en-US" dirty="0">
              <a:solidFill>
                <a:srgbClr val="3366CC"/>
              </a:solidFill>
            </a:endParaRPr>
          </a:p>
        </p:txBody>
      </p:sp>
      <p:sp>
        <p:nvSpPr>
          <p:cNvPr id="3" name="Date Placeholder 2"/>
          <p:cNvSpPr>
            <a:spLocks noGrp="1"/>
          </p:cNvSpPr>
          <p:nvPr>
            <p:ph type="dt" sz="quarter" idx="10"/>
          </p:nvPr>
        </p:nvSpPr>
        <p:spPr>
          <a:xfrm>
            <a:off x="457200" y="6248400"/>
            <a:ext cx="2133600" cy="473075"/>
          </a:xfrm>
        </p:spPr>
        <p:txBody>
          <a:bodyPr/>
          <a:lstStyle/>
          <a:p>
            <a:pPr>
              <a:defRPr/>
            </a:pPr>
            <a:endParaRPr lang="en-US"/>
          </a:p>
          <a:p>
            <a:pPr>
              <a:defRPr/>
            </a:pPr>
            <a:r>
              <a:rPr lang="en-US"/>
              <a:t>08/06/18</a:t>
            </a:r>
          </a:p>
          <a:p>
            <a:pPr>
              <a:defRPr/>
            </a:pPr>
            <a:endParaRPr lang="en-US" dirty="0"/>
          </a:p>
        </p:txBody>
      </p:sp>
      <p:sp>
        <p:nvSpPr>
          <p:cNvPr id="4" name="Footer Placeholder 3"/>
          <p:cNvSpPr>
            <a:spLocks noGrp="1"/>
          </p:cNvSpPr>
          <p:nvPr>
            <p:ph type="ftr" sz="quarter" idx="11"/>
          </p:nvPr>
        </p:nvSpPr>
        <p:spPr/>
        <p:txBody>
          <a:bodyPr/>
          <a:lstStyle/>
          <a:p>
            <a:pPr>
              <a:defRPr/>
            </a:pPr>
            <a:endParaRPr lang="en-US"/>
          </a:p>
          <a:p>
            <a:pPr>
              <a:defRPr/>
            </a:pPr>
            <a:r>
              <a:rPr lang="en-US"/>
              <a:t>PATHOLOGY AND LABORATORY MEDICINE</a:t>
            </a:r>
          </a:p>
          <a:p>
            <a:pPr>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1143000" y="1219200"/>
            <a:ext cx="7391400" cy="2554545"/>
          </a:xfrm>
          <a:prstGeom prst="rect">
            <a:avLst/>
          </a:prstGeom>
          <a:noFill/>
          <a:ln w="9525">
            <a:noFill/>
            <a:miter lim="800000"/>
            <a:headEnd/>
            <a:tailEnd/>
          </a:ln>
          <a:effectLst/>
        </p:spPr>
        <p:txBody>
          <a:bodyPr wrap="square">
            <a:spAutoFit/>
          </a:bodyPr>
          <a:lstStyle/>
          <a:p>
            <a:pPr eaLnBrk="0" hangingPunct="0"/>
            <a:r>
              <a:rPr lang="en-US" sz="2000" dirty="0"/>
              <a:t>Contact Point of Care Testing: </a:t>
            </a:r>
          </a:p>
          <a:p>
            <a:pPr eaLnBrk="0" hangingPunct="0"/>
            <a:endParaRPr lang="en-US" sz="2000" dirty="0"/>
          </a:p>
          <a:p>
            <a:pPr eaLnBrk="0" hangingPunct="0"/>
            <a:r>
              <a:rPr lang="en-US" sz="2000" dirty="0"/>
              <a:t>	Brian Castle: 313-916-4054</a:t>
            </a:r>
          </a:p>
          <a:p>
            <a:pPr eaLnBrk="0" hangingPunct="0"/>
            <a:endParaRPr lang="en-US" sz="2000" dirty="0"/>
          </a:p>
          <a:p>
            <a:pPr eaLnBrk="0" hangingPunct="0"/>
            <a:r>
              <a:rPr lang="en-US" sz="2000" dirty="0"/>
              <a:t>	Jackie Hirst: 313-916-8949</a:t>
            </a:r>
          </a:p>
          <a:p>
            <a:pPr eaLnBrk="0" hangingPunct="0"/>
            <a:endParaRPr lang="en-US" sz="2000" dirty="0"/>
          </a:p>
          <a:p>
            <a:pPr eaLnBrk="0" hangingPunct="0"/>
            <a:r>
              <a:rPr lang="en-US" sz="2000" dirty="0"/>
              <a:t>	Emily Morrow: 313-916-4114</a:t>
            </a:r>
          </a:p>
          <a:p>
            <a:pPr eaLnBrk="0" hangingPunct="0"/>
            <a:endParaRPr lang="en-US" sz="2000" dirty="0"/>
          </a:p>
        </p:txBody>
      </p:sp>
      <p:sp>
        <p:nvSpPr>
          <p:cNvPr id="6" name="Rectangle 2"/>
          <p:cNvSpPr txBox="1">
            <a:spLocks noChangeArrowheads="1"/>
          </p:cNvSpPr>
          <p:nvPr/>
        </p:nvSpPr>
        <p:spPr>
          <a:xfrm>
            <a:off x="457200" y="381000"/>
            <a:ext cx="8229600" cy="457200"/>
          </a:xfrm>
          <a:prstGeom prst="rect">
            <a:avLst/>
          </a:prstGeom>
        </p:spPr>
        <p:txBody>
          <a:bodyPr anchor="ctr">
            <a:normAutofit fontScale="92500" lnSpcReduction="10000"/>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Questions?</a:t>
            </a:r>
          </a:p>
        </p:txBody>
      </p:sp>
      <p:sp>
        <p:nvSpPr>
          <p:cNvPr id="4" name="Footer Placeholder 3"/>
          <p:cNvSpPr>
            <a:spLocks noGrp="1"/>
          </p:cNvSpPr>
          <p:nvPr>
            <p:ph type="ftr" sz="quarter" idx="11"/>
          </p:nvPr>
        </p:nvSpPr>
        <p:spPr/>
        <p:txBody>
          <a:bodyPr/>
          <a:lstStyle/>
          <a:p>
            <a:pPr>
              <a:defRPr/>
            </a:pPr>
            <a:r>
              <a:rPr lang="en-US" dirty="0"/>
              <a:t>PATHOLOGY AND LABORATORY MEDICINE</a:t>
            </a:r>
          </a:p>
        </p:txBody>
      </p:sp>
      <p:sp>
        <p:nvSpPr>
          <p:cNvPr id="2" name="Date Placeholder 1">
            <a:extLst>
              <a:ext uri="{FF2B5EF4-FFF2-40B4-BE49-F238E27FC236}">
                <a16:creationId xmlns:a16="http://schemas.microsoft.com/office/drawing/2014/main" id="{C56EC807-ACD0-433F-BF76-9A1B889CF0D0}"/>
              </a:ext>
            </a:extLst>
          </p:cNvPr>
          <p:cNvSpPr>
            <a:spLocks noGrp="1"/>
          </p:cNvSpPr>
          <p:nvPr>
            <p:ph type="dt" sz="half" idx="10"/>
          </p:nvPr>
        </p:nvSpPr>
        <p:spPr/>
        <p:txBody>
          <a:bodyPr/>
          <a:lstStyle/>
          <a:p>
            <a:pPr>
              <a:defRPr/>
            </a:pPr>
            <a:r>
              <a:rPr lang="en-US"/>
              <a:t>Version: 4/5/2022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639762"/>
          </a:xfrm>
        </p:spPr>
        <p:txBody>
          <a:bodyPr/>
          <a:lstStyle/>
          <a:p>
            <a:pPr>
              <a:defRPr/>
            </a:pPr>
            <a:r>
              <a:rPr lang="en-US" dirty="0">
                <a:solidFill>
                  <a:srgbClr val="3366CC"/>
                </a:solidFill>
              </a:rPr>
              <a:t>Course Goal and/or Objectives</a:t>
            </a:r>
          </a:p>
        </p:txBody>
      </p:sp>
      <p:sp>
        <p:nvSpPr>
          <p:cNvPr id="5123" name="Rectangle 3"/>
          <p:cNvSpPr>
            <a:spLocks noGrp="1" noChangeArrowheads="1"/>
          </p:cNvSpPr>
          <p:nvPr>
            <p:ph idx="1"/>
          </p:nvPr>
        </p:nvSpPr>
        <p:spPr>
          <a:xfrm>
            <a:off x="762000" y="1143001"/>
            <a:ext cx="7924800" cy="4267200"/>
          </a:xfrm>
        </p:spPr>
        <p:txBody>
          <a:bodyPr/>
          <a:lstStyle/>
          <a:p>
            <a:r>
              <a:rPr lang="en-US" altLang="en-US" dirty="0"/>
              <a:t>This course will review the procedure for performing microscopic examination for Vaginal Wet Mount KOH Prep.</a:t>
            </a:r>
          </a:p>
          <a:p>
            <a:r>
              <a:rPr lang="en-US" dirty="0">
                <a:latin typeface="Arial" charset="0"/>
                <a:cs typeface="Arial" charset="0"/>
              </a:rPr>
              <a:t>This course will include:</a:t>
            </a:r>
          </a:p>
          <a:p>
            <a:pPr lvl="1" eaLnBrk="1" hangingPunct="1"/>
            <a:r>
              <a:rPr lang="en-US" altLang="en-US" sz="1900" dirty="0"/>
              <a:t>Test principle</a:t>
            </a:r>
          </a:p>
          <a:p>
            <a:pPr lvl="1" eaLnBrk="1" hangingPunct="1"/>
            <a:r>
              <a:rPr lang="en-US" altLang="en-US" sz="1900" dirty="0"/>
              <a:t>Supplies needed</a:t>
            </a:r>
          </a:p>
          <a:p>
            <a:pPr lvl="1" eaLnBrk="1" hangingPunct="1"/>
            <a:r>
              <a:rPr lang="en-US" altLang="en-US" sz="1900" dirty="0"/>
              <a:t>Specimen collection</a:t>
            </a:r>
          </a:p>
          <a:p>
            <a:pPr lvl="1" eaLnBrk="1" hangingPunct="1"/>
            <a:r>
              <a:rPr lang="en-US" altLang="en-US" sz="1900" dirty="0"/>
              <a:t>Patient testing</a:t>
            </a:r>
          </a:p>
          <a:p>
            <a:pPr lvl="1"/>
            <a:r>
              <a:rPr lang="en-US" altLang="en-US" sz="1900" dirty="0"/>
              <a:t>Microscopic findings review</a:t>
            </a:r>
          </a:p>
          <a:p>
            <a:pPr lvl="1" eaLnBrk="1" hangingPunct="1"/>
            <a:r>
              <a:rPr lang="en-US" altLang="en-US" sz="1900" dirty="0"/>
              <a:t>Ordering and result reporting</a:t>
            </a:r>
          </a:p>
          <a:p>
            <a:pPr lvl="1" eaLnBrk="1" hangingPunct="1"/>
            <a:r>
              <a:rPr lang="en-US" altLang="en-US" sz="1900" dirty="0"/>
              <a:t>Limitations</a:t>
            </a:r>
          </a:p>
          <a:p>
            <a:pPr>
              <a:buFont typeface="Wingdings" pitchFamily="2" charset="2"/>
              <a:buNone/>
            </a:pPr>
            <a:endParaRPr lang="en-US" dirty="0">
              <a:latin typeface="Arial" charset="0"/>
              <a:cs typeface="Arial" charset="0"/>
            </a:endParaRPr>
          </a:p>
        </p:txBody>
      </p:sp>
      <p:sp>
        <p:nvSpPr>
          <p:cNvPr id="2" name="Date Placeholder 1"/>
          <p:cNvSpPr>
            <a:spLocks noGrp="1"/>
          </p:cNvSpPr>
          <p:nvPr>
            <p:ph type="dt" sz="quarter" idx="10"/>
          </p:nvPr>
        </p:nvSpPr>
        <p:spPr/>
        <p:txBody>
          <a:bodyPr/>
          <a:lstStyle/>
          <a:p>
            <a:pPr>
              <a:defRPr/>
            </a:pPr>
            <a:r>
              <a:rPr lang="en-US" dirty="0"/>
              <a:t>08/06/18</a:t>
            </a:r>
          </a:p>
          <a:p>
            <a:pPr>
              <a:defRPr/>
            </a:pPr>
            <a:endParaRPr lang="en-US" dirty="0"/>
          </a:p>
        </p:txBody>
      </p:sp>
      <p:sp>
        <p:nvSpPr>
          <p:cNvPr id="3" name="Footer Placeholder 2"/>
          <p:cNvSpPr>
            <a:spLocks noGrp="1"/>
          </p:cNvSpPr>
          <p:nvPr>
            <p:ph type="ftr" sz="quarter" idx="11"/>
          </p:nvPr>
        </p:nvSpPr>
        <p:spPr/>
        <p:txBody>
          <a:bodyPr/>
          <a:lstStyle/>
          <a:p>
            <a:pPr>
              <a:defRPr/>
            </a:pPr>
            <a:r>
              <a:rPr lang="en-US" dirty="0"/>
              <a:t>PATHOLOGY AND LABORATORY MEDICINE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idx="1"/>
          </p:nvPr>
        </p:nvSpPr>
        <p:spPr>
          <a:xfrm>
            <a:off x="685800" y="1371600"/>
            <a:ext cx="7696200" cy="4267200"/>
          </a:xfrm>
        </p:spPr>
        <p:txBody>
          <a:bodyPr/>
          <a:lstStyle/>
          <a:p>
            <a:pPr marL="0" indent="0">
              <a:buNone/>
            </a:pPr>
            <a:r>
              <a:rPr lang="en-US" sz="2100" dirty="0"/>
              <a:t>The wet mount and potassium hydroxide (KOH) microscopy procedure is an important tool in the evaluation of vaginitis. The microscopic observation of a “wet” slide preparation of vaginal secretions allows for the rapid detection of the presence of the following:</a:t>
            </a:r>
          </a:p>
          <a:p>
            <a:endParaRPr lang="en-US" sz="1000" dirty="0"/>
          </a:p>
          <a:p>
            <a:pPr lvl="0"/>
            <a:r>
              <a:rPr lang="en-US" sz="2100" i="1" dirty="0"/>
              <a:t>Trichomonas vaginalis</a:t>
            </a:r>
            <a:r>
              <a:rPr lang="en-US" sz="2100" dirty="0"/>
              <a:t>: a common parasite causing vaginitis.</a:t>
            </a:r>
          </a:p>
          <a:p>
            <a:pPr lvl="0"/>
            <a:r>
              <a:rPr lang="en-US" sz="2100" dirty="0"/>
              <a:t>Clue cells: indicative of </a:t>
            </a:r>
            <a:r>
              <a:rPr lang="en-US" sz="2100" dirty="0" err="1"/>
              <a:t>Gardnerella</a:t>
            </a:r>
            <a:r>
              <a:rPr lang="en-US" sz="2100" dirty="0"/>
              <a:t> vaginalis infection or bacterial vaginosis.</a:t>
            </a:r>
          </a:p>
          <a:p>
            <a:pPr lvl="0"/>
            <a:r>
              <a:rPr lang="en-US" sz="2100" dirty="0"/>
              <a:t>White Blood cells: indicative of a potential bacterial infection.</a:t>
            </a:r>
          </a:p>
          <a:p>
            <a:pPr lvl="0"/>
            <a:r>
              <a:rPr lang="en-US" sz="2100" dirty="0"/>
              <a:t>Fungal elements: observed using KOH to dissolve extraneous materials for easier identification.</a:t>
            </a:r>
          </a:p>
          <a:p>
            <a:pPr marL="0" indent="0">
              <a:buNone/>
            </a:pPr>
            <a:r>
              <a:rPr lang="en-US" sz="2000" dirty="0"/>
              <a:t> </a:t>
            </a:r>
          </a:p>
          <a:p>
            <a:r>
              <a:rPr lang="en-US" sz="2000" dirty="0"/>
              <a:t> </a:t>
            </a:r>
          </a:p>
          <a:p>
            <a:pPr marL="0" indent="0">
              <a:buNone/>
            </a:pPr>
            <a:endParaRPr lang="en-US" sz="2000" dirty="0">
              <a:latin typeface="Arial" charset="0"/>
              <a:cs typeface="Arial" charset="0"/>
            </a:endParaRPr>
          </a:p>
          <a:p>
            <a:pPr marL="0" indent="0">
              <a:buNone/>
            </a:pPr>
            <a:endParaRPr lang="en-US" sz="2000" dirty="0">
              <a:latin typeface="Arial" charset="0"/>
              <a:cs typeface="Arial" charset="0"/>
            </a:endParaRPr>
          </a:p>
        </p:txBody>
      </p:sp>
      <p:sp>
        <p:nvSpPr>
          <p:cNvPr id="5" name="Rectangle 2"/>
          <p:cNvSpPr txBox="1">
            <a:spLocks noChangeArrowheads="1"/>
          </p:cNvSpPr>
          <p:nvPr/>
        </p:nvSpPr>
        <p:spPr>
          <a:xfrm>
            <a:off x="457200" y="423848"/>
            <a:ext cx="8229600" cy="795351"/>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Test Principle</a:t>
            </a:r>
          </a:p>
        </p:txBody>
      </p:sp>
      <p:sp>
        <p:nvSpPr>
          <p:cNvPr id="3" name="Date Placeholder 2"/>
          <p:cNvSpPr>
            <a:spLocks noGrp="1"/>
          </p:cNvSpPr>
          <p:nvPr>
            <p:ph type="dt" sz="quarter" idx="10"/>
          </p:nvPr>
        </p:nvSpPr>
        <p:spPr>
          <a:xfrm>
            <a:off x="457200" y="6356350"/>
            <a:ext cx="2133600" cy="273051"/>
          </a:xfrm>
        </p:spPr>
        <p:txBody>
          <a:bodyPr/>
          <a:lstStyle/>
          <a:p>
            <a:pPr>
              <a:defRPr/>
            </a:pPr>
            <a:r>
              <a:rPr lang="en-US" dirty="0"/>
              <a:t>08/06/18</a:t>
            </a:r>
          </a:p>
          <a:p>
            <a:pPr>
              <a:defRPr/>
            </a:pPr>
            <a:endParaRPr lang="en-US" dirty="0"/>
          </a:p>
        </p:txBody>
      </p:sp>
      <p:sp>
        <p:nvSpPr>
          <p:cNvPr id="4" name="Footer Placeholder 3"/>
          <p:cNvSpPr>
            <a:spLocks noGrp="1"/>
          </p:cNvSpPr>
          <p:nvPr>
            <p:ph type="ftr" sz="quarter" idx="11"/>
          </p:nvPr>
        </p:nvSpPr>
        <p:spPr/>
        <p:txBody>
          <a:bodyPr/>
          <a:lstStyle/>
          <a:p>
            <a:pPr>
              <a:defRPr/>
            </a:pPr>
            <a:endParaRPr lang="en-US" dirty="0"/>
          </a:p>
          <a:p>
            <a:pPr>
              <a:defRPr/>
            </a:pPr>
            <a:r>
              <a:rPr lang="en-US" dirty="0"/>
              <a:t>PATHOLOGY AND LABORATORY MEDICINE</a:t>
            </a:r>
          </a:p>
          <a:p>
            <a:pP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sz="half" idx="1"/>
          </p:nvPr>
        </p:nvSpPr>
        <p:spPr>
          <a:xfrm>
            <a:off x="609600" y="1502441"/>
            <a:ext cx="3736703" cy="3907760"/>
          </a:xfrm>
        </p:spPr>
        <p:txBody>
          <a:bodyPr/>
          <a:lstStyle/>
          <a:p>
            <a:r>
              <a:rPr lang="en-US" sz="2200" dirty="0">
                <a:latin typeface="Arial" charset="0"/>
                <a:cs typeface="Arial" charset="0"/>
              </a:rPr>
              <a:t>Microscope with 10X &amp; 40X objectives</a:t>
            </a:r>
          </a:p>
          <a:p>
            <a:r>
              <a:rPr lang="en-US" sz="2200" dirty="0">
                <a:latin typeface="Arial" charset="0"/>
                <a:cs typeface="Arial" charset="0"/>
              </a:rPr>
              <a:t>Microscope slides</a:t>
            </a:r>
          </a:p>
          <a:p>
            <a:r>
              <a:rPr lang="en-US" sz="2200" dirty="0">
                <a:latin typeface="Arial" charset="0"/>
                <a:cs typeface="Arial" charset="0"/>
              </a:rPr>
              <a:t>Coverslips</a:t>
            </a:r>
          </a:p>
          <a:p>
            <a:r>
              <a:rPr lang="en-US" sz="2200" dirty="0">
                <a:latin typeface="Arial" charset="0"/>
                <a:cs typeface="Arial" charset="0"/>
              </a:rPr>
              <a:t>Sterile cotton swab /</a:t>
            </a:r>
            <a:r>
              <a:rPr lang="en-US" sz="2200" dirty="0" err="1">
                <a:latin typeface="Arial" charset="0"/>
                <a:cs typeface="Arial" charset="0"/>
              </a:rPr>
              <a:t>culturette</a:t>
            </a:r>
            <a:endParaRPr lang="en-US" sz="2200" dirty="0">
              <a:latin typeface="Arial" charset="0"/>
              <a:cs typeface="Arial" charset="0"/>
            </a:endParaRPr>
          </a:p>
          <a:p>
            <a:r>
              <a:rPr lang="en-US" sz="2200" dirty="0">
                <a:latin typeface="Arial" charset="0"/>
                <a:cs typeface="Arial" charset="0"/>
              </a:rPr>
              <a:t>Gloves</a:t>
            </a:r>
          </a:p>
          <a:p>
            <a:r>
              <a:rPr lang="en-US" sz="2200" dirty="0">
                <a:latin typeface="Arial" charset="0"/>
                <a:cs typeface="Arial" charset="0"/>
              </a:rPr>
              <a:t>Normal Saline</a:t>
            </a:r>
          </a:p>
          <a:p>
            <a:r>
              <a:rPr lang="en-US" sz="2200" dirty="0">
                <a:latin typeface="Arial" charset="0"/>
                <a:cs typeface="Arial" charset="0"/>
              </a:rPr>
              <a:t>KOH reagent (10% KOH)</a:t>
            </a:r>
          </a:p>
        </p:txBody>
      </p:sp>
      <p:sp>
        <p:nvSpPr>
          <p:cNvPr id="7" name="Rectangle 2"/>
          <p:cNvSpPr txBox="1">
            <a:spLocks noChangeArrowheads="1"/>
          </p:cNvSpPr>
          <p:nvPr/>
        </p:nvSpPr>
        <p:spPr>
          <a:xfrm>
            <a:off x="457200" y="274638"/>
            <a:ext cx="8229600" cy="716828"/>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Supplies</a:t>
            </a:r>
          </a:p>
        </p:txBody>
      </p:sp>
      <p:pic>
        <p:nvPicPr>
          <p:cNvPr id="5" name="Content Placeholder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l="32709" r="31557"/>
          <a:stretch>
            <a:fillRect/>
          </a:stretch>
        </p:blipFill>
        <p:spPr bwMode="auto">
          <a:xfrm>
            <a:off x="4434516" y="1342697"/>
            <a:ext cx="65197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l="24187" t="18671" r="50423" b="24306"/>
          <a:stretch>
            <a:fillRect/>
          </a:stretch>
        </p:blipFill>
        <p:spPr bwMode="auto">
          <a:xfrm>
            <a:off x="5174707" y="1371600"/>
            <a:ext cx="61085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8326" t="17541" r="2575" b="7062"/>
          <a:stretch/>
        </p:blipFill>
        <p:spPr>
          <a:xfrm>
            <a:off x="5961992" y="1502440"/>
            <a:ext cx="2667001" cy="1447800"/>
          </a:xfrm>
          <a:prstGeom prst="rect">
            <a:avLst/>
          </a:prstGeom>
          <a:effectLst>
            <a:glow rad="127000">
              <a:schemeClr val="bg1"/>
            </a:glow>
          </a:effectLst>
        </p:spPr>
      </p:pic>
      <p:sp>
        <p:nvSpPr>
          <p:cNvPr id="3" name="TextBox 2"/>
          <p:cNvSpPr txBox="1"/>
          <p:nvPr/>
        </p:nvSpPr>
        <p:spPr>
          <a:xfrm>
            <a:off x="3265546" y="6400800"/>
            <a:ext cx="2828719" cy="276999"/>
          </a:xfrm>
          <a:prstGeom prst="rect">
            <a:avLst/>
          </a:prstGeom>
          <a:noFill/>
        </p:spPr>
        <p:txBody>
          <a:bodyPr wrap="square" rtlCol="0">
            <a:spAutoFit/>
          </a:bodyPr>
          <a:lstStyle/>
          <a:p>
            <a:pPr>
              <a:defRPr/>
            </a:pPr>
            <a:r>
              <a:rPr lang="en-US" sz="1200" dirty="0">
                <a:solidFill>
                  <a:schemeClr val="bg1">
                    <a:lumMod val="50000"/>
                  </a:schemeClr>
                </a:solidFill>
                <a:latin typeface="+mn-lt"/>
              </a:rPr>
              <a:t>PATHOLOGY AND LABORATORY MEDICINE</a:t>
            </a:r>
          </a:p>
        </p:txBody>
      </p:sp>
      <p:sp>
        <p:nvSpPr>
          <p:cNvPr id="9" name="Rectangle 8"/>
          <p:cNvSpPr/>
          <p:nvPr/>
        </p:nvSpPr>
        <p:spPr>
          <a:xfrm>
            <a:off x="457200" y="6308467"/>
            <a:ext cx="1676400" cy="461665"/>
          </a:xfrm>
          <a:prstGeom prst="rect">
            <a:avLst/>
          </a:prstGeom>
        </p:spPr>
        <p:txBody>
          <a:bodyPr wrap="square">
            <a:spAutoFit/>
          </a:bodyPr>
          <a:lstStyle/>
          <a:p>
            <a:pPr>
              <a:defRPr/>
            </a:pPr>
            <a:r>
              <a:rPr lang="en-US" sz="1200" dirty="0">
                <a:solidFill>
                  <a:schemeClr val="bg1">
                    <a:lumMod val="50000"/>
                  </a:schemeClr>
                </a:solidFill>
                <a:latin typeface="+mn-lt"/>
              </a:rPr>
              <a:t>08/06/18</a:t>
            </a:r>
          </a:p>
          <a:p>
            <a:pPr>
              <a:defRPr/>
            </a:pPr>
            <a:endParaRPr lang="en-US" sz="1200" dirty="0">
              <a:solidFill>
                <a:schemeClr val="bg1">
                  <a:lumMod val="50000"/>
                </a:schemeClr>
              </a:solidFill>
              <a:latin typeface="Calibri" panose="020F0502020204030204" pitchFamily="34" charset="0"/>
            </a:endParaRPr>
          </a:p>
        </p:txBody>
      </p:sp>
      <p:pic>
        <p:nvPicPr>
          <p:cNvPr id="4" name="Picture 3"/>
          <p:cNvPicPr>
            <a:picLocks noChangeAspect="1"/>
          </p:cNvPicPr>
          <p:nvPr/>
        </p:nvPicPr>
        <p:blipFill rotWithShape="1">
          <a:blip r:embed="rId5"/>
          <a:srcRect l="3333" t="2941" r="6667" b="2941"/>
          <a:stretch/>
        </p:blipFill>
        <p:spPr>
          <a:xfrm>
            <a:off x="4282235" y="3330451"/>
            <a:ext cx="2057400" cy="2286000"/>
          </a:xfrm>
          <a:prstGeom prst="rect">
            <a:avLst/>
          </a:prstGeom>
        </p:spPr>
      </p:pic>
      <p:pic>
        <p:nvPicPr>
          <p:cNvPr id="8" name="Picture 7"/>
          <p:cNvPicPr>
            <a:picLocks noChangeAspect="1"/>
          </p:cNvPicPr>
          <p:nvPr/>
        </p:nvPicPr>
        <p:blipFill>
          <a:blip r:embed="rId6"/>
          <a:stretch>
            <a:fillRect/>
          </a:stretch>
        </p:blipFill>
        <p:spPr>
          <a:xfrm>
            <a:off x="6629400" y="3124200"/>
            <a:ext cx="918313" cy="2286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a:defRPr/>
            </a:pPr>
            <a:r>
              <a:rPr lang="en-US" dirty="0">
                <a:solidFill>
                  <a:srgbClr val="3366CC"/>
                </a:solidFill>
              </a:rPr>
              <a:t>Specimen Collection</a:t>
            </a:r>
          </a:p>
        </p:txBody>
      </p:sp>
      <p:sp>
        <p:nvSpPr>
          <p:cNvPr id="3" name="Content Placeholder 2"/>
          <p:cNvSpPr>
            <a:spLocks noGrp="1"/>
          </p:cNvSpPr>
          <p:nvPr>
            <p:ph sz="half" idx="1"/>
          </p:nvPr>
        </p:nvSpPr>
        <p:spPr/>
        <p:txBody>
          <a:bodyPr/>
          <a:lstStyle/>
          <a:p>
            <a:r>
              <a:rPr lang="en-US" sz="2400" dirty="0"/>
              <a:t>PPE: gloves MUST be worn</a:t>
            </a:r>
          </a:p>
          <a:p>
            <a:r>
              <a:rPr lang="en-US" sz="2400" dirty="0"/>
              <a:t>Identify the patient with name and numeric identifier (DOB or MRN)</a:t>
            </a:r>
          </a:p>
          <a:p>
            <a:r>
              <a:rPr lang="en-US" sz="2400" dirty="0"/>
              <a:t>Label the microscope slide with 2 identifiers or EPIC label</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31245" y="1447800"/>
            <a:ext cx="1555390" cy="1645920"/>
          </a:xfrm>
        </p:spPr>
      </p:pic>
      <p:sp>
        <p:nvSpPr>
          <p:cNvPr id="5" name="Date Placeholder 4"/>
          <p:cNvSpPr>
            <a:spLocks noGrp="1"/>
          </p:cNvSpPr>
          <p:nvPr>
            <p:ph type="dt" sz="half" idx="10"/>
          </p:nvPr>
        </p:nvSpPr>
        <p:spPr>
          <a:xfrm>
            <a:off x="457200" y="6324600"/>
            <a:ext cx="2133600" cy="365125"/>
          </a:xfrm>
        </p:spPr>
        <p:txBody>
          <a:bodyPr/>
          <a:lstStyle/>
          <a:p>
            <a:pPr>
              <a:defRPr/>
            </a:pPr>
            <a:endParaRPr lang="en-US" dirty="0"/>
          </a:p>
          <a:p>
            <a:pPr>
              <a:defRPr/>
            </a:pPr>
            <a:r>
              <a:rPr lang="en-US" dirty="0"/>
              <a:t>08/06/18</a:t>
            </a:r>
          </a:p>
          <a:p>
            <a:pPr>
              <a:defRPr/>
            </a:pPr>
            <a:endParaRPr lang="en-US" dirty="0"/>
          </a:p>
        </p:txBody>
      </p:sp>
      <p:sp>
        <p:nvSpPr>
          <p:cNvPr id="6" name="Footer Placeholder 5"/>
          <p:cNvSpPr>
            <a:spLocks noGrp="1"/>
          </p:cNvSpPr>
          <p:nvPr>
            <p:ph type="ftr" sz="quarter" idx="11"/>
          </p:nvPr>
        </p:nvSpPr>
        <p:spPr/>
        <p:txBody>
          <a:bodyPr/>
          <a:lstStyle/>
          <a:p>
            <a:pPr>
              <a:defRPr/>
            </a:pPr>
            <a:endParaRPr lang="en-US" dirty="0"/>
          </a:p>
          <a:p>
            <a:pPr>
              <a:defRPr/>
            </a:pPr>
            <a:r>
              <a:rPr lang="en-US" dirty="0"/>
              <a:t>PATHOLOGY AND LABORATORY MEDICINE</a:t>
            </a:r>
          </a:p>
          <a:p>
            <a:pPr>
              <a:defRPr/>
            </a:pP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1875" t="36250" r="10625" b="21250"/>
          <a:stretch/>
        </p:blipFill>
        <p:spPr>
          <a:xfrm>
            <a:off x="4663021" y="3276600"/>
            <a:ext cx="3291839" cy="1554480"/>
          </a:xfrm>
          <a:prstGeom prst="rect">
            <a:avLst/>
          </a:prstGeom>
        </p:spPr>
      </p:pic>
    </p:spTree>
    <p:extLst>
      <p:ext uri="{BB962C8B-B14F-4D97-AF65-F5344CB8AC3E}">
        <p14:creationId xmlns:p14="http://schemas.microsoft.com/office/powerpoint/2010/main" val="33973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sz="half" idx="1"/>
          </p:nvPr>
        </p:nvSpPr>
        <p:spPr>
          <a:xfrm>
            <a:off x="762000" y="1447800"/>
            <a:ext cx="7772400" cy="3962400"/>
          </a:xfrm>
        </p:spPr>
        <p:txBody>
          <a:bodyPr/>
          <a:lstStyle/>
          <a:p>
            <a:r>
              <a:rPr lang="en-US" sz="2400" dirty="0"/>
              <a:t>Patient preparation: none.</a:t>
            </a:r>
          </a:p>
          <a:p>
            <a:endParaRPr lang="en-US" sz="2400" u="sng" dirty="0">
              <a:solidFill>
                <a:srgbClr val="3366CC"/>
              </a:solidFill>
            </a:endParaRPr>
          </a:p>
          <a:p>
            <a:pPr lvl="0"/>
            <a:r>
              <a:rPr lang="en-US" sz="2400" dirty="0"/>
              <a:t>Fluid from the genital area is obtained by the provider. </a:t>
            </a:r>
          </a:p>
          <a:p>
            <a:pPr lvl="0"/>
            <a:endParaRPr lang="en-US" sz="2400" dirty="0"/>
          </a:p>
          <a:p>
            <a:pPr lvl="0"/>
            <a:r>
              <a:rPr lang="en-US" sz="2400" dirty="0"/>
              <a:t>A drop is placed on a clean labeled microscope slide.  </a:t>
            </a:r>
          </a:p>
          <a:p>
            <a:pPr marL="0" indent="0" eaLnBrk="1" hangingPunct="1">
              <a:buNone/>
            </a:pPr>
            <a:endParaRPr lang="en-US" altLang="en-US" sz="2400" dirty="0"/>
          </a:p>
          <a:p>
            <a:pPr lvl="0"/>
            <a:r>
              <a:rPr lang="en-US" sz="2400" dirty="0"/>
              <a:t>Transport specimen immediately to location of microscope.</a:t>
            </a:r>
          </a:p>
          <a:p>
            <a:pPr marL="0" indent="0">
              <a:buNone/>
            </a:pPr>
            <a:endParaRPr lang="en-US" altLang="en-US" sz="1400" dirty="0"/>
          </a:p>
          <a:p>
            <a:endParaRPr lang="en-US" sz="1800" dirty="0">
              <a:latin typeface="Arial" charset="0"/>
              <a:cs typeface="Arial" charset="0"/>
            </a:endParaRPr>
          </a:p>
          <a:p>
            <a:pPr marL="0" indent="0">
              <a:buNone/>
            </a:pPr>
            <a:endParaRPr lang="en-US" altLang="en-US" sz="1800" dirty="0"/>
          </a:p>
        </p:txBody>
      </p:sp>
      <p:sp>
        <p:nvSpPr>
          <p:cNvPr id="6" name="Rectangle 2"/>
          <p:cNvSpPr txBox="1">
            <a:spLocks noChangeArrowheads="1"/>
          </p:cNvSpPr>
          <p:nvPr/>
        </p:nvSpPr>
        <p:spPr>
          <a:xfrm>
            <a:off x="457200" y="274638"/>
            <a:ext cx="8229600" cy="7159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Specimen Collection</a:t>
            </a:r>
          </a:p>
        </p:txBody>
      </p:sp>
      <p:sp>
        <p:nvSpPr>
          <p:cNvPr id="3" name="Date Placeholder 2"/>
          <p:cNvSpPr>
            <a:spLocks noGrp="1"/>
          </p:cNvSpPr>
          <p:nvPr>
            <p:ph type="dt" sz="quarter" idx="10"/>
          </p:nvPr>
        </p:nvSpPr>
        <p:spPr>
          <a:xfrm>
            <a:off x="457200" y="6248400"/>
            <a:ext cx="2133600" cy="473075"/>
          </a:xfrm>
        </p:spPr>
        <p:txBody>
          <a:bodyPr/>
          <a:lstStyle/>
          <a:p>
            <a:pPr>
              <a:defRPr/>
            </a:pPr>
            <a:endParaRPr lang="en-US" dirty="0"/>
          </a:p>
          <a:p>
            <a:pPr>
              <a:defRPr/>
            </a:pPr>
            <a:r>
              <a:rPr lang="en-US" dirty="0"/>
              <a:t>08/06/18</a:t>
            </a:r>
          </a:p>
          <a:p>
            <a:pPr>
              <a:defRPr/>
            </a:pPr>
            <a:endParaRPr lang="en-US" dirty="0"/>
          </a:p>
        </p:txBody>
      </p:sp>
      <p:sp>
        <p:nvSpPr>
          <p:cNvPr id="4" name="Footer Placeholder 3"/>
          <p:cNvSpPr>
            <a:spLocks noGrp="1"/>
          </p:cNvSpPr>
          <p:nvPr>
            <p:ph type="ftr" sz="quarter" idx="11"/>
          </p:nvPr>
        </p:nvSpPr>
        <p:spPr/>
        <p:txBody>
          <a:bodyPr/>
          <a:lstStyle/>
          <a:p>
            <a:pPr>
              <a:defRPr/>
            </a:pPr>
            <a:endParaRPr lang="en-US" dirty="0"/>
          </a:p>
          <a:p>
            <a:pPr>
              <a:defRPr/>
            </a:pPr>
            <a:r>
              <a:rPr lang="en-US" dirty="0"/>
              <a:t>PATHOLOGY AND LABORATORY MEDICINE</a:t>
            </a:r>
          </a:p>
          <a:p>
            <a:pP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idx="1"/>
          </p:nvPr>
        </p:nvSpPr>
        <p:spPr>
          <a:xfrm>
            <a:off x="762000" y="1295401"/>
            <a:ext cx="7924800" cy="3962399"/>
          </a:xfrm>
        </p:spPr>
        <p:txBody>
          <a:bodyPr/>
          <a:lstStyle/>
          <a:p>
            <a:pPr marL="0" indent="0">
              <a:buNone/>
            </a:pPr>
            <a:endParaRPr lang="en-US" dirty="0"/>
          </a:p>
          <a:p>
            <a:pPr lvl="0"/>
            <a:r>
              <a:rPr lang="en-US" dirty="0"/>
              <a:t>Add 1 drop of saline directly on top of the specimen and coverslip, if needed.</a:t>
            </a:r>
          </a:p>
          <a:p>
            <a:pPr lvl="0"/>
            <a:endParaRPr lang="en-US" dirty="0"/>
          </a:p>
          <a:p>
            <a:pPr lvl="0"/>
            <a:r>
              <a:rPr lang="en-US" dirty="0"/>
              <a:t>Place slide on microscope and examine under 10X. Keep the light low and the condenser lowered. Scan entire slide to look for any bacteria, white blood cells, squamous cells, trichomonas and fungi</a:t>
            </a:r>
            <a:r>
              <a:rPr lang="en-US" sz="2200" dirty="0"/>
              <a:t>. </a:t>
            </a:r>
          </a:p>
          <a:p>
            <a:pPr lvl="0"/>
            <a:endParaRPr lang="en-US" sz="2200" dirty="0"/>
          </a:p>
        </p:txBody>
      </p:sp>
      <p:sp>
        <p:nvSpPr>
          <p:cNvPr id="5" name="Rectangle 2"/>
          <p:cNvSpPr txBox="1">
            <a:spLocks noChangeArrowheads="1"/>
          </p:cNvSpPr>
          <p:nvPr/>
        </p:nvSpPr>
        <p:spPr>
          <a:xfrm>
            <a:off x="457200" y="274637"/>
            <a:ext cx="8229600" cy="790575"/>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Patient Testing – Wet Mount</a:t>
            </a:r>
          </a:p>
        </p:txBody>
      </p:sp>
      <p:sp>
        <p:nvSpPr>
          <p:cNvPr id="3" name="Date Placeholder 2"/>
          <p:cNvSpPr>
            <a:spLocks noGrp="1"/>
          </p:cNvSpPr>
          <p:nvPr>
            <p:ph type="dt" sz="quarter" idx="10"/>
          </p:nvPr>
        </p:nvSpPr>
        <p:spPr>
          <a:xfrm>
            <a:off x="457200" y="6248400"/>
            <a:ext cx="2133600" cy="473075"/>
          </a:xfrm>
        </p:spPr>
        <p:txBody>
          <a:bodyPr/>
          <a:lstStyle/>
          <a:p>
            <a:pPr>
              <a:defRPr/>
            </a:pPr>
            <a:endParaRPr lang="en-US" dirty="0"/>
          </a:p>
          <a:p>
            <a:pPr>
              <a:defRPr/>
            </a:pPr>
            <a:r>
              <a:rPr lang="en-US" dirty="0"/>
              <a:t>08/06/18</a:t>
            </a:r>
          </a:p>
          <a:p>
            <a:pPr>
              <a:defRPr/>
            </a:pPr>
            <a:endParaRPr lang="en-US" dirty="0"/>
          </a:p>
        </p:txBody>
      </p:sp>
      <p:sp>
        <p:nvSpPr>
          <p:cNvPr id="4" name="Footer Placeholder 3"/>
          <p:cNvSpPr>
            <a:spLocks noGrp="1"/>
          </p:cNvSpPr>
          <p:nvPr>
            <p:ph type="ftr" sz="quarter" idx="11"/>
          </p:nvPr>
        </p:nvSpPr>
        <p:spPr/>
        <p:txBody>
          <a:bodyPr/>
          <a:lstStyle/>
          <a:p>
            <a:pPr>
              <a:defRPr/>
            </a:pPr>
            <a:r>
              <a:rPr lang="en-US" dirty="0"/>
              <a:t>PATHOLOGY AND LABORATORY MEDICINE</a:t>
            </a:r>
          </a:p>
        </p:txBody>
      </p:sp>
    </p:spTree>
    <p:extLst>
      <p:ext uri="{BB962C8B-B14F-4D97-AF65-F5344CB8AC3E}">
        <p14:creationId xmlns:p14="http://schemas.microsoft.com/office/powerpoint/2010/main" val="2534552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idx="1"/>
          </p:nvPr>
        </p:nvSpPr>
        <p:spPr>
          <a:xfrm>
            <a:off x="914400" y="1676400"/>
            <a:ext cx="7391400" cy="3429000"/>
          </a:xfrm>
        </p:spPr>
        <p:txBody>
          <a:bodyPr/>
          <a:lstStyle/>
          <a:p>
            <a:pPr lvl="0"/>
            <a:r>
              <a:rPr lang="en-US" dirty="0"/>
              <a:t>Switch to the high-power objective 40X to identify any objects. Read at least 10 fields using an “S” shaped viewing pattern.</a:t>
            </a:r>
          </a:p>
          <a:p>
            <a:pPr lvl="0"/>
            <a:endParaRPr lang="en-US" dirty="0"/>
          </a:p>
          <a:p>
            <a:r>
              <a:rPr lang="en-US" dirty="0"/>
              <a:t>Discard microscope slide and coverslip into sharps container</a:t>
            </a:r>
          </a:p>
        </p:txBody>
      </p:sp>
      <p:sp>
        <p:nvSpPr>
          <p:cNvPr id="5" name="Rectangle 2"/>
          <p:cNvSpPr txBox="1">
            <a:spLocks noChangeArrowheads="1"/>
          </p:cNvSpPr>
          <p:nvPr/>
        </p:nvSpPr>
        <p:spPr>
          <a:xfrm>
            <a:off x="457200" y="274637"/>
            <a:ext cx="8229600" cy="1173163"/>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Patient Testing – Wet Mount continued</a:t>
            </a:r>
          </a:p>
        </p:txBody>
      </p:sp>
      <p:sp>
        <p:nvSpPr>
          <p:cNvPr id="3" name="Date Placeholder 2"/>
          <p:cNvSpPr>
            <a:spLocks noGrp="1"/>
          </p:cNvSpPr>
          <p:nvPr>
            <p:ph type="dt" sz="quarter" idx="10"/>
          </p:nvPr>
        </p:nvSpPr>
        <p:spPr>
          <a:xfrm>
            <a:off x="457200" y="6248400"/>
            <a:ext cx="2133600" cy="473075"/>
          </a:xfrm>
        </p:spPr>
        <p:txBody>
          <a:bodyPr/>
          <a:lstStyle/>
          <a:p>
            <a:pPr>
              <a:defRPr/>
            </a:pPr>
            <a:endParaRPr lang="en-US" dirty="0"/>
          </a:p>
          <a:p>
            <a:pPr>
              <a:defRPr/>
            </a:pPr>
            <a:r>
              <a:rPr lang="en-US" dirty="0"/>
              <a:t>08/06/18</a:t>
            </a:r>
          </a:p>
          <a:p>
            <a:pPr>
              <a:defRPr/>
            </a:pPr>
            <a:endParaRPr lang="en-US" dirty="0"/>
          </a:p>
        </p:txBody>
      </p:sp>
      <p:sp>
        <p:nvSpPr>
          <p:cNvPr id="4" name="Footer Placeholder 3"/>
          <p:cNvSpPr>
            <a:spLocks noGrp="1"/>
          </p:cNvSpPr>
          <p:nvPr>
            <p:ph type="ftr" sz="quarter" idx="11"/>
          </p:nvPr>
        </p:nvSpPr>
        <p:spPr/>
        <p:txBody>
          <a:bodyPr/>
          <a:lstStyle/>
          <a:p>
            <a:pPr>
              <a:defRPr/>
            </a:pPr>
            <a:r>
              <a:rPr lang="en-US" dirty="0"/>
              <a:t>PATHOLOGY AND LABORATORY MEDICINE</a:t>
            </a:r>
          </a:p>
        </p:txBody>
      </p:sp>
    </p:spTree>
    <p:extLst>
      <p:ext uri="{BB962C8B-B14F-4D97-AF65-F5344CB8AC3E}">
        <p14:creationId xmlns:p14="http://schemas.microsoft.com/office/powerpoint/2010/main" val="4204477727"/>
      </p:ext>
    </p:extLst>
  </p:cSld>
  <p:clrMapOvr>
    <a:masterClrMapping/>
  </p:clrMapOvr>
</p:sld>
</file>

<file path=ppt/theme/theme1.xml><?xml version="1.0" encoding="utf-8"?>
<a:theme xmlns:a="http://schemas.openxmlformats.org/drawingml/2006/main" name="HFHS">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HFHS</Template>
  <TotalTime>2776</TotalTime>
  <Words>1094</Words>
  <Application>Microsoft Office PowerPoint</Application>
  <PresentationFormat>On-screen Show (4:3)</PresentationFormat>
  <Paragraphs>182</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Verdana</vt:lpstr>
      <vt:lpstr>Wingdings</vt:lpstr>
      <vt:lpstr>HFHS</vt:lpstr>
      <vt:lpstr>VAGINAL WET MOUNT/KOH</vt:lpstr>
      <vt:lpstr>Read Policy</vt:lpstr>
      <vt:lpstr>Course Goal and/or Objectives</vt:lpstr>
      <vt:lpstr>PowerPoint Presentation</vt:lpstr>
      <vt:lpstr>PowerPoint Presentation</vt:lpstr>
      <vt:lpstr>Specimen Collection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EPIC Example – POC Wet Mount</vt:lpstr>
      <vt:lpstr>EPIC Example – POC KOH</vt:lpstr>
      <vt:lpstr>PowerPoint Presentation</vt:lpstr>
      <vt:lpstr>PowerPoint Presentation</vt:lpstr>
    </vt:vector>
  </TitlesOfParts>
  <Company>HFHS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jribben1</dc:creator>
  <cp:lastModifiedBy>Hirst, Jacqueline</cp:lastModifiedBy>
  <cp:revision>107</cp:revision>
  <dcterms:created xsi:type="dcterms:W3CDTF">2006-08-07T13:44:32Z</dcterms:created>
  <dcterms:modified xsi:type="dcterms:W3CDTF">2022-04-07T18:20:01Z</dcterms:modified>
</cp:coreProperties>
</file>