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5"/>
  </p:notesMasterIdLst>
  <p:sldIdLst>
    <p:sldId id="308" r:id="rId5"/>
    <p:sldId id="315" r:id="rId6"/>
    <p:sldId id="316" r:id="rId7"/>
    <p:sldId id="317" r:id="rId8"/>
    <p:sldId id="318" r:id="rId9"/>
    <p:sldId id="319" r:id="rId10"/>
    <p:sldId id="324" r:id="rId11"/>
    <p:sldId id="325" r:id="rId12"/>
    <p:sldId id="331"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4967" autoAdjust="0"/>
  </p:normalViewPr>
  <p:slideViewPr>
    <p:cSldViewPr snapToGrid="0">
      <p:cViewPr varScale="1">
        <p:scale>
          <a:sx n="114" d="100"/>
          <a:sy n="114" d="100"/>
        </p:scale>
        <p:origin x="186"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263497" y="804354"/>
            <a:ext cx="6190488" cy="1179576"/>
          </a:xfrm>
        </p:spPr>
        <p:txBody>
          <a:bodyPr/>
          <a:lstStyle/>
          <a:p>
            <a:r>
              <a:rPr lang="en-US" sz="5400" dirty="0"/>
              <a:t>Introduction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dirty="0"/>
              <a:t>This </a:t>
            </a:r>
            <a:r>
              <a:rPr lang="en-US" sz="2000" dirty="0"/>
              <a:t>PowerPoint will give you step-by-step instructions on ordering and resulting PPM orders  in EPIC</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5/12/2022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ENTER/EDIT FOR WET MOUNT AND FERN TESTING</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05/12/2022</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10</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ENTER/EDIT FOR WET MOUNT AND FERN TESTING</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POCC Team</a:t>
            </a:r>
          </a:p>
          <a:p>
            <a:endParaRPr lang="en-US" dirty="0"/>
          </a:p>
          <a:p>
            <a:endParaRPr lang="en-US" dirty="0"/>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6D78-434E-4E0A-8AD6-93B964A6C12B}"/>
              </a:ext>
            </a:extLst>
          </p:cNvPr>
          <p:cNvSpPr>
            <a:spLocks noGrp="1"/>
          </p:cNvSpPr>
          <p:nvPr>
            <p:ph type="title"/>
          </p:nvPr>
        </p:nvSpPr>
        <p:spPr/>
        <p:txBody>
          <a:bodyPr>
            <a:normAutofit fontScale="90000"/>
          </a:bodyPr>
          <a:lstStyle/>
          <a:p>
            <a:r>
              <a:rPr lang="en-US" sz="3200" b="1" dirty="0"/>
              <a:t>Open Patient Schedule</a:t>
            </a:r>
            <a:br>
              <a:rPr lang="en-US" sz="3200" b="1" dirty="0"/>
            </a:br>
            <a:r>
              <a:rPr lang="en-US" sz="3200" dirty="0">
                <a:effectLst/>
                <a:latin typeface="Calibri" panose="020F0502020204030204" pitchFamily="34" charset="0"/>
                <a:ea typeface="Calibri" panose="020F0502020204030204" pitchFamily="34" charset="0"/>
                <a:cs typeface="Times New Roman" panose="02020603050405020304" pitchFamily="18" charset="0"/>
              </a:rPr>
              <a:t>Find the patient on your schedule and double click to open their chart.</a:t>
            </a:r>
            <a:endParaRPr lang="en-US" sz="3200" dirty="0"/>
          </a:p>
        </p:txBody>
      </p:sp>
      <p:sp>
        <p:nvSpPr>
          <p:cNvPr id="4" name="Slide Number Placeholder 3">
            <a:extLst>
              <a:ext uri="{FF2B5EF4-FFF2-40B4-BE49-F238E27FC236}">
                <a16:creationId xmlns:a16="http://schemas.microsoft.com/office/drawing/2014/main" id="{FADDDBEA-1635-4D70-B8C3-C97CB5DB9E95}"/>
              </a:ext>
            </a:extLst>
          </p:cNvPr>
          <p:cNvSpPr>
            <a:spLocks noGrp="1"/>
          </p:cNvSpPr>
          <p:nvPr>
            <p:ph type="sldNum" sz="quarter" idx="12"/>
          </p:nvPr>
        </p:nvSpPr>
        <p:spPr/>
        <p:txBody>
          <a:bodyPr/>
          <a:lstStyle/>
          <a:p>
            <a:fld id="{D8DA9DAA-006C-4F4B-980E-E3DF019B24E2}" type="slidenum">
              <a:rPr lang="en-US" smtClean="0"/>
              <a:t>2</a:t>
            </a:fld>
            <a:endParaRPr lang="en-US" dirty="0"/>
          </a:p>
        </p:txBody>
      </p:sp>
      <p:pic>
        <p:nvPicPr>
          <p:cNvPr id="8" name="Content Placeholder 7">
            <a:extLst>
              <a:ext uri="{FF2B5EF4-FFF2-40B4-BE49-F238E27FC236}">
                <a16:creationId xmlns:a16="http://schemas.microsoft.com/office/drawing/2014/main" id="{76E9DDC0-2D57-4CE4-A2A5-AE5340E9B34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7348" y="1690688"/>
            <a:ext cx="9773174" cy="4961781"/>
          </a:xfrm>
          <a:prstGeom prst="rect">
            <a:avLst/>
          </a:prstGeom>
        </p:spPr>
      </p:pic>
    </p:spTree>
    <p:extLst>
      <p:ext uri="{BB962C8B-B14F-4D97-AF65-F5344CB8AC3E}">
        <p14:creationId xmlns:p14="http://schemas.microsoft.com/office/powerpoint/2010/main" val="48812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443C-7CC8-4EAE-B892-F63F7BCFCE63}"/>
              </a:ext>
            </a:extLst>
          </p:cNvPr>
          <p:cNvSpPr>
            <a:spLocks noGrp="1"/>
          </p:cNvSpPr>
          <p:nvPr>
            <p:ph type="title"/>
          </p:nvPr>
        </p:nvSpPr>
        <p:spPr/>
        <p:txBody>
          <a:bodyPr>
            <a:normAutofit/>
          </a:bodyPr>
          <a:lstStyle/>
          <a:p>
            <a:r>
              <a:rPr lang="en-US" sz="3200" b="1" dirty="0"/>
              <a:t>Select ‘Manage Orders’ Tab</a:t>
            </a:r>
          </a:p>
        </p:txBody>
      </p:sp>
      <p:sp>
        <p:nvSpPr>
          <p:cNvPr id="4" name="Slide Number Placeholder 3">
            <a:extLst>
              <a:ext uri="{FF2B5EF4-FFF2-40B4-BE49-F238E27FC236}">
                <a16:creationId xmlns:a16="http://schemas.microsoft.com/office/drawing/2014/main" id="{DFB364B5-96A2-44CF-A24B-92E2BDA79CC1}"/>
              </a:ext>
            </a:extLst>
          </p:cNvPr>
          <p:cNvSpPr>
            <a:spLocks noGrp="1"/>
          </p:cNvSpPr>
          <p:nvPr>
            <p:ph type="sldNum" sz="quarter" idx="12"/>
          </p:nvPr>
        </p:nvSpPr>
        <p:spPr/>
        <p:txBody>
          <a:bodyPr/>
          <a:lstStyle/>
          <a:p>
            <a:fld id="{D8DA9DAA-006C-4F4B-980E-E3DF019B24E2}" type="slidenum">
              <a:rPr lang="en-US" smtClean="0"/>
              <a:t>3</a:t>
            </a:fld>
            <a:endParaRPr lang="en-US" dirty="0"/>
          </a:p>
        </p:txBody>
      </p:sp>
      <p:pic>
        <p:nvPicPr>
          <p:cNvPr id="7" name="Content Placeholder 6">
            <a:extLst>
              <a:ext uri="{FF2B5EF4-FFF2-40B4-BE49-F238E27FC236}">
                <a16:creationId xmlns:a16="http://schemas.microsoft.com/office/drawing/2014/main" id="{735A4864-B55D-4A93-9947-7A108B37C10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0093" y="1330324"/>
            <a:ext cx="10383707" cy="5026026"/>
          </a:xfrm>
          <a:prstGeom prst="rect">
            <a:avLst/>
          </a:prstGeom>
        </p:spPr>
      </p:pic>
      <p:cxnSp>
        <p:nvCxnSpPr>
          <p:cNvPr id="9" name="Straight Arrow Connector 8">
            <a:extLst>
              <a:ext uri="{FF2B5EF4-FFF2-40B4-BE49-F238E27FC236}">
                <a16:creationId xmlns:a16="http://schemas.microsoft.com/office/drawing/2014/main" id="{E7A14527-3F30-4C94-84FC-0AE9B61B4A96}"/>
              </a:ext>
            </a:extLst>
          </p:cNvPr>
          <p:cNvCxnSpPr>
            <a:cxnSpLocks/>
          </p:cNvCxnSpPr>
          <p:nvPr/>
        </p:nvCxnSpPr>
        <p:spPr>
          <a:xfrm flipV="1">
            <a:off x="8481270" y="2298584"/>
            <a:ext cx="830510" cy="50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1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2629-82F9-4872-BF22-4B5C5FCE6490}"/>
              </a:ext>
            </a:extLst>
          </p:cNvPr>
          <p:cNvSpPr>
            <a:spLocks noGrp="1"/>
          </p:cNvSpPr>
          <p:nvPr>
            <p:ph type="title"/>
          </p:nvPr>
        </p:nvSpPr>
        <p:spPr>
          <a:xfrm>
            <a:off x="838200" y="226503"/>
            <a:ext cx="10515600" cy="1464185"/>
          </a:xfrm>
        </p:spPr>
        <p:txBody>
          <a:bodyPr>
            <a:normAutofit fontScale="90000"/>
          </a:bodyPr>
          <a:lstStyle/>
          <a:p>
            <a:pPr marL="0" marR="0">
              <a:lnSpc>
                <a:spcPct val="107000"/>
              </a:lnSpc>
              <a:spcBef>
                <a:spcPts val="0"/>
              </a:spcBef>
              <a:spcAft>
                <a:spcPts val="800"/>
              </a:spcAft>
              <a:tabLst>
                <a:tab pos="3502025" algn="l"/>
              </a:tabLst>
            </a:pP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effectLst/>
                <a:latin typeface="Calibri" panose="020F0502020204030204" pitchFamily="34" charset="0"/>
                <a:ea typeface="Calibri" panose="020F0502020204030204" pitchFamily="34" charset="0"/>
                <a:cs typeface="Times New Roman" panose="02020603050405020304" pitchFamily="18" charset="0"/>
              </a:rPr>
              <a:t>Search for the desired test in the top right corner, i.e.,</a:t>
            </a:r>
            <a:r>
              <a:rPr lang="en-US" sz="3100" b="1" dirty="0">
                <a:latin typeface="Calibri" panose="020F0502020204030204" pitchFamily="34" charset="0"/>
                <a:ea typeface="Calibri" panose="020F0502020204030204" pitchFamily="34" charset="0"/>
                <a:cs typeface="Times New Roman" panose="02020603050405020304" pitchFamily="18" charset="0"/>
              </a:rPr>
              <a:t> </a:t>
            </a:r>
            <a:r>
              <a:rPr lang="en-US" sz="3100" b="1" dirty="0">
                <a:effectLst/>
                <a:latin typeface="Calibri" panose="020F0502020204030204" pitchFamily="34" charset="0"/>
                <a:ea typeface="Calibri" panose="020F0502020204030204" pitchFamily="34" charset="0"/>
                <a:cs typeface="Times New Roman" panose="02020603050405020304" pitchFamily="18" charset="0"/>
              </a:rPr>
              <a:t>‘POC’ or ‘POC</a:t>
            </a:r>
            <a:r>
              <a:rPr lang="en-US" sz="3100" b="1" dirty="0">
                <a:latin typeface="Calibri" panose="020F0502020204030204" pitchFamily="34" charset="0"/>
                <a:ea typeface="Calibri" panose="020F0502020204030204" pitchFamily="34" charset="0"/>
                <a:cs typeface="Times New Roman" panose="02020603050405020304" pitchFamily="18" charset="0"/>
              </a:rPr>
              <a:t> </a:t>
            </a:r>
            <a:r>
              <a:rPr lang="en-US" sz="3100" b="1" dirty="0">
                <a:effectLst/>
                <a:latin typeface="Calibri" panose="020F0502020204030204" pitchFamily="34" charset="0"/>
                <a:ea typeface="Calibri" panose="020F0502020204030204" pitchFamily="34" charset="0"/>
                <a:cs typeface="Times New Roman" panose="02020603050405020304" pitchFamily="18" charset="0"/>
              </a:rPr>
              <a:t>fern’ ,etc</a:t>
            </a:r>
            <a:r>
              <a:rPr lang="en-US" sz="3100" b="1" dirty="0">
                <a:latin typeface="Calibri" panose="020F0502020204030204" pitchFamily="34" charset="0"/>
                <a:ea typeface="Calibri" panose="020F0502020204030204" pitchFamily="34" charset="0"/>
                <a:cs typeface="Times New Roman" panose="02020603050405020304" pitchFamily="18" charset="0"/>
              </a:rPr>
              <a:t>. </a:t>
            </a:r>
            <a:r>
              <a:rPr lang="en-US" sz="3100" b="1" dirty="0">
                <a:effectLst/>
                <a:latin typeface="Calibri" panose="020F0502020204030204" pitchFamily="34" charset="0"/>
                <a:ea typeface="Calibri" panose="020F0502020204030204" pitchFamily="34" charset="0"/>
                <a:cs typeface="Times New Roman" panose="02020603050405020304" pitchFamily="18" charset="0"/>
              </a:rPr>
              <a:t>Choose the test from the listed options.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4" name="Slide Number Placeholder 3">
            <a:extLst>
              <a:ext uri="{FF2B5EF4-FFF2-40B4-BE49-F238E27FC236}">
                <a16:creationId xmlns:a16="http://schemas.microsoft.com/office/drawing/2014/main" id="{84DF3E00-2DE8-4A1A-AE75-9E74E01E8F81}"/>
              </a:ext>
            </a:extLst>
          </p:cNvPr>
          <p:cNvSpPr>
            <a:spLocks noGrp="1"/>
          </p:cNvSpPr>
          <p:nvPr>
            <p:ph type="sldNum" sz="quarter" idx="12"/>
          </p:nvPr>
        </p:nvSpPr>
        <p:spPr/>
        <p:txBody>
          <a:bodyPr/>
          <a:lstStyle/>
          <a:p>
            <a:fld id="{D8DA9DAA-006C-4F4B-980E-E3DF019B24E2}" type="slidenum">
              <a:rPr lang="en-US" smtClean="0"/>
              <a:t>4</a:t>
            </a:fld>
            <a:endParaRPr lang="en-US" dirty="0"/>
          </a:p>
        </p:txBody>
      </p:sp>
      <p:pic>
        <p:nvPicPr>
          <p:cNvPr id="8" name="Content Placeholder 7">
            <a:extLst>
              <a:ext uri="{FF2B5EF4-FFF2-40B4-BE49-F238E27FC236}">
                <a16:creationId xmlns:a16="http://schemas.microsoft.com/office/drawing/2014/main" id="{F247149B-6C95-41CB-BBD8-338DA5687A6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7957" y="1690688"/>
            <a:ext cx="9815118" cy="4709399"/>
          </a:xfrm>
          <a:prstGeom prst="rect">
            <a:avLst/>
          </a:prstGeom>
        </p:spPr>
      </p:pic>
      <p:sp>
        <p:nvSpPr>
          <p:cNvPr id="9" name="Arrow: Right 8">
            <a:extLst>
              <a:ext uri="{FF2B5EF4-FFF2-40B4-BE49-F238E27FC236}">
                <a16:creationId xmlns:a16="http://schemas.microsoft.com/office/drawing/2014/main" id="{77CB7E30-9ED9-476C-A915-771D8B3AC595}"/>
              </a:ext>
            </a:extLst>
          </p:cNvPr>
          <p:cNvSpPr/>
          <p:nvPr/>
        </p:nvSpPr>
        <p:spPr>
          <a:xfrm rot="18805043">
            <a:off x="8103066" y="2575419"/>
            <a:ext cx="10150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25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33C1-EB5B-4922-BB43-F2FDF9BF2E91}"/>
              </a:ext>
            </a:extLst>
          </p:cNvPr>
          <p:cNvSpPr>
            <a:spLocks noGrp="1"/>
          </p:cNvSpPr>
          <p:nvPr>
            <p:ph type="title"/>
          </p:nvPr>
        </p:nvSpPr>
        <p:spPr>
          <a:xfrm>
            <a:off x="838200" y="365125"/>
            <a:ext cx="10515600" cy="834501"/>
          </a:xfrm>
        </p:spPr>
        <p:txBody>
          <a:bodyPr>
            <a:normAutofit fontScale="90000"/>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Once all needed orders are placed, ‘Sign’ the orders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4" name="Slide Number Placeholder 3">
            <a:extLst>
              <a:ext uri="{FF2B5EF4-FFF2-40B4-BE49-F238E27FC236}">
                <a16:creationId xmlns:a16="http://schemas.microsoft.com/office/drawing/2014/main" id="{9D276844-4860-4598-8774-17FCC25A7CC9}"/>
              </a:ext>
            </a:extLst>
          </p:cNvPr>
          <p:cNvSpPr>
            <a:spLocks noGrp="1"/>
          </p:cNvSpPr>
          <p:nvPr>
            <p:ph type="sldNum" sz="quarter" idx="12"/>
          </p:nvPr>
        </p:nvSpPr>
        <p:spPr/>
        <p:txBody>
          <a:bodyPr/>
          <a:lstStyle/>
          <a:p>
            <a:fld id="{D8DA9DAA-006C-4F4B-980E-E3DF019B24E2}" type="slidenum">
              <a:rPr lang="en-US" smtClean="0"/>
              <a:t>5</a:t>
            </a:fld>
            <a:endParaRPr lang="en-US" dirty="0"/>
          </a:p>
        </p:txBody>
      </p:sp>
      <p:pic>
        <p:nvPicPr>
          <p:cNvPr id="8" name="Content Placeholder 7">
            <a:extLst>
              <a:ext uri="{FF2B5EF4-FFF2-40B4-BE49-F238E27FC236}">
                <a16:creationId xmlns:a16="http://schemas.microsoft.com/office/drawing/2014/main" id="{09259C8E-7FC5-4496-8A5F-D772E4EC5AD1}"/>
              </a:ext>
            </a:extLst>
          </p:cNvPr>
          <p:cNvPicPr>
            <a:picLocks noGrp="1"/>
          </p:cNvPicPr>
          <p:nvPr>
            <p:ph idx="1"/>
          </p:nvPr>
        </p:nvPicPr>
        <p:blipFill>
          <a:blip r:embed="rId2"/>
          <a:stretch>
            <a:fillRect/>
          </a:stretch>
        </p:blipFill>
        <p:spPr>
          <a:xfrm>
            <a:off x="1283516" y="940331"/>
            <a:ext cx="9286611" cy="5416019"/>
          </a:xfrm>
          <a:prstGeom prst="rect">
            <a:avLst/>
          </a:prstGeom>
        </p:spPr>
      </p:pic>
      <p:sp>
        <p:nvSpPr>
          <p:cNvPr id="9" name="Arrow: Right 8">
            <a:extLst>
              <a:ext uri="{FF2B5EF4-FFF2-40B4-BE49-F238E27FC236}">
                <a16:creationId xmlns:a16="http://schemas.microsoft.com/office/drawing/2014/main" id="{4D02721D-1602-4738-8A5E-DD09A5CB16DA}"/>
              </a:ext>
            </a:extLst>
          </p:cNvPr>
          <p:cNvSpPr/>
          <p:nvPr/>
        </p:nvSpPr>
        <p:spPr>
          <a:xfrm rot="4242690">
            <a:off x="9371133" y="52071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02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58A1-DC4E-4C04-8E34-C77809F39E61}"/>
              </a:ext>
            </a:extLst>
          </p:cNvPr>
          <p:cNvSpPr>
            <a:spLocks noGrp="1"/>
          </p:cNvSpPr>
          <p:nvPr>
            <p:ph type="title"/>
          </p:nvPr>
        </p:nvSpPr>
        <p:spPr>
          <a:xfrm>
            <a:off x="880853" y="166180"/>
            <a:ext cx="10730121" cy="1378928"/>
          </a:xfrm>
        </p:spPr>
        <p:txBody>
          <a:bodyPr>
            <a:normAutofit fontScale="90000"/>
          </a:bodyPr>
          <a:lstStyle/>
          <a:p>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Open the ‘Enter Edit’ function. </a:t>
            </a:r>
            <a:r>
              <a:rPr lang="en-US" sz="3200" b="1" dirty="0">
                <a:latin typeface="Calibri" panose="020F0502020204030204" pitchFamily="34" charset="0"/>
                <a:ea typeface="Calibri" panose="020F0502020204030204" pitchFamily="34" charset="0"/>
                <a:cs typeface="Times New Roman" panose="02020603050405020304" pitchFamily="18" charset="0"/>
              </a:rPr>
              <a:t>Your ordered test(s) should be listed.</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If it’s not on your listed tabs, use the Search function in the top right corner to look for ‘Enter/Edit’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4" name="Slide Number Placeholder 3">
            <a:extLst>
              <a:ext uri="{FF2B5EF4-FFF2-40B4-BE49-F238E27FC236}">
                <a16:creationId xmlns:a16="http://schemas.microsoft.com/office/drawing/2014/main" id="{913389D3-AB84-4B4F-BC32-570848632E28}"/>
              </a:ext>
            </a:extLst>
          </p:cNvPr>
          <p:cNvSpPr>
            <a:spLocks noGrp="1"/>
          </p:cNvSpPr>
          <p:nvPr>
            <p:ph type="sldNum" sz="quarter" idx="12"/>
          </p:nvPr>
        </p:nvSpPr>
        <p:spPr/>
        <p:txBody>
          <a:bodyPr/>
          <a:lstStyle/>
          <a:p>
            <a:fld id="{D8DA9DAA-006C-4F4B-980E-E3DF019B24E2}" type="slidenum">
              <a:rPr lang="en-US" smtClean="0"/>
              <a:t>6</a:t>
            </a:fld>
            <a:endParaRPr lang="en-US" dirty="0"/>
          </a:p>
        </p:txBody>
      </p:sp>
      <p:pic>
        <p:nvPicPr>
          <p:cNvPr id="5" name="Picture 4">
            <a:extLst>
              <a:ext uri="{FF2B5EF4-FFF2-40B4-BE49-F238E27FC236}">
                <a16:creationId xmlns:a16="http://schemas.microsoft.com/office/drawing/2014/main" id="{715AFBB1-2DE1-47B5-99E2-A4ABB6BE77B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80854" y="1463499"/>
            <a:ext cx="8904088" cy="4628978"/>
          </a:xfrm>
          <a:prstGeom prst="rect">
            <a:avLst/>
          </a:prstGeom>
        </p:spPr>
      </p:pic>
      <p:sp>
        <p:nvSpPr>
          <p:cNvPr id="9" name="Arrow: Right 8">
            <a:extLst>
              <a:ext uri="{FF2B5EF4-FFF2-40B4-BE49-F238E27FC236}">
                <a16:creationId xmlns:a16="http://schemas.microsoft.com/office/drawing/2014/main" id="{EE87BF3C-7850-41FD-891C-909B90EEAB83}"/>
              </a:ext>
            </a:extLst>
          </p:cNvPr>
          <p:cNvSpPr/>
          <p:nvPr/>
        </p:nvSpPr>
        <p:spPr>
          <a:xfrm rot="19200713">
            <a:off x="5808065" y="19931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B3FEE08-F73F-4138-89E1-5C598B0B00D1}"/>
              </a:ext>
            </a:extLst>
          </p:cNvPr>
          <p:cNvSpPr/>
          <p:nvPr/>
        </p:nvSpPr>
        <p:spPr>
          <a:xfrm rot="8994068">
            <a:off x="9705618" y="1141971"/>
            <a:ext cx="863499" cy="37918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7DDA7A-905D-438F-94D4-58FCEC949E9B}"/>
              </a:ext>
            </a:extLst>
          </p:cNvPr>
          <p:cNvPicPr>
            <a:picLocks noChangeAspect="1"/>
          </p:cNvPicPr>
          <p:nvPr/>
        </p:nvPicPr>
        <p:blipFill rotWithShape="1">
          <a:blip r:embed="rId4"/>
          <a:srcRect l="12825"/>
          <a:stretch/>
        </p:blipFill>
        <p:spPr>
          <a:xfrm>
            <a:off x="9572625" y="2303579"/>
            <a:ext cx="2463464" cy="1568531"/>
          </a:xfrm>
          <a:prstGeom prst="rect">
            <a:avLst/>
          </a:prstGeom>
          <a:ln w="57150">
            <a:solidFill>
              <a:schemeClr val="tx1"/>
            </a:solidFill>
          </a:ln>
        </p:spPr>
      </p:pic>
      <p:sp>
        <p:nvSpPr>
          <p:cNvPr id="13" name="Arrow: Right 12">
            <a:extLst>
              <a:ext uri="{FF2B5EF4-FFF2-40B4-BE49-F238E27FC236}">
                <a16:creationId xmlns:a16="http://schemas.microsoft.com/office/drawing/2014/main" id="{4D3FACCD-E017-41F6-A299-0D43383540B9}"/>
              </a:ext>
            </a:extLst>
          </p:cNvPr>
          <p:cNvSpPr/>
          <p:nvPr/>
        </p:nvSpPr>
        <p:spPr>
          <a:xfrm rot="4252404">
            <a:off x="10190579" y="1612008"/>
            <a:ext cx="863499" cy="37918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EAD9-F31F-4D2C-B9B7-BC2B95C24AE2}"/>
              </a:ext>
            </a:extLst>
          </p:cNvPr>
          <p:cNvSpPr>
            <a:spLocks noGrp="1"/>
          </p:cNvSpPr>
          <p:nvPr>
            <p:ph type="title"/>
          </p:nvPr>
        </p:nvSpPr>
        <p:spPr>
          <a:xfrm>
            <a:off x="838200" y="365125"/>
            <a:ext cx="10515600" cy="2475969"/>
          </a:xfrm>
        </p:spPr>
        <p:txBody>
          <a:bodyPr>
            <a:normAutofit fontScale="90000"/>
          </a:bodyPr>
          <a:lstStyle/>
          <a:p>
            <a:br>
              <a:rPr lang="en-US" sz="3200" b="1" u="sng" dirty="0"/>
            </a:br>
            <a:br>
              <a:rPr lang="en-US" sz="3200" b="1" u="sng" dirty="0"/>
            </a:br>
            <a:r>
              <a:rPr lang="en-US" sz="3200" b="1" u="sng" dirty="0"/>
              <a:t>To result your orders:</a:t>
            </a:r>
            <a:r>
              <a:rPr lang="en-US" sz="3200" dirty="0"/>
              <a:t> </a:t>
            </a:r>
            <a:r>
              <a:rPr lang="en-US" sz="3100" dirty="0"/>
              <a:t>Select the test by double clicking on the test line. </a:t>
            </a:r>
            <a:br>
              <a:rPr lang="en-US" sz="3100" dirty="0"/>
            </a:br>
            <a:r>
              <a:rPr lang="en-US" sz="3100" dirty="0"/>
              <a:t>You will need to answer Specimen type, Resulting Lab, enter the Value of your results, and select the appropriate Status. Once the parameters are entered – ‘Accept’ the results.</a:t>
            </a:r>
            <a:br>
              <a:rPr lang="en-US" sz="3200" b="1" u="sng" dirty="0"/>
            </a:br>
            <a:br>
              <a:rPr lang="en-US" sz="3200" dirty="0"/>
            </a:br>
            <a:br>
              <a:rPr lang="en-US" sz="3200" dirty="0"/>
            </a:br>
            <a:endParaRPr lang="en-US" sz="3200" dirty="0"/>
          </a:p>
        </p:txBody>
      </p:sp>
      <p:pic>
        <p:nvPicPr>
          <p:cNvPr id="6" name="Content Placeholder 5">
            <a:extLst>
              <a:ext uri="{FF2B5EF4-FFF2-40B4-BE49-F238E27FC236}">
                <a16:creationId xmlns:a16="http://schemas.microsoft.com/office/drawing/2014/main" id="{E7D95031-441F-40CD-B46C-DE5172E103F8}"/>
              </a:ext>
            </a:extLst>
          </p:cNvPr>
          <p:cNvPicPr>
            <a:picLocks noGrp="1" noChangeAspect="1"/>
          </p:cNvPicPr>
          <p:nvPr>
            <p:ph idx="1"/>
          </p:nvPr>
        </p:nvPicPr>
        <p:blipFill>
          <a:blip r:embed="rId2"/>
          <a:stretch>
            <a:fillRect/>
          </a:stretch>
        </p:blipFill>
        <p:spPr>
          <a:xfrm>
            <a:off x="979714" y="2432807"/>
            <a:ext cx="11212286" cy="3923543"/>
          </a:xfrm>
        </p:spPr>
      </p:pic>
      <p:sp>
        <p:nvSpPr>
          <p:cNvPr id="4" name="Slide Number Placeholder 3">
            <a:extLst>
              <a:ext uri="{FF2B5EF4-FFF2-40B4-BE49-F238E27FC236}">
                <a16:creationId xmlns:a16="http://schemas.microsoft.com/office/drawing/2014/main" id="{11164978-DFB8-4DF8-AC5C-F00582E8221E}"/>
              </a:ext>
            </a:extLst>
          </p:cNvPr>
          <p:cNvSpPr>
            <a:spLocks noGrp="1"/>
          </p:cNvSpPr>
          <p:nvPr>
            <p:ph type="sldNum" sz="quarter" idx="12"/>
          </p:nvPr>
        </p:nvSpPr>
        <p:spPr/>
        <p:txBody>
          <a:bodyPr/>
          <a:lstStyle/>
          <a:p>
            <a:fld id="{D8DA9DAA-006C-4F4B-980E-E3DF019B24E2}" type="slidenum">
              <a:rPr lang="en-US" smtClean="0"/>
              <a:t>7</a:t>
            </a:fld>
            <a:endParaRPr lang="en-US" dirty="0"/>
          </a:p>
        </p:txBody>
      </p:sp>
      <p:sp>
        <p:nvSpPr>
          <p:cNvPr id="7" name="Arrow: Right 6">
            <a:extLst>
              <a:ext uri="{FF2B5EF4-FFF2-40B4-BE49-F238E27FC236}">
                <a16:creationId xmlns:a16="http://schemas.microsoft.com/office/drawing/2014/main" id="{5416D14C-0BF9-4F76-956E-77518D9B8B08}"/>
              </a:ext>
            </a:extLst>
          </p:cNvPr>
          <p:cNvSpPr/>
          <p:nvPr/>
        </p:nvSpPr>
        <p:spPr>
          <a:xfrm rot="18674869">
            <a:off x="8121396" y="60881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C389B1D-C18E-49C2-9E41-A980C3433FE2}"/>
              </a:ext>
            </a:extLst>
          </p:cNvPr>
          <p:cNvSpPr/>
          <p:nvPr/>
        </p:nvSpPr>
        <p:spPr>
          <a:xfrm rot="6852171">
            <a:off x="3203480" y="43034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7A76F3F-4C96-44E3-9DB8-BBFDEF013272}"/>
              </a:ext>
            </a:extLst>
          </p:cNvPr>
          <p:cNvSpPr/>
          <p:nvPr/>
        </p:nvSpPr>
        <p:spPr>
          <a:xfrm rot="7788589">
            <a:off x="2566064" y="26909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2308202-2337-46C6-8541-EBB1F61190DA}"/>
              </a:ext>
            </a:extLst>
          </p:cNvPr>
          <p:cNvSpPr/>
          <p:nvPr/>
        </p:nvSpPr>
        <p:spPr>
          <a:xfrm rot="8393740">
            <a:off x="6753306" y="27813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522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314D-9253-4D71-91F5-94805A1E3882}"/>
              </a:ext>
            </a:extLst>
          </p:cNvPr>
          <p:cNvSpPr>
            <a:spLocks noGrp="1"/>
          </p:cNvSpPr>
          <p:nvPr>
            <p:ph type="title"/>
          </p:nvPr>
        </p:nvSpPr>
        <p:spPr>
          <a:xfrm>
            <a:off x="838199" y="365125"/>
            <a:ext cx="11039475" cy="1325563"/>
          </a:xfrm>
        </p:spPr>
        <p:txBody>
          <a:bodyPr>
            <a:noAutofit/>
          </a:bodyPr>
          <a:lstStyle/>
          <a:p>
            <a:r>
              <a:rPr lang="en-US" sz="4100" b="1" dirty="0"/>
              <a:t>Enter/Edit for Ferning (Present or Absent)</a:t>
            </a:r>
          </a:p>
        </p:txBody>
      </p:sp>
      <p:pic>
        <p:nvPicPr>
          <p:cNvPr id="6" name="Content Placeholder 5">
            <a:extLst>
              <a:ext uri="{FF2B5EF4-FFF2-40B4-BE49-F238E27FC236}">
                <a16:creationId xmlns:a16="http://schemas.microsoft.com/office/drawing/2014/main" id="{796ED062-74AE-42FB-859C-34D657964E81}"/>
              </a:ext>
            </a:extLst>
          </p:cNvPr>
          <p:cNvPicPr>
            <a:picLocks noGrp="1" noChangeAspect="1"/>
          </p:cNvPicPr>
          <p:nvPr>
            <p:ph idx="1"/>
          </p:nvPr>
        </p:nvPicPr>
        <p:blipFill>
          <a:blip r:embed="rId2"/>
          <a:stretch>
            <a:fillRect/>
          </a:stretch>
        </p:blipFill>
        <p:spPr>
          <a:xfrm>
            <a:off x="838199" y="1518556"/>
            <a:ext cx="11130643" cy="4837793"/>
          </a:xfrm>
        </p:spPr>
      </p:pic>
      <p:sp>
        <p:nvSpPr>
          <p:cNvPr id="4" name="Slide Number Placeholder 3">
            <a:extLst>
              <a:ext uri="{FF2B5EF4-FFF2-40B4-BE49-F238E27FC236}">
                <a16:creationId xmlns:a16="http://schemas.microsoft.com/office/drawing/2014/main" id="{B4A98448-BCF8-4305-85ED-35DC22F47EC4}"/>
              </a:ext>
            </a:extLst>
          </p:cNvPr>
          <p:cNvSpPr>
            <a:spLocks noGrp="1"/>
          </p:cNvSpPr>
          <p:nvPr>
            <p:ph type="sldNum" sz="quarter" idx="12"/>
          </p:nvPr>
        </p:nvSpPr>
        <p:spPr/>
        <p:txBody>
          <a:bodyPr/>
          <a:lstStyle/>
          <a:p>
            <a:fld id="{D8DA9DAA-006C-4F4B-980E-E3DF019B24E2}" type="slidenum">
              <a:rPr lang="en-US" smtClean="0"/>
              <a:t>8</a:t>
            </a:fld>
            <a:endParaRPr lang="en-US" dirty="0"/>
          </a:p>
        </p:txBody>
      </p:sp>
    </p:spTree>
    <p:extLst>
      <p:ext uri="{BB962C8B-B14F-4D97-AF65-F5344CB8AC3E}">
        <p14:creationId xmlns:p14="http://schemas.microsoft.com/office/powerpoint/2010/main" val="319190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3C5F-EE40-4311-B5E0-9DBD9A08E79A}"/>
              </a:ext>
            </a:extLst>
          </p:cNvPr>
          <p:cNvSpPr>
            <a:spLocks noGrp="1"/>
          </p:cNvSpPr>
          <p:nvPr>
            <p:ph type="title"/>
          </p:nvPr>
        </p:nvSpPr>
        <p:spPr>
          <a:xfrm>
            <a:off x="1016876" y="1845824"/>
            <a:ext cx="10515600" cy="3166351"/>
          </a:xfrm>
        </p:spPr>
        <p:txBody>
          <a:bodyPr>
            <a:normAutofit/>
          </a:bodyPr>
          <a:lstStyle/>
          <a:p>
            <a:r>
              <a:rPr lang="en-US" sz="4400" dirty="0"/>
              <a:t>Once your results have been entered and Accepted, you will be able to </a:t>
            </a:r>
            <a:r>
              <a:rPr lang="en-US" dirty="0"/>
              <a:t>view</a:t>
            </a:r>
            <a:r>
              <a:rPr lang="en-US" sz="4400" dirty="0"/>
              <a:t> the PPM results under the patient’s ‘Labs’ tab in EPIC.</a:t>
            </a:r>
            <a:br>
              <a:rPr lang="en-US" sz="4400" dirty="0"/>
            </a:br>
            <a:endParaRPr lang="en-US" dirty="0"/>
          </a:p>
        </p:txBody>
      </p:sp>
      <p:sp>
        <p:nvSpPr>
          <p:cNvPr id="3" name="Date Placeholder 2">
            <a:extLst>
              <a:ext uri="{FF2B5EF4-FFF2-40B4-BE49-F238E27FC236}">
                <a16:creationId xmlns:a16="http://schemas.microsoft.com/office/drawing/2014/main" id="{293FB1B7-7438-400D-B672-0FFFF87F114C}"/>
              </a:ext>
            </a:extLst>
          </p:cNvPr>
          <p:cNvSpPr>
            <a:spLocks noGrp="1"/>
          </p:cNvSpPr>
          <p:nvPr>
            <p:ph type="dt" sz="half" idx="10"/>
          </p:nvPr>
        </p:nvSpPr>
        <p:spPr/>
        <p:txBody>
          <a:bodyPr/>
          <a:lstStyle/>
          <a:p>
            <a:r>
              <a:rPr lang="en-US" dirty="0"/>
              <a:t>5/12/2022</a:t>
            </a:r>
          </a:p>
        </p:txBody>
      </p:sp>
      <p:sp>
        <p:nvSpPr>
          <p:cNvPr id="4" name="Footer Placeholder 3">
            <a:extLst>
              <a:ext uri="{FF2B5EF4-FFF2-40B4-BE49-F238E27FC236}">
                <a16:creationId xmlns:a16="http://schemas.microsoft.com/office/drawing/2014/main" id="{D20FB512-864A-41AC-B5C5-2364872D11E4}"/>
              </a:ext>
            </a:extLst>
          </p:cNvPr>
          <p:cNvSpPr>
            <a:spLocks noGrp="1"/>
          </p:cNvSpPr>
          <p:nvPr>
            <p:ph type="ftr" sz="quarter" idx="11"/>
          </p:nvPr>
        </p:nvSpPr>
        <p:spPr/>
        <p:txBody>
          <a:bodyPr/>
          <a:lstStyle/>
          <a:p>
            <a:r>
              <a:rPr lang="en-US" dirty="0"/>
              <a:t>PPM Results</a:t>
            </a:r>
          </a:p>
        </p:txBody>
      </p:sp>
      <p:sp>
        <p:nvSpPr>
          <p:cNvPr id="5" name="Slide Number Placeholder 4">
            <a:extLst>
              <a:ext uri="{FF2B5EF4-FFF2-40B4-BE49-F238E27FC236}">
                <a16:creationId xmlns:a16="http://schemas.microsoft.com/office/drawing/2014/main" id="{E43659BF-4C52-44DD-A966-29D1FB12F89D}"/>
              </a:ext>
            </a:extLst>
          </p:cNvPr>
          <p:cNvSpPr>
            <a:spLocks noGrp="1"/>
          </p:cNvSpPr>
          <p:nvPr>
            <p:ph type="sldNum" sz="quarter" idx="12"/>
          </p:nvPr>
        </p:nvSpPr>
        <p:spPr/>
        <p:txBody>
          <a:bodyPr/>
          <a:lstStyle/>
          <a:p>
            <a:fld id="{D8DA9DAA-006C-4F4B-980E-E3DF019B24E2}" type="slidenum">
              <a:rPr lang="en-US" smtClean="0"/>
              <a:t>9</a:t>
            </a:fld>
            <a:endParaRPr lang="en-US" dirty="0"/>
          </a:p>
        </p:txBody>
      </p:sp>
    </p:spTree>
    <p:extLst>
      <p:ext uri="{BB962C8B-B14F-4D97-AF65-F5344CB8AC3E}">
        <p14:creationId xmlns:p14="http://schemas.microsoft.com/office/powerpoint/2010/main" val="1325958217"/>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{95761056-6AA6-4FD8-A105-B58CE67D8A2F}tf89338750_win32</Template>
  <TotalTime>127</TotalTime>
  <Words>270</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Univers</vt:lpstr>
      <vt:lpstr>GradientUnivers</vt:lpstr>
      <vt:lpstr>Introduction</vt:lpstr>
      <vt:lpstr>Open Patient Schedule Find the patient on your schedule and double click to open their chart.</vt:lpstr>
      <vt:lpstr>Select ‘Manage Orders’ Tab</vt:lpstr>
      <vt:lpstr> Search for the desired test in the top right corner, i.e., ‘POC’ or ‘POC fern’ ,etc. Choose the test from the listed options. </vt:lpstr>
      <vt:lpstr>Once all needed orders are placed, ‘Sign’ the orders </vt:lpstr>
      <vt:lpstr> Open the ‘Enter Edit’ function. Your ordered test(s) should be listed. **If it’s not on your listed tabs, use the Search function in the top right corner to look for ‘Enter/Edit’ </vt:lpstr>
      <vt:lpstr>  To result your orders: Select the test by double clicking on the test line.  You will need to answer Specimen type, Resulting Lab, enter the Value of your results, and select the appropriate Status. Once the parameters are entered – ‘Accept’ the results.   </vt:lpstr>
      <vt:lpstr>Enter/Edit for Ferning (Present or Absent)</vt:lpstr>
      <vt:lpstr>Once your results have been entered and Accepted, you will be able to view the PPM results under the patient’s ‘Labs’ tab in EPIC.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Mazzara, Andrew</dc:creator>
  <cp:lastModifiedBy>Mazzara, Andrew</cp:lastModifiedBy>
  <cp:revision>17</cp:revision>
  <dcterms:created xsi:type="dcterms:W3CDTF">2022-05-12T15:30:15Z</dcterms:created>
  <dcterms:modified xsi:type="dcterms:W3CDTF">2022-05-24T13:53:29Z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