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52.jpg" ContentType="image/jpeg"/>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612" r:id="rId3"/>
    <p:sldId id="450" r:id="rId4"/>
    <p:sldId id="680" r:id="rId5"/>
    <p:sldId id="454" r:id="rId6"/>
    <p:sldId id="456" r:id="rId7"/>
    <p:sldId id="457" r:id="rId8"/>
    <p:sldId id="616" r:id="rId9"/>
    <p:sldId id="458" r:id="rId10"/>
    <p:sldId id="617" r:id="rId11"/>
    <p:sldId id="618" r:id="rId12"/>
    <p:sldId id="462" r:id="rId13"/>
    <p:sldId id="463" r:id="rId14"/>
    <p:sldId id="466" r:id="rId15"/>
    <p:sldId id="470" r:id="rId16"/>
    <p:sldId id="629" r:id="rId17"/>
    <p:sldId id="619" r:id="rId18"/>
    <p:sldId id="474" r:id="rId19"/>
    <p:sldId id="476" r:id="rId20"/>
    <p:sldId id="477" r:id="rId21"/>
    <p:sldId id="668" r:id="rId22"/>
    <p:sldId id="667" r:id="rId23"/>
    <p:sldId id="479" r:id="rId24"/>
    <p:sldId id="485" r:id="rId25"/>
    <p:sldId id="486" r:id="rId26"/>
    <p:sldId id="491" r:id="rId27"/>
    <p:sldId id="493" r:id="rId28"/>
    <p:sldId id="498" r:id="rId29"/>
    <p:sldId id="496" r:id="rId30"/>
    <p:sldId id="497" r:id="rId31"/>
    <p:sldId id="620" r:id="rId32"/>
    <p:sldId id="501" r:id="rId33"/>
    <p:sldId id="502" r:id="rId34"/>
    <p:sldId id="503" r:id="rId35"/>
    <p:sldId id="621" r:id="rId36"/>
    <p:sldId id="507" r:id="rId37"/>
    <p:sldId id="676" r:id="rId38"/>
    <p:sldId id="534" r:id="rId39"/>
    <p:sldId id="508" r:id="rId40"/>
    <p:sldId id="535" r:id="rId41"/>
    <p:sldId id="509" r:id="rId42"/>
    <p:sldId id="511" r:id="rId43"/>
    <p:sldId id="512" r:id="rId44"/>
    <p:sldId id="536" r:id="rId45"/>
    <p:sldId id="513" r:id="rId46"/>
    <p:sldId id="514" r:id="rId47"/>
    <p:sldId id="515" r:id="rId48"/>
    <p:sldId id="677" r:id="rId49"/>
    <p:sldId id="678" r:id="rId50"/>
    <p:sldId id="626" r:id="rId51"/>
    <p:sldId id="627" r:id="rId52"/>
    <p:sldId id="653" r:id="rId53"/>
    <p:sldId id="651" r:id="rId54"/>
    <p:sldId id="652" r:id="rId55"/>
    <p:sldId id="66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C63FB1-E8E5-4E12-8AEC-647AF9F6CEC6}">
          <p14:sldIdLst>
            <p14:sldId id="256"/>
          </p14:sldIdLst>
        </p14:section>
        <p14:section name="Blood Parasite" id="{5890A4A9-5E45-4B37-93FB-A9A16EF36C9A}">
          <p14:sldIdLst>
            <p14:sldId id="612"/>
            <p14:sldId id="450"/>
            <p14:sldId id="680"/>
            <p14:sldId id="454"/>
            <p14:sldId id="456"/>
          </p14:sldIdLst>
        </p14:section>
        <p14:section name="Plasmodium" id="{38B71DE3-94CE-4411-BF1E-C68AC4DA4E62}">
          <p14:sldIdLst>
            <p14:sldId id="457"/>
            <p14:sldId id="616"/>
            <p14:sldId id="458"/>
            <p14:sldId id="617"/>
            <p14:sldId id="618"/>
            <p14:sldId id="462"/>
            <p14:sldId id="463"/>
            <p14:sldId id="466"/>
            <p14:sldId id="470"/>
            <p14:sldId id="629"/>
            <p14:sldId id="619"/>
            <p14:sldId id="474"/>
            <p14:sldId id="476"/>
            <p14:sldId id="477"/>
            <p14:sldId id="668"/>
            <p14:sldId id="667"/>
          </p14:sldIdLst>
        </p14:section>
        <p14:section name="Babesia" id="{5311ED3B-9CF1-433C-AE39-1E04C56B2C1D}">
          <p14:sldIdLst>
            <p14:sldId id="479"/>
          </p14:sldIdLst>
        </p14:section>
        <p14:section name="Trypanosome" id="{915CE2A1-66BD-4905-8ED0-53D0F4EC7410}">
          <p14:sldIdLst>
            <p14:sldId id="485"/>
            <p14:sldId id="486"/>
            <p14:sldId id="491"/>
            <p14:sldId id="493"/>
            <p14:sldId id="498"/>
            <p14:sldId id="496"/>
            <p14:sldId id="497"/>
            <p14:sldId id="620"/>
            <p14:sldId id="501"/>
            <p14:sldId id="502"/>
            <p14:sldId id="503"/>
            <p14:sldId id="621"/>
            <p14:sldId id="507"/>
            <p14:sldId id="676"/>
          </p14:sldIdLst>
        </p14:section>
        <p14:section name="Microfilariae" id="{DB44AF24-F827-4E39-81A9-8769E3221C90}">
          <p14:sldIdLst>
            <p14:sldId id="534"/>
            <p14:sldId id="508"/>
            <p14:sldId id="535"/>
            <p14:sldId id="509"/>
            <p14:sldId id="511"/>
            <p14:sldId id="512"/>
            <p14:sldId id="536"/>
            <p14:sldId id="513"/>
            <p14:sldId id="514"/>
            <p14:sldId id="515"/>
            <p14:sldId id="677"/>
            <p14:sldId id="678"/>
            <p14:sldId id="626"/>
            <p14:sldId id="627"/>
            <p14:sldId id="653"/>
            <p14:sldId id="651"/>
            <p14:sldId id="652"/>
            <p14:sldId id="6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94" d="100"/>
          <a:sy n="94" d="100"/>
        </p:scale>
        <p:origin x="8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52679-B7BD-4600-9217-03EDFD52B68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FFAB23F1-45D0-4A03-A767-C0AE46B1EFAD}">
      <dgm:prSet/>
      <dgm:spPr/>
      <dgm:t>
        <a:bodyPr/>
        <a:lstStyle/>
        <a:p>
          <a:r>
            <a:rPr lang="en-US" i="1"/>
            <a:t>Plasmodium</a:t>
          </a:r>
          <a:r>
            <a:rPr lang="en-US"/>
            <a:t> spp.</a:t>
          </a:r>
        </a:p>
      </dgm:t>
    </dgm:pt>
    <dgm:pt modelId="{292E3167-899D-4ACE-833A-53015AD8D058}" type="parTrans" cxnId="{AB5775FB-E897-4B7B-8957-5DB8E65BABD7}">
      <dgm:prSet/>
      <dgm:spPr/>
      <dgm:t>
        <a:bodyPr/>
        <a:lstStyle/>
        <a:p>
          <a:endParaRPr lang="en-US"/>
        </a:p>
      </dgm:t>
    </dgm:pt>
    <dgm:pt modelId="{A20AA960-4C05-4C52-8A72-27C4FCA6B12E}" type="sibTrans" cxnId="{AB5775FB-E897-4B7B-8957-5DB8E65BABD7}">
      <dgm:prSet/>
      <dgm:spPr/>
      <dgm:t>
        <a:bodyPr/>
        <a:lstStyle/>
        <a:p>
          <a:endParaRPr lang="en-US"/>
        </a:p>
      </dgm:t>
    </dgm:pt>
    <dgm:pt modelId="{1E05A62E-C6DD-4D86-89D1-9ED731FA8421}">
      <dgm:prSet/>
      <dgm:spPr/>
      <dgm:t>
        <a:bodyPr/>
        <a:lstStyle/>
        <a:p>
          <a:r>
            <a:rPr lang="en-US" i="1"/>
            <a:t>Babesia</a:t>
          </a:r>
          <a:r>
            <a:rPr lang="en-US"/>
            <a:t> spp.</a:t>
          </a:r>
        </a:p>
      </dgm:t>
    </dgm:pt>
    <dgm:pt modelId="{EAF4F3B1-D864-4B22-BBD6-37526072542A}" type="parTrans" cxnId="{A4BE6F0A-E192-437E-841F-5CDECF7CD3E1}">
      <dgm:prSet/>
      <dgm:spPr/>
      <dgm:t>
        <a:bodyPr/>
        <a:lstStyle/>
        <a:p>
          <a:endParaRPr lang="en-US"/>
        </a:p>
      </dgm:t>
    </dgm:pt>
    <dgm:pt modelId="{869E2D41-316C-4F4A-ABD2-33F278BF23B2}" type="sibTrans" cxnId="{A4BE6F0A-E192-437E-841F-5CDECF7CD3E1}">
      <dgm:prSet/>
      <dgm:spPr/>
      <dgm:t>
        <a:bodyPr/>
        <a:lstStyle/>
        <a:p>
          <a:endParaRPr lang="en-US"/>
        </a:p>
      </dgm:t>
    </dgm:pt>
    <dgm:pt modelId="{93CCC8D3-4A05-4526-938C-D8B00D7911EB}">
      <dgm:prSet/>
      <dgm:spPr/>
      <dgm:t>
        <a:bodyPr/>
        <a:lstStyle/>
        <a:p>
          <a:r>
            <a:rPr lang="en-US" i="1"/>
            <a:t>Trypanosoma</a:t>
          </a:r>
          <a:r>
            <a:rPr lang="en-US"/>
            <a:t> spp.</a:t>
          </a:r>
        </a:p>
      </dgm:t>
    </dgm:pt>
    <dgm:pt modelId="{3769D23E-6027-464A-84B6-93E51485729A}" type="parTrans" cxnId="{5D668EBA-1091-4284-9738-B0D3AC887702}">
      <dgm:prSet/>
      <dgm:spPr/>
      <dgm:t>
        <a:bodyPr/>
        <a:lstStyle/>
        <a:p>
          <a:endParaRPr lang="en-US"/>
        </a:p>
      </dgm:t>
    </dgm:pt>
    <dgm:pt modelId="{4D9AF614-6B49-4C02-80B1-483703E73887}" type="sibTrans" cxnId="{5D668EBA-1091-4284-9738-B0D3AC887702}">
      <dgm:prSet/>
      <dgm:spPr/>
      <dgm:t>
        <a:bodyPr/>
        <a:lstStyle/>
        <a:p>
          <a:endParaRPr lang="en-US"/>
        </a:p>
      </dgm:t>
    </dgm:pt>
    <dgm:pt modelId="{ACF7450F-1ADF-4CCD-9B7A-5AD1A99AACB8}">
      <dgm:prSet/>
      <dgm:spPr/>
      <dgm:t>
        <a:bodyPr/>
        <a:lstStyle/>
        <a:p>
          <a:r>
            <a:rPr lang="en-US" i="1"/>
            <a:t>Microfilaria (</a:t>
          </a:r>
          <a:r>
            <a:rPr lang="en-US"/>
            <a:t>nematodes</a:t>
          </a:r>
          <a:r>
            <a:rPr lang="en-US" i="1"/>
            <a:t>)</a:t>
          </a:r>
          <a:endParaRPr lang="en-US"/>
        </a:p>
      </dgm:t>
    </dgm:pt>
    <dgm:pt modelId="{DC823C93-539A-4655-91CE-FC12B4667F8A}" type="parTrans" cxnId="{D1EE6597-B365-4297-92CE-EC2F49E3C9EF}">
      <dgm:prSet/>
      <dgm:spPr/>
      <dgm:t>
        <a:bodyPr/>
        <a:lstStyle/>
        <a:p>
          <a:endParaRPr lang="en-US"/>
        </a:p>
      </dgm:t>
    </dgm:pt>
    <dgm:pt modelId="{AA52011B-3A29-473F-9423-19C190C777F0}" type="sibTrans" cxnId="{D1EE6597-B365-4297-92CE-EC2F49E3C9EF}">
      <dgm:prSet/>
      <dgm:spPr/>
      <dgm:t>
        <a:bodyPr/>
        <a:lstStyle/>
        <a:p>
          <a:endParaRPr lang="en-US"/>
        </a:p>
      </dgm:t>
    </dgm:pt>
    <dgm:pt modelId="{8FB5E096-E48E-4E90-85F9-75F5B4678FBD}" type="pres">
      <dgm:prSet presAssocID="{D9A52679-B7BD-4600-9217-03EDFD52B682}" presName="Name0" presStyleCnt="0">
        <dgm:presLayoutVars>
          <dgm:dir/>
          <dgm:animLvl val="lvl"/>
          <dgm:resizeHandles val="exact"/>
        </dgm:presLayoutVars>
      </dgm:prSet>
      <dgm:spPr/>
    </dgm:pt>
    <dgm:pt modelId="{BDC5FEAF-DBF7-4583-8CD7-49C892A1A6D6}" type="pres">
      <dgm:prSet presAssocID="{FFAB23F1-45D0-4A03-A767-C0AE46B1EFAD}" presName="linNode" presStyleCnt="0"/>
      <dgm:spPr/>
    </dgm:pt>
    <dgm:pt modelId="{654BFAA4-83EC-49B8-A9FF-F01863F08F5F}" type="pres">
      <dgm:prSet presAssocID="{FFAB23F1-45D0-4A03-A767-C0AE46B1EFAD}" presName="parentText" presStyleLbl="node1" presStyleIdx="0" presStyleCnt="4">
        <dgm:presLayoutVars>
          <dgm:chMax val="1"/>
          <dgm:bulletEnabled val="1"/>
        </dgm:presLayoutVars>
      </dgm:prSet>
      <dgm:spPr/>
    </dgm:pt>
    <dgm:pt modelId="{BA5849B6-C4BB-4923-87F3-2452CB8B5985}" type="pres">
      <dgm:prSet presAssocID="{A20AA960-4C05-4C52-8A72-27C4FCA6B12E}" presName="sp" presStyleCnt="0"/>
      <dgm:spPr/>
    </dgm:pt>
    <dgm:pt modelId="{9C4915EF-7A94-4116-BF3B-63960254D693}" type="pres">
      <dgm:prSet presAssocID="{1E05A62E-C6DD-4D86-89D1-9ED731FA8421}" presName="linNode" presStyleCnt="0"/>
      <dgm:spPr/>
    </dgm:pt>
    <dgm:pt modelId="{8760774F-1E08-488B-8D0A-B20538F73A2B}" type="pres">
      <dgm:prSet presAssocID="{1E05A62E-C6DD-4D86-89D1-9ED731FA8421}" presName="parentText" presStyleLbl="node1" presStyleIdx="1" presStyleCnt="4">
        <dgm:presLayoutVars>
          <dgm:chMax val="1"/>
          <dgm:bulletEnabled val="1"/>
        </dgm:presLayoutVars>
      </dgm:prSet>
      <dgm:spPr/>
    </dgm:pt>
    <dgm:pt modelId="{B8B622A8-C8F1-444F-8D0D-669FDC914060}" type="pres">
      <dgm:prSet presAssocID="{869E2D41-316C-4F4A-ABD2-33F278BF23B2}" presName="sp" presStyleCnt="0"/>
      <dgm:spPr/>
    </dgm:pt>
    <dgm:pt modelId="{24F1E0EB-9121-4F3D-8D1F-98F524C484AF}" type="pres">
      <dgm:prSet presAssocID="{93CCC8D3-4A05-4526-938C-D8B00D7911EB}" presName="linNode" presStyleCnt="0"/>
      <dgm:spPr/>
    </dgm:pt>
    <dgm:pt modelId="{D82A8DDD-3A3E-41C6-8764-9653F4A87C46}" type="pres">
      <dgm:prSet presAssocID="{93CCC8D3-4A05-4526-938C-D8B00D7911EB}" presName="parentText" presStyleLbl="node1" presStyleIdx="2" presStyleCnt="4">
        <dgm:presLayoutVars>
          <dgm:chMax val="1"/>
          <dgm:bulletEnabled val="1"/>
        </dgm:presLayoutVars>
      </dgm:prSet>
      <dgm:spPr/>
    </dgm:pt>
    <dgm:pt modelId="{2BD02B01-F2DE-4DCD-B3AD-A68DD1DC7B93}" type="pres">
      <dgm:prSet presAssocID="{4D9AF614-6B49-4C02-80B1-483703E73887}" presName="sp" presStyleCnt="0"/>
      <dgm:spPr/>
    </dgm:pt>
    <dgm:pt modelId="{FA758072-9D8D-456A-8C88-F56D9583EAC3}" type="pres">
      <dgm:prSet presAssocID="{ACF7450F-1ADF-4CCD-9B7A-5AD1A99AACB8}" presName="linNode" presStyleCnt="0"/>
      <dgm:spPr/>
    </dgm:pt>
    <dgm:pt modelId="{B4E5F158-0708-478E-ADB9-BCAAD3A9F649}" type="pres">
      <dgm:prSet presAssocID="{ACF7450F-1ADF-4CCD-9B7A-5AD1A99AACB8}" presName="parentText" presStyleLbl="node1" presStyleIdx="3" presStyleCnt="4">
        <dgm:presLayoutVars>
          <dgm:chMax val="1"/>
          <dgm:bulletEnabled val="1"/>
        </dgm:presLayoutVars>
      </dgm:prSet>
      <dgm:spPr/>
    </dgm:pt>
  </dgm:ptLst>
  <dgm:cxnLst>
    <dgm:cxn modelId="{A4BE6F0A-E192-437E-841F-5CDECF7CD3E1}" srcId="{D9A52679-B7BD-4600-9217-03EDFD52B682}" destId="{1E05A62E-C6DD-4D86-89D1-9ED731FA8421}" srcOrd="1" destOrd="0" parTransId="{EAF4F3B1-D864-4B22-BBD6-37526072542A}" sibTransId="{869E2D41-316C-4F4A-ABD2-33F278BF23B2}"/>
    <dgm:cxn modelId="{DAB87A38-0735-4E19-B7F2-B175CC774C10}" type="presOf" srcId="{93CCC8D3-4A05-4526-938C-D8B00D7911EB}" destId="{D82A8DDD-3A3E-41C6-8764-9653F4A87C46}" srcOrd="0" destOrd="0" presId="urn:microsoft.com/office/officeart/2005/8/layout/vList5"/>
    <dgm:cxn modelId="{4CC71944-C546-4423-B3BB-882D7704D9AE}" type="presOf" srcId="{D9A52679-B7BD-4600-9217-03EDFD52B682}" destId="{8FB5E096-E48E-4E90-85F9-75F5B4678FBD}" srcOrd="0" destOrd="0" presId="urn:microsoft.com/office/officeart/2005/8/layout/vList5"/>
    <dgm:cxn modelId="{1C037C69-9AB8-4891-A046-961F717CA665}" type="presOf" srcId="{1E05A62E-C6DD-4D86-89D1-9ED731FA8421}" destId="{8760774F-1E08-488B-8D0A-B20538F73A2B}" srcOrd="0" destOrd="0" presId="urn:microsoft.com/office/officeart/2005/8/layout/vList5"/>
    <dgm:cxn modelId="{174D9249-719A-42E7-8717-F08A1290EA6C}" type="presOf" srcId="{FFAB23F1-45D0-4A03-A767-C0AE46B1EFAD}" destId="{654BFAA4-83EC-49B8-A9FF-F01863F08F5F}" srcOrd="0" destOrd="0" presId="urn:microsoft.com/office/officeart/2005/8/layout/vList5"/>
    <dgm:cxn modelId="{D1EE6597-B365-4297-92CE-EC2F49E3C9EF}" srcId="{D9A52679-B7BD-4600-9217-03EDFD52B682}" destId="{ACF7450F-1ADF-4CCD-9B7A-5AD1A99AACB8}" srcOrd="3" destOrd="0" parTransId="{DC823C93-539A-4655-91CE-FC12B4667F8A}" sibTransId="{AA52011B-3A29-473F-9423-19C190C777F0}"/>
    <dgm:cxn modelId="{5D668EBA-1091-4284-9738-B0D3AC887702}" srcId="{D9A52679-B7BD-4600-9217-03EDFD52B682}" destId="{93CCC8D3-4A05-4526-938C-D8B00D7911EB}" srcOrd="2" destOrd="0" parTransId="{3769D23E-6027-464A-84B6-93E51485729A}" sibTransId="{4D9AF614-6B49-4C02-80B1-483703E73887}"/>
    <dgm:cxn modelId="{945AC2E2-1B23-4B33-B613-B479E919EF1F}" type="presOf" srcId="{ACF7450F-1ADF-4CCD-9B7A-5AD1A99AACB8}" destId="{B4E5F158-0708-478E-ADB9-BCAAD3A9F649}" srcOrd="0" destOrd="0" presId="urn:microsoft.com/office/officeart/2005/8/layout/vList5"/>
    <dgm:cxn modelId="{AB5775FB-E897-4B7B-8957-5DB8E65BABD7}" srcId="{D9A52679-B7BD-4600-9217-03EDFD52B682}" destId="{FFAB23F1-45D0-4A03-A767-C0AE46B1EFAD}" srcOrd="0" destOrd="0" parTransId="{292E3167-899D-4ACE-833A-53015AD8D058}" sibTransId="{A20AA960-4C05-4C52-8A72-27C4FCA6B12E}"/>
    <dgm:cxn modelId="{C10519F4-058E-47B1-A1EB-732373C02A0C}" type="presParOf" srcId="{8FB5E096-E48E-4E90-85F9-75F5B4678FBD}" destId="{BDC5FEAF-DBF7-4583-8CD7-49C892A1A6D6}" srcOrd="0" destOrd="0" presId="urn:microsoft.com/office/officeart/2005/8/layout/vList5"/>
    <dgm:cxn modelId="{3F724CB1-B439-444A-8E16-7860B0687D86}" type="presParOf" srcId="{BDC5FEAF-DBF7-4583-8CD7-49C892A1A6D6}" destId="{654BFAA4-83EC-49B8-A9FF-F01863F08F5F}" srcOrd="0" destOrd="0" presId="urn:microsoft.com/office/officeart/2005/8/layout/vList5"/>
    <dgm:cxn modelId="{FB683B72-F2E2-4A25-9295-47E5713B173A}" type="presParOf" srcId="{8FB5E096-E48E-4E90-85F9-75F5B4678FBD}" destId="{BA5849B6-C4BB-4923-87F3-2452CB8B5985}" srcOrd="1" destOrd="0" presId="urn:microsoft.com/office/officeart/2005/8/layout/vList5"/>
    <dgm:cxn modelId="{51BE44A7-4A72-4849-B402-181F41217B16}" type="presParOf" srcId="{8FB5E096-E48E-4E90-85F9-75F5B4678FBD}" destId="{9C4915EF-7A94-4116-BF3B-63960254D693}" srcOrd="2" destOrd="0" presId="urn:microsoft.com/office/officeart/2005/8/layout/vList5"/>
    <dgm:cxn modelId="{67D1F204-1136-4315-A57E-9D13463DC5BE}" type="presParOf" srcId="{9C4915EF-7A94-4116-BF3B-63960254D693}" destId="{8760774F-1E08-488B-8D0A-B20538F73A2B}" srcOrd="0" destOrd="0" presId="urn:microsoft.com/office/officeart/2005/8/layout/vList5"/>
    <dgm:cxn modelId="{EFCA7023-033D-4B64-A60E-3C924AE47AE2}" type="presParOf" srcId="{8FB5E096-E48E-4E90-85F9-75F5B4678FBD}" destId="{B8B622A8-C8F1-444F-8D0D-669FDC914060}" srcOrd="3" destOrd="0" presId="urn:microsoft.com/office/officeart/2005/8/layout/vList5"/>
    <dgm:cxn modelId="{3B499F85-0FA8-4FC0-8A63-0FE0B48FAB9C}" type="presParOf" srcId="{8FB5E096-E48E-4E90-85F9-75F5B4678FBD}" destId="{24F1E0EB-9121-4F3D-8D1F-98F524C484AF}" srcOrd="4" destOrd="0" presId="urn:microsoft.com/office/officeart/2005/8/layout/vList5"/>
    <dgm:cxn modelId="{45E28BA3-9667-4CFE-9B08-5BD0C656E0C3}" type="presParOf" srcId="{24F1E0EB-9121-4F3D-8D1F-98F524C484AF}" destId="{D82A8DDD-3A3E-41C6-8764-9653F4A87C46}" srcOrd="0" destOrd="0" presId="urn:microsoft.com/office/officeart/2005/8/layout/vList5"/>
    <dgm:cxn modelId="{C0154673-8899-45FC-8164-5CE5443D2E73}" type="presParOf" srcId="{8FB5E096-E48E-4E90-85F9-75F5B4678FBD}" destId="{2BD02B01-F2DE-4DCD-B3AD-A68DD1DC7B93}" srcOrd="5" destOrd="0" presId="urn:microsoft.com/office/officeart/2005/8/layout/vList5"/>
    <dgm:cxn modelId="{C80DDEBA-2C42-4427-9D16-9D52419ECCD3}" type="presParOf" srcId="{8FB5E096-E48E-4E90-85F9-75F5B4678FBD}" destId="{FA758072-9D8D-456A-8C88-F56D9583EAC3}" srcOrd="6" destOrd="0" presId="urn:microsoft.com/office/officeart/2005/8/layout/vList5"/>
    <dgm:cxn modelId="{E98A3DA6-32A6-423D-A2CD-00E4A4560A42}" type="presParOf" srcId="{FA758072-9D8D-456A-8C88-F56D9583EAC3}" destId="{B4E5F158-0708-478E-ADB9-BCAAD3A9F64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686478-BA06-4F82-9743-D5D2B86D7BD3}"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27A07FEC-009F-46E5-B181-8530E5A3A0B7}">
      <dgm:prSet/>
      <dgm:spPr/>
      <dgm:t>
        <a:bodyPr/>
        <a:lstStyle/>
        <a:p>
          <a:r>
            <a:rPr lang="en-US"/>
            <a:t>Transmitted by arthropods</a:t>
          </a:r>
        </a:p>
      </dgm:t>
    </dgm:pt>
    <dgm:pt modelId="{1DAB7ACC-978F-4212-8932-74CDE698931A}" type="parTrans" cxnId="{ACC3F916-459E-4D1D-AA31-A7ED9C7B9FD7}">
      <dgm:prSet/>
      <dgm:spPr/>
      <dgm:t>
        <a:bodyPr/>
        <a:lstStyle/>
        <a:p>
          <a:endParaRPr lang="en-US"/>
        </a:p>
      </dgm:t>
    </dgm:pt>
    <dgm:pt modelId="{CAB9937E-0ADC-4173-B159-0FF4A9EC5B33}" type="sibTrans" cxnId="{ACC3F916-459E-4D1D-AA31-A7ED9C7B9FD7}">
      <dgm:prSet/>
      <dgm:spPr/>
      <dgm:t>
        <a:bodyPr/>
        <a:lstStyle/>
        <a:p>
          <a:endParaRPr lang="en-US"/>
        </a:p>
      </dgm:t>
    </dgm:pt>
    <dgm:pt modelId="{0D7BA8C1-3278-43A5-B82F-9714BA4F8390}">
      <dgm:prSet/>
      <dgm:spPr/>
      <dgm:t>
        <a:bodyPr/>
        <a:lstStyle/>
        <a:p>
          <a:r>
            <a:rPr lang="en-US"/>
            <a:t>Mosquitoes: Anopheles, Culex, Aedes</a:t>
          </a:r>
        </a:p>
      </dgm:t>
    </dgm:pt>
    <dgm:pt modelId="{B0F00735-F636-4D04-A366-10D1F5C6F9E7}" type="parTrans" cxnId="{8F853B85-BBE1-4336-AEAF-B44BD96B5842}">
      <dgm:prSet/>
      <dgm:spPr/>
      <dgm:t>
        <a:bodyPr/>
        <a:lstStyle/>
        <a:p>
          <a:endParaRPr lang="en-US"/>
        </a:p>
      </dgm:t>
    </dgm:pt>
    <dgm:pt modelId="{C6890E93-731F-43CC-A636-0FAD21FAAADC}" type="sibTrans" cxnId="{8F853B85-BBE1-4336-AEAF-B44BD96B5842}">
      <dgm:prSet/>
      <dgm:spPr/>
      <dgm:t>
        <a:bodyPr/>
        <a:lstStyle/>
        <a:p>
          <a:endParaRPr lang="en-US"/>
        </a:p>
      </dgm:t>
    </dgm:pt>
    <dgm:pt modelId="{5EC13BE0-7794-4F49-85F7-28C285D3634F}">
      <dgm:prSet/>
      <dgm:spPr/>
      <dgm:t>
        <a:bodyPr/>
        <a:lstStyle/>
        <a:p>
          <a:r>
            <a:rPr lang="en-US" i="1"/>
            <a:t>Chrysops</a:t>
          </a:r>
          <a:r>
            <a:rPr lang="en-US"/>
            <a:t> flies</a:t>
          </a:r>
        </a:p>
      </dgm:t>
    </dgm:pt>
    <dgm:pt modelId="{4FBEB935-6D2F-4BFF-AADD-D0448FBDD887}" type="parTrans" cxnId="{8F21A950-2E3F-4258-9E1E-237A94F56A76}">
      <dgm:prSet/>
      <dgm:spPr/>
      <dgm:t>
        <a:bodyPr/>
        <a:lstStyle/>
        <a:p>
          <a:endParaRPr lang="en-US"/>
        </a:p>
      </dgm:t>
    </dgm:pt>
    <dgm:pt modelId="{ABF4E4B1-96B6-47D3-9321-5484639EBA2F}" type="sibTrans" cxnId="{8F21A950-2E3F-4258-9E1E-237A94F56A76}">
      <dgm:prSet/>
      <dgm:spPr/>
      <dgm:t>
        <a:bodyPr/>
        <a:lstStyle/>
        <a:p>
          <a:endParaRPr lang="en-US"/>
        </a:p>
      </dgm:t>
    </dgm:pt>
    <dgm:pt modelId="{23F19ECD-E767-4DE7-9ADE-C2F2B4292164}">
      <dgm:prSet/>
      <dgm:spPr/>
      <dgm:t>
        <a:bodyPr/>
        <a:lstStyle/>
        <a:p>
          <a:r>
            <a:rPr lang="en-US"/>
            <a:t>Black flies</a:t>
          </a:r>
        </a:p>
      </dgm:t>
    </dgm:pt>
    <dgm:pt modelId="{8BD70436-2FF3-4BF2-AE59-7113D982D92F}" type="parTrans" cxnId="{59B62967-DABD-4166-A253-2D375BFE1603}">
      <dgm:prSet/>
      <dgm:spPr/>
      <dgm:t>
        <a:bodyPr/>
        <a:lstStyle/>
        <a:p>
          <a:endParaRPr lang="en-US"/>
        </a:p>
      </dgm:t>
    </dgm:pt>
    <dgm:pt modelId="{5249F1D8-1C75-4E25-B7FD-D2F36925715D}" type="sibTrans" cxnId="{59B62967-DABD-4166-A253-2D375BFE1603}">
      <dgm:prSet/>
      <dgm:spPr/>
      <dgm:t>
        <a:bodyPr/>
        <a:lstStyle/>
        <a:p>
          <a:endParaRPr lang="en-US"/>
        </a:p>
      </dgm:t>
    </dgm:pt>
    <dgm:pt modelId="{F3F0964A-1FDF-4B80-A020-BCC8EEB13CA9}">
      <dgm:prSet/>
      <dgm:spPr/>
      <dgm:t>
        <a:bodyPr/>
        <a:lstStyle/>
        <a:p>
          <a:r>
            <a:rPr lang="en-US"/>
            <a:t>Biting midges</a:t>
          </a:r>
        </a:p>
      </dgm:t>
    </dgm:pt>
    <dgm:pt modelId="{4A7E1245-4808-4ECD-8F3F-F2E8E6173A2F}" type="parTrans" cxnId="{0237E59F-9146-49C6-B28B-0A9C5DAD4185}">
      <dgm:prSet/>
      <dgm:spPr/>
      <dgm:t>
        <a:bodyPr/>
        <a:lstStyle/>
        <a:p>
          <a:endParaRPr lang="en-US"/>
        </a:p>
      </dgm:t>
    </dgm:pt>
    <dgm:pt modelId="{E6211AFB-018B-453B-88BE-4B018EB2F69E}" type="sibTrans" cxnId="{0237E59F-9146-49C6-B28B-0A9C5DAD4185}">
      <dgm:prSet/>
      <dgm:spPr/>
      <dgm:t>
        <a:bodyPr/>
        <a:lstStyle/>
        <a:p>
          <a:endParaRPr lang="en-US"/>
        </a:p>
      </dgm:t>
    </dgm:pt>
    <dgm:pt modelId="{AA5CF48E-E726-485D-B20E-BFACEFF168BC}">
      <dgm:prSet/>
      <dgm:spPr/>
      <dgm:t>
        <a:bodyPr/>
        <a:lstStyle/>
        <a:p>
          <a:r>
            <a:rPr lang="en-US"/>
            <a:t>Adults reside in the subcutaneous tissue, deep connective tissue, lymphatic system or body cavities of humans</a:t>
          </a:r>
        </a:p>
      </dgm:t>
    </dgm:pt>
    <dgm:pt modelId="{B8860E66-AAD5-4FB4-8424-D3868B870624}" type="parTrans" cxnId="{A1E0D248-2912-4EA8-96AC-1B2FF6FDEFBC}">
      <dgm:prSet/>
      <dgm:spPr/>
      <dgm:t>
        <a:bodyPr/>
        <a:lstStyle/>
        <a:p>
          <a:endParaRPr lang="en-US"/>
        </a:p>
      </dgm:t>
    </dgm:pt>
    <dgm:pt modelId="{65E40DF0-1B80-48E8-AF58-A0FFED95562B}" type="sibTrans" cxnId="{A1E0D248-2912-4EA8-96AC-1B2FF6FDEFBC}">
      <dgm:prSet/>
      <dgm:spPr/>
      <dgm:t>
        <a:bodyPr/>
        <a:lstStyle/>
        <a:p>
          <a:endParaRPr lang="en-US"/>
        </a:p>
      </dgm:t>
    </dgm:pt>
    <dgm:pt modelId="{543C4178-B76C-4FA6-8DDB-E51F1E928DED}">
      <dgm:prSet/>
      <dgm:spPr/>
      <dgm:t>
        <a:bodyPr/>
        <a:lstStyle/>
        <a:p>
          <a:r>
            <a:rPr lang="en-US"/>
            <a:t>Female worms produce larvae found in blood or subcutaneous tissue of host</a:t>
          </a:r>
        </a:p>
      </dgm:t>
    </dgm:pt>
    <dgm:pt modelId="{D7AA75F4-2714-4B5F-8BC7-5E64409F321F}" type="parTrans" cxnId="{7FDB456A-9CCD-481D-AD27-13189651187E}">
      <dgm:prSet/>
      <dgm:spPr/>
      <dgm:t>
        <a:bodyPr/>
        <a:lstStyle/>
        <a:p>
          <a:endParaRPr lang="en-US"/>
        </a:p>
      </dgm:t>
    </dgm:pt>
    <dgm:pt modelId="{E34F7798-9D22-477B-B50C-A73268747591}" type="sibTrans" cxnId="{7FDB456A-9CCD-481D-AD27-13189651187E}">
      <dgm:prSet/>
      <dgm:spPr/>
      <dgm:t>
        <a:bodyPr/>
        <a:lstStyle/>
        <a:p>
          <a:endParaRPr lang="en-US"/>
        </a:p>
      </dgm:t>
    </dgm:pt>
    <dgm:pt modelId="{23723C1A-6EC0-4306-80CD-1F49B1C106C5}">
      <dgm:prSet/>
      <dgm:spPr/>
      <dgm:t>
        <a:bodyPr/>
        <a:lstStyle/>
        <a:p>
          <a:r>
            <a:rPr lang="en-US"/>
            <a:t>Larvae may exhibit periodicity</a:t>
          </a:r>
        </a:p>
      </dgm:t>
    </dgm:pt>
    <dgm:pt modelId="{61ECF1DF-A318-4F95-8245-9EC84FCCE503}" type="parTrans" cxnId="{04C11D8B-67A9-4095-99FB-580A419EAF80}">
      <dgm:prSet/>
      <dgm:spPr/>
      <dgm:t>
        <a:bodyPr/>
        <a:lstStyle/>
        <a:p>
          <a:endParaRPr lang="en-US"/>
        </a:p>
      </dgm:t>
    </dgm:pt>
    <dgm:pt modelId="{604F4A85-E646-4AB9-B66D-A11B57658BA8}" type="sibTrans" cxnId="{04C11D8B-67A9-4095-99FB-580A419EAF80}">
      <dgm:prSet/>
      <dgm:spPr/>
      <dgm:t>
        <a:bodyPr/>
        <a:lstStyle/>
        <a:p>
          <a:endParaRPr lang="en-US"/>
        </a:p>
      </dgm:t>
    </dgm:pt>
    <dgm:pt modelId="{FA7D79F8-4AC6-4B7D-B4D1-5790E0665B9A}" type="pres">
      <dgm:prSet presAssocID="{90686478-BA06-4F82-9743-D5D2B86D7BD3}" presName="Name0" presStyleCnt="0">
        <dgm:presLayoutVars>
          <dgm:dir/>
          <dgm:animLvl val="lvl"/>
          <dgm:resizeHandles val="exact"/>
        </dgm:presLayoutVars>
      </dgm:prSet>
      <dgm:spPr/>
    </dgm:pt>
    <dgm:pt modelId="{6750601B-CA74-48C2-8B88-79C71D4FDBCE}" type="pres">
      <dgm:prSet presAssocID="{23723C1A-6EC0-4306-80CD-1F49B1C106C5}" presName="boxAndChildren" presStyleCnt="0"/>
      <dgm:spPr/>
    </dgm:pt>
    <dgm:pt modelId="{D87D3BBD-58AA-40B9-8EA2-66EF19D09F29}" type="pres">
      <dgm:prSet presAssocID="{23723C1A-6EC0-4306-80CD-1F49B1C106C5}" presName="parentTextBox" presStyleLbl="node1" presStyleIdx="0" presStyleCnt="4"/>
      <dgm:spPr/>
    </dgm:pt>
    <dgm:pt modelId="{DB9DA414-D869-4F9F-8973-97D2E56A0589}" type="pres">
      <dgm:prSet presAssocID="{E34F7798-9D22-477B-B50C-A73268747591}" presName="sp" presStyleCnt="0"/>
      <dgm:spPr/>
    </dgm:pt>
    <dgm:pt modelId="{C39683E5-ECB1-4872-B9C8-36C8A039F6BA}" type="pres">
      <dgm:prSet presAssocID="{543C4178-B76C-4FA6-8DDB-E51F1E928DED}" presName="arrowAndChildren" presStyleCnt="0"/>
      <dgm:spPr/>
    </dgm:pt>
    <dgm:pt modelId="{A93A300E-C8FC-4C1E-A86C-9C7A096EE017}" type="pres">
      <dgm:prSet presAssocID="{543C4178-B76C-4FA6-8DDB-E51F1E928DED}" presName="parentTextArrow" presStyleLbl="node1" presStyleIdx="1" presStyleCnt="4"/>
      <dgm:spPr/>
    </dgm:pt>
    <dgm:pt modelId="{94300025-45DC-417D-9EDA-7C6BC79B6A63}" type="pres">
      <dgm:prSet presAssocID="{65E40DF0-1B80-48E8-AF58-A0FFED95562B}" presName="sp" presStyleCnt="0"/>
      <dgm:spPr/>
    </dgm:pt>
    <dgm:pt modelId="{4456BDD7-9637-4704-A996-C150AFDC68E4}" type="pres">
      <dgm:prSet presAssocID="{AA5CF48E-E726-485D-B20E-BFACEFF168BC}" presName="arrowAndChildren" presStyleCnt="0"/>
      <dgm:spPr/>
    </dgm:pt>
    <dgm:pt modelId="{5A9C097D-D7C9-4227-B793-79E5CA2A25E5}" type="pres">
      <dgm:prSet presAssocID="{AA5CF48E-E726-485D-B20E-BFACEFF168BC}" presName="parentTextArrow" presStyleLbl="node1" presStyleIdx="2" presStyleCnt="4"/>
      <dgm:spPr/>
    </dgm:pt>
    <dgm:pt modelId="{A31BCAFE-B3AF-4799-B157-9A0975F99028}" type="pres">
      <dgm:prSet presAssocID="{CAB9937E-0ADC-4173-B159-0FF4A9EC5B33}" presName="sp" presStyleCnt="0"/>
      <dgm:spPr/>
    </dgm:pt>
    <dgm:pt modelId="{97491D2B-D331-4240-BBA9-461E4517BD06}" type="pres">
      <dgm:prSet presAssocID="{27A07FEC-009F-46E5-B181-8530E5A3A0B7}" presName="arrowAndChildren" presStyleCnt="0"/>
      <dgm:spPr/>
    </dgm:pt>
    <dgm:pt modelId="{7DF4C559-7699-4180-8C95-5B65BDBA9C0D}" type="pres">
      <dgm:prSet presAssocID="{27A07FEC-009F-46E5-B181-8530E5A3A0B7}" presName="parentTextArrow" presStyleLbl="node1" presStyleIdx="2" presStyleCnt="4"/>
      <dgm:spPr/>
    </dgm:pt>
    <dgm:pt modelId="{9431B48E-638A-4A1A-99F9-A079E0F3C6EF}" type="pres">
      <dgm:prSet presAssocID="{27A07FEC-009F-46E5-B181-8530E5A3A0B7}" presName="arrow" presStyleLbl="node1" presStyleIdx="3" presStyleCnt="4"/>
      <dgm:spPr/>
    </dgm:pt>
    <dgm:pt modelId="{60C59DC3-D104-45FE-A963-FD680A73D0C6}" type="pres">
      <dgm:prSet presAssocID="{27A07FEC-009F-46E5-B181-8530E5A3A0B7}" presName="descendantArrow" presStyleCnt="0"/>
      <dgm:spPr/>
    </dgm:pt>
    <dgm:pt modelId="{C9A74D10-30F3-4ECA-9E31-45102D50AD78}" type="pres">
      <dgm:prSet presAssocID="{0D7BA8C1-3278-43A5-B82F-9714BA4F8390}" presName="childTextArrow" presStyleLbl="fgAccFollowNode1" presStyleIdx="0" presStyleCnt="4">
        <dgm:presLayoutVars>
          <dgm:bulletEnabled val="1"/>
        </dgm:presLayoutVars>
      </dgm:prSet>
      <dgm:spPr/>
    </dgm:pt>
    <dgm:pt modelId="{A38195D7-8953-46C6-9E25-DB4662AAFF0D}" type="pres">
      <dgm:prSet presAssocID="{5EC13BE0-7794-4F49-85F7-28C285D3634F}" presName="childTextArrow" presStyleLbl="fgAccFollowNode1" presStyleIdx="1" presStyleCnt="4">
        <dgm:presLayoutVars>
          <dgm:bulletEnabled val="1"/>
        </dgm:presLayoutVars>
      </dgm:prSet>
      <dgm:spPr/>
    </dgm:pt>
    <dgm:pt modelId="{7BC85C16-C733-450E-9823-ABB18C749A69}" type="pres">
      <dgm:prSet presAssocID="{23F19ECD-E767-4DE7-9ADE-C2F2B4292164}" presName="childTextArrow" presStyleLbl="fgAccFollowNode1" presStyleIdx="2" presStyleCnt="4">
        <dgm:presLayoutVars>
          <dgm:bulletEnabled val="1"/>
        </dgm:presLayoutVars>
      </dgm:prSet>
      <dgm:spPr/>
    </dgm:pt>
    <dgm:pt modelId="{484CEE92-7228-4B16-B8E4-BC168421D44D}" type="pres">
      <dgm:prSet presAssocID="{F3F0964A-1FDF-4B80-A020-BCC8EEB13CA9}" presName="childTextArrow" presStyleLbl="fgAccFollowNode1" presStyleIdx="3" presStyleCnt="4">
        <dgm:presLayoutVars>
          <dgm:bulletEnabled val="1"/>
        </dgm:presLayoutVars>
      </dgm:prSet>
      <dgm:spPr/>
    </dgm:pt>
  </dgm:ptLst>
  <dgm:cxnLst>
    <dgm:cxn modelId="{D6123001-26D4-4CA4-8FC6-03E2EE812E87}" type="presOf" srcId="{27A07FEC-009F-46E5-B181-8530E5A3A0B7}" destId="{7DF4C559-7699-4180-8C95-5B65BDBA9C0D}" srcOrd="0" destOrd="0" presId="urn:microsoft.com/office/officeart/2005/8/layout/process4"/>
    <dgm:cxn modelId="{ACC3F916-459E-4D1D-AA31-A7ED9C7B9FD7}" srcId="{90686478-BA06-4F82-9743-D5D2B86D7BD3}" destId="{27A07FEC-009F-46E5-B181-8530E5A3A0B7}" srcOrd="0" destOrd="0" parTransId="{1DAB7ACC-978F-4212-8932-74CDE698931A}" sibTransId="{CAB9937E-0ADC-4173-B159-0FF4A9EC5B33}"/>
    <dgm:cxn modelId="{2D53DC1C-2743-4D5B-94C9-CF4916B82C89}" type="presOf" srcId="{23F19ECD-E767-4DE7-9ADE-C2F2B4292164}" destId="{7BC85C16-C733-450E-9823-ABB18C749A69}" srcOrd="0" destOrd="0" presId="urn:microsoft.com/office/officeart/2005/8/layout/process4"/>
    <dgm:cxn modelId="{DE9B9C1D-6E09-4CAD-A3CE-2D289B0D4984}" type="presOf" srcId="{23723C1A-6EC0-4306-80CD-1F49B1C106C5}" destId="{D87D3BBD-58AA-40B9-8EA2-66EF19D09F29}" srcOrd="0" destOrd="0" presId="urn:microsoft.com/office/officeart/2005/8/layout/process4"/>
    <dgm:cxn modelId="{48450E3A-2FD8-47EA-AFD7-751E608B4EC9}" type="presOf" srcId="{0D7BA8C1-3278-43A5-B82F-9714BA4F8390}" destId="{C9A74D10-30F3-4ECA-9E31-45102D50AD78}" srcOrd="0" destOrd="0" presId="urn:microsoft.com/office/officeart/2005/8/layout/process4"/>
    <dgm:cxn modelId="{9E5F0760-BCC5-4DD8-BA6F-6C986F70DEC2}" type="presOf" srcId="{90686478-BA06-4F82-9743-D5D2B86D7BD3}" destId="{FA7D79F8-4AC6-4B7D-B4D1-5790E0665B9A}" srcOrd="0" destOrd="0" presId="urn:microsoft.com/office/officeart/2005/8/layout/process4"/>
    <dgm:cxn modelId="{59B62967-DABD-4166-A253-2D375BFE1603}" srcId="{27A07FEC-009F-46E5-B181-8530E5A3A0B7}" destId="{23F19ECD-E767-4DE7-9ADE-C2F2B4292164}" srcOrd="2" destOrd="0" parTransId="{8BD70436-2FF3-4BF2-AE59-7113D982D92F}" sibTransId="{5249F1D8-1C75-4E25-B7FD-D2F36925715D}"/>
    <dgm:cxn modelId="{A1E0D248-2912-4EA8-96AC-1B2FF6FDEFBC}" srcId="{90686478-BA06-4F82-9743-D5D2B86D7BD3}" destId="{AA5CF48E-E726-485D-B20E-BFACEFF168BC}" srcOrd="1" destOrd="0" parTransId="{B8860E66-AAD5-4FB4-8424-D3868B870624}" sibTransId="{65E40DF0-1B80-48E8-AF58-A0FFED95562B}"/>
    <dgm:cxn modelId="{7FDB456A-9CCD-481D-AD27-13189651187E}" srcId="{90686478-BA06-4F82-9743-D5D2B86D7BD3}" destId="{543C4178-B76C-4FA6-8DDB-E51F1E928DED}" srcOrd="2" destOrd="0" parTransId="{D7AA75F4-2714-4B5F-8BC7-5E64409F321F}" sibTransId="{E34F7798-9D22-477B-B50C-A73268747591}"/>
    <dgm:cxn modelId="{13A9DF4A-6A3F-4CED-84B9-D3D4A32D371F}" type="presOf" srcId="{5EC13BE0-7794-4F49-85F7-28C285D3634F}" destId="{A38195D7-8953-46C6-9E25-DB4662AAFF0D}" srcOrd="0" destOrd="0" presId="urn:microsoft.com/office/officeart/2005/8/layout/process4"/>
    <dgm:cxn modelId="{8F21A950-2E3F-4258-9E1E-237A94F56A76}" srcId="{27A07FEC-009F-46E5-B181-8530E5A3A0B7}" destId="{5EC13BE0-7794-4F49-85F7-28C285D3634F}" srcOrd="1" destOrd="0" parTransId="{4FBEB935-6D2F-4BFF-AADD-D0448FBDD887}" sibTransId="{ABF4E4B1-96B6-47D3-9321-5484639EBA2F}"/>
    <dgm:cxn modelId="{AB444C78-9CDD-4F4F-8D9C-6DA0EB16A395}" type="presOf" srcId="{AA5CF48E-E726-485D-B20E-BFACEFF168BC}" destId="{5A9C097D-D7C9-4227-B793-79E5CA2A25E5}" srcOrd="0" destOrd="0" presId="urn:microsoft.com/office/officeart/2005/8/layout/process4"/>
    <dgm:cxn modelId="{8F853B85-BBE1-4336-AEAF-B44BD96B5842}" srcId="{27A07FEC-009F-46E5-B181-8530E5A3A0B7}" destId="{0D7BA8C1-3278-43A5-B82F-9714BA4F8390}" srcOrd="0" destOrd="0" parTransId="{B0F00735-F636-4D04-A366-10D1F5C6F9E7}" sibTransId="{C6890E93-731F-43CC-A636-0FAD21FAAADC}"/>
    <dgm:cxn modelId="{2C13C586-95F5-46E7-AC44-CB3EE4012EF6}" type="presOf" srcId="{27A07FEC-009F-46E5-B181-8530E5A3A0B7}" destId="{9431B48E-638A-4A1A-99F9-A079E0F3C6EF}" srcOrd="1" destOrd="0" presId="urn:microsoft.com/office/officeart/2005/8/layout/process4"/>
    <dgm:cxn modelId="{04C11D8B-67A9-4095-99FB-580A419EAF80}" srcId="{90686478-BA06-4F82-9743-D5D2B86D7BD3}" destId="{23723C1A-6EC0-4306-80CD-1F49B1C106C5}" srcOrd="3" destOrd="0" parTransId="{61ECF1DF-A318-4F95-8245-9EC84FCCE503}" sibTransId="{604F4A85-E646-4AB9-B66D-A11B57658BA8}"/>
    <dgm:cxn modelId="{0237E59F-9146-49C6-B28B-0A9C5DAD4185}" srcId="{27A07FEC-009F-46E5-B181-8530E5A3A0B7}" destId="{F3F0964A-1FDF-4B80-A020-BCC8EEB13CA9}" srcOrd="3" destOrd="0" parTransId="{4A7E1245-4808-4ECD-8F3F-F2E8E6173A2F}" sibTransId="{E6211AFB-018B-453B-88BE-4B018EB2F69E}"/>
    <dgm:cxn modelId="{B3E2A6A5-2253-48F8-9F2E-A9C317722969}" type="presOf" srcId="{F3F0964A-1FDF-4B80-A020-BCC8EEB13CA9}" destId="{484CEE92-7228-4B16-B8E4-BC168421D44D}" srcOrd="0" destOrd="0" presId="urn:microsoft.com/office/officeart/2005/8/layout/process4"/>
    <dgm:cxn modelId="{F15306E4-5C20-448C-9F61-91AA43C16058}" type="presOf" srcId="{543C4178-B76C-4FA6-8DDB-E51F1E928DED}" destId="{A93A300E-C8FC-4C1E-A86C-9C7A096EE017}" srcOrd="0" destOrd="0" presId="urn:microsoft.com/office/officeart/2005/8/layout/process4"/>
    <dgm:cxn modelId="{9CEBDA82-52AD-46B3-A26C-49D829A3C403}" type="presParOf" srcId="{FA7D79F8-4AC6-4B7D-B4D1-5790E0665B9A}" destId="{6750601B-CA74-48C2-8B88-79C71D4FDBCE}" srcOrd="0" destOrd="0" presId="urn:microsoft.com/office/officeart/2005/8/layout/process4"/>
    <dgm:cxn modelId="{27495E8C-A7BA-4474-86CC-2820BC673911}" type="presParOf" srcId="{6750601B-CA74-48C2-8B88-79C71D4FDBCE}" destId="{D87D3BBD-58AA-40B9-8EA2-66EF19D09F29}" srcOrd="0" destOrd="0" presId="urn:microsoft.com/office/officeart/2005/8/layout/process4"/>
    <dgm:cxn modelId="{0F7E2DF3-97E6-47AD-AF4C-D6A1DA5E480F}" type="presParOf" srcId="{FA7D79F8-4AC6-4B7D-B4D1-5790E0665B9A}" destId="{DB9DA414-D869-4F9F-8973-97D2E56A0589}" srcOrd="1" destOrd="0" presId="urn:microsoft.com/office/officeart/2005/8/layout/process4"/>
    <dgm:cxn modelId="{5145660D-9EF7-4C52-A937-F7EBE343E588}" type="presParOf" srcId="{FA7D79F8-4AC6-4B7D-B4D1-5790E0665B9A}" destId="{C39683E5-ECB1-4872-B9C8-36C8A039F6BA}" srcOrd="2" destOrd="0" presId="urn:microsoft.com/office/officeart/2005/8/layout/process4"/>
    <dgm:cxn modelId="{7E5276E0-ADA5-4B37-A6BA-0DF8E61C37CE}" type="presParOf" srcId="{C39683E5-ECB1-4872-B9C8-36C8A039F6BA}" destId="{A93A300E-C8FC-4C1E-A86C-9C7A096EE017}" srcOrd="0" destOrd="0" presId="urn:microsoft.com/office/officeart/2005/8/layout/process4"/>
    <dgm:cxn modelId="{7C3F0089-AB59-4267-9967-FCE44676CD66}" type="presParOf" srcId="{FA7D79F8-4AC6-4B7D-B4D1-5790E0665B9A}" destId="{94300025-45DC-417D-9EDA-7C6BC79B6A63}" srcOrd="3" destOrd="0" presId="urn:microsoft.com/office/officeart/2005/8/layout/process4"/>
    <dgm:cxn modelId="{0BD6CFEA-54DC-4F46-815D-18A1D5F85793}" type="presParOf" srcId="{FA7D79F8-4AC6-4B7D-B4D1-5790E0665B9A}" destId="{4456BDD7-9637-4704-A996-C150AFDC68E4}" srcOrd="4" destOrd="0" presId="urn:microsoft.com/office/officeart/2005/8/layout/process4"/>
    <dgm:cxn modelId="{1B020DFA-E0C1-4CFF-9599-4FBE3A3A71EE}" type="presParOf" srcId="{4456BDD7-9637-4704-A996-C150AFDC68E4}" destId="{5A9C097D-D7C9-4227-B793-79E5CA2A25E5}" srcOrd="0" destOrd="0" presId="urn:microsoft.com/office/officeart/2005/8/layout/process4"/>
    <dgm:cxn modelId="{E0B77F62-AF54-443F-BD93-09E0E5797831}" type="presParOf" srcId="{FA7D79F8-4AC6-4B7D-B4D1-5790E0665B9A}" destId="{A31BCAFE-B3AF-4799-B157-9A0975F99028}" srcOrd="5" destOrd="0" presId="urn:microsoft.com/office/officeart/2005/8/layout/process4"/>
    <dgm:cxn modelId="{6C099047-ED74-4AA3-BF5A-ED5D1E014B2B}" type="presParOf" srcId="{FA7D79F8-4AC6-4B7D-B4D1-5790E0665B9A}" destId="{97491D2B-D331-4240-BBA9-461E4517BD06}" srcOrd="6" destOrd="0" presId="urn:microsoft.com/office/officeart/2005/8/layout/process4"/>
    <dgm:cxn modelId="{BB3883DC-9F2C-488E-B74F-50A361A69E7A}" type="presParOf" srcId="{97491D2B-D331-4240-BBA9-461E4517BD06}" destId="{7DF4C559-7699-4180-8C95-5B65BDBA9C0D}" srcOrd="0" destOrd="0" presId="urn:microsoft.com/office/officeart/2005/8/layout/process4"/>
    <dgm:cxn modelId="{B7E14853-EFEC-4BD3-B27F-EE7B2B3B4199}" type="presParOf" srcId="{97491D2B-D331-4240-BBA9-461E4517BD06}" destId="{9431B48E-638A-4A1A-99F9-A079E0F3C6EF}" srcOrd="1" destOrd="0" presId="urn:microsoft.com/office/officeart/2005/8/layout/process4"/>
    <dgm:cxn modelId="{2868B78A-066F-4960-8AC6-F463801BB231}" type="presParOf" srcId="{97491D2B-D331-4240-BBA9-461E4517BD06}" destId="{60C59DC3-D104-45FE-A963-FD680A73D0C6}" srcOrd="2" destOrd="0" presId="urn:microsoft.com/office/officeart/2005/8/layout/process4"/>
    <dgm:cxn modelId="{0B6F91ED-A7CD-4887-B6AB-7E71BB0DA88D}" type="presParOf" srcId="{60C59DC3-D104-45FE-A963-FD680A73D0C6}" destId="{C9A74D10-30F3-4ECA-9E31-45102D50AD78}" srcOrd="0" destOrd="0" presId="urn:microsoft.com/office/officeart/2005/8/layout/process4"/>
    <dgm:cxn modelId="{3C3ECC0A-A00E-43A3-8F33-DE69B33D4F6C}" type="presParOf" srcId="{60C59DC3-D104-45FE-A963-FD680A73D0C6}" destId="{A38195D7-8953-46C6-9E25-DB4662AAFF0D}" srcOrd="1" destOrd="0" presId="urn:microsoft.com/office/officeart/2005/8/layout/process4"/>
    <dgm:cxn modelId="{EAB1E13F-60E0-4F23-AD2A-BAEF3E5A1D7B}" type="presParOf" srcId="{60C59DC3-D104-45FE-A963-FD680A73D0C6}" destId="{7BC85C16-C733-450E-9823-ABB18C749A69}" srcOrd="2" destOrd="0" presId="urn:microsoft.com/office/officeart/2005/8/layout/process4"/>
    <dgm:cxn modelId="{A582DD29-E83E-4F06-BBB3-CD47DD3B303B}" type="presParOf" srcId="{60C59DC3-D104-45FE-A963-FD680A73D0C6}" destId="{484CEE92-7228-4B16-B8E4-BC168421D44D}"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883769-5A63-4DC5-8A60-07E06C74320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27CB978-5F40-4B19-87E8-CBA84B74ACC0}">
      <dgm:prSet/>
      <dgm:spPr/>
      <dgm:t>
        <a:bodyPr/>
        <a:lstStyle/>
        <a:p>
          <a:r>
            <a:rPr lang="en-US"/>
            <a:t>~17 million people infected</a:t>
          </a:r>
        </a:p>
      </dgm:t>
    </dgm:pt>
    <dgm:pt modelId="{2EE7ABB8-DFD9-4E65-8409-FF1631E914C9}" type="parTrans" cxnId="{1B859016-6BCC-49AD-A4D7-27CF4AE614FF}">
      <dgm:prSet/>
      <dgm:spPr/>
      <dgm:t>
        <a:bodyPr/>
        <a:lstStyle/>
        <a:p>
          <a:endParaRPr lang="en-US"/>
        </a:p>
      </dgm:t>
    </dgm:pt>
    <dgm:pt modelId="{4C3A67B0-6B2A-4C16-8126-1FE128DBBF21}" type="sibTrans" cxnId="{1B859016-6BCC-49AD-A4D7-27CF4AE614FF}">
      <dgm:prSet/>
      <dgm:spPr/>
      <dgm:t>
        <a:bodyPr/>
        <a:lstStyle/>
        <a:p>
          <a:endParaRPr lang="en-US"/>
        </a:p>
      </dgm:t>
    </dgm:pt>
    <dgm:pt modelId="{0C73724D-67F5-4996-A8F1-8F3812A6941C}">
      <dgm:prSet/>
      <dgm:spPr/>
      <dgm:t>
        <a:bodyPr/>
        <a:lstStyle/>
        <a:p>
          <a:r>
            <a:rPr lang="en-US"/>
            <a:t>Central Africa and parts of South America</a:t>
          </a:r>
        </a:p>
      </dgm:t>
    </dgm:pt>
    <dgm:pt modelId="{86AF0A60-8DF5-42B7-BAC7-D5BDBFF874EA}" type="parTrans" cxnId="{EBF29C8B-E91F-4E04-8DAE-E4B8729627B6}">
      <dgm:prSet/>
      <dgm:spPr/>
      <dgm:t>
        <a:bodyPr/>
        <a:lstStyle/>
        <a:p>
          <a:endParaRPr lang="en-US"/>
        </a:p>
      </dgm:t>
    </dgm:pt>
    <dgm:pt modelId="{4FF5B4A6-BAAF-4870-A78A-CF8B44C5CEAC}" type="sibTrans" cxnId="{EBF29C8B-E91F-4E04-8DAE-E4B8729627B6}">
      <dgm:prSet/>
      <dgm:spPr/>
      <dgm:t>
        <a:bodyPr/>
        <a:lstStyle/>
        <a:p>
          <a:endParaRPr lang="en-US"/>
        </a:p>
      </dgm:t>
    </dgm:pt>
    <dgm:pt modelId="{45FBDF5E-2C52-40BC-951D-1275AE47487C}">
      <dgm:prSet/>
      <dgm:spPr/>
      <dgm:t>
        <a:bodyPr/>
        <a:lstStyle/>
        <a:p>
          <a:r>
            <a:rPr lang="en-US"/>
            <a:t>Vector: Simulium (blackfly)</a:t>
          </a:r>
        </a:p>
      </dgm:t>
    </dgm:pt>
    <dgm:pt modelId="{3CC61F1E-91DD-4899-BE7F-1EBD742652AA}" type="parTrans" cxnId="{8E52A679-5166-4449-ABD1-13B70063AB54}">
      <dgm:prSet/>
      <dgm:spPr/>
      <dgm:t>
        <a:bodyPr/>
        <a:lstStyle/>
        <a:p>
          <a:endParaRPr lang="en-US"/>
        </a:p>
      </dgm:t>
    </dgm:pt>
    <dgm:pt modelId="{641AEF1B-953C-4C15-8ED1-A8ADEE269D40}" type="sibTrans" cxnId="{8E52A679-5166-4449-ABD1-13B70063AB54}">
      <dgm:prSet/>
      <dgm:spPr/>
      <dgm:t>
        <a:bodyPr/>
        <a:lstStyle/>
        <a:p>
          <a:endParaRPr lang="en-US"/>
        </a:p>
      </dgm:t>
    </dgm:pt>
    <dgm:pt modelId="{491C7B7F-A6C7-41FD-9856-9AA4B5BA9B11}">
      <dgm:prSet/>
      <dgm:spPr/>
      <dgm:t>
        <a:bodyPr/>
        <a:lstStyle/>
        <a:p>
          <a:r>
            <a:rPr lang="en-US"/>
            <a:t>Subcutaneous filariasis:</a:t>
          </a:r>
        </a:p>
      </dgm:t>
    </dgm:pt>
    <dgm:pt modelId="{1A1D2058-9122-47B5-8A74-5C77BEC7C7E7}" type="parTrans" cxnId="{FD277CC5-AA2C-404A-9E2B-CE926E1FB2AE}">
      <dgm:prSet/>
      <dgm:spPr/>
      <dgm:t>
        <a:bodyPr/>
        <a:lstStyle/>
        <a:p>
          <a:endParaRPr lang="en-US"/>
        </a:p>
      </dgm:t>
    </dgm:pt>
    <dgm:pt modelId="{79F2BF61-FB15-4C42-8DE2-0B826305123B}" type="sibTrans" cxnId="{FD277CC5-AA2C-404A-9E2B-CE926E1FB2AE}">
      <dgm:prSet/>
      <dgm:spPr/>
      <dgm:t>
        <a:bodyPr/>
        <a:lstStyle/>
        <a:p>
          <a:endParaRPr lang="en-US"/>
        </a:p>
      </dgm:t>
    </dgm:pt>
    <dgm:pt modelId="{525A42F8-5B14-4FBA-B464-A61BCF0303E5}">
      <dgm:prSet/>
      <dgm:spPr/>
      <dgm:t>
        <a:bodyPr/>
        <a:lstStyle/>
        <a:p>
          <a:r>
            <a:rPr lang="en-US"/>
            <a:t>Subcutaneous nodules</a:t>
          </a:r>
        </a:p>
      </dgm:t>
    </dgm:pt>
    <dgm:pt modelId="{8894AB32-B4B6-4E73-B77A-F0862ECCAC7B}" type="parTrans" cxnId="{B6BE82F9-8C00-4200-B506-2D3AED10E882}">
      <dgm:prSet/>
      <dgm:spPr/>
      <dgm:t>
        <a:bodyPr/>
        <a:lstStyle/>
        <a:p>
          <a:endParaRPr lang="en-US"/>
        </a:p>
      </dgm:t>
    </dgm:pt>
    <dgm:pt modelId="{8F43A4F3-3AD5-472C-BAA9-9F07B59E33D3}" type="sibTrans" cxnId="{B6BE82F9-8C00-4200-B506-2D3AED10E882}">
      <dgm:prSet/>
      <dgm:spPr/>
      <dgm:t>
        <a:bodyPr/>
        <a:lstStyle/>
        <a:p>
          <a:endParaRPr lang="en-US"/>
        </a:p>
      </dgm:t>
    </dgm:pt>
    <dgm:pt modelId="{BE0B7918-BCFA-47F7-A14F-F1A3A3DA694F}">
      <dgm:prSet/>
      <dgm:spPr/>
      <dgm:t>
        <a:bodyPr/>
        <a:lstStyle/>
        <a:p>
          <a:r>
            <a:rPr lang="en-US" u="sng"/>
            <a:t>“River Blindness”</a:t>
          </a:r>
          <a:endParaRPr lang="en-US"/>
        </a:p>
      </dgm:t>
    </dgm:pt>
    <dgm:pt modelId="{94F097A3-2AC1-46D1-8694-8D28A67FA2E9}" type="parTrans" cxnId="{46A68693-8478-4162-8B89-847C64FF19F0}">
      <dgm:prSet/>
      <dgm:spPr/>
      <dgm:t>
        <a:bodyPr/>
        <a:lstStyle/>
        <a:p>
          <a:endParaRPr lang="en-US"/>
        </a:p>
      </dgm:t>
    </dgm:pt>
    <dgm:pt modelId="{8E55D76B-3669-459E-9343-FB77CC87C84C}" type="sibTrans" cxnId="{46A68693-8478-4162-8B89-847C64FF19F0}">
      <dgm:prSet/>
      <dgm:spPr/>
      <dgm:t>
        <a:bodyPr/>
        <a:lstStyle/>
        <a:p>
          <a:endParaRPr lang="en-US"/>
        </a:p>
      </dgm:t>
    </dgm:pt>
    <dgm:pt modelId="{89C198FC-535B-4FF4-B21A-A47FB747040B}">
      <dgm:prSet/>
      <dgm:spPr/>
      <dgm:t>
        <a:bodyPr/>
        <a:lstStyle/>
        <a:p>
          <a:r>
            <a:rPr lang="en-US"/>
            <a:t>Usually found in skin snips or biopsy of nodules</a:t>
          </a:r>
        </a:p>
      </dgm:t>
    </dgm:pt>
    <dgm:pt modelId="{3FB828F2-BF8E-4139-947A-F634E91EA6D1}" type="parTrans" cxnId="{F55CC490-31B2-41CE-B7FE-1BA5BEAD97B7}">
      <dgm:prSet/>
      <dgm:spPr/>
      <dgm:t>
        <a:bodyPr/>
        <a:lstStyle/>
        <a:p>
          <a:endParaRPr lang="en-US"/>
        </a:p>
      </dgm:t>
    </dgm:pt>
    <dgm:pt modelId="{9ACA8534-7546-4538-8D69-832F1317B148}" type="sibTrans" cxnId="{F55CC490-31B2-41CE-B7FE-1BA5BEAD97B7}">
      <dgm:prSet/>
      <dgm:spPr/>
      <dgm:t>
        <a:bodyPr/>
        <a:lstStyle/>
        <a:p>
          <a:endParaRPr lang="en-US"/>
        </a:p>
      </dgm:t>
    </dgm:pt>
    <dgm:pt modelId="{B32D8F4C-AAD6-459B-935C-09ED71642C6E}" type="pres">
      <dgm:prSet presAssocID="{46883769-5A63-4DC5-8A60-07E06C74320C}" presName="diagram" presStyleCnt="0">
        <dgm:presLayoutVars>
          <dgm:dir/>
          <dgm:resizeHandles val="exact"/>
        </dgm:presLayoutVars>
      </dgm:prSet>
      <dgm:spPr/>
    </dgm:pt>
    <dgm:pt modelId="{FF4F34E9-2C22-483E-92FB-49E546504532}" type="pres">
      <dgm:prSet presAssocID="{627CB978-5F40-4B19-87E8-CBA84B74ACC0}" presName="node" presStyleLbl="node1" presStyleIdx="0" presStyleCnt="6">
        <dgm:presLayoutVars>
          <dgm:bulletEnabled val="1"/>
        </dgm:presLayoutVars>
      </dgm:prSet>
      <dgm:spPr/>
    </dgm:pt>
    <dgm:pt modelId="{98FDBE7F-1B2E-4F90-AB75-FE861FF5BA64}" type="pres">
      <dgm:prSet presAssocID="{4C3A67B0-6B2A-4C16-8126-1FE128DBBF21}" presName="sibTrans" presStyleCnt="0"/>
      <dgm:spPr/>
    </dgm:pt>
    <dgm:pt modelId="{6EC1E300-8BE0-4DB9-B1E1-73E7FC9A046E}" type="pres">
      <dgm:prSet presAssocID="{0C73724D-67F5-4996-A8F1-8F3812A6941C}" presName="node" presStyleLbl="node1" presStyleIdx="1" presStyleCnt="6">
        <dgm:presLayoutVars>
          <dgm:bulletEnabled val="1"/>
        </dgm:presLayoutVars>
      </dgm:prSet>
      <dgm:spPr/>
    </dgm:pt>
    <dgm:pt modelId="{2F58DE41-2430-48D1-AF63-D6EC1D3AE9EC}" type="pres">
      <dgm:prSet presAssocID="{4FF5B4A6-BAAF-4870-A78A-CF8B44C5CEAC}" presName="sibTrans" presStyleCnt="0"/>
      <dgm:spPr/>
    </dgm:pt>
    <dgm:pt modelId="{CA8A85C0-E3E4-44D2-8FF5-3B5523A4AC54}" type="pres">
      <dgm:prSet presAssocID="{45FBDF5E-2C52-40BC-951D-1275AE47487C}" presName="node" presStyleLbl="node1" presStyleIdx="2" presStyleCnt="6">
        <dgm:presLayoutVars>
          <dgm:bulletEnabled val="1"/>
        </dgm:presLayoutVars>
      </dgm:prSet>
      <dgm:spPr/>
    </dgm:pt>
    <dgm:pt modelId="{ACE21DFC-6184-4E5B-ACE5-BB7A98A6F10D}" type="pres">
      <dgm:prSet presAssocID="{641AEF1B-953C-4C15-8ED1-A8ADEE269D40}" presName="sibTrans" presStyleCnt="0"/>
      <dgm:spPr/>
    </dgm:pt>
    <dgm:pt modelId="{93BEFE45-DA04-4942-90B5-26CB2CDE28F8}" type="pres">
      <dgm:prSet presAssocID="{491C7B7F-A6C7-41FD-9856-9AA4B5BA9B11}" presName="node" presStyleLbl="node1" presStyleIdx="3" presStyleCnt="6">
        <dgm:presLayoutVars>
          <dgm:bulletEnabled val="1"/>
        </dgm:presLayoutVars>
      </dgm:prSet>
      <dgm:spPr/>
    </dgm:pt>
    <dgm:pt modelId="{13254EA9-D813-4592-8D76-CBBCAA5B4E08}" type="pres">
      <dgm:prSet presAssocID="{79F2BF61-FB15-4C42-8DE2-0B826305123B}" presName="sibTrans" presStyleCnt="0"/>
      <dgm:spPr/>
    </dgm:pt>
    <dgm:pt modelId="{136BCC45-3DEF-42D7-81D9-5EAD3895D5DE}" type="pres">
      <dgm:prSet presAssocID="{BE0B7918-BCFA-47F7-A14F-F1A3A3DA694F}" presName="node" presStyleLbl="node1" presStyleIdx="4" presStyleCnt="6">
        <dgm:presLayoutVars>
          <dgm:bulletEnabled val="1"/>
        </dgm:presLayoutVars>
      </dgm:prSet>
      <dgm:spPr/>
    </dgm:pt>
    <dgm:pt modelId="{A9851D5F-91A8-4551-B753-184C3DC460AA}" type="pres">
      <dgm:prSet presAssocID="{8E55D76B-3669-459E-9343-FB77CC87C84C}" presName="sibTrans" presStyleCnt="0"/>
      <dgm:spPr/>
    </dgm:pt>
    <dgm:pt modelId="{8CC84D3B-02B6-41F4-A227-D1C3F66F61EB}" type="pres">
      <dgm:prSet presAssocID="{89C198FC-535B-4FF4-B21A-A47FB747040B}" presName="node" presStyleLbl="node1" presStyleIdx="5" presStyleCnt="6">
        <dgm:presLayoutVars>
          <dgm:bulletEnabled val="1"/>
        </dgm:presLayoutVars>
      </dgm:prSet>
      <dgm:spPr/>
    </dgm:pt>
  </dgm:ptLst>
  <dgm:cxnLst>
    <dgm:cxn modelId="{1946E205-9EE2-4078-89DB-4F81FD7FE58B}" type="presOf" srcId="{45FBDF5E-2C52-40BC-951D-1275AE47487C}" destId="{CA8A85C0-E3E4-44D2-8FF5-3B5523A4AC54}" srcOrd="0" destOrd="0" presId="urn:microsoft.com/office/officeart/2005/8/layout/default"/>
    <dgm:cxn modelId="{1B859016-6BCC-49AD-A4D7-27CF4AE614FF}" srcId="{46883769-5A63-4DC5-8A60-07E06C74320C}" destId="{627CB978-5F40-4B19-87E8-CBA84B74ACC0}" srcOrd="0" destOrd="0" parTransId="{2EE7ABB8-DFD9-4E65-8409-FF1631E914C9}" sibTransId="{4C3A67B0-6B2A-4C16-8126-1FE128DBBF21}"/>
    <dgm:cxn modelId="{034A451E-2676-4233-9993-36C65F7F7091}" type="presOf" srcId="{89C198FC-535B-4FF4-B21A-A47FB747040B}" destId="{8CC84D3B-02B6-41F4-A227-D1C3F66F61EB}" srcOrd="0" destOrd="0" presId="urn:microsoft.com/office/officeart/2005/8/layout/default"/>
    <dgm:cxn modelId="{4F46F32B-108B-472F-A134-B9E41F3ABB4C}" type="presOf" srcId="{627CB978-5F40-4B19-87E8-CBA84B74ACC0}" destId="{FF4F34E9-2C22-483E-92FB-49E546504532}" srcOrd="0" destOrd="0" presId="urn:microsoft.com/office/officeart/2005/8/layout/default"/>
    <dgm:cxn modelId="{4C1FF842-0B5A-4761-BAC9-4575B512D1AF}" type="presOf" srcId="{525A42F8-5B14-4FBA-B464-A61BCF0303E5}" destId="{93BEFE45-DA04-4942-90B5-26CB2CDE28F8}" srcOrd="0" destOrd="1" presId="urn:microsoft.com/office/officeart/2005/8/layout/default"/>
    <dgm:cxn modelId="{C8A76756-FF17-48E6-BC98-6FE9B9304B89}" type="presOf" srcId="{BE0B7918-BCFA-47F7-A14F-F1A3A3DA694F}" destId="{136BCC45-3DEF-42D7-81D9-5EAD3895D5DE}" srcOrd="0" destOrd="0" presId="urn:microsoft.com/office/officeart/2005/8/layout/default"/>
    <dgm:cxn modelId="{8E52A679-5166-4449-ABD1-13B70063AB54}" srcId="{46883769-5A63-4DC5-8A60-07E06C74320C}" destId="{45FBDF5E-2C52-40BC-951D-1275AE47487C}" srcOrd="2" destOrd="0" parTransId="{3CC61F1E-91DD-4899-BE7F-1EBD742652AA}" sibTransId="{641AEF1B-953C-4C15-8ED1-A8ADEE269D40}"/>
    <dgm:cxn modelId="{C028B289-4C2C-48BC-8239-9376B5441878}" type="presOf" srcId="{0C73724D-67F5-4996-A8F1-8F3812A6941C}" destId="{6EC1E300-8BE0-4DB9-B1E1-73E7FC9A046E}" srcOrd="0" destOrd="0" presId="urn:microsoft.com/office/officeart/2005/8/layout/default"/>
    <dgm:cxn modelId="{EBF29C8B-E91F-4E04-8DAE-E4B8729627B6}" srcId="{46883769-5A63-4DC5-8A60-07E06C74320C}" destId="{0C73724D-67F5-4996-A8F1-8F3812A6941C}" srcOrd="1" destOrd="0" parTransId="{86AF0A60-8DF5-42B7-BAC7-D5BDBFF874EA}" sibTransId="{4FF5B4A6-BAAF-4870-A78A-CF8B44C5CEAC}"/>
    <dgm:cxn modelId="{F55CC490-31B2-41CE-B7FE-1BA5BEAD97B7}" srcId="{46883769-5A63-4DC5-8A60-07E06C74320C}" destId="{89C198FC-535B-4FF4-B21A-A47FB747040B}" srcOrd="5" destOrd="0" parTransId="{3FB828F2-BF8E-4139-947A-F634E91EA6D1}" sibTransId="{9ACA8534-7546-4538-8D69-832F1317B148}"/>
    <dgm:cxn modelId="{46A68693-8478-4162-8B89-847C64FF19F0}" srcId="{46883769-5A63-4DC5-8A60-07E06C74320C}" destId="{BE0B7918-BCFA-47F7-A14F-F1A3A3DA694F}" srcOrd="4" destOrd="0" parTransId="{94F097A3-2AC1-46D1-8694-8D28A67FA2E9}" sibTransId="{8E55D76B-3669-459E-9343-FB77CC87C84C}"/>
    <dgm:cxn modelId="{075259A8-0793-4EEA-9A93-AFA2E3CBF98B}" type="presOf" srcId="{46883769-5A63-4DC5-8A60-07E06C74320C}" destId="{B32D8F4C-AAD6-459B-935C-09ED71642C6E}" srcOrd="0" destOrd="0" presId="urn:microsoft.com/office/officeart/2005/8/layout/default"/>
    <dgm:cxn modelId="{FD277CC5-AA2C-404A-9E2B-CE926E1FB2AE}" srcId="{46883769-5A63-4DC5-8A60-07E06C74320C}" destId="{491C7B7F-A6C7-41FD-9856-9AA4B5BA9B11}" srcOrd="3" destOrd="0" parTransId="{1A1D2058-9122-47B5-8A74-5C77BEC7C7E7}" sibTransId="{79F2BF61-FB15-4C42-8DE2-0B826305123B}"/>
    <dgm:cxn modelId="{813486F1-B8DA-4DD4-88CB-8621CA37B3AC}" type="presOf" srcId="{491C7B7F-A6C7-41FD-9856-9AA4B5BA9B11}" destId="{93BEFE45-DA04-4942-90B5-26CB2CDE28F8}" srcOrd="0" destOrd="0" presId="urn:microsoft.com/office/officeart/2005/8/layout/default"/>
    <dgm:cxn modelId="{B6BE82F9-8C00-4200-B506-2D3AED10E882}" srcId="{491C7B7F-A6C7-41FD-9856-9AA4B5BA9B11}" destId="{525A42F8-5B14-4FBA-B464-A61BCF0303E5}" srcOrd="0" destOrd="0" parTransId="{8894AB32-B4B6-4E73-B77A-F0862ECCAC7B}" sibTransId="{8F43A4F3-3AD5-472C-BAA9-9F07B59E33D3}"/>
    <dgm:cxn modelId="{4A82A8C3-B8FC-454A-B8F2-F3BD3B5F84B4}" type="presParOf" srcId="{B32D8F4C-AAD6-459B-935C-09ED71642C6E}" destId="{FF4F34E9-2C22-483E-92FB-49E546504532}" srcOrd="0" destOrd="0" presId="urn:microsoft.com/office/officeart/2005/8/layout/default"/>
    <dgm:cxn modelId="{7F05B5FE-46A5-4FD3-8E6D-852F197F1346}" type="presParOf" srcId="{B32D8F4C-AAD6-459B-935C-09ED71642C6E}" destId="{98FDBE7F-1B2E-4F90-AB75-FE861FF5BA64}" srcOrd="1" destOrd="0" presId="urn:microsoft.com/office/officeart/2005/8/layout/default"/>
    <dgm:cxn modelId="{642447D1-D480-4D09-B445-0401A6F08A29}" type="presParOf" srcId="{B32D8F4C-AAD6-459B-935C-09ED71642C6E}" destId="{6EC1E300-8BE0-4DB9-B1E1-73E7FC9A046E}" srcOrd="2" destOrd="0" presId="urn:microsoft.com/office/officeart/2005/8/layout/default"/>
    <dgm:cxn modelId="{08B589C6-5B7D-4C47-A55F-18B7CC5C33B5}" type="presParOf" srcId="{B32D8F4C-AAD6-459B-935C-09ED71642C6E}" destId="{2F58DE41-2430-48D1-AF63-D6EC1D3AE9EC}" srcOrd="3" destOrd="0" presId="urn:microsoft.com/office/officeart/2005/8/layout/default"/>
    <dgm:cxn modelId="{B105BDAC-E07E-4329-8170-C0C4BFE23C99}" type="presParOf" srcId="{B32D8F4C-AAD6-459B-935C-09ED71642C6E}" destId="{CA8A85C0-E3E4-44D2-8FF5-3B5523A4AC54}" srcOrd="4" destOrd="0" presId="urn:microsoft.com/office/officeart/2005/8/layout/default"/>
    <dgm:cxn modelId="{9D3B6326-1016-4305-948A-4B69C1DAA155}" type="presParOf" srcId="{B32D8F4C-AAD6-459B-935C-09ED71642C6E}" destId="{ACE21DFC-6184-4E5B-ACE5-BB7A98A6F10D}" srcOrd="5" destOrd="0" presId="urn:microsoft.com/office/officeart/2005/8/layout/default"/>
    <dgm:cxn modelId="{61D3C3F8-CD3C-4C14-BA2A-6642FEC7A079}" type="presParOf" srcId="{B32D8F4C-AAD6-459B-935C-09ED71642C6E}" destId="{93BEFE45-DA04-4942-90B5-26CB2CDE28F8}" srcOrd="6" destOrd="0" presId="urn:microsoft.com/office/officeart/2005/8/layout/default"/>
    <dgm:cxn modelId="{46537BF5-F562-43A5-AC5E-C87000C7217A}" type="presParOf" srcId="{B32D8F4C-AAD6-459B-935C-09ED71642C6E}" destId="{13254EA9-D813-4592-8D76-CBBCAA5B4E08}" srcOrd="7" destOrd="0" presId="urn:microsoft.com/office/officeart/2005/8/layout/default"/>
    <dgm:cxn modelId="{920E6B92-D440-486F-8A0B-68B7C5A17605}" type="presParOf" srcId="{B32D8F4C-AAD6-459B-935C-09ED71642C6E}" destId="{136BCC45-3DEF-42D7-81D9-5EAD3895D5DE}" srcOrd="8" destOrd="0" presId="urn:microsoft.com/office/officeart/2005/8/layout/default"/>
    <dgm:cxn modelId="{C666A59F-FB4C-4D9A-B227-C0BDD8D5D16A}" type="presParOf" srcId="{B32D8F4C-AAD6-459B-935C-09ED71642C6E}" destId="{A9851D5F-91A8-4551-B753-184C3DC460AA}" srcOrd="9" destOrd="0" presId="urn:microsoft.com/office/officeart/2005/8/layout/default"/>
    <dgm:cxn modelId="{D6116EC7-4AF1-45D9-B52D-BAE82CAF0EC4}" type="presParOf" srcId="{B32D8F4C-AAD6-459B-935C-09ED71642C6E}" destId="{8CC84D3B-02B6-41F4-A227-D1C3F66F61E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968919-3FF3-4318-8E76-E3895E7E62EE}"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F889D908-BBC5-4701-9213-1C72B8EBCD88}">
      <dgm:prSet/>
      <dgm:spPr/>
      <dgm:t>
        <a:bodyPr/>
        <a:lstStyle/>
        <a:p>
          <a:r>
            <a:rPr lang="en-US"/>
            <a:t>Know vectors for Microfilariae</a:t>
          </a:r>
        </a:p>
      </dgm:t>
    </dgm:pt>
    <dgm:pt modelId="{6527F436-7A9A-45DF-99F4-60B82C12FBB5}" type="parTrans" cxnId="{A000A5B0-3AD2-48D8-9339-7DFD42A1DCD0}">
      <dgm:prSet/>
      <dgm:spPr/>
      <dgm:t>
        <a:bodyPr/>
        <a:lstStyle/>
        <a:p>
          <a:endParaRPr lang="en-US"/>
        </a:p>
      </dgm:t>
    </dgm:pt>
    <dgm:pt modelId="{E201456B-2F81-470E-94FC-DD61DBAAA9DA}" type="sibTrans" cxnId="{A000A5B0-3AD2-48D8-9339-7DFD42A1DCD0}">
      <dgm:prSet/>
      <dgm:spPr/>
      <dgm:t>
        <a:bodyPr/>
        <a:lstStyle/>
        <a:p>
          <a:endParaRPr lang="en-US"/>
        </a:p>
      </dgm:t>
    </dgm:pt>
    <dgm:pt modelId="{E24E2330-0B24-4477-886F-64D4934AC860}">
      <dgm:prSet/>
      <dgm:spPr/>
      <dgm:t>
        <a:bodyPr/>
        <a:lstStyle/>
        <a:p>
          <a:r>
            <a:rPr lang="en-US"/>
            <a:t>Know key features of each Microfilariae</a:t>
          </a:r>
        </a:p>
      </dgm:t>
    </dgm:pt>
    <dgm:pt modelId="{F2326348-9BC3-4254-95FD-430A00FBCFCC}" type="parTrans" cxnId="{98D7CA4B-5525-47F3-85EC-04BADAB2A1F1}">
      <dgm:prSet/>
      <dgm:spPr/>
      <dgm:t>
        <a:bodyPr/>
        <a:lstStyle/>
        <a:p>
          <a:endParaRPr lang="en-US"/>
        </a:p>
      </dgm:t>
    </dgm:pt>
    <dgm:pt modelId="{EF526F90-A17A-43F6-9C90-4FE5F44AC437}" type="sibTrans" cxnId="{98D7CA4B-5525-47F3-85EC-04BADAB2A1F1}">
      <dgm:prSet/>
      <dgm:spPr/>
      <dgm:t>
        <a:bodyPr/>
        <a:lstStyle/>
        <a:p>
          <a:endParaRPr lang="en-US"/>
        </a:p>
      </dgm:t>
    </dgm:pt>
    <dgm:pt modelId="{EF5E64FB-5B69-4026-819A-81C89938839C}" type="pres">
      <dgm:prSet presAssocID="{AC968919-3FF3-4318-8E76-E3895E7E62EE}" presName="diagram" presStyleCnt="0">
        <dgm:presLayoutVars>
          <dgm:chPref val="1"/>
          <dgm:dir/>
          <dgm:animOne val="branch"/>
          <dgm:animLvl val="lvl"/>
          <dgm:resizeHandles/>
        </dgm:presLayoutVars>
      </dgm:prSet>
      <dgm:spPr/>
    </dgm:pt>
    <dgm:pt modelId="{AF749073-3D35-4778-B814-C35F09429741}" type="pres">
      <dgm:prSet presAssocID="{F889D908-BBC5-4701-9213-1C72B8EBCD88}" presName="root" presStyleCnt="0"/>
      <dgm:spPr/>
    </dgm:pt>
    <dgm:pt modelId="{B4705D78-2684-457D-B31D-498773CDF343}" type="pres">
      <dgm:prSet presAssocID="{F889D908-BBC5-4701-9213-1C72B8EBCD88}" presName="rootComposite" presStyleCnt="0"/>
      <dgm:spPr/>
    </dgm:pt>
    <dgm:pt modelId="{541DF038-1E0C-4201-8A1F-788EB8A164A7}" type="pres">
      <dgm:prSet presAssocID="{F889D908-BBC5-4701-9213-1C72B8EBCD88}" presName="rootText" presStyleLbl="node1" presStyleIdx="0" presStyleCnt="2"/>
      <dgm:spPr/>
    </dgm:pt>
    <dgm:pt modelId="{51336AB6-7836-472D-9A2E-DC41392D9C8B}" type="pres">
      <dgm:prSet presAssocID="{F889D908-BBC5-4701-9213-1C72B8EBCD88}" presName="rootConnector" presStyleLbl="node1" presStyleIdx="0" presStyleCnt="2"/>
      <dgm:spPr/>
    </dgm:pt>
    <dgm:pt modelId="{851E0BBC-7765-4197-B0A4-0BB0FFD96284}" type="pres">
      <dgm:prSet presAssocID="{F889D908-BBC5-4701-9213-1C72B8EBCD88}" presName="childShape" presStyleCnt="0"/>
      <dgm:spPr/>
    </dgm:pt>
    <dgm:pt modelId="{771F0158-A8AA-4FD5-B522-D2C8634F469E}" type="pres">
      <dgm:prSet presAssocID="{E24E2330-0B24-4477-886F-64D4934AC860}" presName="root" presStyleCnt="0"/>
      <dgm:spPr/>
    </dgm:pt>
    <dgm:pt modelId="{3C2FDD00-18B6-43EA-B428-461F184828FB}" type="pres">
      <dgm:prSet presAssocID="{E24E2330-0B24-4477-886F-64D4934AC860}" presName="rootComposite" presStyleCnt="0"/>
      <dgm:spPr/>
    </dgm:pt>
    <dgm:pt modelId="{62F367D2-C799-4796-BAD2-9CAA7C9250D6}" type="pres">
      <dgm:prSet presAssocID="{E24E2330-0B24-4477-886F-64D4934AC860}" presName="rootText" presStyleLbl="node1" presStyleIdx="1" presStyleCnt="2"/>
      <dgm:spPr/>
    </dgm:pt>
    <dgm:pt modelId="{3D96AD36-D5A1-4B93-AB75-F8F3BDF9DF0D}" type="pres">
      <dgm:prSet presAssocID="{E24E2330-0B24-4477-886F-64D4934AC860}" presName="rootConnector" presStyleLbl="node1" presStyleIdx="1" presStyleCnt="2"/>
      <dgm:spPr/>
    </dgm:pt>
    <dgm:pt modelId="{D1DE5BD3-782A-47E0-A96D-30203390096D}" type="pres">
      <dgm:prSet presAssocID="{E24E2330-0B24-4477-886F-64D4934AC860}" presName="childShape" presStyleCnt="0"/>
      <dgm:spPr/>
    </dgm:pt>
  </dgm:ptLst>
  <dgm:cxnLst>
    <dgm:cxn modelId="{05DB7C32-853F-4D01-AEC1-19866C59100B}" type="presOf" srcId="{F889D908-BBC5-4701-9213-1C72B8EBCD88}" destId="{51336AB6-7836-472D-9A2E-DC41392D9C8B}" srcOrd="1" destOrd="0" presId="urn:microsoft.com/office/officeart/2005/8/layout/hierarchy3"/>
    <dgm:cxn modelId="{DA2B3065-E294-4008-AF69-5FC8019027D0}" type="presOf" srcId="{E24E2330-0B24-4477-886F-64D4934AC860}" destId="{62F367D2-C799-4796-BAD2-9CAA7C9250D6}" srcOrd="0" destOrd="0" presId="urn:microsoft.com/office/officeart/2005/8/layout/hierarchy3"/>
    <dgm:cxn modelId="{98D7CA4B-5525-47F3-85EC-04BADAB2A1F1}" srcId="{AC968919-3FF3-4318-8E76-E3895E7E62EE}" destId="{E24E2330-0B24-4477-886F-64D4934AC860}" srcOrd="1" destOrd="0" parTransId="{F2326348-9BC3-4254-95FD-430A00FBCFCC}" sibTransId="{EF526F90-A17A-43F6-9C90-4FE5F44AC437}"/>
    <dgm:cxn modelId="{64BB5483-3AB9-4105-8DD5-46C5AA604155}" type="presOf" srcId="{E24E2330-0B24-4477-886F-64D4934AC860}" destId="{3D96AD36-D5A1-4B93-AB75-F8F3BDF9DF0D}" srcOrd="1" destOrd="0" presId="urn:microsoft.com/office/officeart/2005/8/layout/hierarchy3"/>
    <dgm:cxn modelId="{2DE55C96-C197-4A97-9D02-17D1FFD7934B}" type="presOf" srcId="{AC968919-3FF3-4318-8E76-E3895E7E62EE}" destId="{EF5E64FB-5B69-4026-819A-81C89938839C}" srcOrd="0" destOrd="0" presId="urn:microsoft.com/office/officeart/2005/8/layout/hierarchy3"/>
    <dgm:cxn modelId="{A000A5B0-3AD2-48D8-9339-7DFD42A1DCD0}" srcId="{AC968919-3FF3-4318-8E76-E3895E7E62EE}" destId="{F889D908-BBC5-4701-9213-1C72B8EBCD88}" srcOrd="0" destOrd="0" parTransId="{6527F436-7A9A-45DF-99F4-60B82C12FBB5}" sibTransId="{E201456B-2F81-470E-94FC-DD61DBAAA9DA}"/>
    <dgm:cxn modelId="{2DE4D0C6-1BB1-49EE-9A77-1DA28C657FCD}" type="presOf" srcId="{F889D908-BBC5-4701-9213-1C72B8EBCD88}" destId="{541DF038-1E0C-4201-8A1F-788EB8A164A7}" srcOrd="0" destOrd="0" presId="urn:microsoft.com/office/officeart/2005/8/layout/hierarchy3"/>
    <dgm:cxn modelId="{71C21246-7747-4B98-988F-3FBE745F0478}" type="presParOf" srcId="{EF5E64FB-5B69-4026-819A-81C89938839C}" destId="{AF749073-3D35-4778-B814-C35F09429741}" srcOrd="0" destOrd="0" presId="urn:microsoft.com/office/officeart/2005/8/layout/hierarchy3"/>
    <dgm:cxn modelId="{787801F0-E299-41C7-8691-FC1B79935049}" type="presParOf" srcId="{AF749073-3D35-4778-B814-C35F09429741}" destId="{B4705D78-2684-457D-B31D-498773CDF343}" srcOrd="0" destOrd="0" presId="urn:microsoft.com/office/officeart/2005/8/layout/hierarchy3"/>
    <dgm:cxn modelId="{E983F777-805F-4239-A04E-84A93EE4CBCF}" type="presParOf" srcId="{B4705D78-2684-457D-B31D-498773CDF343}" destId="{541DF038-1E0C-4201-8A1F-788EB8A164A7}" srcOrd="0" destOrd="0" presId="urn:microsoft.com/office/officeart/2005/8/layout/hierarchy3"/>
    <dgm:cxn modelId="{4B775E06-85DB-40B5-84A2-E216DF42C554}" type="presParOf" srcId="{B4705D78-2684-457D-B31D-498773CDF343}" destId="{51336AB6-7836-472D-9A2E-DC41392D9C8B}" srcOrd="1" destOrd="0" presId="urn:microsoft.com/office/officeart/2005/8/layout/hierarchy3"/>
    <dgm:cxn modelId="{9415CE10-948A-4D2B-ABE7-22E0EAF88777}" type="presParOf" srcId="{AF749073-3D35-4778-B814-C35F09429741}" destId="{851E0BBC-7765-4197-B0A4-0BB0FFD96284}" srcOrd="1" destOrd="0" presId="urn:microsoft.com/office/officeart/2005/8/layout/hierarchy3"/>
    <dgm:cxn modelId="{4420CBBF-F9F8-4C77-B22A-11A578CD1D72}" type="presParOf" srcId="{EF5E64FB-5B69-4026-819A-81C89938839C}" destId="{771F0158-A8AA-4FD5-B522-D2C8634F469E}" srcOrd="1" destOrd="0" presId="urn:microsoft.com/office/officeart/2005/8/layout/hierarchy3"/>
    <dgm:cxn modelId="{C96641F4-4B31-43F0-80A0-678B9045022C}" type="presParOf" srcId="{771F0158-A8AA-4FD5-B522-D2C8634F469E}" destId="{3C2FDD00-18B6-43EA-B428-461F184828FB}" srcOrd="0" destOrd="0" presId="urn:microsoft.com/office/officeart/2005/8/layout/hierarchy3"/>
    <dgm:cxn modelId="{B4EF0C9C-FD30-4EAA-AC4B-30F993C19B55}" type="presParOf" srcId="{3C2FDD00-18B6-43EA-B428-461F184828FB}" destId="{62F367D2-C799-4796-BAD2-9CAA7C9250D6}" srcOrd="0" destOrd="0" presId="urn:microsoft.com/office/officeart/2005/8/layout/hierarchy3"/>
    <dgm:cxn modelId="{DAFA4B09-F845-4F6C-9765-C916BEAF9F85}" type="presParOf" srcId="{3C2FDD00-18B6-43EA-B428-461F184828FB}" destId="{3D96AD36-D5A1-4B93-AB75-F8F3BDF9DF0D}" srcOrd="1" destOrd="0" presId="urn:microsoft.com/office/officeart/2005/8/layout/hierarchy3"/>
    <dgm:cxn modelId="{7F76DC7B-CDB7-454A-8611-2A4A0FF9711B}" type="presParOf" srcId="{771F0158-A8AA-4FD5-B522-D2C8634F469E}" destId="{D1DE5BD3-782A-47E0-A96D-30203390096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F95EF-6094-411C-AA2C-8DDEDEA1E6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ED557B-DEF2-4CD1-8074-75ECDDB566D8}">
      <dgm:prSet/>
      <dgm:spPr/>
      <dgm:t>
        <a:bodyPr/>
        <a:lstStyle/>
        <a:p>
          <a:r>
            <a:rPr lang="en-US" dirty="0"/>
            <a:t>Protozoan parasite</a:t>
          </a:r>
        </a:p>
      </dgm:t>
    </dgm:pt>
    <dgm:pt modelId="{F4D0738D-A1D1-4B51-86A3-71DF3CFF9D0C}" type="parTrans" cxnId="{E0DFB5A6-7E48-423E-A476-47AC76EAE124}">
      <dgm:prSet/>
      <dgm:spPr/>
      <dgm:t>
        <a:bodyPr/>
        <a:lstStyle/>
        <a:p>
          <a:endParaRPr lang="en-US"/>
        </a:p>
      </dgm:t>
    </dgm:pt>
    <dgm:pt modelId="{50404EF0-903B-438B-B8A9-331C59E7217F}" type="sibTrans" cxnId="{E0DFB5A6-7E48-423E-A476-47AC76EAE124}">
      <dgm:prSet/>
      <dgm:spPr/>
      <dgm:t>
        <a:bodyPr/>
        <a:lstStyle/>
        <a:p>
          <a:endParaRPr lang="en-US"/>
        </a:p>
      </dgm:t>
    </dgm:pt>
    <dgm:pt modelId="{81118219-EC3D-4309-B83D-9D9A94E386BF}">
      <dgm:prSet/>
      <dgm:spPr/>
      <dgm:t>
        <a:bodyPr/>
        <a:lstStyle/>
        <a:p>
          <a:r>
            <a:rPr lang="en-US"/>
            <a:t>Transmitted by the </a:t>
          </a:r>
          <a:r>
            <a:rPr lang="en-US" i="1"/>
            <a:t>Anopheles</a:t>
          </a:r>
          <a:r>
            <a:rPr lang="en-US"/>
            <a:t> mosquito</a:t>
          </a:r>
        </a:p>
      </dgm:t>
    </dgm:pt>
    <dgm:pt modelId="{CA154CD8-EBE9-4CF6-ADF6-20A881F618FC}" type="parTrans" cxnId="{DA94B171-5B0B-4487-8D48-259BF2D5FD02}">
      <dgm:prSet/>
      <dgm:spPr/>
      <dgm:t>
        <a:bodyPr/>
        <a:lstStyle/>
        <a:p>
          <a:endParaRPr lang="en-US"/>
        </a:p>
      </dgm:t>
    </dgm:pt>
    <dgm:pt modelId="{B7075E57-8DDD-4B17-97B5-751C067552A2}" type="sibTrans" cxnId="{DA94B171-5B0B-4487-8D48-259BF2D5FD02}">
      <dgm:prSet/>
      <dgm:spPr/>
      <dgm:t>
        <a:bodyPr/>
        <a:lstStyle/>
        <a:p>
          <a:endParaRPr lang="en-US"/>
        </a:p>
      </dgm:t>
    </dgm:pt>
    <dgm:pt modelId="{A31765EA-71B0-485F-912E-0EAC2F7251E6}">
      <dgm:prSet/>
      <dgm:spPr/>
      <dgm:t>
        <a:bodyPr/>
        <a:lstStyle/>
        <a:p>
          <a:r>
            <a:rPr lang="en-US"/>
            <a:t>&gt; 200 million malaria cases per year</a:t>
          </a:r>
        </a:p>
      </dgm:t>
    </dgm:pt>
    <dgm:pt modelId="{7EFC007C-ECAE-4DE6-A4E7-F15A98DBE071}" type="parTrans" cxnId="{6C84CBBC-A735-4551-A1D8-AF0A13459FCF}">
      <dgm:prSet/>
      <dgm:spPr/>
      <dgm:t>
        <a:bodyPr/>
        <a:lstStyle/>
        <a:p>
          <a:endParaRPr lang="en-US"/>
        </a:p>
      </dgm:t>
    </dgm:pt>
    <dgm:pt modelId="{CF83AEA2-814D-4D71-AD8D-783AE759CEDB}" type="sibTrans" cxnId="{6C84CBBC-A735-4551-A1D8-AF0A13459FCF}">
      <dgm:prSet/>
      <dgm:spPr/>
      <dgm:t>
        <a:bodyPr/>
        <a:lstStyle/>
        <a:p>
          <a:endParaRPr lang="en-US"/>
        </a:p>
      </dgm:t>
    </dgm:pt>
    <dgm:pt modelId="{F122C9D7-837C-4AFA-8986-78FB71BE29E0}">
      <dgm:prSet/>
      <dgm:spPr/>
      <dgm:t>
        <a:bodyPr/>
        <a:lstStyle/>
        <a:p>
          <a:r>
            <a:rPr lang="en-US"/>
            <a:t>In United States, most infections are due to travel to endemic areas </a:t>
          </a:r>
        </a:p>
      </dgm:t>
    </dgm:pt>
    <dgm:pt modelId="{14087975-0E52-405A-93A7-EB8F397A5BF7}" type="parTrans" cxnId="{62ED094B-7560-4F3E-AEF3-CB12ADFECE3A}">
      <dgm:prSet/>
      <dgm:spPr/>
      <dgm:t>
        <a:bodyPr/>
        <a:lstStyle/>
        <a:p>
          <a:endParaRPr lang="en-US"/>
        </a:p>
      </dgm:t>
    </dgm:pt>
    <dgm:pt modelId="{6C255902-C869-4CC9-AE3C-EA63D3289D3B}" type="sibTrans" cxnId="{62ED094B-7560-4F3E-AEF3-CB12ADFECE3A}">
      <dgm:prSet/>
      <dgm:spPr/>
      <dgm:t>
        <a:bodyPr/>
        <a:lstStyle/>
        <a:p>
          <a:endParaRPr lang="en-US"/>
        </a:p>
      </dgm:t>
    </dgm:pt>
    <dgm:pt modelId="{B4AA1B4C-B1A8-4A77-8185-99E69F9CB629}">
      <dgm:prSet/>
      <dgm:spPr/>
      <dgm:t>
        <a:bodyPr/>
        <a:lstStyle/>
        <a:p>
          <a:r>
            <a:rPr lang="en-US"/>
            <a:t>Transmission also associated with transfusion, congenital, and shared contaminated needles</a:t>
          </a:r>
        </a:p>
      </dgm:t>
    </dgm:pt>
    <dgm:pt modelId="{E2AAA2D6-F675-4221-A9CA-B15A52B3293F}" type="parTrans" cxnId="{E796D1D2-C2DA-4AC5-9597-05FAE0EA924A}">
      <dgm:prSet/>
      <dgm:spPr/>
      <dgm:t>
        <a:bodyPr/>
        <a:lstStyle/>
        <a:p>
          <a:endParaRPr lang="en-US"/>
        </a:p>
      </dgm:t>
    </dgm:pt>
    <dgm:pt modelId="{FAC712C5-3F6B-4E48-BBEA-4FA089E194C2}" type="sibTrans" cxnId="{E796D1D2-C2DA-4AC5-9597-05FAE0EA924A}">
      <dgm:prSet/>
      <dgm:spPr/>
      <dgm:t>
        <a:bodyPr/>
        <a:lstStyle/>
        <a:p>
          <a:endParaRPr lang="en-US"/>
        </a:p>
      </dgm:t>
    </dgm:pt>
    <dgm:pt modelId="{5BFFA41A-AC20-44BE-99EA-66E7F2A87897}" type="pres">
      <dgm:prSet presAssocID="{3B4F95EF-6094-411C-AA2C-8DDEDEA1E676}" presName="linear" presStyleCnt="0">
        <dgm:presLayoutVars>
          <dgm:animLvl val="lvl"/>
          <dgm:resizeHandles val="exact"/>
        </dgm:presLayoutVars>
      </dgm:prSet>
      <dgm:spPr/>
    </dgm:pt>
    <dgm:pt modelId="{EA0ABF8A-FFC3-4184-8129-691197E22EB8}" type="pres">
      <dgm:prSet presAssocID="{7DED557B-DEF2-4CD1-8074-75ECDDB566D8}" presName="parentText" presStyleLbl="node1" presStyleIdx="0" presStyleCnt="5">
        <dgm:presLayoutVars>
          <dgm:chMax val="0"/>
          <dgm:bulletEnabled val="1"/>
        </dgm:presLayoutVars>
      </dgm:prSet>
      <dgm:spPr/>
    </dgm:pt>
    <dgm:pt modelId="{787D4523-5195-4C15-9A6A-9A25E958E8C5}" type="pres">
      <dgm:prSet presAssocID="{50404EF0-903B-438B-B8A9-331C59E7217F}" presName="spacer" presStyleCnt="0"/>
      <dgm:spPr/>
    </dgm:pt>
    <dgm:pt modelId="{B4585CE3-8430-449E-B58A-9C05E9066547}" type="pres">
      <dgm:prSet presAssocID="{81118219-EC3D-4309-B83D-9D9A94E386BF}" presName="parentText" presStyleLbl="node1" presStyleIdx="1" presStyleCnt="5">
        <dgm:presLayoutVars>
          <dgm:chMax val="0"/>
          <dgm:bulletEnabled val="1"/>
        </dgm:presLayoutVars>
      </dgm:prSet>
      <dgm:spPr/>
    </dgm:pt>
    <dgm:pt modelId="{C4BB147E-CD09-488F-A307-E8EEA9F87660}" type="pres">
      <dgm:prSet presAssocID="{B7075E57-8DDD-4B17-97B5-751C067552A2}" presName="spacer" presStyleCnt="0"/>
      <dgm:spPr/>
    </dgm:pt>
    <dgm:pt modelId="{25EBA325-9E1B-4135-AC74-D8572E1F5AF3}" type="pres">
      <dgm:prSet presAssocID="{A31765EA-71B0-485F-912E-0EAC2F7251E6}" presName="parentText" presStyleLbl="node1" presStyleIdx="2" presStyleCnt="5">
        <dgm:presLayoutVars>
          <dgm:chMax val="0"/>
          <dgm:bulletEnabled val="1"/>
        </dgm:presLayoutVars>
      </dgm:prSet>
      <dgm:spPr/>
    </dgm:pt>
    <dgm:pt modelId="{449A6419-E5D0-4C18-8BDC-A5D7518978DB}" type="pres">
      <dgm:prSet presAssocID="{CF83AEA2-814D-4D71-AD8D-783AE759CEDB}" presName="spacer" presStyleCnt="0"/>
      <dgm:spPr/>
    </dgm:pt>
    <dgm:pt modelId="{2A538FA9-76EB-4398-AE85-99917938C74E}" type="pres">
      <dgm:prSet presAssocID="{F122C9D7-837C-4AFA-8986-78FB71BE29E0}" presName="parentText" presStyleLbl="node1" presStyleIdx="3" presStyleCnt="5">
        <dgm:presLayoutVars>
          <dgm:chMax val="0"/>
          <dgm:bulletEnabled val="1"/>
        </dgm:presLayoutVars>
      </dgm:prSet>
      <dgm:spPr/>
    </dgm:pt>
    <dgm:pt modelId="{30E27A94-D6BC-423D-8A61-F6F48F24628C}" type="pres">
      <dgm:prSet presAssocID="{6C255902-C869-4CC9-AE3C-EA63D3289D3B}" presName="spacer" presStyleCnt="0"/>
      <dgm:spPr/>
    </dgm:pt>
    <dgm:pt modelId="{3E675733-4F00-4347-B652-B45F21F5442A}" type="pres">
      <dgm:prSet presAssocID="{B4AA1B4C-B1A8-4A77-8185-99E69F9CB629}" presName="parentText" presStyleLbl="node1" presStyleIdx="4" presStyleCnt="5">
        <dgm:presLayoutVars>
          <dgm:chMax val="0"/>
          <dgm:bulletEnabled val="1"/>
        </dgm:presLayoutVars>
      </dgm:prSet>
      <dgm:spPr/>
    </dgm:pt>
  </dgm:ptLst>
  <dgm:cxnLst>
    <dgm:cxn modelId="{88466161-7C5B-4EE9-B57C-9E53C2A69F51}" type="presOf" srcId="{B4AA1B4C-B1A8-4A77-8185-99E69F9CB629}" destId="{3E675733-4F00-4347-B652-B45F21F5442A}" srcOrd="0" destOrd="0" presId="urn:microsoft.com/office/officeart/2005/8/layout/vList2"/>
    <dgm:cxn modelId="{6924B264-2024-42C0-B7F9-EE07B17ED414}" type="presOf" srcId="{3B4F95EF-6094-411C-AA2C-8DDEDEA1E676}" destId="{5BFFA41A-AC20-44BE-99EA-66E7F2A87897}" srcOrd="0" destOrd="0" presId="urn:microsoft.com/office/officeart/2005/8/layout/vList2"/>
    <dgm:cxn modelId="{62ED094B-7560-4F3E-AEF3-CB12ADFECE3A}" srcId="{3B4F95EF-6094-411C-AA2C-8DDEDEA1E676}" destId="{F122C9D7-837C-4AFA-8986-78FB71BE29E0}" srcOrd="3" destOrd="0" parTransId="{14087975-0E52-405A-93A7-EB8F397A5BF7}" sibTransId="{6C255902-C869-4CC9-AE3C-EA63D3289D3B}"/>
    <dgm:cxn modelId="{DA94B171-5B0B-4487-8D48-259BF2D5FD02}" srcId="{3B4F95EF-6094-411C-AA2C-8DDEDEA1E676}" destId="{81118219-EC3D-4309-B83D-9D9A94E386BF}" srcOrd="1" destOrd="0" parTransId="{CA154CD8-EBE9-4CF6-ADF6-20A881F618FC}" sibTransId="{B7075E57-8DDD-4B17-97B5-751C067552A2}"/>
    <dgm:cxn modelId="{D1C29059-D27E-44FD-8B1C-5F1E0052FE87}" type="presOf" srcId="{A31765EA-71B0-485F-912E-0EAC2F7251E6}" destId="{25EBA325-9E1B-4135-AC74-D8572E1F5AF3}" srcOrd="0" destOrd="0" presId="urn:microsoft.com/office/officeart/2005/8/layout/vList2"/>
    <dgm:cxn modelId="{4A092687-929D-493D-BBE8-3141C7F1E4B2}" type="presOf" srcId="{7DED557B-DEF2-4CD1-8074-75ECDDB566D8}" destId="{EA0ABF8A-FFC3-4184-8129-691197E22EB8}" srcOrd="0" destOrd="0" presId="urn:microsoft.com/office/officeart/2005/8/layout/vList2"/>
    <dgm:cxn modelId="{E0DFB5A6-7E48-423E-A476-47AC76EAE124}" srcId="{3B4F95EF-6094-411C-AA2C-8DDEDEA1E676}" destId="{7DED557B-DEF2-4CD1-8074-75ECDDB566D8}" srcOrd="0" destOrd="0" parTransId="{F4D0738D-A1D1-4B51-86A3-71DF3CFF9D0C}" sibTransId="{50404EF0-903B-438B-B8A9-331C59E7217F}"/>
    <dgm:cxn modelId="{6C84CBBC-A735-4551-A1D8-AF0A13459FCF}" srcId="{3B4F95EF-6094-411C-AA2C-8DDEDEA1E676}" destId="{A31765EA-71B0-485F-912E-0EAC2F7251E6}" srcOrd="2" destOrd="0" parTransId="{7EFC007C-ECAE-4DE6-A4E7-F15A98DBE071}" sibTransId="{CF83AEA2-814D-4D71-AD8D-783AE759CEDB}"/>
    <dgm:cxn modelId="{E796D1D2-C2DA-4AC5-9597-05FAE0EA924A}" srcId="{3B4F95EF-6094-411C-AA2C-8DDEDEA1E676}" destId="{B4AA1B4C-B1A8-4A77-8185-99E69F9CB629}" srcOrd="4" destOrd="0" parTransId="{E2AAA2D6-F675-4221-A9CA-B15A52B3293F}" sibTransId="{FAC712C5-3F6B-4E48-BBEA-4FA089E194C2}"/>
    <dgm:cxn modelId="{E23AFEED-0073-4520-8361-48C9394E33B5}" type="presOf" srcId="{81118219-EC3D-4309-B83D-9D9A94E386BF}" destId="{B4585CE3-8430-449E-B58A-9C05E9066547}" srcOrd="0" destOrd="0" presId="urn:microsoft.com/office/officeart/2005/8/layout/vList2"/>
    <dgm:cxn modelId="{F5B571F4-3882-46A5-97B7-CF8947513952}" type="presOf" srcId="{F122C9D7-837C-4AFA-8986-78FB71BE29E0}" destId="{2A538FA9-76EB-4398-AE85-99917938C74E}" srcOrd="0" destOrd="0" presId="urn:microsoft.com/office/officeart/2005/8/layout/vList2"/>
    <dgm:cxn modelId="{6ECC595F-B8E7-4522-A339-4810ACC2462A}" type="presParOf" srcId="{5BFFA41A-AC20-44BE-99EA-66E7F2A87897}" destId="{EA0ABF8A-FFC3-4184-8129-691197E22EB8}" srcOrd="0" destOrd="0" presId="urn:microsoft.com/office/officeart/2005/8/layout/vList2"/>
    <dgm:cxn modelId="{EF2A8D28-A76B-4D84-A175-685B4DE1F893}" type="presParOf" srcId="{5BFFA41A-AC20-44BE-99EA-66E7F2A87897}" destId="{787D4523-5195-4C15-9A6A-9A25E958E8C5}" srcOrd="1" destOrd="0" presId="urn:microsoft.com/office/officeart/2005/8/layout/vList2"/>
    <dgm:cxn modelId="{1F3FDB86-0CBC-447E-A1DF-5EF1567141A6}" type="presParOf" srcId="{5BFFA41A-AC20-44BE-99EA-66E7F2A87897}" destId="{B4585CE3-8430-449E-B58A-9C05E9066547}" srcOrd="2" destOrd="0" presId="urn:microsoft.com/office/officeart/2005/8/layout/vList2"/>
    <dgm:cxn modelId="{1358B03C-9905-4339-8BD6-381594B77B4D}" type="presParOf" srcId="{5BFFA41A-AC20-44BE-99EA-66E7F2A87897}" destId="{C4BB147E-CD09-488F-A307-E8EEA9F87660}" srcOrd="3" destOrd="0" presId="urn:microsoft.com/office/officeart/2005/8/layout/vList2"/>
    <dgm:cxn modelId="{E37070FE-7253-4C3F-8A42-727204861FE7}" type="presParOf" srcId="{5BFFA41A-AC20-44BE-99EA-66E7F2A87897}" destId="{25EBA325-9E1B-4135-AC74-D8572E1F5AF3}" srcOrd="4" destOrd="0" presId="urn:microsoft.com/office/officeart/2005/8/layout/vList2"/>
    <dgm:cxn modelId="{257F9EB9-7F8F-415C-93E0-A5DE84238B9E}" type="presParOf" srcId="{5BFFA41A-AC20-44BE-99EA-66E7F2A87897}" destId="{449A6419-E5D0-4C18-8BDC-A5D7518978DB}" srcOrd="5" destOrd="0" presId="urn:microsoft.com/office/officeart/2005/8/layout/vList2"/>
    <dgm:cxn modelId="{15B53920-02E5-494B-9CB5-6D1472483200}" type="presParOf" srcId="{5BFFA41A-AC20-44BE-99EA-66E7F2A87897}" destId="{2A538FA9-76EB-4398-AE85-99917938C74E}" srcOrd="6" destOrd="0" presId="urn:microsoft.com/office/officeart/2005/8/layout/vList2"/>
    <dgm:cxn modelId="{010B902D-33FB-4F0F-B8A5-3E55233D0CBC}" type="presParOf" srcId="{5BFFA41A-AC20-44BE-99EA-66E7F2A87897}" destId="{30E27A94-D6BC-423D-8A61-F6F48F24628C}" srcOrd="7" destOrd="0" presId="urn:microsoft.com/office/officeart/2005/8/layout/vList2"/>
    <dgm:cxn modelId="{F1BE04A5-B16E-45FD-9B3A-B76D5FF5104B}" type="presParOf" srcId="{5BFFA41A-AC20-44BE-99EA-66E7F2A87897}" destId="{3E675733-4F00-4347-B652-B45F21F5442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D4028-1CB9-4401-9326-265786A244E8}"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60C28915-F762-4A87-AA00-06015872542A}">
      <dgm:prSet/>
      <dgm:spPr/>
      <dgm:t>
        <a:bodyPr/>
        <a:lstStyle/>
        <a:p>
          <a:r>
            <a:rPr lang="en-US"/>
            <a:t>More common in some parts of world</a:t>
          </a:r>
        </a:p>
      </dgm:t>
    </dgm:pt>
    <dgm:pt modelId="{A3B1509E-7ACE-437C-8C1F-7D09A267A7C7}" type="parTrans" cxnId="{743D1AE8-79E5-4E7B-A4DC-06DBE8B03EDA}">
      <dgm:prSet/>
      <dgm:spPr/>
      <dgm:t>
        <a:bodyPr/>
        <a:lstStyle/>
        <a:p>
          <a:endParaRPr lang="en-US"/>
        </a:p>
      </dgm:t>
    </dgm:pt>
    <dgm:pt modelId="{63EFCC46-B45D-4B4C-BDA9-412F21380890}" type="sibTrans" cxnId="{743D1AE8-79E5-4E7B-A4DC-06DBE8B03EDA}">
      <dgm:prSet/>
      <dgm:spPr/>
      <dgm:t>
        <a:bodyPr/>
        <a:lstStyle/>
        <a:p>
          <a:endParaRPr lang="en-US"/>
        </a:p>
      </dgm:t>
    </dgm:pt>
    <dgm:pt modelId="{A570EED2-03B6-4524-902B-02474E4F4655}">
      <dgm:prSet/>
      <dgm:spPr/>
      <dgm:t>
        <a:bodyPr/>
        <a:lstStyle/>
        <a:p>
          <a:r>
            <a:rPr lang="en-US"/>
            <a:t>Thailand: 30% </a:t>
          </a:r>
          <a:r>
            <a:rPr lang="en-US" i="1"/>
            <a:t>P. falciparum</a:t>
          </a:r>
          <a:r>
            <a:rPr lang="en-US"/>
            <a:t>/</a:t>
          </a:r>
          <a:r>
            <a:rPr lang="en-US" i="1"/>
            <a:t>P. vivax</a:t>
          </a:r>
          <a:endParaRPr lang="en-US"/>
        </a:p>
      </dgm:t>
    </dgm:pt>
    <dgm:pt modelId="{722AAD83-5D40-4F68-9CA6-20F015FF8D7B}" type="parTrans" cxnId="{1FFA2341-5FB7-4060-8A84-D7F71498AE21}">
      <dgm:prSet/>
      <dgm:spPr/>
      <dgm:t>
        <a:bodyPr/>
        <a:lstStyle/>
        <a:p>
          <a:endParaRPr lang="en-US"/>
        </a:p>
      </dgm:t>
    </dgm:pt>
    <dgm:pt modelId="{DB9464B2-C0DB-4F3D-A75D-4F4FB6F67B46}" type="sibTrans" cxnId="{1FFA2341-5FB7-4060-8A84-D7F71498AE21}">
      <dgm:prSet/>
      <dgm:spPr/>
      <dgm:t>
        <a:bodyPr/>
        <a:lstStyle/>
        <a:p>
          <a:endParaRPr lang="en-US"/>
        </a:p>
      </dgm:t>
    </dgm:pt>
    <dgm:pt modelId="{B6A7C001-013B-4A6E-9077-1BA4CF5E7B2B}">
      <dgm:prSet/>
      <dgm:spPr/>
      <dgm:t>
        <a:bodyPr/>
        <a:lstStyle/>
        <a:p>
          <a:r>
            <a:rPr lang="en-US"/>
            <a:t>Africa: </a:t>
          </a:r>
          <a:r>
            <a:rPr lang="en-US" i="1"/>
            <a:t>P. falciparum</a:t>
          </a:r>
          <a:r>
            <a:rPr lang="en-US"/>
            <a:t>/</a:t>
          </a:r>
          <a:r>
            <a:rPr lang="en-US" i="1"/>
            <a:t>P. malariae</a:t>
          </a:r>
          <a:endParaRPr lang="en-US"/>
        </a:p>
      </dgm:t>
    </dgm:pt>
    <dgm:pt modelId="{51F4FA16-F8E3-4CC8-B732-589BF2403C05}" type="parTrans" cxnId="{D65D4759-2046-4D41-B2B1-0DC2C6BBD42D}">
      <dgm:prSet/>
      <dgm:spPr/>
      <dgm:t>
        <a:bodyPr/>
        <a:lstStyle/>
        <a:p>
          <a:endParaRPr lang="en-US"/>
        </a:p>
      </dgm:t>
    </dgm:pt>
    <dgm:pt modelId="{FA7D5906-D50D-416F-9849-8BD940ECB9C0}" type="sibTrans" cxnId="{D65D4759-2046-4D41-B2B1-0DC2C6BBD42D}">
      <dgm:prSet/>
      <dgm:spPr/>
      <dgm:t>
        <a:bodyPr/>
        <a:lstStyle/>
        <a:p>
          <a:endParaRPr lang="en-US"/>
        </a:p>
      </dgm:t>
    </dgm:pt>
    <dgm:pt modelId="{7DD5BD1D-5CCB-4B3B-AFA0-3C65288E2F22}">
      <dgm:prSet/>
      <dgm:spPr/>
      <dgm:t>
        <a:bodyPr/>
        <a:lstStyle/>
        <a:p>
          <a:r>
            <a:rPr lang="en-US"/>
            <a:t>New Guinea: all 4 species (confirmed by PCR)</a:t>
          </a:r>
        </a:p>
      </dgm:t>
    </dgm:pt>
    <dgm:pt modelId="{6C99554D-AF2A-4C56-89F1-F00BF2C42D29}" type="parTrans" cxnId="{2135A5F4-D12E-4077-8CA0-A41DC1DE0F2C}">
      <dgm:prSet/>
      <dgm:spPr/>
      <dgm:t>
        <a:bodyPr/>
        <a:lstStyle/>
        <a:p>
          <a:endParaRPr lang="en-US"/>
        </a:p>
      </dgm:t>
    </dgm:pt>
    <dgm:pt modelId="{550D9B31-B2CF-4D6F-99A8-42DEBB13240F}" type="sibTrans" cxnId="{2135A5F4-D12E-4077-8CA0-A41DC1DE0F2C}">
      <dgm:prSet/>
      <dgm:spPr/>
      <dgm:t>
        <a:bodyPr/>
        <a:lstStyle/>
        <a:p>
          <a:endParaRPr lang="en-US"/>
        </a:p>
      </dgm:t>
    </dgm:pt>
    <dgm:pt modelId="{6BDA847F-DBA7-4848-8762-AAC880FE052B}">
      <dgm:prSet/>
      <dgm:spPr/>
      <dgm:t>
        <a:bodyPr/>
        <a:lstStyle/>
        <a:p>
          <a:r>
            <a:rPr lang="en-US" i="1"/>
            <a:t>Anopheles</a:t>
          </a:r>
          <a:r>
            <a:rPr lang="en-US"/>
            <a:t> mosquitoes: Can transmit two species at the same time.</a:t>
          </a:r>
        </a:p>
      </dgm:t>
    </dgm:pt>
    <dgm:pt modelId="{28B5B01C-02FB-40E5-AAB4-25AC87334140}" type="parTrans" cxnId="{A75D2302-58BD-45FB-A2BD-0D4DB5EDB937}">
      <dgm:prSet/>
      <dgm:spPr/>
      <dgm:t>
        <a:bodyPr/>
        <a:lstStyle/>
        <a:p>
          <a:endParaRPr lang="en-US"/>
        </a:p>
      </dgm:t>
    </dgm:pt>
    <dgm:pt modelId="{60993BAC-BD74-483B-952D-DEDAB1771685}" type="sibTrans" cxnId="{A75D2302-58BD-45FB-A2BD-0D4DB5EDB937}">
      <dgm:prSet/>
      <dgm:spPr/>
      <dgm:t>
        <a:bodyPr/>
        <a:lstStyle/>
        <a:p>
          <a:endParaRPr lang="en-US"/>
        </a:p>
      </dgm:t>
    </dgm:pt>
    <dgm:pt modelId="{87F4C8C3-C682-4000-98E3-334B8AF9E861}">
      <dgm:prSet/>
      <dgm:spPr/>
      <dgm:t>
        <a:bodyPr/>
        <a:lstStyle/>
        <a:p>
          <a:r>
            <a:rPr lang="en-US"/>
            <a:t>Difficult to detect microscopically (different parasite levels, low parasitemia, confusing morphologic criteria), but PCR can differentiate to the species level</a:t>
          </a:r>
        </a:p>
      </dgm:t>
    </dgm:pt>
    <dgm:pt modelId="{CFE13425-A37B-47FE-8D0C-5B3C9DF68275}" type="parTrans" cxnId="{12AD671F-9456-4173-9CBA-19947C5E1A75}">
      <dgm:prSet/>
      <dgm:spPr/>
      <dgm:t>
        <a:bodyPr/>
        <a:lstStyle/>
        <a:p>
          <a:endParaRPr lang="en-US"/>
        </a:p>
      </dgm:t>
    </dgm:pt>
    <dgm:pt modelId="{521C11AA-254E-4A66-B3AC-48A9DC40F8D7}" type="sibTrans" cxnId="{12AD671F-9456-4173-9CBA-19947C5E1A75}">
      <dgm:prSet/>
      <dgm:spPr/>
      <dgm:t>
        <a:bodyPr/>
        <a:lstStyle/>
        <a:p>
          <a:endParaRPr lang="en-US"/>
        </a:p>
      </dgm:t>
    </dgm:pt>
    <dgm:pt modelId="{E1E91E7C-3570-4093-BBBB-17548D6F8EE5}" type="pres">
      <dgm:prSet presAssocID="{1A5D4028-1CB9-4401-9326-265786A244E8}" presName="Name0" presStyleCnt="0">
        <dgm:presLayoutVars>
          <dgm:dir/>
          <dgm:animLvl val="lvl"/>
          <dgm:resizeHandles val="exact"/>
        </dgm:presLayoutVars>
      </dgm:prSet>
      <dgm:spPr/>
    </dgm:pt>
    <dgm:pt modelId="{D165CAFB-C3AF-4296-BBF9-644B10B22F8C}" type="pres">
      <dgm:prSet presAssocID="{87F4C8C3-C682-4000-98E3-334B8AF9E861}" presName="boxAndChildren" presStyleCnt="0"/>
      <dgm:spPr/>
    </dgm:pt>
    <dgm:pt modelId="{6C9D84A6-050F-4D7F-B255-B291474B9498}" type="pres">
      <dgm:prSet presAssocID="{87F4C8C3-C682-4000-98E3-334B8AF9E861}" presName="parentTextBox" presStyleLbl="node1" presStyleIdx="0" presStyleCnt="2"/>
      <dgm:spPr/>
    </dgm:pt>
    <dgm:pt modelId="{89A0B541-B198-4093-810C-04C8C1C9CAFC}" type="pres">
      <dgm:prSet presAssocID="{63EFCC46-B45D-4B4C-BDA9-412F21380890}" presName="sp" presStyleCnt="0"/>
      <dgm:spPr/>
    </dgm:pt>
    <dgm:pt modelId="{F0A9E493-2CDB-47ED-B421-FBF1668A9BD7}" type="pres">
      <dgm:prSet presAssocID="{60C28915-F762-4A87-AA00-06015872542A}" presName="arrowAndChildren" presStyleCnt="0"/>
      <dgm:spPr/>
    </dgm:pt>
    <dgm:pt modelId="{B706E9B2-98DD-4B3F-B682-E78F359C0D69}" type="pres">
      <dgm:prSet presAssocID="{60C28915-F762-4A87-AA00-06015872542A}" presName="parentTextArrow" presStyleLbl="node1" presStyleIdx="0" presStyleCnt="2"/>
      <dgm:spPr/>
    </dgm:pt>
    <dgm:pt modelId="{C0C46B66-ECDE-427E-B1CE-D5D20DCCDC3D}" type="pres">
      <dgm:prSet presAssocID="{60C28915-F762-4A87-AA00-06015872542A}" presName="arrow" presStyleLbl="node1" presStyleIdx="1" presStyleCnt="2"/>
      <dgm:spPr/>
    </dgm:pt>
    <dgm:pt modelId="{CB0D192B-AFF8-4633-92E1-60153518403E}" type="pres">
      <dgm:prSet presAssocID="{60C28915-F762-4A87-AA00-06015872542A}" presName="descendantArrow" presStyleCnt="0"/>
      <dgm:spPr/>
    </dgm:pt>
    <dgm:pt modelId="{0F6E4EDC-559C-4476-89DD-55B57A9BD9F1}" type="pres">
      <dgm:prSet presAssocID="{A570EED2-03B6-4524-902B-02474E4F4655}" presName="childTextArrow" presStyleLbl="fgAccFollowNode1" presStyleIdx="0" presStyleCnt="4">
        <dgm:presLayoutVars>
          <dgm:bulletEnabled val="1"/>
        </dgm:presLayoutVars>
      </dgm:prSet>
      <dgm:spPr/>
    </dgm:pt>
    <dgm:pt modelId="{EA692A50-F8C0-47EB-9DED-247445E8295A}" type="pres">
      <dgm:prSet presAssocID="{B6A7C001-013B-4A6E-9077-1BA4CF5E7B2B}" presName="childTextArrow" presStyleLbl="fgAccFollowNode1" presStyleIdx="1" presStyleCnt="4">
        <dgm:presLayoutVars>
          <dgm:bulletEnabled val="1"/>
        </dgm:presLayoutVars>
      </dgm:prSet>
      <dgm:spPr/>
    </dgm:pt>
    <dgm:pt modelId="{2C604AB1-93E8-42FB-B96E-70CAF868B3C3}" type="pres">
      <dgm:prSet presAssocID="{7DD5BD1D-5CCB-4B3B-AFA0-3C65288E2F22}" presName="childTextArrow" presStyleLbl="fgAccFollowNode1" presStyleIdx="2" presStyleCnt="4">
        <dgm:presLayoutVars>
          <dgm:bulletEnabled val="1"/>
        </dgm:presLayoutVars>
      </dgm:prSet>
      <dgm:spPr/>
    </dgm:pt>
    <dgm:pt modelId="{0A1427D3-62A0-4684-AF94-148FD5CC5314}" type="pres">
      <dgm:prSet presAssocID="{6BDA847F-DBA7-4848-8762-AAC880FE052B}" presName="childTextArrow" presStyleLbl="fgAccFollowNode1" presStyleIdx="3" presStyleCnt="4">
        <dgm:presLayoutVars>
          <dgm:bulletEnabled val="1"/>
        </dgm:presLayoutVars>
      </dgm:prSet>
      <dgm:spPr/>
    </dgm:pt>
  </dgm:ptLst>
  <dgm:cxnLst>
    <dgm:cxn modelId="{A75D2302-58BD-45FB-A2BD-0D4DB5EDB937}" srcId="{60C28915-F762-4A87-AA00-06015872542A}" destId="{6BDA847F-DBA7-4848-8762-AAC880FE052B}" srcOrd="3" destOrd="0" parTransId="{28B5B01C-02FB-40E5-AAB4-25AC87334140}" sibTransId="{60993BAC-BD74-483B-952D-DEDAB1771685}"/>
    <dgm:cxn modelId="{59C1F50A-B6FF-4EA2-A52C-B8C3F76BD6F2}" type="presOf" srcId="{1A5D4028-1CB9-4401-9326-265786A244E8}" destId="{E1E91E7C-3570-4093-BBBB-17548D6F8EE5}" srcOrd="0" destOrd="0" presId="urn:microsoft.com/office/officeart/2005/8/layout/process4"/>
    <dgm:cxn modelId="{F5CD5A0E-F672-48FC-8166-3C1BE93D953E}" type="presOf" srcId="{60C28915-F762-4A87-AA00-06015872542A}" destId="{B706E9B2-98DD-4B3F-B682-E78F359C0D69}" srcOrd="0" destOrd="0" presId="urn:microsoft.com/office/officeart/2005/8/layout/process4"/>
    <dgm:cxn modelId="{12AD671F-9456-4173-9CBA-19947C5E1A75}" srcId="{1A5D4028-1CB9-4401-9326-265786A244E8}" destId="{87F4C8C3-C682-4000-98E3-334B8AF9E861}" srcOrd="1" destOrd="0" parTransId="{CFE13425-A37B-47FE-8D0C-5B3C9DF68275}" sibTransId="{521C11AA-254E-4A66-B3AC-48A9DC40F8D7}"/>
    <dgm:cxn modelId="{1FFA2341-5FB7-4060-8A84-D7F71498AE21}" srcId="{60C28915-F762-4A87-AA00-06015872542A}" destId="{A570EED2-03B6-4524-902B-02474E4F4655}" srcOrd="0" destOrd="0" parTransId="{722AAD83-5D40-4F68-9CA6-20F015FF8D7B}" sibTransId="{DB9464B2-C0DB-4F3D-A75D-4F4FB6F67B46}"/>
    <dgm:cxn modelId="{A7FB8173-B8FD-42E1-AA0C-4D9D54C7242A}" type="presOf" srcId="{60C28915-F762-4A87-AA00-06015872542A}" destId="{C0C46B66-ECDE-427E-B1CE-D5D20DCCDC3D}" srcOrd="1" destOrd="0" presId="urn:microsoft.com/office/officeart/2005/8/layout/process4"/>
    <dgm:cxn modelId="{D65D4759-2046-4D41-B2B1-0DC2C6BBD42D}" srcId="{60C28915-F762-4A87-AA00-06015872542A}" destId="{B6A7C001-013B-4A6E-9077-1BA4CF5E7B2B}" srcOrd="1" destOrd="0" parTransId="{51F4FA16-F8E3-4CC8-B732-589BF2403C05}" sibTransId="{FA7D5906-D50D-416F-9849-8BD940ECB9C0}"/>
    <dgm:cxn modelId="{1281D87D-B1E8-4023-BC86-5441870EFD96}" type="presOf" srcId="{87F4C8C3-C682-4000-98E3-334B8AF9E861}" destId="{6C9D84A6-050F-4D7F-B255-B291474B9498}" srcOrd="0" destOrd="0" presId="urn:microsoft.com/office/officeart/2005/8/layout/process4"/>
    <dgm:cxn modelId="{3E45FF7F-9007-4D57-BC38-AD0AE632EF92}" type="presOf" srcId="{B6A7C001-013B-4A6E-9077-1BA4CF5E7B2B}" destId="{EA692A50-F8C0-47EB-9DED-247445E8295A}" srcOrd="0" destOrd="0" presId="urn:microsoft.com/office/officeart/2005/8/layout/process4"/>
    <dgm:cxn modelId="{FAF0B7BD-F65F-4C78-856E-68C990B24689}" type="presOf" srcId="{A570EED2-03B6-4524-902B-02474E4F4655}" destId="{0F6E4EDC-559C-4476-89DD-55B57A9BD9F1}" srcOrd="0" destOrd="0" presId="urn:microsoft.com/office/officeart/2005/8/layout/process4"/>
    <dgm:cxn modelId="{FDEDE5C2-E704-45BD-A8B7-7E530949C01B}" type="presOf" srcId="{7DD5BD1D-5CCB-4B3B-AFA0-3C65288E2F22}" destId="{2C604AB1-93E8-42FB-B96E-70CAF868B3C3}" srcOrd="0" destOrd="0" presId="urn:microsoft.com/office/officeart/2005/8/layout/process4"/>
    <dgm:cxn modelId="{743D1AE8-79E5-4E7B-A4DC-06DBE8B03EDA}" srcId="{1A5D4028-1CB9-4401-9326-265786A244E8}" destId="{60C28915-F762-4A87-AA00-06015872542A}" srcOrd="0" destOrd="0" parTransId="{A3B1509E-7ACE-437C-8C1F-7D09A267A7C7}" sibTransId="{63EFCC46-B45D-4B4C-BDA9-412F21380890}"/>
    <dgm:cxn modelId="{BEEA6AE8-C54C-44DD-A337-F699F27C470A}" type="presOf" srcId="{6BDA847F-DBA7-4848-8762-AAC880FE052B}" destId="{0A1427D3-62A0-4684-AF94-148FD5CC5314}" srcOrd="0" destOrd="0" presId="urn:microsoft.com/office/officeart/2005/8/layout/process4"/>
    <dgm:cxn modelId="{2135A5F4-D12E-4077-8CA0-A41DC1DE0F2C}" srcId="{60C28915-F762-4A87-AA00-06015872542A}" destId="{7DD5BD1D-5CCB-4B3B-AFA0-3C65288E2F22}" srcOrd="2" destOrd="0" parTransId="{6C99554D-AF2A-4C56-89F1-F00BF2C42D29}" sibTransId="{550D9B31-B2CF-4D6F-99A8-42DEBB13240F}"/>
    <dgm:cxn modelId="{8DE4B1EC-FFB7-4A41-8885-836266FB875F}" type="presParOf" srcId="{E1E91E7C-3570-4093-BBBB-17548D6F8EE5}" destId="{D165CAFB-C3AF-4296-BBF9-644B10B22F8C}" srcOrd="0" destOrd="0" presId="urn:microsoft.com/office/officeart/2005/8/layout/process4"/>
    <dgm:cxn modelId="{0A432C86-25EF-434B-8096-0ACC4BF024A2}" type="presParOf" srcId="{D165CAFB-C3AF-4296-BBF9-644B10B22F8C}" destId="{6C9D84A6-050F-4D7F-B255-B291474B9498}" srcOrd="0" destOrd="0" presId="urn:microsoft.com/office/officeart/2005/8/layout/process4"/>
    <dgm:cxn modelId="{9185AEA9-03F4-4074-A29F-9C12FAE0F0C3}" type="presParOf" srcId="{E1E91E7C-3570-4093-BBBB-17548D6F8EE5}" destId="{89A0B541-B198-4093-810C-04C8C1C9CAFC}" srcOrd="1" destOrd="0" presId="urn:microsoft.com/office/officeart/2005/8/layout/process4"/>
    <dgm:cxn modelId="{618932C0-20B7-4EC4-A1E0-3FF59D5FDD26}" type="presParOf" srcId="{E1E91E7C-3570-4093-BBBB-17548D6F8EE5}" destId="{F0A9E493-2CDB-47ED-B421-FBF1668A9BD7}" srcOrd="2" destOrd="0" presId="urn:microsoft.com/office/officeart/2005/8/layout/process4"/>
    <dgm:cxn modelId="{566D87CE-8AEC-43A6-A39F-2826C5798623}" type="presParOf" srcId="{F0A9E493-2CDB-47ED-B421-FBF1668A9BD7}" destId="{B706E9B2-98DD-4B3F-B682-E78F359C0D69}" srcOrd="0" destOrd="0" presId="urn:microsoft.com/office/officeart/2005/8/layout/process4"/>
    <dgm:cxn modelId="{E6DD773F-494D-4268-BB6C-C746B90AA458}" type="presParOf" srcId="{F0A9E493-2CDB-47ED-B421-FBF1668A9BD7}" destId="{C0C46B66-ECDE-427E-B1CE-D5D20DCCDC3D}" srcOrd="1" destOrd="0" presId="urn:microsoft.com/office/officeart/2005/8/layout/process4"/>
    <dgm:cxn modelId="{3D1886ED-8B73-4322-BC35-36D56B544B4A}" type="presParOf" srcId="{F0A9E493-2CDB-47ED-B421-FBF1668A9BD7}" destId="{CB0D192B-AFF8-4633-92E1-60153518403E}" srcOrd="2" destOrd="0" presId="urn:microsoft.com/office/officeart/2005/8/layout/process4"/>
    <dgm:cxn modelId="{A8597AB0-8709-4784-8A64-05486CB56377}" type="presParOf" srcId="{CB0D192B-AFF8-4633-92E1-60153518403E}" destId="{0F6E4EDC-559C-4476-89DD-55B57A9BD9F1}" srcOrd="0" destOrd="0" presId="urn:microsoft.com/office/officeart/2005/8/layout/process4"/>
    <dgm:cxn modelId="{4A523DF0-7717-4CCC-BFB8-16734F37C687}" type="presParOf" srcId="{CB0D192B-AFF8-4633-92E1-60153518403E}" destId="{EA692A50-F8C0-47EB-9DED-247445E8295A}" srcOrd="1" destOrd="0" presId="urn:microsoft.com/office/officeart/2005/8/layout/process4"/>
    <dgm:cxn modelId="{F99FD9DA-BB42-4FE7-A0A7-DD7E725F598E}" type="presParOf" srcId="{CB0D192B-AFF8-4633-92E1-60153518403E}" destId="{2C604AB1-93E8-42FB-B96E-70CAF868B3C3}" srcOrd="2" destOrd="0" presId="urn:microsoft.com/office/officeart/2005/8/layout/process4"/>
    <dgm:cxn modelId="{3D85B1B1-37B4-4C42-95C2-FD1CDF7D4293}" type="presParOf" srcId="{CB0D192B-AFF8-4633-92E1-60153518403E}" destId="{0A1427D3-62A0-4684-AF94-148FD5CC5314}"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8D021-C853-43DF-B6F0-CC31AA80B57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ED08A1BB-4CC1-4C4F-BA74-865DEAE6D994}">
      <dgm:prSet/>
      <dgm:spPr/>
      <dgm:t>
        <a:bodyPr/>
        <a:lstStyle/>
        <a:p>
          <a:r>
            <a:rPr lang="en-US"/>
            <a:t>NEGATIVE:</a:t>
          </a:r>
        </a:p>
      </dgm:t>
    </dgm:pt>
    <dgm:pt modelId="{E7D48BE9-E20E-413B-B6A4-A041D86C16A8}" type="parTrans" cxnId="{C0401AEA-2323-4806-87C3-56B45C8B533A}">
      <dgm:prSet/>
      <dgm:spPr/>
      <dgm:t>
        <a:bodyPr/>
        <a:lstStyle/>
        <a:p>
          <a:endParaRPr lang="en-US"/>
        </a:p>
      </dgm:t>
    </dgm:pt>
    <dgm:pt modelId="{5322B7B2-7093-4BCF-8983-BC53C850C096}" type="sibTrans" cxnId="{C0401AEA-2323-4806-87C3-56B45C8B533A}">
      <dgm:prSet/>
      <dgm:spPr/>
      <dgm:t>
        <a:bodyPr/>
        <a:lstStyle/>
        <a:p>
          <a:endParaRPr lang="en-US"/>
        </a:p>
      </dgm:t>
    </dgm:pt>
    <dgm:pt modelId="{560A8B46-7859-4DDB-BAEA-3BC006A83E2E}">
      <dgm:prSet/>
      <dgm:spPr/>
      <dgm:t>
        <a:bodyPr/>
        <a:lstStyle/>
        <a:p>
          <a:r>
            <a:rPr lang="en-US"/>
            <a:t>Control line must be positive for test to be valid</a:t>
          </a:r>
        </a:p>
      </dgm:t>
    </dgm:pt>
    <dgm:pt modelId="{982C8DA3-ED9D-4240-AE9B-059D2DDC8541}" type="parTrans" cxnId="{48604B6C-71F7-42C0-8D30-0C0482277BC6}">
      <dgm:prSet/>
      <dgm:spPr/>
      <dgm:t>
        <a:bodyPr/>
        <a:lstStyle/>
        <a:p>
          <a:endParaRPr lang="en-US"/>
        </a:p>
      </dgm:t>
    </dgm:pt>
    <dgm:pt modelId="{F2437DD7-935B-4EE2-A8F1-0464CE1498D5}" type="sibTrans" cxnId="{48604B6C-71F7-42C0-8D30-0C0482277BC6}">
      <dgm:prSet/>
      <dgm:spPr/>
      <dgm:t>
        <a:bodyPr/>
        <a:lstStyle/>
        <a:p>
          <a:endParaRPr lang="en-US"/>
        </a:p>
      </dgm:t>
    </dgm:pt>
    <dgm:pt modelId="{EC4F9D51-B2A9-4837-9F79-67B289A20138}">
      <dgm:prSet/>
      <dgm:spPr/>
      <dgm:t>
        <a:bodyPr/>
        <a:lstStyle/>
        <a:p>
          <a:r>
            <a:rPr lang="en-US"/>
            <a:t>T1: Negative for </a:t>
          </a:r>
          <a:r>
            <a:rPr lang="en-US" i="1"/>
            <a:t>Plasmodium falciparum</a:t>
          </a:r>
          <a:r>
            <a:rPr lang="en-US"/>
            <a:t> antigen</a:t>
          </a:r>
        </a:p>
      </dgm:t>
    </dgm:pt>
    <dgm:pt modelId="{20A493B8-5A8D-4635-823E-B939A92E05DD}" type="parTrans" cxnId="{F094A1A4-279D-48D9-8125-99FC2E3B279F}">
      <dgm:prSet/>
      <dgm:spPr/>
      <dgm:t>
        <a:bodyPr/>
        <a:lstStyle/>
        <a:p>
          <a:endParaRPr lang="en-US"/>
        </a:p>
      </dgm:t>
    </dgm:pt>
    <dgm:pt modelId="{6BB375CF-4679-4151-8895-B0109A0D60F2}" type="sibTrans" cxnId="{F094A1A4-279D-48D9-8125-99FC2E3B279F}">
      <dgm:prSet/>
      <dgm:spPr/>
      <dgm:t>
        <a:bodyPr/>
        <a:lstStyle/>
        <a:p>
          <a:endParaRPr lang="en-US"/>
        </a:p>
      </dgm:t>
    </dgm:pt>
    <dgm:pt modelId="{E447B058-72A6-42AA-AF41-BCC70AB54789}">
      <dgm:prSet/>
      <dgm:spPr/>
      <dgm:t>
        <a:bodyPr/>
        <a:lstStyle/>
        <a:p>
          <a:r>
            <a:rPr lang="en-US"/>
            <a:t>T2: Negative for </a:t>
          </a:r>
          <a:r>
            <a:rPr lang="en-US" i="1"/>
            <a:t>Plasmodium</a:t>
          </a:r>
          <a:r>
            <a:rPr lang="en-US"/>
            <a:t> antigen</a:t>
          </a:r>
        </a:p>
      </dgm:t>
    </dgm:pt>
    <dgm:pt modelId="{30B4AC27-0224-4A75-BA2A-3B002CEB8A8A}" type="parTrans" cxnId="{AEAE8614-802A-4DF1-8CDC-3AEABA293094}">
      <dgm:prSet/>
      <dgm:spPr/>
      <dgm:t>
        <a:bodyPr/>
        <a:lstStyle/>
        <a:p>
          <a:endParaRPr lang="en-US"/>
        </a:p>
      </dgm:t>
    </dgm:pt>
    <dgm:pt modelId="{105D74E3-194D-48A9-A983-965B32101FAD}" type="sibTrans" cxnId="{AEAE8614-802A-4DF1-8CDC-3AEABA293094}">
      <dgm:prSet/>
      <dgm:spPr/>
      <dgm:t>
        <a:bodyPr/>
        <a:lstStyle/>
        <a:p>
          <a:endParaRPr lang="en-US"/>
        </a:p>
      </dgm:t>
    </dgm:pt>
    <dgm:pt modelId="{1A220827-92DE-461A-9C94-A27F5B3CA23A}">
      <dgm:prSet/>
      <dgm:spPr/>
      <dgm:t>
        <a:bodyPr/>
        <a:lstStyle/>
        <a:p>
          <a:r>
            <a:rPr lang="en-US"/>
            <a:t>Negative results from the rapid malaria must be confirmed by thick and thin microscopy</a:t>
          </a:r>
        </a:p>
      </dgm:t>
    </dgm:pt>
    <dgm:pt modelId="{091CE4AE-3DE7-4E7F-822B-2D7481B1B918}" type="parTrans" cxnId="{66D529B6-D3E6-4DF0-9D8E-CACDE873B52E}">
      <dgm:prSet/>
      <dgm:spPr/>
      <dgm:t>
        <a:bodyPr/>
        <a:lstStyle/>
        <a:p>
          <a:endParaRPr lang="en-US"/>
        </a:p>
      </dgm:t>
    </dgm:pt>
    <dgm:pt modelId="{A99C3505-72BE-4716-9992-9B1890570EB0}" type="sibTrans" cxnId="{66D529B6-D3E6-4DF0-9D8E-CACDE873B52E}">
      <dgm:prSet/>
      <dgm:spPr/>
      <dgm:t>
        <a:bodyPr/>
        <a:lstStyle/>
        <a:p>
          <a:endParaRPr lang="en-US"/>
        </a:p>
      </dgm:t>
    </dgm:pt>
    <dgm:pt modelId="{272B0BDC-6BD8-4392-9F07-6A58D6068EC6}">
      <dgm:prSet/>
      <dgm:spPr/>
      <dgm:t>
        <a:bodyPr/>
        <a:lstStyle/>
        <a:p>
          <a:r>
            <a:rPr lang="en-US"/>
            <a:t>POSITIVE:	</a:t>
          </a:r>
        </a:p>
      </dgm:t>
    </dgm:pt>
    <dgm:pt modelId="{392CF6F1-A14C-4A33-B5E2-4A7E9D0E07F6}" type="parTrans" cxnId="{B24E8A1E-9BF5-438A-975E-00D989C07CB5}">
      <dgm:prSet/>
      <dgm:spPr/>
      <dgm:t>
        <a:bodyPr/>
        <a:lstStyle/>
        <a:p>
          <a:endParaRPr lang="en-US"/>
        </a:p>
      </dgm:t>
    </dgm:pt>
    <dgm:pt modelId="{4BDA6CD7-3CB3-479E-8ED1-208FC63B609F}" type="sibTrans" cxnId="{B24E8A1E-9BF5-438A-975E-00D989C07CB5}">
      <dgm:prSet/>
      <dgm:spPr/>
      <dgm:t>
        <a:bodyPr/>
        <a:lstStyle/>
        <a:p>
          <a:endParaRPr lang="en-US"/>
        </a:p>
      </dgm:t>
    </dgm:pt>
    <dgm:pt modelId="{78246E55-7BC5-404F-991E-80D90B7D8267}">
      <dgm:prSet/>
      <dgm:spPr/>
      <dgm:t>
        <a:bodyPr/>
        <a:lstStyle/>
        <a:p>
          <a:r>
            <a:rPr lang="en-US"/>
            <a:t>Control line must be positive for test to be valid</a:t>
          </a:r>
        </a:p>
      </dgm:t>
    </dgm:pt>
    <dgm:pt modelId="{B1A1360B-3FAB-4422-8A46-2CB66FEB6FAC}" type="parTrans" cxnId="{9290C46B-311A-47C5-8F5B-76419322EC38}">
      <dgm:prSet/>
      <dgm:spPr/>
      <dgm:t>
        <a:bodyPr/>
        <a:lstStyle/>
        <a:p>
          <a:endParaRPr lang="en-US"/>
        </a:p>
      </dgm:t>
    </dgm:pt>
    <dgm:pt modelId="{E88D193A-6E13-4980-8231-3D55DAA53B35}" type="sibTrans" cxnId="{9290C46B-311A-47C5-8F5B-76419322EC38}">
      <dgm:prSet/>
      <dgm:spPr/>
      <dgm:t>
        <a:bodyPr/>
        <a:lstStyle/>
        <a:p>
          <a:endParaRPr lang="en-US"/>
        </a:p>
      </dgm:t>
    </dgm:pt>
    <dgm:pt modelId="{44C46DEF-CAC9-4918-A5A0-423DF4D7B467}">
      <dgm:prSet/>
      <dgm:spPr/>
      <dgm:t>
        <a:bodyPr/>
        <a:lstStyle/>
        <a:p>
          <a:r>
            <a:rPr lang="en-US"/>
            <a:t>T1: </a:t>
          </a:r>
          <a:r>
            <a:rPr lang="en-US" i="1"/>
            <a:t>Plasmodium falciparum</a:t>
          </a:r>
          <a:r>
            <a:rPr lang="en-US"/>
            <a:t> antigen detected</a:t>
          </a:r>
        </a:p>
      </dgm:t>
    </dgm:pt>
    <dgm:pt modelId="{00FEDC7E-24E9-47D9-85B6-66B911B50DAE}" type="parTrans" cxnId="{65467FF1-DDEE-499B-832F-0522761BE139}">
      <dgm:prSet/>
      <dgm:spPr/>
      <dgm:t>
        <a:bodyPr/>
        <a:lstStyle/>
        <a:p>
          <a:endParaRPr lang="en-US"/>
        </a:p>
      </dgm:t>
    </dgm:pt>
    <dgm:pt modelId="{2CD60FAA-DB44-4C37-9E78-73B7FC39742F}" type="sibTrans" cxnId="{65467FF1-DDEE-499B-832F-0522761BE139}">
      <dgm:prSet/>
      <dgm:spPr/>
      <dgm:t>
        <a:bodyPr/>
        <a:lstStyle/>
        <a:p>
          <a:endParaRPr lang="en-US"/>
        </a:p>
      </dgm:t>
    </dgm:pt>
    <dgm:pt modelId="{153DBD3E-3C2D-407F-902C-2F29368F1341}">
      <dgm:prSet/>
      <dgm:spPr/>
      <dgm:t>
        <a:bodyPr/>
        <a:lstStyle/>
        <a:p>
          <a:r>
            <a:rPr lang="en-US"/>
            <a:t>T2: </a:t>
          </a:r>
          <a:r>
            <a:rPr lang="en-US" i="1"/>
            <a:t>Plasmodium </a:t>
          </a:r>
          <a:r>
            <a:rPr lang="en-US"/>
            <a:t>species antigen detected</a:t>
          </a:r>
        </a:p>
      </dgm:t>
    </dgm:pt>
    <dgm:pt modelId="{C58E1639-32D4-4500-A70A-02D5BEB68B5F}" type="parTrans" cxnId="{3346B905-3146-4CA8-BA33-337A3FB51256}">
      <dgm:prSet/>
      <dgm:spPr/>
      <dgm:t>
        <a:bodyPr/>
        <a:lstStyle/>
        <a:p>
          <a:endParaRPr lang="en-US"/>
        </a:p>
      </dgm:t>
    </dgm:pt>
    <dgm:pt modelId="{D0E78A9B-4C52-4BFF-A05E-C7837DE7E7BF}" type="sibTrans" cxnId="{3346B905-3146-4CA8-BA33-337A3FB51256}">
      <dgm:prSet/>
      <dgm:spPr/>
      <dgm:t>
        <a:bodyPr/>
        <a:lstStyle/>
        <a:p>
          <a:endParaRPr lang="en-US"/>
        </a:p>
      </dgm:t>
    </dgm:pt>
    <dgm:pt modelId="{CB1F4ADF-5A72-45CB-8F66-0352579621EC}">
      <dgm:prSet/>
      <dgm:spPr/>
      <dgm:t>
        <a:bodyPr/>
        <a:lstStyle/>
        <a:p>
          <a:r>
            <a:rPr lang="en-US"/>
            <a:t>T1 and T2: </a:t>
          </a:r>
          <a:r>
            <a:rPr lang="en-US" i="1"/>
            <a:t>Plasmodium falciparum</a:t>
          </a:r>
          <a:r>
            <a:rPr lang="en-US"/>
            <a:t> or mixed </a:t>
          </a:r>
          <a:r>
            <a:rPr lang="en-US" i="1"/>
            <a:t>Plasmodium</a:t>
          </a:r>
          <a:r>
            <a:rPr lang="en-US"/>
            <a:t> antigen detected</a:t>
          </a:r>
        </a:p>
      </dgm:t>
    </dgm:pt>
    <dgm:pt modelId="{7CF748F7-9B4F-4144-8968-EFBAA6826B40}" type="parTrans" cxnId="{6EDA2A22-5C3B-43CE-9639-0B7BE71CEBB8}">
      <dgm:prSet/>
      <dgm:spPr/>
      <dgm:t>
        <a:bodyPr/>
        <a:lstStyle/>
        <a:p>
          <a:endParaRPr lang="en-US"/>
        </a:p>
      </dgm:t>
    </dgm:pt>
    <dgm:pt modelId="{8D2E52BA-0AA3-4B45-BAFE-F375869AA8CC}" type="sibTrans" cxnId="{6EDA2A22-5C3B-43CE-9639-0B7BE71CEBB8}">
      <dgm:prSet/>
      <dgm:spPr/>
      <dgm:t>
        <a:bodyPr/>
        <a:lstStyle/>
        <a:p>
          <a:endParaRPr lang="en-US"/>
        </a:p>
      </dgm:t>
    </dgm:pt>
    <dgm:pt modelId="{AEE23C63-93F7-4E0E-B58D-E29F682AAB0F}" type="pres">
      <dgm:prSet presAssocID="{A098D021-C853-43DF-B6F0-CC31AA80B573}" presName="linear" presStyleCnt="0">
        <dgm:presLayoutVars>
          <dgm:dir/>
          <dgm:animLvl val="lvl"/>
          <dgm:resizeHandles val="exact"/>
        </dgm:presLayoutVars>
      </dgm:prSet>
      <dgm:spPr/>
    </dgm:pt>
    <dgm:pt modelId="{7A08A538-37FF-4764-814F-5C30C1501465}" type="pres">
      <dgm:prSet presAssocID="{ED08A1BB-4CC1-4C4F-BA74-865DEAE6D994}" presName="parentLin" presStyleCnt="0"/>
      <dgm:spPr/>
    </dgm:pt>
    <dgm:pt modelId="{FE666D8D-C631-490C-A921-535BA6A33C0D}" type="pres">
      <dgm:prSet presAssocID="{ED08A1BB-4CC1-4C4F-BA74-865DEAE6D994}" presName="parentLeftMargin" presStyleLbl="node1" presStyleIdx="0" presStyleCnt="2"/>
      <dgm:spPr/>
    </dgm:pt>
    <dgm:pt modelId="{8CB2292F-B9F9-43A7-B26D-ACF42207238F}" type="pres">
      <dgm:prSet presAssocID="{ED08A1BB-4CC1-4C4F-BA74-865DEAE6D994}" presName="parentText" presStyleLbl="node1" presStyleIdx="0" presStyleCnt="2">
        <dgm:presLayoutVars>
          <dgm:chMax val="0"/>
          <dgm:bulletEnabled val="1"/>
        </dgm:presLayoutVars>
      </dgm:prSet>
      <dgm:spPr/>
    </dgm:pt>
    <dgm:pt modelId="{F1647DE4-B49D-4097-82B9-F0D5CB002021}" type="pres">
      <dgm:prSet presAssocID="{ED08A1BB-4CC1-4C4F-BA74-865DEAE6D994}" presName="negativeSpace" presStyleCnt="0"/>
      <dgm:spPr/>
    </dgm:pt>
    <dgm:pt modelId="{0D984BCA-6DD5-4151-9E03-FC347A2BBEBE}" type="pres">
      <dgm:prSet presAssocID="{ED08A1BB-4CC1-4C4F-BA74-865DEAE6D994}" presName="childText" presStyleLbl="conFgAcc1" presStyleIdx="0" presStyleCnt="2">
        <dgm:presLayoutVars>
          <dgm:bulletEnabled val="1"/>
        </dgm:presLayoutVars>
      </dgm:prSet>
      <dgm:spPr/>
    </dgm:pt>
    <dgm:pt modelId="{67460D00-7D2C-465E-8C42-F7A0ED60C934}" type="pres">
      <dgm:prSet presAssocID="{5322B7B2-7093-4BCF-8983-BC53C850C096}" presName="spaceBetweenRectangles" presStyleCnt="0"/>
      <dgm:spPr/>
    </dgm:pt>
    <dgm:pt modelId="{CFD379F4-6E2B-4F73-A9CB-C66EE6292F84}" type="pres">
      <dgm:prSet presAssocID="{272B0BDC-6BD8-4392-9F07-6A58D6068EC6}" presName="parentLin" presStyleCnt="0"/>
      <dgm:spPr/>
    </dgm:pt>
    <dgm:pt modelId="{3CC7D479-8C46-411D-BBC0-7CE6E971FD48}" type="pres">
      <dgm:prSet presAssocID="{272B0BDC-6BD8-4392-9F07-6A58D6068EC6}" presName="parentLeftMargin" presStyleLbl="node1" presStyleIdx="0" presStyleCnt="2"/>
      <dgm:spPr/>
    </dgm:pt>
    <dgm:pt modelId="{3A44B28D-F94E-46B8-8DD3-A5C41089407A}" type="pres">
      <dgm:prSet presAssocID="{272B0BDC-6BD8-4392-9F07-6A58D6068EC6}" presName="parentText" presStyleLbl="node1" presStyleIdx="1" presStyleCnt="2">
        <dgm:presLayoutVars>
          <dgm:chMax val="0"/>
          <dgm:bulletEnabled val="1"/>
        </dgm:presLayoutVars>
      </dgm:prSet>
      <dgm:spPr/>
    </dgm:pt>
    <dgm:pt modelId="{A205B100-125E-408F-B8C1-B61148F639D8}" type="pres">
      <dgm:prSet presAssocID="{272B0BDC-6BD8-4392-9F07-6A58D6068EC6}" presName="negativeSpace" presStyleCnt="0"/>
      <dgm:spPr/>
    </dgm:pt>
    <dgm:pt modelId="{6512E352-4797-4D97-9656-4CF2961F651D}" type="pres">
      <dgm:prSet presAssocID="{272B0BDC-6BD8-4392-9F07-6A58D6068EC6}" presName="childText" presStyleLbl="conFgAcc1" presStyleIdx="1" presStyleCnt="2">
        <dgm:presLayoutVars>
          <dgm:bulletEnabled val="1"/>
        </dgm:presLayoutVars>
      </dgm:prSet>
      <dgm:spPr/>
    </dgm:pt>
  </dgm:ptLst>
  <dgm:cxnLst>
    <dgm:cxn modelId="{3346B905-3146-4CA8-BA33-337A3FB51256}" srcId="{272B0BDC-6BD8-4392-9F07-6A58D6068EC6}" destId="{153DBD3E-3C2D-407F-902C-2F29368F1341}" srcOrd="2" destOrd="0" parTransId="{C58E1639-32D4-4500-A70A-02D5BEB68B5F}" sibTransId="{D0E78A9B-4C52-4BFF-A05E-C7837DE7E7BF}"/>
    <dgm:cxn modelId="{76D98706-0326-4B50-8AF7-22164B90A555}" type="presOf" srcId="{44C46DEF-CAC9-4918-A5A0-423DF4D7B467}" destId="{6512E352-4797-4D97-9656-4CF2961F651D}" srcOrd="0" destOrd="1" presId="urn:microsoft.com/office/officeart/2005/8/layout/list1"/>
    <dgm:cxn modelId="{AEAE8614-802A-4DF1-8CDC-3AEABA293094}" srcId="{ED08A1BB-4CC1-4C4F-BA74-865DEAE6D994}" destId="{E447B058-72A6-42AA-AF41-BCC70AB54789}" srcOrd="2" destOrd="0" parTransId="{30B4AC27-0224-4A75-BA2A-3B002CEB8A8A}" sibTransId="{105D74E3-194D-48A9-A983-965B32101FAD}"/>
    <dgm:cxn modelId="{0451B81C-DFE2-476F-907B-C2C494F2CD4E}" type="presOf" srcId="{272B0BDC-6BD8-4392-9F07-6A58D6068EC6}" destId="{3A44B28D-F94E-46B8-8DD3-A5C41089407A}" srcOrd="1" destOrd="0" presId="urn:microsoft.com/office/officeart/2005/8/layout/list1"/>
    <dgm:cxn modelId="{B24E8A1E-9BF5-438A-975E-00D989C07CB5}" srcId="{A098D021-C853-43DF-B6F0-CC31AA80B573}" destId="{272B0BDC-6BD8-4392-9F07-6A58D6068EC6}" srcOrd="1" destOrd="0" parTransId="{392CF6F1-A14C-4A33-B5E2-4A7E9D0E07F6}" sibTransId="{4BDA6CD7-3CB3-479E-8ED1-208FC63B609F}"/>
    <dgm:cxn modelId="{8ABB0721-0D26-48D9-B63B-5FC7691A50E2}" type="presOf" srcId="{ED08A1BB-4CC1-4C4F-BA74-865DEAE6D994}" destId="{FE666D8D-C631-490C-A921-535BA6A33C0D}" srcOrd="0" destOrd="0" presId="urn:microsoft.com/office/officeart/2005/8/layout/list1"/>
    <dgm:cxn modelId="{6EDA2A22-5C3B-43CE-9639-0B7BE71CEBB8}" srcId="{272B0BDC-6BD8-4392-9F07-6A58D6068EC6}" destId="{CB1F4ADF-5A72-45CB-8F66-0352579621EC}" srcOrd="3" destOrd="0" parTransId="{7CF748F7-9B4F-4144-8968-EFBAA6826B40}" sibTransId="{8D2E52BA-0AA3-4B45-BAFE-F375869AA8CC}"/>
    <dgm:cxn modelId="{C8744F29-EB9F-46F9-BB0D-9222BE9ABB33}" type="presOf" srcId="{78246E55-7BC5-404F-991E-80D90B7D8267}" destId="{6512E352-4797-4D97-9656-4CF2961F651D}" srcOrd="0" destOrd="0" presId="urn:microsoft.com/office/officeart/2005/8/layout/list1"/>
    <dgm:cxn modelId="{C9101234-3E85-407A-AD24-0604A0483FE7}" type="presOf" srcId="{560A8B46-7859-4DDB-BAEA-3BC006A83E2E}" destId="{0D984BCA-6DD5-4151-9E03-FC347A2BBEBE}" srcOrd="0" destOrd="0" presId="urn:microsoft.com/office/officeart/2005/8/layout/list1"/>
    <dgm:cxn modelId="{9290C46B-311A-47C5-8F5B-76419322EC38}" srcId="{272B0BDC-6BD8-4392-9F07-6A58D6068EC6}" destId="{78246E55-7BC5-404F-991E-80D90B7D8267}" srcOrd="0" destOrd="0" parTransId="{B1A1360B-3FAB-4422-8A46-2CB66FEB6FAC}" sibTransId="{E88D193A-6E13-4980-8231-3D55DAA53B35}"/>
    <dgm:cxn modelId="{48604B6C-71F7-42C0-8D30-0C0482277BC6}" srcId="{ED08A1BB-4CC1-4C4F-BA74-865DEAE6D994}" destId="{560A8B46-7859-4DDB-BAEA-3BC006A83E2E}" srcOrd="0" destOrd="0" parTransId="{982C8DA3-ED9D-4240-AE9B-059D2DDC8541}" sibTransId="{F2437DD7-935B-4EE2-A8F1-0464CE1498D5}"/>
    <dgm:cxn modelId="{5D8A0570-E826-4089-A609-39998CF8335C}" type="presOf" srcId="{E447B058-72A6-42AA-AF41-BCC70AB54789}" destId="{0D984BCA-6DD5-4151-9E03-FC347A2BBEBE}" srcOrd="0" destOrd="2" presId="urn:microsoft.com/office/officeart/2005/8/layout/list1"/>
    <dgm:cxn modelId="{3C4E8454-BAA4-476D-A42B-DC7D04DDEB37}" type="presOf" srcId="{1A220827-92DE-461A-9C94-A27F5B3CA23A}" destId="{0D984BCA-6DD5-4151-9E03-FC347A2BBEBE}" srcOrd="0" destOrd="3" presId="urn:microsoft.com/office/officeart/2005/8/layout/list1"/>
    <dgm:cxn modelId="{3323817A-1F61-4D46-BF34-07F8434C30EC}" type="presOf" srcId="{A098D021-C853-43DF-B6F0-CC31AA80B573}" destId="{AEE23C63-93F7-4E0E-B58D-E29F682AAB0F}" srcOrd="0" destOrd="0" presId="urn:microsoft.com/office/officeart/2005/8/layout/list1"/>
    <dgm:cxn modelId="{54BD317E-0DC1-4D10-9F1B-71BDBA86E114}" type="presOf" srcId="{ED08A1BB-4CC1-4C4F-BA74-865DEAE6D994}" destId="{8CB2292F-B9F9-43A7-B26D-ACF42207238F}" srcOrd="1" destOrd="0" presId="urn:microsoft.com/office/officeart/2005/8/layout/list1"/>
    <dgm:cxn modelId="{93EE6A7F-D068-43BC-A531-0459C670AE5F}" type="presOf" srcId="{153DBD3E-3C2D-407F-902C-2F29368F1341}" destId="{6512E352-4797-4D97-9656-4CF2961F651D}" srcOrd="0" destOrd="2" presId="urn:microsoft.com/office/officeart/2005/8/layout/list1"/>
    <dgm:cxn modelId="{409F7B83-D92E-4E9F-8E45-297CC22F6BA7}" type="presOf" srcId="{CB1F4ADF-5A72-45CB-8F66-0352579621EC}" destId="{6512E352-4797-4D97-9656-4CF2961F651D}" srcOrd="0" destOrd="3" presId="urn:microsoft.com/office/officeart/2005/8/layout/list1"/>
    <dgm:cxn modelId="{F094A1A4-279D-48D9-8125-99FC2E3B279F}" srcId="{ED08A1BB-4CC1-4C4F-BA74-865DEAE6D994}" destId="{EC4F9D51-B2A9-4837-9F79-67B289A20138}" srcOrd="1" destOrd="0" parTransId="{20A493B8-5A8D-4635-823E-B939A92E05DD}" sibTransId="{6BB375CF-4679-4151-8895-B0109A0D60F2}"/>
    <dgm:cxn modelId="{AC3106A8-3192-4344-BAD5-5E22BA9C4334}" type="presOf" srcId="{EC4F9D51-B2A9-4837-9F79-67B289A20138}" destId="{0D984BCA-6DD5-4151-9E03-FC347A2BBEBE}" srcOrd="0" destOrd="1" presId="urn:microsoft.com/office/officeart/2005/8/layout/list1"/>
    <dgm:cxn modelId="{66D529B6-D3E6-4DF0-9D8E-CACDE873B52E}" srcId="{ED08A1BB-4CC1-4C4F-BA74-865DEAE6D994}" destId="{1A220827-92DE-461A-9C94-A27F5B3CA23A}" srcOrd="3" destOrd="0" parTransId="{091CE4AE-3DE7-4E7F-822B-2D7481B1B918}" sibTransId="{A99C3505-72BE-4716-9992-9B1890570EB0}"/>
    <dgm:cxn modelId="{A25398E6-3DD2-4BAF-90D5-003337D54D6C}" type="presOf" srcId="{272B0BDC-6BD8-4392-9F07-6A58D6068EC6}" destId="{3CC7D479-8C46-411D-BBC0-7CE6E971FD48}" srcOrd="0" destOrd="0" presId="urn:microsoft.com/office/officeart/2005/8/layout/list1"/>
    <dgm:cxn modelId="{C0401AEA-2323-4806-87C3-56B45C8B533A}" srcId="{A098D021-C853-43DF-B6F0-CC31AA80B573}" destId="{ED08A1BB-4CC1-4C4F-BA74-865DEAE6D994}" srcOrd="0" destOrd="0" parTransId="{E7D48BE9-E20E-413B-B6A4-A041D86C16A8}" sibTransId="{5322B7B2-7093-4BCF-8983-BC53C850C096}"/>
    <dgm:cxn modelId="{65467FF1-DDEE-499B-832F-0522761BE139}" srcId="{272B0BDC-6BD8-4392-9F07-6A58D6068EC6}" destId="{44C46DEF-CAC9-4918-A5A0-423DF4D7B467}" srcOrd="1" destOrd="0" parTransId="{00FEDC7E-24E9-47D9-85B6-66B911B50DAE}" sibTransId="{2CD60FAA-DB44-4C37-9E78-73B7FC39742F}"/>
    <dgm:cxn modelId="{14936E95-3B2E-41DC-87DD-265AA2083D39}" type="presParOf" srcId="{AEE23C63-93F7-4E0E-B58D-E29F682AAB0F}" destId="{7A08A538-37FF-4764-814F-5C30C1501465}" srcOrd="0" destOrd="0" presId="urn:microsoft.com/office/officeart/2005/8/layout/list1"/>
    <dgm:cxn modelId="{BEA1048B-5EF3-4796-ABDA-6BACAF4E2808}" type="presParOf" srcId="{7A08A538-37FF-4764-814F-5C30C1501465}" destId="{FE666D8D-C631-490C-A921-535BA6A33C0D}" srcOrd="0" destOrd="0" presId="urn:microsoft.com/office/officeart/2005/8/layout/list1"/>
    <dgm:cxn modelId="{AFF85063-A078-421C-8727-5A74FAB05FE2}" type="presParOf" srcId="{7A08A538-37FF-4764-814F-5C30C1501465}" destId="{8CB2292F-B9F9-43A7-B26D-ACF42207238F}" srcOrd="1" destOrd="0" presId="urn:microsoft.com/office/officeart/2005/8/layout/list1"/>
    <dgm:cxn modelId="{F75082AD-2DB8-47BC-B9FF-8BCB65D8DE45}" type="presParOf" srcId="{AEE23C63-93F7-4E0E-B58D-E29F682AAB0F}" destId="{F1647DE4-B49D-4097-82B9-F0D5CB002021}" srcOrd="1" destOrd="0" presId="urn:microsoft.com/office/officeart/2005/8/layout/list1"/>
    <dgm:cxn modelId="{6B716B0E-82AC-450B-B225-1269DFFE41E9}" type="presParOf" srcId="{AEE23C63-93F7-4E0E-B58D-E29F682AAB0F}" destId="{0D984BCA-6DD5-4151-9E03-FC347A2BBEBE}" srcOrd="2" destOrd="0" presId="urn:microsoft.com/office/officeart/2005/8/layout/list1"/>
    <dgm:cxn modelId="{4A18A230-123E-47B2-9ADB-984A5ED11667}" type="presParOf" srcId="{AEE23C63-93F7-4E0E-B58D-E29F682AAB0F}" destId="{67460D00-7D2C-465E-8C42-F7A0ED60C934}" srcOrd="3" destOrd="0" presId="urn:microsoft.com/office/officeart/2005/8/layout/list1"/>
    <dgm:cxn modelId="{03E4AC42-97D9-476C-A082-E8E1ADD584D9}" type="presParOf" srcId="{AEE23C63-93F7-4E0E-B58D-E29F682AAB0F}" destId="{CFD379F4-6E2B-4F73-A9CB-C66EE6292F84}" srcOrd="4" destOrd="0" presId="urn:microsoft.com/office/officeart/2005/8/layout/list1"/>
    <dgm:cxn modelId="{BDD9060A-BD57-43F0-BE6B-5E362B36EEEC}" type="presParOf" srcId="{CFD379F4-6E2B-4F73-A9CB-C66EE6292F84}" destId="{3CC7D479-8C46-411D-BBC0-7CE6E971FD48}" srcOrd="0" destOrd="0" presId="urn:microsoft.com/office/officeart/2005/8/layout/list1"/>
    <dgm:cxn modelId="{3DEAB768-2FB7-43B4-B97E-32BAA092FB0E}" type="presParOf" srcId="{CFD379F4-6E2B-4F73-A9CB-C66EE6292F84}" destId="{3A44B28D-F94E-46B8-8DD3-A5C41089407A}" srcOrd="1" destOrd="0" presId="urn:microsoft.com/office/officeart/2005/8/layout/list1"/>
    <dgm:cxn modelId="{B568FEFE-C4EA-448E-980D-F1367F7A3076}" type="presParOf" srcId="{AEE23C63-93F7-4E0E-B58D-E29F682AAB0F}" destId="{A205B100-125E-408F-B8C1-B61148F639D8}" srcOrd="5" destOrd="0" presId="urn:microsoft.com/office/officeart/2005/8/layout/list1"/>
    <dgm:cxn modelId="{CD20E864-2095-4565-9BE1-84A2DC5CFEF3}" type="presParOf" srcId="{AEE23C63-93F7-4E0E-B58D-E29F682AAB0F}" destId="{6512E352-4797-4D97-9656-4CF2961F651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F696A1-2810-465D-99D8-F42B177B4E72}"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C8F9F660-F28B-4127-8F5A-F9EA66156845}">
      <dgm:prSet/>
      <dgm:spPr/>
      <dgm:t>
        <a:bodyPr/>
        <a:lstStyle/>
        <a:p>
          <a:r>
            <a:rPr lang="en-US" dirty="0"/>
            <a:t>A negative test does not rule out infection with malaria</a:t>
          </a:r>
        </a:p>
      </dgm:t>
    </dgm:pt>
    <dgm:pt modelId="{15051EEA-2C8A-4A01-B144-A94F0C65BEF5}" type="parTrans" cxnId="{AA2C1592-8B9B-4495-B6AD-460764218DC8}">
      <dgm:prSet/>
      <dgm:spPr/>
      <dgm:t>
        <a:bodyPr/>
        <a:lstStyle/>
        <a:p>
          <a:endParaRPr lang="en-US"/>
        </a:p>
      </dgm:t>
    </dgm:pt>
    <dgm:pt modelId="{FDAC100C-8421-42AF-854D-1DB756F4A301}" type="sibTrans" cxnId="{AA2C1592-8B9B-4495-B6AD-460764218DC8}">
      <dgm:prSet/>
      <dgm:spPr/>
      <dgm:t>
        <a:bodyPr/>
        <a:lstStyle/>
        <a:p>
          <a:endParaRPr lang="en-US"/>
        </a:p>
      </dgm:t>
    </dgm:pt>
    <dgm:pt modelId="{D9967DC2-0047-47EE-98D3-09612759AC90}">
      <dgm:prSet/>
      <dgm:spPr/>
      <dgm:t>
        <a:bodyPr/>
        <a:lstStyle/>
        <a:p>
          <a:r>
            <a:rPr lang="en-US"/>
            <a:t>Low parasitemia levels </a:t>
          </a:r>
        </a:p>
      </dgm:t>
    </dgm:pt>
    <dgm:pt modelId="{8C556C23-782D-4285-B546-D32A520C36EE}" type="parTrans" cxnId="{782F01F5-4CFF-4500-A51E-4534D705A532}">
      <dgm:prSet/>
      <dgm:spPr/>
      <dgm:t>
        <a:bodyPr/>
        <a:lstStyle/>
        <a:p>
          <a:endParaRPr lang="en-US"/>
        </a:p>
      </dgm:t>
    </dgm:pt>
    <dgm:pt modelId="{5CE21A94-A274-45AF-BB2E-566904AE9C12}" type="sibTrans" cxnId="{782F01F5-4CFF-4500-A51E-4534D705A532}">
      <dgm:prSet/>
      <dgm:spPr/>
      <dgm:t>
        <a:bodyPr/>
        <a:lstStyle/>
        <a:p>
          <a:endParaRPr lang="en-US"/>
        </a:p>
      </dgm:t>
    </dgm:pt>
    <dgm:pt modelId="{E0740ADA-D86F-4289-A12A-09530C2F209F}">
      <dgm:prSet/>
      <dgm:spPr/>
      <dgm:t>
        <a:bodyPr/>
        <a:lstStyle/>
        <a:p>
          <a:r>
            <a:rPr lang="en-US"/>
            <a:t>Partial deletions in HRP antigen targets</a:t>
          </a:r>
        </a:p>
      </dgm:t>
    </dgm:pt>
    <dgm:pt modelId="{6B132768-68AE-44EC-9B5D-C23A99A966FA}" type="parTrans" cxnId="{8DB8A692-303B-498C-9211-A3190978025C}">
      <dgm:prSet/>
      <dgm:spPr/>
      <dgm:t>
        <a:bodyPr/>
        <a:lstStyle/>
        <a:p>
          <a:endParaRPr lang="en-US"/>
        </a:p>
      </dgm:t>
    </dgm:pt>
    <dgm:pt modelId="{C5873309-DD77-4B39-8224-40A3F4403D13}" type="sibTrans" cxnId="{8DB8A692-303B-498C-9211-A3190978025C}">
      <dgm:prSet/>
      <dgm:spPr/>
      <dgm:t>
        <a:bodyPr/>
        <a:lstStyle/>
        <a:p>
          <a:endParaRPr lang="en-US"/>
        </a:p>
      </dgm:t>
    </dgm:pt>
    <dgm:pt modelId="{EF06B234-31F3-49EE-8768-0BE6E075D98A}">
      <dgm:prSet/>
      <dgm:spPr/>
      <dgm:t>
        <a:bodyPr/>
        <a:lstStyle/>
        <a:p>
          <a:r>
            <a:rPr lang="en-US"/>
            <a:t>Therefore, the BinaxNow Malaria must always be used in conjunction with thick and thin smears</a:t>
          </a:r>
        </a:p>
      </dgm:t>
    </dgm:pt>
    <dgm:pt modelId="{9B5CF8CF-1F73-46C7-9810-F96B3E98137B}" type="parTrans" cxnId="{80B3403D-9361-4743-B3EA-2B09B4D3AF76}">
      <dgm:prSet/>
      <dgm:spPr/>
      <dgm:t>
        <a:bodyPr/>
        <a:lstStyle/>
        <a:p>
          <a:endParaRPr lang="en-US"/>
        </a:p>
      </dgm:t>
    </dgm:pt>
    <dgm:pt modelId="{20AB33B7-3ECF-48E9-B60E-BE07AA67C414}" type="sibTrans" cxnId="{80B3403D-9361-4743-B3EA-2B09B4D3AF76}">
      <dgm:prSet/>
      <dgm:spPr/>
      <dgm:t>
        <a:bodyPr/>
        <a:lstStyle/>
        <a:p>
          <a:endParaRPr lang="en-US"/>
        </a:p>
      </dgm:t>
    </dgm:pt>
    <dgm:pt modelId="{AE9645A6-F743-4104-BF31-3AA919A0A928}">
      <dgm:prSet/>
      <dgm:spPr/>
      <dgm:t>
        <a:bodyPr/>
        <a:lstStyle/>
        <a:p>
          <a:r>
            <a:rPr lang="en-US"/>
            <a:t>Not used to monitor treatment, as plasmodium antigen may be detected for several days following elimination of the parasite and anti-malarial treatment</a:t>
          </a:r>
        </a:p>
      </dgm:t>
    </dgm:pt>
    <dgm:pt modelId="{6AF8578E-9A74-4EA9-91F4-CEA444903596}" type="parTrans" cxnId="{5A15D4EF-42F5-474A-9CA0-8F798D5C914D}">
      <dgm:prSet/>
      <dgm:spPr/>
      <dgm:t>
        <a:bodyPr/>
        <a:lstStyle/>
        <a:p>
          <a:endParaRPr lang="en-US"/>
        </a:p>
      </dgm:t>
    </dgm:pt>
    <dgm:pt modelId="{D8F5822E-8CFC-4D88-9D50-BFCB2EE28F8F}" type="sibTrans" cxnId="{5A15D4EF-42F5-474A-9CA0-8F798D5C914D}">
      <dgm:prSet/>
      <dgm:spPr/>
      <dgm:t>
        <a:bodyPr/>
        <a:lstStyle/>
        <a:p>
          <a:endParaRPr lang="en-US"/>
        </a:p>
      </dgm:t>
    </dgm:pt>
    <dgm:pt modelId="{74918A3B-3079-4930-9097-0D0C84EFF1F9}">
      <dgm:prSet/>
      <dgm:spPr/>
      <dgm:t>
        <a:bodyPr/>
        <a:lstStyle/>
        <a:p>
          <a:r>
            <a:rPr lang="en-US"/>
            <a:t>Cross-reaction with Rheumatoid Factor</a:t>
          </a:r>
        </a:p>
      </dgm:t>
    </dgm:pt>
    <dgm:pt modelId="{47F12ECB-027B-4AC7-AFF8-C571FEF20E62}" type="parTrans" cxnId="{74F08C69-F941-4848-A467-2C13148712D5}">
      <dgm:prSet/>
      <dgm:spPr/>
      <dgm:t>
        <a:bodyPr/>
        <a:lstStyle/>
        <a:p>
          <a:endParaRPr lang="en-US"/>
        </a:p>
      </dgm:t>
    </dgm:pt>
    <dgm:pt modelId="{D2F5B1DD-DCD9-4C2B-9DA8-CC5D3D999291}" type="sibTrans" cxnId="{74F08C69-F941-4848-A467-2C13148712D5}">
      <dgm:prSet/>
      <dgm:spPr/>
      <dgm:t>
        <a:bodyPr/>
        <a:lstStyle/>
        <a:p>
          <a:endParaRPr lang="en-US"/>
        </a:p>
      </dgm:t>
    </dgm:pt>
    <dgm:pt modelId="{00517C70-3C6C-43B2-A84E-D2359E59EECA}" type="pres">
      <dgm:prSet presAssocID="{2AF696A1-2810-465D-99D8-F42B177B4E72}" presName="matrix" presStyleCnt="0">
        <dgm:presLayoutVars>
          <dgm:chMax val="1"/>
          <dgm:dir/>
          <dgm:resizeHandles val="exact"/>
        </dgm:presLayoutVars>
      </dgm:prSet>
      <dgm:spPr/>
    </dgm:pt>
    <dgm:pt modelId="{81ABF10C-323A-4612-B429-68CEA6870F2A}" type="pres">
      <dgm:prSet presAssocID="{2AF696A1-2810-465D-99D8-F42B177B4E72}" presName="diamond" presStyleLbl="bgShp" presStyleIdx="0" presStyleCnt="1"/>
      <dgm:spPr/>
    </dgm:pt>
    <dgm:pt modelId="{6B94210B-6A94-45C1-88A6-FE63B6BF0477}" type="pres">
      <dgm:prSet presAssocID="{2AF696A1-2810-465D-99D8-F42B177B4E72}" presName="quad1" presStyleLbl="node1" presStyleIdx="0" presStyleCnt="4">
        <dgm:presLayoutVars>
          <dgm:chMax val="0"/>
          <dgm:chPref val="0"/>
          <dgm:bulletEnabled val="1"/>
        </dgm:presLayoutVars>
      </dgm:prSet>
      <dgm:spPr/>
    </dgm:pt>
    <dgm:pt modelId="{97942B49-BD73-4FB1-993E-87802C09186E}" type="pres">
      <dgm:prSet presAssocID="{2AF696A1-2810-465D-99D8-F42B177B4E72}" presName="quad2" presStyleLbl="node1" presStyleIdx="1" presStyleCnt="4">
        <dgm:presLayoutVars>
          <dgm:chMax val="0"/>
          <dgm:chPref val="0"/>
          <dgm:bulletEnabled val="1"/>
        </dgm:presLayoutVars>
      </dgm:prSet>
      <dgm:spPr/>
    </dgm:pt>
    <dgm:pt modelId="{744B1993-3086-4210-9182-2C61D3441CA7}" type="pres">
      <dgm:prSet presAssocID="{2AF696A1-2810-465D-99D8-F42B177B4E72}" presName="quad3" presStyleLbl="node1" presStyleIdx="2" presStyleCnt="4">
        <dgm:presLayoutVars>
          <dgm:chMax val="0"/>
          <dgm:chPref val="0"/>
          <dgm:bulletEnabled val="1"/>
        </dgm:presLayoutVars>
      </dgm:prSet>
      <dgm:spPr/>
    </dgm:pt>
    <dgm:pt modelId="{2E5A3778-4EBA-4EF2-88F7-01DB6C02D6AC}" type="pres">
      <dgm:prSet presAssocID="{2AF696A1-2810-465D-99D8-F42B177B4E72}" presName="quad4" presStyleLbl="node1" presStyleIdx="3" presStyleCnt="4">
        <dgm:presLayoutVars>
          <dgm:chMax val="0"/>
          <dgm:chPref val="0"/>
          <dgm:bulletEnabled val="1"/>
        </dgm:presLayoutVars>
      </dgm:prSet>
      <dgm:spPr/>
    </dgm:pt>
  </dgm:ptLst>
  <dgm:cxnLst>
    <dgm:cxn modelId="{05010A19-A4BD-48B5-B69F-6CC2319610A5}" type="presOf" srcId="{E0740ADA-D86F-4289-A12A-09530C2F209F}" destId="{6B94210B-6A94-45C1-88A6-FE63B6BF0477}" srcOrd="0" destOrd="2" presId="urn:microsoft.com/office/officeart/2005/8/layout/matrix3"/>
    <dgm:cxn modelId="{8CBEF123-1257-4ED1-9585-3EEB0F756AA3}" type="presOf" srcId="{C8F9F660-F28B-4127-8F5A-F9EA66156845}" destId="{6B94210B-6A94-45C1-88A6-FE63B6BF0477}" srcOrd="0" destOrd="0" presId="urn:microsoft.com/office/officeart/2005/8/layout/matrix3"/>
    <dgm:cxn modelId="{E8B1E424-7927-42D0-A228-80CD685455AE}" type="presOf" srcId="{AE9645A6-F743-4104-BF31-3AA919A0A928}" destId="{744B1993-3086-4210-9182-2C61D3441CA7}" srcOrd="0" destOrd="0" presId="urn:microsoft.com/office/officeart/2005/8/layout/matrix3"/>
    <dgm:cxn modelId="{38E5AB35-6CEB-4697-AD83-8BA9E3F757BB}" type="presOf" srcId="{2AF696A1-2810-465D-99D8-F42B177B4E72}" destId="{00517C70-3C6C-43B2-A84E-D2359E59EECA}" srcOrd="0" destOrd="0" presId="urn:microsoft.com/office/officeart/2005/8/layout/matrix3"/>
    <dgm:cxn modelId="{80B3403D-9361-4743-B3EA-2B09B4D3AF76}" srcId="{2AF696A1-2810-465D-99D8-F42B177B4E72}" destId="{EF06B234-31F3-49EE-8768-0BE6E075D98A}" srcOrd="1" destOrd="0" parTransId="{9B5CF8CF-1F73-46C7-9810-F96B3E98137B}" sibTransId="{20AB33B7-3ECF-48E9-B60E-BE07AA67C414}"/>
    <dgm:cxn modelId="{74F08C69-F941-4848-A467-2C13148712D5}" srcId="{2AF696A1-2810-465D-99D8-F42B177B4E72}" destId="{74918A3B-3079-4930-9097-0D0C84EFF1F9}" srcOrd="3" destOrd="0" parTransId="{47F12ECB-027B-4AC7-AFF8-C571FEF20E62}" sibTransId="{D2F5B1DD-DCD9-4C2B-9DA8-CC5D3D999291}"/>
    <dgm:cxn modelId="{3F992574-C00D-433D-9D13-BC89B75F74AC}" type="presOf" srcId="{EF06B234-31F3-49EE-8768-0BE6E075D98A}" destId="{97942B49-BD73-4FB1-993E-87802C09186E}" srcOrd="0" destOrd="0" presId="urn:microsoft.com/office/officeart/2005/8/layout/matrix3"/>
    <dgm:cxn modelId="{AA2C1592-8B9B-4495-B6AD-460764218DC8}" srcId="{2AF696A1-2810-465D-99D8-F42B177B4E72}" destId="{C8F9F660-F28B-4127-8F5A-F9EA66156845}" srcOrd="0" destOrd="0" parTransId="{15051EEA-2C8A-4A01-B144-A94F0C65BEF5}" sibTransId="{FDAC100C-8421-42AF-854D-1DB756F4A301}"/>
    <dgm:cxn modelId="{8DB8A692-303B-498C-9211-A3190978025C}" srcId="{C8F9F660-F28B-4127-8F5A-F9EA66156845}" destId="{E0740ADA-D86F-4289-A12A-09530C2F209F}" srcOrd="1" destOrd="0" parTransId="{6B132768-68AE-44EC-9B5D-C23A99A966FA}" sibTransId="{C5873309-DD77-4B39-8224-40A3F4403D13}"/>
    <dgm:cxn modelId="{BBBFA3D5-615A-4C49-BB61-740B793B71FF}" type="presOf" srcId="{D9967DC2-0047-47EE-98D3-09612759AC90}" destId="{6B94210B-6A94-45C1-88A6-FE63B6BF0477}" srcOrd="0" destOrd="1" presId="urn:microsoft.com/office/officeart/2005/8/layout/matrix3"/>
    <dgm:cxn modelId="{B8821BEC-4700-4A38-BD8B-0BA1D38BEBFF}" type="presOf" srcId="{74918A3B-3079-4930-9097-0D0C84EFF1F9}" destId="{2E5A3778-4EBA-4EF2-88F7-01DB6C02D6AC}" srcOrd="0" destOrd="0" presId="urn:microsoft.com/office/officeart/2005/8/layout/matrix3"/>
    <dgm:cxn modelId="{5A15D4EF-42F5-474A-9CA0-8F798D5C914D}" srcId="{2AF696A1-2810-465D-99D8-F42B177B4E72}" destId="{AE9645A6-F743-4104-BF31-3AA919A0A928}" srcOrd="2" destOrd="0" parTransId="{6AF8578E-9A74-4EA9-91F4-CEA444903596}" sibTransId="{D8F5822E-8CFC-4D88-9D50-BFCB2EE28F8F}"/>
    <dgm:cxn modelId="{782F01F5-4CFF-4500-A51E-4534D705A532}" srcId="{C8F9F660-F28B-4127-8F5A-F9EA66156845}" destId="{D9967DC2-0047-47EE-98D3-09612759AC90}" srcOrd="0" destOrd="0" parTransId="{8C556C23-782D-4285-B546-D32A520C36EE}" sibTransId="{5CE21A94-A274-45AF-BB2E-566904AE9C12}"/>
    <dgm:cxn modelId="{62B9D919-DD7A-4A33-B415-DF6B93AD628B}" type="presParOf" srcId="{00517C70-3C6C-43B2-A84E-D2359E59EECA}" destId="{81ABF10C-323A-4612-B429-68CEA6870F2A}" srcOrd="0" destOrd="0" presId="urn:microsoft.com/office/officeart/2005/8/layout/matrix3"/>
    <dgm:cxn modelId="{01DCCCA2-91C2-4C69-AAD0-45E61B96940C}" type="presParOf" srcId="{00517C70-3C6C-43B2-A84E-D2359E59EECA}" destId="{6B94210B-6A94-45C1-88A6-FE63B6BF0477}" srcOrd="1" destOrd="0" presId="urn:microsoft.com/office/officeart/2005/8/layout/matrix3"/>
    <dgm:cxn modelId="{1F429FC8-2BEE-4D70-8FF7-593688E290FE}" type="presParOf" srcId="{00517C70-3C6C-43B2-A84E-D2359E59EECA}" destId="{97942B49-BD73-4FB1-993E-87802C09186E}" srcOrd="2" destOrd="0" presId="urn:microsoft.com/office/officeart/2005/8/layout/matrix3"/>
    <dgm:cxn modelId="{2B77E13F-9166-4B01-82FF-E2BD5B1568B9}" type="presParOf" srcId="{00517C70-3C6C-43B2-A84E-D2359E59EECA}" destId="{744B1993-3086-4210-9182-2C61D3441CA7}" srcOrd="3" destOrd="0" presId="urn:microsoft.com/office/officeart/2005/8/layout/matrix3"/>
    <dgm:cxn modelId="{0778302D-8818-44E4-B438-BA8294C31D30}" type="presParOf" srcId="{00517C70-3C6C-43B2-A84E-D2359E59EECA}" destId="{2E5A3778-4EBA-4EF2-88F7-01DB6C02D6A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E55C8D-4A1A-4AE7-A32E-D0BFDAD1AE5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FEE4A35-7B12-4221-9BE1-CC110454EE32}">
      <dgm:prSet/>
      <dgm:spPr/>
      <dgm:t>
        <a:bodyPr/>
        <a:lstStyle/>
        <a:p>
          <a:r>
            <a:rPr lang="en-US"/>
            <a:t>Hemoflagellates</a:t>
          </a:r>
        </a:p>
      </dgm:t>
    </dgm:pt>
    <dgm:pt modelId="{F65CECFB-EB3D-4069-8A14-213DB17C1BD8}" type="parTrans" cxnId="{B181AB79-28BA-4D3A-B0C4-2556A5BC3CEE}">
      <dgm:prSet/>
      <dgm:spPr/>
      <dgm:t>
        <a:bodyPr/>
        <a:lstStyle/>
        <a:p>
          <a:endParaRPr lang="en-US"/>
        </a:p>
      </dgm:t>
    </dgm:pt>
    <dgm:pt modelId="{8C604781-70EA-4604-BD42-834307284C99}" type="sibTrans" cxnId="{B181AB79-28BA-4D3A-B0C4-2556A5BC3CEE}">
      <dgm:prSet/>
      <dgm:spPr/>
      <dgm:t>
        <a:bodyPr/>
        <a:lstStyle/>
        <a:p>
          <a:endParaRPr lang="en-US"/>
        </a:p>
      </dgm:t>
    </dgm:pt>
    <dgm:pt modelId="{06C1C0F4-A154-4D3E-88D7-EDC500378C0A}">
      <dgm:prSet/>
      <dgm:spPr/>
      <dgm:t>
        <a:bodyPr/>
        <a:lstStyle/>
        <a:p>
          <a:r>
            <a:rPr lang="en-US"/>
            <a:t>African Trypanosomes</a:t>
          </a:r>
        </a:p>
      </dgm:t>
    </dgm:pt>
    <dgm:pt modelId="{14734376-61A0-4E81-AF13-07A09CDDDDA0}" type="parTrans" cxnId="{732BFBCA-B3CB-49D5-A8D7-DAD8F1B79C95}">
      <dgm:prSet/>
      <dgm:spPr/>
      <dgm:t>
        <a:bodyPr/>
        <a:lstStyle/>
        <a:p>
          <a:endParaRPr lang="en-US"/>
        </a:p>
      </dgm:t>
    </dgm:pt>
    <dgm:pt modelId="{A05D2B7D-87BD-4312-8F3C-871D60AD4063}" type="sibTrans" cxnId="{732BFBCA-B3CB-49D5-A8D7-DAD8F1B79C95}">
      <dgm:prSet/>
      <dgm:spPr/>
      <dgm:t>
        <a:bodyPr/>
        <a:lstStyle/>
        <a:p>
          <a:endParaRPr lang="en-US"/>
        </a:p>
      </dgm:t>
    </dgm:pt>
    <dgm:pt modelId="{D2043694-30C9-4B2C-BAC0-1D3A424DDF7C}">
      <dgm:prSet/>
      <dgm:spPr/>
      <dgm:t>
        <a:bodyPr/>
        <a:lstStyle/>
        <a:p>
          <a:r>
            <a:rPr lang="en-US"/>
            <a:t>African Sleeping Sickness</a:t>
          </a:r>
        </a:p>
      </dgm:t>
    </dgm:pt>
    <dgm:pt modelId="{9631CD98-3444-4A2F-B5D9-7C2BBCCB26DE}" type="parTrans" cxnId="{88C3A216-17C3-4D22-A467-86F63B3E1801}">
      <dgm:prSet/>
      <dgm:spPr/>
      <dgm:t>
        <a:bodyPr/>
        <a:lstStyle/>
        <a:p>
          <a:endParaRPr lang="en-US"/>
        </a:p>
      </dgm:t>
    </dgm:pt>
    <dgm:pt modelId="{AC763D49-0E92-4EF9-A495-1131D8D44A15}" type="sibTrans" cxnId="{88C3A216-17C3-4D22-A467-86F63B3E1801}">
      <dgm:prSet/>
      <dgm:spPr/>
      <dgm:t>
        <a:bodyPr/>
        <a:lstStyle/>
        <a:p>
          <a:endParaRPr lang="en-US"/>
        </a:p>
      </dgm:t>
    </dgm:pt>
    <dgm:pt modelId="{81B991E8-5AEA-4F06-ADE4-3DB2A3B128CB}">
      <dgm:prSet/>
      <dgm:spPr/>
      <dgm:t>
        <a:bodyPr/>
        <a:lstStyle/>
        <a:p>
          <a:r>
            <a:rPr lang="en-US" i="1"/>
            <a:t>Trypanosoma brucei gambiense </a:t>
          </a:r>
          <a:r>
            <a:rPr lang="en-US"/>
            <a:t>(West)</a:t>
          </a:r>
        </a:p>
      </dgm:t>
    </dgm:pt>
    <dgm:pt modelId="{B2D40962-C63E-4C32-9034-1F1302DEF403}" type="parTrans" cxnId="{2A54A620-D1F1-4061-B050-80915FAE7371}">
      <dgm:prSet/>
      <dgm:spPr/>
      <dgm:t>
        <a:bodyPr/>
        <a:lstStyle/>
        <a:p>
          <a:endParaRPr lang="en-US"/>
        </a:p>
      </dgm:t>
    </dgm:pt>
    <dgm:pt modelId="{0F3CA80D-FFAA-45B3-AA86-F2C76B47E585}" type="sibTrans" cxnId="{2A54A620-D1F1-4061-B050-80915FAE7371}">
      <dgm:prSet/>
      <dgm:spPr/>
      <dgm:t>
        <a:bodyPr/>
        <a:lstStyle/>
        <a:p>
          <a:endParaRPr lang="en-US"/>
        </a:p>
      </dgm:t>
    </dgm:pt>
    <dgm:pt modelId="{0B47268B-CB78-4F3F-AF0E-2C217D34D1F1}">
      <dgm:prSet/>
      <dgm:spPr/>
      <dgm:t>
        <a:bodyPr/>
        <a:lstStyle/>
        <a:p>
          <a:r>
            <a:rPr lang="en-US" i="1"/>
            <a:t>Trypanosoma brucei rhodesiense </a:t>
          </a:r>
          <a:r>
            <a:rPr lang="en-US"/>
            <a:t>(East)</a:t>
          </a:r>
        </a:p>
      </dgm:t>
    </dgm:pt>
    <dgm:pt modelId="{03D3DB32-9347-4F87-923A-842F72A7C032}" type="parTrans" cxnId="{DEF0B83E-65DA-43D0-A5E2-B7CB7E55EED1}">
      <dgm:prSet/>
      <dgm:spPr/>
      <dgm:t>
        <a:bodyPr/>
        <a:lstStyle/>
        <a:p>
          <a:endParaRPr lang="en-US"/>
        </a:p>
      </dgm:t>
    </dgm:pt>
    <dgm:pt modelId="{103E81E3-02F7-4CE5-ABC5-85527AB2B0A1}" type="sibTrans" cxnId="{DEF0B83E-65DA-43D0-A5E2-B7CB7E55EED1}">
      <dgm:prSet/>
      <dgm:spPr/>
      <dgm:t>
        <a:bodyPr/>
        <a:lstStyle/>
        <a:p>
          <a:endParaRPr lang="en-US"/>
        </a:p>
      </dgm:t>
    </dgm:pt>
    <dgm:pt modelId="{5775F39D-FE0C-4766-8F04-9DDA9FC7DF5C}">
      <dgm:prSet/>
      <dgm:spPr/>
      <dgm:t>
        <a:bodyPr/>
        <a:lstStyle/>
        <a:p>
          <a:r>
            <a:rPr lang="en-US"/>
            <a:t>American Trypanosomes</a:t>
          </a:r>
        </a:p>
      </dgm:t>
    </dgm:pt>
    <dgm:pt modelId="{CFD75CA2-A814-41B7-BF28-DBE068FBF11F}" type="parTrans" cxnId="{3F6AFA13-7010-4033-9A70-70835EDE7F21}">
      <dgm:prSet/>
      <dgm:spPr/>
      <dgm:t>
        <a:bodyPr/>
        <a:lstStyle/>
        <a:p>
          <a:endParaRPr lang="en-US"/>
        </a:p>
      </dgm:t>
    </dgm:pt>
    <dgm:pt modelId="{8FCEDD96-B17C-40DE-8A5B-54610A23459F}" type="sibTrans" cxnId="{3F6AFA13-7010-4033-9A70-70835EDE7F21}">
      <dgm:prSet/>
      <dgm:spPr/>
      <dgm:t>
        <a:bodyPr/>
        <a:lstStyle/>
        <a:p>
          <a:endParaRPr lang="en-US"/>
        </a:p>
      </dgm:t>
    </dgm:pt>
    <dgm:pt modelId="{3FF35790-4F36-4A92-A2C9-CF8A93C8AFF8}">
      <dgm:prSet/>
      <dgm:spPr/>
      <dgm:t>
        <a:bodyPr/>
        <a:lstStyle/>
        <a:p>
          <a:r>
            <a:rPr lang="en-US"/>
            <a:t>Chagas’ Disease</a:t>
          </a:r>
        </a:p>
      </dgm:t>
    </dgm:pt>
    <dgm:pt modelId="{868D0EA3-2D9D-43C7-9D8B-F3F7B74F4905}" type="parTrans" cxnId="{5441EEB5-0EB0-4AD8-AD86-FEE5C875A755}">
      <dgm:prSet/>
      <dgm:spPr/>
      <dgm:t>
        <a:bodyPr/>
        <a:lstStyle/>
        <a:p>
          <a:endParaRPr lang="en-US"/>
        </a:p>
      </dgm:t>
    </dgm:pt>
    <dgm:pt modelId="{FF827979-2B92-4932-9BA2-036481AD540C}" type="sibTrans" cxnId="{5441EEB5-0EB0-4AD8-AD86-FEE5C875A755}">
      <dgm:prSet/>
      <dgm:spPr/>
      <dgm:t>
        <a:bodyPr/>
        <a:lstStyle/>
        <a:p>
          <a:endParaRPr lang="en-US"/>
        </a:p>
      </dgm:t>
    </dgm:pt>
    <dgm:pt modelId="{D9062916-9256-4433-A05E-E61558DC1B34}">
      <dgm:prSet/>
      <dgm:spPr/>
      <dgm:t>
        <a:bodyPr/>
        <a:lstStyle/>
        <a:p>
          <a:r>
            <a:rPr lang="en-US" i="1"/>
            <a:t>Trypanosoma cruzi</a:t>
          </a:r>
          <a:endParaRPr lang="en-US"/>
        </a:p>
      </dgm:t>
    </dgm:pt>
    <dgm:pt modelId="{21C38242-86F3-49BF-9929-B38FA025A4A6}" type="parTrans" cxnId="{89017181-4A46-419C-ABA5-48AAE8678CC6}">
      <dgm:prSet/>
      <dgm:spPr/>
      <dgm:t>
        <a:bodyPr/>
        <a:lstStyle/>
        <a:p>
          <a:endParaRPr lang="en-US"/>
        </a:p>
      </dgm:t>
    </dgm:pt>
    <dgm:pt modelId="{1405BADA-62C8-4728-AFE5-E7EE2BE9FC17}" type="sibTrans" cxnId="{89017181-4A46-419C-ABA5-48AAE8678CC6}">
      <dgm:prSet/>
      <dgm:spPr/>
      <dgm:t>
        <a:bodyPr/>
        <a:lstStyle/>
        <a:p>
          <a:endParaRPr lang="en-US"/>
        </a:p>
      </dgm:t>
    </dgm:pt>
    <dgm:pt modelId="{E32FC83C-8351-4A5F-9000-3C121439A947}" type="pres">
      <dgm:prSet presAssocID="{73E55C8D-4A1A-4AE7-A32E-D0BFDAD1AE5C}" presName="linear" presStyleCnt="0">
        <dgm:presLayoutVars>
          <dgm:animLvl val="lvl"/>
          <dgm:resizeHandles val="exact"/>
        </dgm:presLayoutVars>
      </dgm:prSet>
      <dgm:spPr/>
    </dgm:pt>
    <dgm:pt modelId="{9F50CAD8-D68F-41C8-9359-683DFD0F74CA}" type="pres">
      <dgm:prSet presAssocID="{3FEE4A35-7B12-4221-9BE1-CC110454EE32}" presName="parentText" presStyleLbl="node1" presStyleIdx="0" presStyleCnt="3">
        <dgm:presLayoutVars>
          <dgm:chMax val="0"/>
          <dgm:bulletEnabled val="1"/>
        </dgm:presLayoutVars>
      </dgm:prSet>
      <dgm:spPr/>
    </dgm:pt>
    <dgm:pt modelId="{1028C180-1166-4EBF-A943-0E26EE7B2673}" type="pres">
      <dgm:prSet presAssocID="{8C604781-70EA-4604-BD42-834307284C99}" presName="spacer" presStyleCnt="0"/>
      <dgm:spPr/>
    </dgm:pt>
    <dgm:pt modelId="{79F8277D-1FB7-48B0-BA29-D17F5DB36291}" type="pres">
      <dgm:prSet presAssocID="{06C1C0F4-A154-4D3E-88D7-EDC500378C0A}" presName="parentText" presStyleLbl="node1" presStyleIdx="1" presStyleCnt="3">
        <dgm:presLayoutVars>
          <dgm:chMax val="0"/>
          <dgm:bulletEnabled val="1"/>
        </dgm:presLayoutVars>
      </dgm:prSet>
      <dgm:spPr/>
    </dgm:pt>
    <dgm:pt modelId="{7C9074A7-BBB2-4E30-8A1A-E45FE753E161}" type="pres">
      <dgm:prSet presAssocID="{06C1C0F4-A154-4D3E-88D7-EDC500378C0A}" presName="childText" presStyleLbl="revTx" presStyleIdx="0" presStyleCnt="2">
        <dgm:presLayoutVars>
          <dgm:bulletEnabled val="1"/>
        </dgm:presLayoutVars>
      </dgm:prSet>
      <dgm:spPr/>
    </dgm:pt>
    <dgm:pt modelId="{05AA48CB-1818-4AE4-8FAA-532799E2A372}" type="pres">
      <dgm:prSet presAssocID="{5775F39D-FE0C-4766-8F04-9DDA9FC7DF5C}" presName="parentText" presStyleLbl="node1" presStyleIdx="2" presStyleCnt="3">
        <dgm:presLayoutVars>
          <dgm:chMax val="0"/>
          <dgm:bulletEnabled val="1"/>
        </dgm:presLayoutVars>
      </dgm:prSet>
      <dgm:spPr/>
    </dgm:pt>
    <dgm:pt modelId="{52B48BD9-B49B-463E-A2C5-9200F04BD29F}" type="pres">
      <dgm:prSet presAssocID="{5775F39D-FE0C-4766-8F04-9DDA9FC7DF5C}" presName="childText" presStyleLbl="revTx" presStyleIdx="1" presStyleCnt="2">
        <dgm:presLayoutVars>
          <dgm:bulletEnabled val="1"/>
        </dgm:presLayoutVars>
      </dgm:prSet>
      <dgm:spPr/>
    </dgm:pt>
  </dgm:ptLst>
  <dgm:cxnLst>
    <dgm:cxn modelId="{039E3F03-4BF1-4BAF-9EF1-8DBE7F15B02E}" type="presOf" srcId="{5775F39D-FE0C-4766-8F04-9DDA9FC7DF5C}" destId="{05AA48CB-1818-4AE4-8FAA-532799E2A372}" srcOrd="0" destOrd="0" presId="urn:microsoft.com/office/officeart/2005/8/layout/vList2"/>
    <dgm:cxn modelId="{3254CE0D-922D-4285-B9C9-D4F999A51F8B}" type="presOf" srcId="{D9062916-9256-4433-A05E-E61558DC1B34}" destId="{52B48BD9-B49B-463E-A2C5-9200F04BD29F}" srcOrd="0" destOrd="1" presId="urn:microsoft.com/office/officeart/2005/8/layout/vList2"/>
    <dgm:cxn modelId="{3F6AFA13-7010-4033-9A70-70835EDE7F21}" srcId="{73E55C8D-4A1A-4AE7-A32E-D0BFDAD1AE5C}" destId="{5775F39D-FE0C-4766-8F04-9DDA9FC7DF5C}" srcOrd="2" destOrd="0" parTransId="{CFD75CA2-A814-41B7-BF28-DBE068FBF11F}" sibTransId="{8FCEDD96-B17C-40DE-8A5B-54610A23459F}"/>
    <dgm:cxn modelId="{88C3A216-17C3-4D22-A467-86F63B3E1801}" srcId="{06C1C0F4-A154-4D3E-88D7-EDC500378C0A}" destId="{D2043694-30C9-4B2C-BAC0-1D3A424DDF7C}" srcOrd="0" destOrd="0" parTransId="{9631CD98-3444-4A2F-B5D9-7C2BBCCB26DE}" sibTransId="{AC763D49-0E92-4EF9-A495-1131D8D44A15}"/>
    <dgm:cxn modelId="{2A54A620-D1F1-4061-B050-80915FAE7371}" srcId="{D2043694-30C9-4B2C-BAC0-1D3A424DDF7C}" destId="{81B991E8-5AEA-4F06-ADE4-3DB2A3B128CB}" srcOrd="0" destOrd="0" parTransId="{B2D40962-C63E-4C32-9034-1F1302DEF403}" sibTransId="{0F3CA80D-FFAA-45B3-AA86-F2C76B47E585}"/>
    <dgm:cxn modelId="{EB33B42F-E16A-49E4-9C4B-DFEE848EB587}" type="presOf" srcId="{3FF35790-4F36-4A92-A2C9-CF8A93C8AFF8}" destId="{52B48BD9-B49B-463E-A2C5-9200F04BD29F}" srcOrd="0" destOrd="0" presId="urn:microsoft.com/office/officeart/2005/8/layout/vList2"/>
    <dgm:cxn modelId="{B9E1D63C-50F3-4964-B4A7-B2297745FF78}" type="presOf" srcId="{06C1C0F4-A154-4D3E-88D7-EDC500378C0A}" destId="{79F8277D-1FB7-48B0-BA29-D17F5DB36291}" srcOrd="0" destOrd="0" presId="urn:microsoft.com/office/officeart/2005/8/layout/vList2"/>
    <dgm:cxn modelId="{DEF0B83E-65DA-43D0-A5E2-B7CB7E55EED1}" srcId="{D2043694-30C9-4B2C-BAC0-1D3A424DDF7C}" destId="{0B47268B-CB78-4F3F-AF0E-2C217D34D1F1}" srcOrd="1" destOrd="0" parTransId="{03D3DB32-9347-4F87-923A-842F72A7C032}" sibTransId="{103E81E3-02F7-4CE5-ABC5-85527AB2B0A1}"/>
    <dgm:cxn modelId="{E5150E52-CB92-478B-8D06-29E32CB9B540}" type="presOf" srcId="{73E55C8D-4A1A-4AE7-A32E-D0BFDAD1AE5C}" destId="{E32FC83C-8351-4A5F-9000-3C121439A947}" srcOrd="0" destOrd="0" presId="urn:microsoft.com/office/officeart/2005/8/layout/vList2"/>
    <dgm:cxn modelId="{F7A03274-1816-4BA8-8D1E-428F70F1C68C}" type="presOf" srcId="{81B991E8-5AEA-4F06-ADE4-3DB2A3B128CB}" destId="{7C9074A7-BBB2-4E30-8A1A-E45FE753E161}" srcOrd="0" destOrd="1" presId="urn:microsoft.com/office/officeart/2005/8/layout/vList2"/>
    <dgm:cxn modelId="{B181AB79-28BA-4D3A-B0C4-2556A5BC3CEE}" srcId="{73E55C8D-4A1A-4AE7-A32E-D0BFDAD1AE5C}" destId="{3FEE4A35-7B12-4221-9BE1-CC110454EE32}" srcOrd="0" destOrd="0" parTransId="{F65CECFB-EB3D-4069-8A14-213DB17C1BD8}" sibTransId="{8C604781-70EA-4604-BD42-834307284C99}"/>
    <dgm:cxn modelId="{89017181-4A46-419C-ABA5-48AAE8678CC6}" srcId="{3FF35790-4F36-4A92-A2C9-CF8A93C8AFF8}" destId="{D9062916-9256-4433-A05E-E61558DC1B34}" srcOrd="0" destOrd="0" parTransId="{21C38242-86F3-49BF-9929-B38FA025A4A6}" sibTransId="{1405BADA-62C8-4728-AFE5-E7EE2BE9FC17}"/>
    <dgm:cxn modelId="{89C0D08C-633E-4EAD-AEDD-4A94060654E7}" type="presOf" srcId="{0B47268B-CB78-4F3F-AF0E-2C217D34D1F1}" destId="{7C9074A7-BBB2-4E30-8A1A-E45FE753E161}" srcOrd="0" destOrd="2" presId="urn:microsoft.com/office/officeart/2005/8/layout/vList2"/>
    <dgm:cxn modelId="{8AC63C9D-877B-4BD0-AEA3-724159331EF5}" type="presOf" srcId="{D2043694-30C9-4B2C-BAC0-1D3A424DDF7C}" destId="{7C9074A7-BBB2-4E30-8A1A-E45FE753E161}" srcOrd="0" destOrd="0" presId="urn:microsoft.com/office/officeart/2005/8/layout/vList2"/>
    <dgm:cxn modelId="{5441EEB5-0EB0-4AD8-AD86-FEE5C875A755}" srcId="{5775F39D-FE0C-4766-8F04-9DDA9FC7DF5C}" destId="{3FF35790-4F36-4A92-A2C9-CF8A93C8AFF8}" srcOrd="0" destOrd="0" parTransId="{868D0EA3-2D9D-43C7-9D8B-F3F7B74F4905}" sibTransId="{FF827979-2B92-4932-9BA2-036481AD540C}"/>
    <dgm:cxn modelId="{732BFBCA-B3CB-49D5-A8D7-DAD8F1B79C95}" srcId="{73E55C8D-4A1A-4AE7-A32E-D0BFDAD1AE5C}" destId="{06C1C0F4-A154-4D3E-88D7-EDC500378C0A}" srcOrd="1" destOrd="0" parTransId="{14734376-61A0-4E81-AF13-07A09CDDDDA0}" sibTransId="{A05D2B7D-87BD-4312-8F3C-871D60AD4063}"/>
    <dgm:cxn modelId="{08784CCF-6ED6-4EB3-87C7-80D3C5278865}" type="presOf" srcId="{3FEE4A35-7B12-4221-9BE1-CC110454EE32}" destId="{9F50CAD8-D68F-41C8-9359-683DFD0F74CA}" srcOrd="0" destOrd="0" presId="urn:microsoft.com/office/officeart/2005/8/layout/vList2"/>
    <dgm:cxn modelId="{1E17FCC8-8B4C-45E1-9772-DCA39F04B41B}" type="presParOf" srcId="{E32FC83C-8351-4A5F-9000-3C121439A947}" destId="{9F50CAD8-D68F-41C8-9359-683DFD0F74CA}" srcOrd="0" destOrd="0" presId="urn:microsoft.com/office/officeart/2005/8/layout/vList2"/>
    <dgm:cxn modelId="{98BF4EB4-9D97-4FE3-AF47-E396E7E144D8}" type="presParOf" srcId="{E32FC83C-8351-4A5F-9000-3C121439A947}" destId="{1028C180-1166-4EBF-A943-0E26EE7B2673}" srcOrd="1" destOrd="0" presId="urn:microsoft.com/office/officeart/2005/8/layout/vList2"/>
    <dgm:cxn modelId="{95EC1B21-907E-4F41-9E76-F998B45F73CC}" type="presParOf" srcId="{E32FC83C-8351-4A5F-9000-3C121439A947}" destId="{79F8277D-1FB7-48B0-BA29-D17F5DB36291}" srcOrd="2" destOrd="0" presId="urn:microsoft.com/office/officeart/2005/8/layout/vList2"/>
    <dgm:cxn modelId="{7211DABA-EF70-4D10-A845-583B5D2481CF}" type="presParOf" srcId="{E32FC83C-8351-4A5F-9000-3C121439A947}" destId="{7C9074A7-BBB2-4E30-8A1A-E45FE753E161}" srcOrd="3" destOrd="0" presId="urn:microsoft.com/office/officeart/2005/8/layout/vList2"/>
    <dgm:cxn modelId="{5C8AAEA6-BC5B-44C8-813E-82D1D00C0415}" type="presParOf" srcId="{E32FC83C-8351-4A5F-9000-3C121439A947}" destId="{05AA48CB-1818-4AE4-8FAA-532799E2A372}" srcOrd="4" destOrd="0" presId="urn:microsoft.com/office/officeart/2005/8/layout/vList2"/>
    <dgm:cxn modelId="{43BE15D0-0550-4E4E-B452-BA1C95A4B107}" type="presParOf" srcId="{E32FC83C-8351-4A5F-9000-3C121439A947}" destId="{52B48BD9-B49B-463E-A2C5-9200F04BD2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460B4-4A8B-4C00-A1DA-4B09BDA4A59A}"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F582C0BA-D081-440E-9D9A-BB79FC0063CF}">
      <dgm:prSet/>
      <dgm:spPr/>
      <dgm:t>
        <a:bodyPr/>
        <a:lstStyle/>
        <a:p>
          <a:r>
            <a:rPr lang="en-US"/>
            <a:t>Chagas disease has an acute phase and chronic phase</a:t>
          </a:r>
        </a:p>
      </dgm:t>
    </dgm:pt>
    <dgm:pt modelId="{8836CFA8-F36E-4929-A58D-C893073F0073}" type="parTrans" cxnId="{ABD8A7EE-C779-40B2-9EEA-3D20C0F559C0}">
      <dgm:prSet/>
      <dgm:spPr/>
      <dgm:t>
        <a:bodyPr/>
        <a:lstStyle/>
        <a:p>
          <a:endParaRPr lang="en-US"/>
        </a:p>
      </dgm:t>
    </dgm:pt>
    <dgm:pt modelId="{008020B1-8B43-4362-A714-4BBD6D3DEC4C}" type="sibTrans" cxnId="{ABD8A7EE-C779-40B2-9EEA-3D20C0F559C0}">
      <dgm:prSet/>
      <dgm:spPr/>
      <dgm:t>
        <a:bodyPr/>
        <a:lstStyle/>
        <a:p>
          <a:endParaRPr lang="en-US"/>
        </a:p>
      </dgm:t>
    </dgm:pt>
    <dgm:pt modelId="{1EDC56F7-00FE-4EE9-B29D-A26023E49738}">
      <dgm:prSet/>
      <dgm:spPr/>
      <dgm:t>
        <a:bodyPr/>
        <a:lstStyle/>
        <a:p>
          <a:r>
            <a:rPr lang="en-US" dirty="0"/>
            <a:t>Acute phase: </a:t>
          </a:r>
        </a:p>
      </dgm:t>
    </dgm:pt>
    <dgm:pt modelId="{1387DC24-88B5-497A-9EE2-5AFD92E3A54F}" type="parTrans" cxnId="{CA0F2A6C-5B2B-43FE-9B2C-EC73E929EEB1}">
      <dgm:prSet/>
      <dgm:spPr/>
      <dgm:t>
        <a:bodyPr/>
        <a:lstStyle/>
        <a:p>
          <a:endParaRPr lang="en-US"/>
        </a:p>
      </dgm:t>
    </dgm:pt>
    <dgm:pt modelId="{23911EA5-3E13-4AF6-AA4E-8CB48C56E718}" type="sibTrans" cxnId="{CA0F2A6C-5B2B-43FE-9B2C-EC73E929EEB1}">
      <dgm:prSet/>
      <dgm:spPr/>
      <dgm:t>
        <a:bodyPr/>
        <a:lstStyle/>
        <a:p>
          <a:endParaRPr lang="en-US"/>
        </a:p>
      </dgm:t>
    </dgm:pt>
    <dgm:pt modelId="{C8C95600-DE83-4920-B107-0E9054FB55FC}">
      <dgm:prSet/>
      <dgm:spPr/>
      <dgm:t>
        <a:bodyPr/>
        <a:lstStyle/>
        <a:p>
          <a:r>
            <a:rPr lang="en-US"/>
            <a:t>Usually asymptomatic, but can present with nonspecific somatic symptoms</a:t>
          </a:r>
        </a:p>
      </dgm:t>
    </dgm:pt>
    <dgm:pt modelId="{7139A05A-AD28-4E6D-AB41-7D902B935D26}" type="parTrans" cxnId="{73CF8D4B-7FF4-4389-8CC3-2E8CD728831A}">
      <dgm:prSet/>
      <dgm:spPr/>
      <dgm:t>
        <a:bodyPr/>
        <a:lstStyle/>
        <a:p>
          <a:endParaRPr lang="en-US"/>
        </a:p>
      </dgm:t>
    </dgm:pt>
    <dgm:pt modelId="{78488C16-FA58-4E2D-B062-36EAA96D5C78}" type="sibTrans" cxnId="{73CF8D4B-7FF4-4389-8CC3-2E8CD728831A}">
      <dgm:prSet/>
      <dgm:spPr/>
      <dgm:t>
        <a:bodyPr/>
        <a:lstStyle/>
        <a:p>
          <a:endParaRPr lang="en-US"/>
        </a:p>
      </dgm:t>
    </dgm:pt>
    <dgm:pt modelId="{443E53E6-5498-4C20-9C0A-EEE8AAFCC32B}">
      <dgm:prSet/>
      <dgm:spPr/>
      <dgm:t>
        <a:bodyPr/>
        <a:lstStyle/>
        <a:p>
          <a:r>
            <a:rPr lang="en-US"/>
            <a:t>Nodular lesions or furuncles, usually called chagomas, may develop around the vector’s feeding site. </a:t>
          </a:r>
        </a:p>
      </dgm:t>
    </dgm:pt>
    <dgm:pt modelId="{141F0013-C70B-44BA-8C93-FA3F77B05569}" type="parTrans" cxnId="{F744E5E7-8170-41ED-9562-81B2F523F529}">
      <dgm:prSet/>
      <dgm:spPr/>
      <dgm:t>
        <a:bodyPr/>
        <a:lstStyle/>
        <a:p>
          <a:endParaRPr lang="en-US"/>
        </a:p>
      </dgm:t>
    </dgm:pt>
    <dgm:pt modelId="{2AD75413-C07E-4CE2-80F9-563B3CE2F5A9}" type="sibTrans" cxnId="{F744E5E7-8170-41ED-9562-81B2F523F529}">
      <dgm:prSet/>
      <dgm:spPr/>
      <dgm:t>
        <a:bodyPr/>
        <a:lstStyle/>
        <a:p>
          <a:endParaRPr lang="en-US"/>
        </a:p>
      </dgm:t>
    </dgm:pt>
    <dgm:pt modelId="{A872BD41-8F1E-4B99-968E-4DB4BE342D1F}">
      <dgm:prSet/>
      <dgm:spPr/>
      <dgm:t>
        <a:bodyPr/>
        <a:lstStyle/>
        <a:p>
          <a:r>
            <a:rPr lang="en-US"/>
            <a:t>Most acute cases resolve over a period of a few weeks or months into a subclinical chronic form of the disease</a:t>
          </a:r>
        </a:p>
      </dgm:t>
    </dgm:pt>
    <dgm:pt modelId="{C9389EAC-AF0C-43FA-8076-30E8D95F5920}" type="parTrans" cxnId="{D1ADC7A3-EF14-4A1E-909E-D681B3C9815D}">
      <dgm:prSet/>
      <dgm:spPr/>
      <dgm:t>
        <a:bodyPr/>
        <a:lstStyle/>
        <a:p>
          <a:endParaRPr lang="en-US"/>
        </a:p>
      </dgm:t>
    </dgm:pt>
    <dgm:pt modelId="{D0F93638-FD27-493F-8936-0F2192CD5871}" type="sibTrans" cxnId="{D1ADC7A3-EF14-4A1E-909E-D681B3C9815D}">
      <dgm:prSet/>
      <dgm:spPr/>
      <dgm:t>
        <a:bodyPr/>
        <a:lstStyle/>
        <a:p>
          <a:endParaRPr lang="en-US"/>
        </a:p>
      </dgm:t>
    </dgm:pt>
    <dgm:pt modelId="{F26084FE-CCCC-4F2F-8CF6-79F01BDA6D7A}">
      <dgm:prSet/>
      <dgm:spPr/>
      <dgm:t>
        <a:bodyPr/>
        <a:lstStyle/>
        <a:p>
          <a:r>
            <a:rPr lang="en-US"/>
            <a:t>Chronic phase:</a:t>
          </a:r>
        </a:p>
      </dgm:t>
    </dgm:pt>
    <dgm:pt modelId="{F8EACD7B-A7C3-4A3B-AA01-C97458950323}" type="parTrans" cxnId="{26AB81E4-C355-4B06-ABB8-22D010BB5E4C}">
      <dgm:prSet/>
      <dgm:spPr/>
      <dgm:t>
        <a:bodyPr/>
        <a:lstStyle/>
        <a:p>
          <a:endParaRPr lang="en-US"/>
        </a:p>
      </dgm:t>
    </dgm:pt>
    <dgm:pt modelId="{0607889F-8667-43FE-959A-37DE479E1928}" type="sibTrans" cxnId="{26AB81E4-C355-4B06-ABB8-22D010BB5E4C}">
      <dgm:prSet/>
      <dgm:spPr/>
      <dgm:t>
        <a:bodyPr/>
        <a:lstStyle/>
        <a:p>
          <a:endParaRPr lang="en-US"/>
        </a:p>
      </dgm:t>
    </dgm:pt>
    <dgm:pt modelId="{9C6FD5C4-DB6A-4237-B41F-CC2D2D80CB29}">
      <dgm:prSet/>
      <dgm:spPr/>
      <dgm:t>
        <a:bodyPr/>
        <a:lstStyle/>
        <a:p>
          <a:r>
            <a:rPr lang="en-US"/>
            <a:t>Reactivation of Chagas disease from this asymptomatic form may occur in patients with HIV or those receiving immunosuppressive drugs.</a:t>
          </a:r>
        </a:p>
      </dgm:t>
    </dgm:pt>
    <dgm:pt modelId="{6357E94E-42F1-4246-992E-2867D5205278}" type="parTrans" cxnId="{EB2015C7-6634-4A17-ABD2-15779282B4EB}">
      <dgm:prSet/>
      <dgm:spPr/>
      <dgm:t>
        <a:bodyPr/>
        <a:lstStyle/>
        <a:p>
          <a:endParaRPr lang="en-US"/>
        </a:p>
      </dgm:t>
    </dgm:pt>
    <dgm:pt modelId="{283AF2F7-3E33-4268-9B9B-A20153E7A96A}" type="sibTrans" cxnId="{EB2015C7-6634-4A17-ABD2-15779282B4EB}">
      <dgm:prSet/>
      <dgm:spPr/>
      <dgm:t>
        <a:bodyPr/>
        <a:lstStyle/>
        <a:p>
          <a:endParaRPr lang="en-US"/>
        </a:p>
      </dgm:t>
    </dgm:pt>
    <dgm:pt modelId="{E5F792DE-F1D0-476D-82C6-664CA32C5881}">
      <dgm:prSet/>
      <dgm:spPr/>
      <dgm:t>
        <a:bodyPr/>
        <a:lstStyle/>
        <a:p>
          <a:r>
            <a:rPr lang="en-US"/>
            <a:t>May include cardiac or GI involvement</a:t>
          </a:r>
        </a:p>
      </dgm:t>
    </dgm:pt>
    <dgm:pt modelId="{5C529972-C0E1-4444-B20E-2A18E9B19205}" type="parTrans" cxnId="{3E0BA900-B4D1-494B-9DAF-9880950D1675}">
      <dgm:prSet/>
      <dgm:spPr/>
      <dgm:t>
        <a:bodyPr/>
        <a:lstStyle/>
        <a:p>
          <a:endParaRPr lang="en-US"/>
        </a:p>
      </dgm:t>
    </dgm:pt>
    <dgm:pt modelId="{1A382C80-C2AF-4DA9-9974-6B3DE4AD202D}" type="sibTrans" cxnId="{3E0BA900-B4D1-494B-9DAF-9880950D1675}">
      <dgm:prSet/>
      <dgm:spPr/>
      <dgm:t>
        <a:bodyPr/>
        <a:lstStyle/>
        <a:p>
          <a:endParaRPr lang="en-US"/>
        </a:p>
      </dgm:t>
    </dgm:pt>
    <dgm:pt modelId="{63D3B3AA-2F22-4F52-9CE5-FD5EDB5EF802}">
      <dgm:prSet/>
      <dgm:spPr/>
      <dgm:t>
        <a:bodyPr/>
        <a:lstStyle/>
        <a:p>
          <a:r>
            <a:rPr lang="en-US"/>
            <a:t>Complications can lead to megaesophagus, megacolon, and dilated cardiomyopathy and can be fatal</a:t>
          </a:r>
        </a:p>
      </dgm:t>
    </dgm:pt>
    <dgm:pt modelId="{61CA8948-A257-45F3-975B-AC5C8BAF31F9}" type="parTrans" cxnId="{5CBE41E4-F4D6-40C1-B79E-EE85E7F868B4}">
      <dgm:prSet/>
      <dgm:spPr/>
      <dgm:t>
        <a:bodyPr/>
        <a:lstStyle/>
        <a:p>
          <a:endParaRPr lang="en-US"/>
        </a:p>
      </dgm:t>
    </dgm:pt>
    <dgm:pt modelId="{31FF617A-D8B2-4373-9E03-97AADF20E664}" type="sibTrans" cxnId="{5CBE41E4-F4D6-40C1-B79E-EE85E7F868B4}">
      <dgm:prSet/>
      <dgm:spPr/>
      <dgm:t>
        <a:bodyPr/>
        <a:lstStyle/>
        <a:p>
          <a:endParaRPr lang="en-US"/>
        </a:p>
      </dgm:t>
    </dgm:pt>
    <dgm:pt modelId="{CB39A4C6-202D-4947-84F9-4BE65A215C16}" type="pres">
      <dgm:prSet presAssocID="{FFC460B4-4A8B-4C00-A1DA-4B09BDA4A59A}" presName="linear" presStyleCnt="0">
        <dgm:presLayoutVars>
          <dgm:dir/>
          <dgm:animLvl val="lvl"/>
          <dgm:resizeHandles val="exact"/>
        </dgm:presLayoutVars>
      </dgm:prSet>
      <dgm:spPr/>
    </dgm:pt>
    <dgm:pt modelId="{2B2D7359-3346-44E2-A860-C2DC8C66609B}" type="pres">
      <dgm:prSet presAssocID="{F582C0BA-D081-440E-9D9A-BB79FC0063CF}" presName="parentLin" presStyleCnt="0"/>
      <dgm:spPr/>
    </dgm:pt>
    <dgm:pt modelId="{7624728B-A0B4-4C24-B924-3406D81F26B5}" type="pres">
      <dgm:prSet presAssocID="{F582C0BA-D081-440E-9D9A-BB79FC0063CF}" presName="parentLeftMargin" presStyleLbl="node1" presStyleIdx="0" presStyleCnt="3"/>
      <dgm:spPr/>
    </dgm:pt>
    <dgm:pt modelId="{262232BD-C208-4700-8EB9-8D133AB67742}" type="pres">
      <dgm:prSet presAssocID="{F582C0BA-D081-440E-9D9A-BB79FC0063CF}" presName="parentText" presStyleLbl="node1" presStyleIdx="0" presStyleCnt="3">
        <dgm:presLayoutVars>
          <dgm:chMax val="0"/>
          <dgm:bulletEnabled val="1"/>
        </dgm:presLayoutVars>
      </dgm:prSet>
      <dgm:spPr/>
    </dgm:pt>
    <dgm:pt modelId="{7E496492-2A54-41E9-B392-91185A759E44}" type="pres">
      <dgm:prSet presAssocID="{F582C0BA-D081-440E-9D9A-BB79FC0063CF}" presName="negativeSpace" presStyleCnt="0"/>
      <dgm:spPr/>
    </dgm:pt>
    <dgm:pt modelId="{636C1A2B-EC4A-40B4-85DF-C8959C496823}" type="pres">
      <dgm:prSet presAssocID="{F582C0BA-D081-440E-9D9A-BB79FC0063CF}" presName="childText" presStyleLbl="conFgAcc1" presStyleIdx="0" presStyleCnt="3">
        <dgm:presLayoutVars>
          <dgm:bulletEnabled val="1"/>
        </dgm:presLayoutVars>
      </dgm:prSet>
      <dgm:spPr/>
    </dgm:pt>
    <dgm:pt modelId="{6CD2B21E-6DB7-49C6-93BB-2B9979D2E71E}" type="pres">
      <dgm:prSet presAssocID="{008020B1-8B43-4362-A714-4BBD6D3DEC4C}" presName="spaceBetweenRectangles" presStyleCnt="0"/>
      <dgm:spPr/>
    </dgm:pt>
    <dgm:pt modelId="{3FCB23FC-7199-4A36-A378-73202B81E066}" type="pres">
      <dgm:prSet presAssocID="{1EDC56F7-00FE-4EE9-B29D-A26023E49738}" presName="parentLin" presStyleCnt="0"/>
      <dgm:spPr/>
    </dgm:pt>
    <dgm:pt modelId="{AA8B77BF-4571-4BA7-9323-0A4A74E9B6AE}" type="pres">
      <dgm:prSet presAssocID="{1EDC56F7-00FE-4EE9-B29D-A26023E49738}" presName="parentLeftMargin" presStyleLbl="node1" presStyleIdx="0" presStyleCnt="3"/>
      <dgm:spPr/>
    </dgm:pt>
    <dgm:pt modelId="{D9317841-E9F9-4D13-9FA5-9003C5591580}" type="pres">
      <dgm:prSet presAssocID="{1EDC56F7-00FE-4EE9-B29D-A26023E49738}" presName="parentText" presStyleLbl="node1" presStyleIdx="1" presStyleCnt="3">
        <dgm:presLayoutVars>
          <dgm:chMax val="0"/>
          <dgm:bulletEnabled val="1"/>
        </dgm:presLayoutVars>
      </dgm:prSet>
      <dgm:spPr/>
    </dgm:pt>
    <dgm:pt modelId="{F00270FB-C4E0-4D6C-959E-3457C8963B44}" type="pres">
      <dgm:prSet presAssocID="{1EDC56F7-00FE-4EE9-B29D-A26023E49738}" presName="negativeSpace" presStyleCnt="0"/>
      <dgm:spPr/>
    </dgm:pt>
    <dgm:pt modelId="{C989366A-01BB-4662-BD70-663F2EE1C5A0}" type="pres">
      <dgm:prSet presAssocID="{1EDC56F7-00FE-4EE9-B29D-A26023E49738}" presName="childText" presStyleLbl="conFgAcc1" presStyleIdx="1" presStyleCnt="3">
        <dgm:presLayoutVars>
          <dgm:bulletEnabled val="1"/>
        </dgm:presLayoutVars>
      </dgm:prSet>
      <dgm:spPr/>
    </dgm:pt>
    <dgm:pt modelId="{502CAE08-6505-4D1F-9892-E3EF62085324}" type="pres">
      <dgm:prSet presAssocID="{23911EA5-3E13-4AF6-AA4E-8CB48C56E718}" presName="spaceBetweenRectangles" presStyleCnt="0"/>
      <dgm:spPr/>
    </dgm:pt>
    <dgm:pt modelId="{77050576-78CD-4EC3-8BFA-DAD290AE4C3D}" type="pres">
      <dgm:prSet presAssocID="{F26084FE-CCCC-4F2F-8CF6-79F01BDA6D7A}" presName="parentLin" presStyleCnt="0"/>
      <dgm:spPr/>
    </dgm:pt>
    <dgm:pt modelId="{9B4FCF18-7BC9-435A-BBC2-3A78CD87B012}" type="pres">
      <dgm:prSet presAssocID="{F26084FE-CCCC-4F2F-8CF6-79F01BDA6D7A}" presName="parentLeftMargin" presStyleLbl="node1" presStyleIdx="1" presStyleCnt="3"/>
      <dgm:spPr/>
    </dgm:pt>
    <dgm:pt modelId="{9E286B84-2B23-424C-846C-7DE63D4569EC}" type="pres">
      <dgm:prSet presAssocID="{F26084FE-CCCC-4F2F-8CF6-79F01BDA6D7A}" presName="parentText" presStyleLbl="node1" presStyleIdx="2" presStyleCnt="3">
        <dgm:presLayoutVars>
          <dgm:chMax val="0"/>
          <dgm:bulletEnabled val="1"/>
        </dgm:presLayoutVars>
      </dgm:prSet>
      <dgm:spPr/>
    </dgm:pt>
    <dgm:pt modelId="{8D1C9E81-0B6B-4537-A1E2-3107F9A86C51}" type="pres">
      <dgm:prSet presAssocID="{F26084FE-CCCC-4F2F-8CF6-79F01BDA6D7A}" presName="negativeSpace" presStyleCnt="0"/>
      <dgm:spPr/>
    </dgm:pt>
    <dgm:pt modelId="{9DDABE81-0D52-4DDB-AF75-318C3E6FCFF5}" type="pres">
      <dgm:prSet presAssocID="{F26084FE-CCCC-4F2F-8CF6-79F01BDA6D7A}" presName="childText" presStyleLbl="conFgAcc1" presStyleIdx="2" presStyleCnt="3">
        <dgm:presLayoutVars>
          <dgm:bulletEnabled val="1"/>
        </dgm:presLayoutVars>
      </dgm:prSet>
      <dgm:spPr/>
    </dgm:pt>
  </dgm:ptLst>
  <dgm:cxnLst>
    <dgm:cxn modelId="{E11F7400-E6F9-414D-914E-CA78B8A46BDE}" type="presOf" srcId="{A872BD41-8F1E-4B99-968E-4DB4BE342D1F}" destId="{C989366A-01BB-4662-BD70-663F2EE1C5A0}" srcOrd="0" destOrd="2" presId="urn:microsoft.com/office/officeart/2005/8/layout/list1"/>
    <dgm:cxn modelId="{3E0BA900-B4D1-494B-9DAF-9880950D1675}" srcId="{F26084FE-CCCC-4F2F-8CF6-79F01BDA6D7A}" destId="{E5F792DE-F1D0-476D-82C6-664CA32C5881}" srcOrd="1" destOrd="0" parTransId="{5C529972-C0E1-4444-B20E-2A18E9B19205}" sibTransId="{1A382C80-C2AF-4DA9-9974-6B3DE4AD202D}"/>
    <dgm:cxn modelId="{2BD5D908-5378-4A1D-B12B-A8E0F973B117}" type="presOf" srcId="{63D3B3AA-2F22-4F52-9CE5-FD5EDB5EF802}" destId="{9DDABE81-0D52-4DDB-AF75-318C3E6FCFF5}" srcOrd="0" destOrd="2" presId="urn:microsoft.com/office/officeart/2005/8/layout/list1"/>
    <dgm:cxn modelId="{9510700F-92B8-46FE-AAB3-251888869302}" type="presOf" srcId="{E5F792DE-F1D0-476D-82C6-664CA32C5881}" destId="{9DDABE81-0D52-4DDB-AF75-318C3E6FCFF5}" srcOrd="0" destOrd="1" presId="urn:microsoft.com/office/officeart/2005/8/layout/list1"/>
    <dgm:cxn modelId="{405C0012-24C1-486A-A950-7DC1C7CBA982}" type="presOf" srcId="{F26084FE-CCCC-4F2F-8CF6-79F01BDA6D7A}" destId="{9E286B84-2B23-424C-846C-7DE63D4569EC}" srcOrd="1" destOrd="0" presId="urn:microsoft.com/office/officeart/2005/8/layout/list1"/>
    <dgm:cxn modelId="{E60C012A-0226-40D5-B0B9-2ED7CF18DD0B}" type="presOf" srcId="{F26084FE-CCCC-4F2F-8CF6-79F01BDA6D7A}" destId="{9B4FCF18-7BC9-435A-BBC2-3A78CD87B012}" srcOrd="0" destOrd="0" presId="urn:microsoft.com/office/officeart/2005/8/layout/list1"/>
    <dgm:cxn modelId="{84E1D934-690D-4476-9782-BFDCFDD11EE2}" type="presOf" srcId="{443E53E6-5498-4C20-9C0A-EEE8AAFCC32B}" destId="{C989366A-01BB-4662-BD70-663F2EE1C5A0}" srcOrd="0" destOrd="1" presId="urn:microsoft.com/office/officeart/2005/8/layout/list1"/>
    <dgm:cxn modelId="{1CA83A40-4797-41CA-B3E6-D0D3D7CD60B5}" type="presOf" srcId="{1EDC56F7-00FE-4EE9-B29D-A26023E49738}" destId="{AA8B77BF-4571-4BA7-9323-0A4A74E9B6AE}" srcOrd="0" destOrd="0" presId="urn:microsoft.com/office/officeart/2005/8/layout/list1"/>
    <dgm:cxn modelId="{6F0E9A49-48F3-403E-84CB-D7AD9677EB3D}" type="presOf" srcId="{F582C0BA-D081-440E-9D9A-BB79FC0063CF}" destId="{262232BD-C208-4700-8EB9-8D133AB67742}" srcOrd="1" destOrd="0" presId="urn:microsoft.com/office/officeart/2005/8/layout/list1"/>
    <dgm:cxn modelId="{73CF8D4B-7FF4-4389-8CC3-2E8CD728831A}" srcId="{1EDC56F7-00FE-4EE9-B29D-A26023E49738}" destId="{C8C95600-DE83-4920-B107-0E9054FB55FC}" srcOrd="0" destOrd="0" parTransId="{7139A05A-AD28-4E6D-AB41-7D902B935D26}" sibTransId="{78488C16-FA58-4E2D-B062-36EAA96D5C78}"/>
    <dgm:cxn modelId="{CA0F2A6C-5B2B-43FE-9B2C-EC73E929EEB1}" srcId="{FFC460B4-4A8B-4C00-A1DA-4B09BDA4A59A}" destId="{1EDC56F7-00FE-4EE9-B29D-A26023E49738}" srcOrd="1" destOrd="0" parTransId="{1387DC24-88B5-497A-9EE2-5AFD92E3A54F}" sibTransId="{23911EA5-3E13-4AF6-AA4E-8CB48C56E718}"/>
    <dgm:cxn modelId="{18D9666E-137B-4E19-BDD9-C27A89C947A2}" type="presOf" srcId="{C8C95600-DE83-4920-B107-0E9054FB55FC}" destId="{C989366A-01BB-4662-BD70-663F2EE1C5A0}" srcOrd="0" destOrd="0" presId="urn:microsoft.com/office/officeart/2005/8/layout/list1"/>
    <dgm:cxn modelId="{E8AA757B-41E1-4FE8-B913-BAF6359CE717}" type="presOf" srcId="{9C6FD5C4-DB6A-4237-B41F-CC2D2D80CB29}" destId="{9DDABE81-0D52-4DDB-AF75-318C3E6FCFF5}" srcOrd="0" destOrd="0" presId="urn:microsoft.com/office/officeart/2005/8/layout/list1"/>
    <dgm:cxn modelId="{D1ADC7A3-EF14-4A1E-909E-D681B3C9815D}" srcId="{1EDC56F7-00FE-4EE9-B29D-A26023E49738}" destId="{A872BD41-8F1E-4B99-968E-4DB4BE342D1F}" srcOrd="2" destOrd="0" parTransId="{C9389EAC-AF0C-43FA-8076-30E8D95F5920}" sibTransId="{D0F93638-FD27-493F-8936-0F2192CD5871}"/>
    <dgm:cxn modelId="{DCF105AB-3062-404A-A363-7EE9A9C613EA}" type="presOf" srcId="{1EDC56F7-00FE-4EE9-B29D-A26023E49738}" destId="{D9317841-E9F9-4D13-9FA5-9003C5591580}" srcOrd="1" destOrd="0" presId="urn:microsoft.com/office/officeart/2005/8/layout/list1"/>
    <dgm:cxn modelId="{4856AFAB-C292-47CD-A2EA-AED768058C9C}" type="presOf" srcId="{FFC460B4-4A8B-4C00-A1DA-4B09BDA4A59A}" destId="{CB39A4C6-202D-4947-84F9-4BE65A215C16}" srcOrd="0" destOrd="0" presId="urn:microsoft.com/office/officeart/2005/8/layout/list1"/>
    <dgm:cxn modelId="{EB2015C7-6634-4A17-ABD2-15779282B4EB}" srcId="{F26084FE-CCCC-4F2F-8CF6-79F01BDA6D7A}" destId="{9C6FD5C4-DB6A-4237-B41F-CC2D2D80CB29}" srcOrd="0" destOrd="0" parTransId="{6357E94E-42F1-4246-992E-2867D5205278}" sibTransId="{283AF2F7-3E33-4268-9B9B-A20153E7A96A}"/>
    <dgm:cxn modelId="{0C5097DF-EEDD-4407-97CC-7AB84FD0B52D}" type="presOf" srcId="{F582C0BA-D081-440E-9D9A-BB79FC0063CF}" destId="{7624728B-A0B4-4C24-B924-3406D81F26B5}" srcOrd="0" destOrd="0" presId="urn:microsoft.com/office/officeart/2005/8/layout/list1"/>
    <dgm:cxn modelId="{5CBE41E4-F4D6-40C1-B79E-EE85E7F868B4}" srcId="{F26084FE-CCCC-4F2F-8CF6-79F01BDA6D7A}" destId="{63D3B3AA-2F22-4F52-9CE5-FD5EDB5EF802}" srcOrd="2" destOrd="0" parTransId="{61CA8948-A257-45F3-975B-AC5C8BAF31F9}" sibTransId="{31FF617A-D8B2-4373-9E03-97AADF20E664}"/>
    <dgm:cxn modelId="{26AB81E4-C355-4B06-ABB8-22D010BB5E4C}" srcId="{FFC460B4-4A8B-4C00-A1DA-4B09BDA4A59A}" destId="{F26084FE-CCCC-4F2F-8CF6-79F01BDA6D7A}" srcOrd="2" destOrd="0" parTransId="{F8EACD7B-A7C3-4A3B-AA01-C97458950323}" sibTransId="{0607889F-8667-43FE-959A-37DE479E1928}"/>
    <dgm:cxn modelId="{F744E5E7-8170-41ED-9562-81B2F523F529}" srcId="{1EDC56F7-00FE-4EE9-B29D-A26023E49738}" destId="{443E53E6-5498-4C20-9C0A-EEE8AAFCC32B}" srcOrd="1" destOrd="0" parTransId="{141F0013-C70B-44BA-8C93-FA3F77B05569}" sibTransId="{2AD75413-C07E-4CE2-80F9-563B3CE2F5A9}"/>
    <dgm:cxn modelId="{ABD8A7EE-C779-40B2-9EEA-3D20C0F559C0}" srcId="{FFC460B4-4A8B-4C00-A1DA-4B09BDA4A59A}" destId="{F582C0BA-D081-440E-9D9A-BB79FC0063CF}" srcOrd="0" destOrd="0" parTransId="{8836CFA8-F36E-4929-A58D-C893073F0073}" sibTransId="{008020B1-8B43-4362-A714-4BBD6D3DEC4C}"/>
    <dgm:cxn modelId="{E8365321-76BF-47AE-A1CC-5ED255CF4AE0}" type="presParOf" srcId="{CB39A4C6-202D-4947-84F9-4BE65A215C16}" destId="{2B2D7359-3346-44E2-A860-C2DC8C66609B}" srcOrd="0" destOrd="0" presId="urn:microsoft.com/office/officeart/2005/8/layout/list1"/>
    <dgm:cxn modelId="{DD928650-E9C5-4361-A455-DC6B20687C2C}" type="presParOf" srcId="{2B2D7359-3346-44E2-A860-C2DC8C66609B}" destId="{7624728B-A0B4-4C24-B924-3406D81F26B5}" srcOrd="0" destOrd="0" presId="urn:microsoft.com/office/officeart/2005/8/layout/list1"/>
    <dgm:cxn modelId="{25C6E774-AF9A-4DC9-9F0C-A771F535EF1D}" type="presParOf" srcId="{2B2D7359-3346-44E2-A860-C2DC8C66609B}" destId="{262232BD-C208-4700-8EB9-8D133AB67742}" srcOrd="1" destOrd="0" presId="urn:microsoft.com/office/officeart/2005/8/layout/list1"/>
    <dgm:cxn modelId="{A671EA93-4EB8-4DC4-B992-205BA35F8D21}" type="presParOf" srcId="{CB39A4C6-202D-4947-84F9-4BE65A215C16}" destId="{7E496492-2A54-41E9-B392-91185A759E44}" srcOrd="1" destOrd="0" presId="urn:microsoft.com/office/officeart/2005/8/layout/list1"/>
    <dgm:cxn modelId="{3E7FD014-C546-4E6F-BE74-66059647EA3A}" type="presParOf" srcId="{CB39A4C6-202D-4947-84F9-4BE65A215C16}" destId="{636C1A2B-EC4A-40B4-85DF-C8959C496823}" srcOrd="2" destOrd="0" presId="urn:microsoft.com/office/officeart/2005/8/layout/list1"/>
    <dgm:cxn modelId="{AD0E2CF2-3E9A-440C-9FE5-7D2425B45AA3}" type="presParOf" srcId="{CB39A4C6-202D-4947-84F9-4BE65A215C16}" destId="{6CD2B21E-6DB7-49C6-93BB-2B9979D2E71E}" srcOrd="3" destOrd="0" presId="urn:microsoft.com/office/officeart/2005/8/layout/list1"/>
    <dgm:cxn modelId="{B32813D9-C83F-4F39-A3EF-D007B6C9C2DD}" type="presParOf" srcId="{CB39A4C6-202D-4947-84F9-4BE65A215C16}" destId="{3FCB23FC-7199-4A36-A378-73202B81E066}" srcOrd="4" destOrd="0" presId="urn:microsoft.com/office/officeart/2005/8/layout/list1"/>
    <dgm:cxn modelId="{1D1E4029-283D-4C6C-84D6-98FC35901B8E}" type="presParOf" srcId="{3FCB23FC-7199-4A36-A378-73202B81E066}" destId="{AA8B77BF-4571-4BA7-9323-0A4A74E9B6AE}" srcOrd="0" destOrd="0" presId="urn:microsoft.com/office/officeart/2005/8/layout/list1"/>
    <dgm:cxn modelId="{E68316DC-24AA-4CDD-B662-25081C7CE9F7}" type="presParOf" srcId="{3FCB23FC-7199-4A36-A378-73202B81E066}" destId="{D9317841-E9F9-4D13-9FA5-9003C5591580}" srcOrd="1" destOrd="0" presId="urn:microsoft.com/office/officeart/2005/8/layout/list1"/>
    <dgm:cxn modelId="{FE3F44D2-3707-4191-BFD7-B5549E7BCFEF}" type="presParOf" srcId="{CB39A4C6-202D-4947-84F9-4BE65A215C16}" destId="{F00270FB-C4E0-4D6C-959E-3457C8963B44}" srcOrd="5" destOrd="0" presId="urn:microsoft.com/office/officeart/2005/8/layout/list1"/>
    <dgm:cxn modelId="{C369F9F8-9607-4FA3-95A5-669420E3CFD6}" type="presParOf" srcId="{CB39A4C6-202D-4947-84F9-4BE65A215C16}" destId="{C989366A-01BB-4662-BD70-663F2EE1C5A0}" srcOrd="6" destOrd="0" presId="urn:microsoft.com/office/officeart/2005/8/layout/list1"/>
    <dgm:cxn modelId="{1B790454-E93F-4E52-8EC7-C0FA45401FDA}" type="presParOf" srcId="{CB39A4C6-202D-4947-84F9-4BE65A215C16}" destId="{502CAE08-6505-4D1F-9892-E3EF62085324}" srcOrd="7" destOrd="0" presId="urn:microsoft.com/office/officeart/2005/8/layout/list1"/>
    <dgm:cxn modelId="{9EF12535-FD99-4D48-AD08-AF85330AD267}" type="presParOf" srcId="{CB39A4C6-202D-4947-84F9-4BE65A215C16}" destId="{77050576-78CD-4EC3-8BFA-DAD290AE4C3D}" srcOrd="8" destOrd="0" presId="urn:microsoft.com/office/officeart/2005/8/layout/list1"/>
    <dgm:cxn modelId="{54479462-5548-413E-A0AE-234B7AFA58F8}" type="presParOf" srcId="{77050576-78CD-4EC3-8BFA-DAD290AE4C3D}" destId="{9B4FCF18-7BC9-435A-BBC2-3A78CD87B012}" srcOrd="0" destOrd="0" presId="urn:microsoft.com/office/officeart/2005/8/layout/list1"/>
    <dgm:cxn modelId="{7A1377C2-0191-4EDA-83F8-DFB4E3F78E57}" type="presParOf" srcId="{77050576-78CD-4EC3-8BFA-DAD290AE4C3D}" destId="{9E286B84-2B23-424C-846C-7DE63D4569EC}" srcOrd="1" destOrd="0" presId="urn:microsoft.com/office/officeart/2005/8/layout/list1"/>
    <dgm:cxn modelId="{5D23EDE5-5CA4-4857-B694-A853A49097BF}" type="presParOf" srcId="{CB39A4C6-202D-4947-84F9-4BE65A215C16}" destId="{8D1C9E81-0B6B-4537-A1E2-3107F9A86C51}" srcOrd="9" destOrd="0" presId="urn:microsoft.com/office/officeart/2005/8/layout/list1"/>
    <dgm:cxn modelId="{B3428B63-0D15-462A-92C0-B0D87D1EA2D6}" type="presParOf" srcId="{CB39A4C6-202D-4947-84F9-4BE65A215C16}" destId="{9DDABE81-0D52-4DDB-AF75-318C3E6FCFF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47FFE2-B450-4433-9E1A-6A044BD526C0}"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C46664D7-90B9-476A-9527-876E50881828}">
      <dgm:prSet/>
      <dgm:spPr/>
      <dgm:t>
        <a:bodyPr/>
        <a:lstStyle/>
        <a:p>
          <a:r>
            <a:rPr lang="en-US"/>
            <a:t>Know vectors and what they transmit: </a:t>
          </a:r>
        </a:p>
      </dgm:t>
    </dgm:pt>
    <dgm:pt modelId="{AB5085F3-7E9F-499B-B0C4-E12E1423FDCF}" type="parTrans" cxnId="{CE8FE051-5A72-4622-BA3B-7CB85773A728}">
      <dgm:prSet/>
      <dgm:spPr/>
      <dgm:t>
        <a:bodyPr/>
        <a:lstStyle/>
        <a:p>
          <a:endParaRPr lang="en-US"/>
        </a:p>
      </dgm:t>
    </dgm:pt>
    <dgm:pt modelId="{96CF21D3-B34B-4A23-8F41-159E56D3080D}" type="sibTrans" cxnId="{CE8FE051-5A72-4622-BA3B-7CB85773A728}">
      <dgm:prSet/>
      <dgm:spPr/>
      <dgm:t>
        <a:bodyPr/>
        <a:lstStyle/>
        <a:p>
          <a:endParaRPr lang="en-US"/>
        </a:p>
      </dgm:t>
    </dgm:pt>
    <dgm:pt modelId="{1E88402D-E481-420E-97B3-337C06E046C7}">
      <dgm:prSet/>
      <dgm:spPr/>
      <dgm:t>
        <a:bodyPr/>
        <a:lstStyle/>
        <a:p>
          <a:r>
            <a:rPr lang="en-US"/>
            <a:t>Anopheles: </a:t>
          </a:r>
          <a:r>
            <a:rPr lang="en-US" i="1"/>
            <a:t>Plasmodium</a:t>
          </a:r>
          <a:endParaRPr lang="en-US"/>
        </a:p>
      </dgm:t>
    </dgm:pt>
    <dgm:pt modelId="{F02548DD-5A94-465E-8949-2A963110920F}" type="parTrans" cxnId="{E1E6CE0E-3D96-4A66-ADFE-EA8C6D09B138}">
      <dgm:prSet/>
      <dgm:spPr/>
      <dgm:t>
        <a:bodyPr/>
        <a:lstStyle/>
        <a:p>
          <a:endParaRPr lang="en-US"/>
        </a:p>
      </dgm:t>
    </dgm:pt>
    <dgm:pt modelId="{25932E3B-7041-49EC-8215-C2750851B380}" type="sibTrans" cxnId="{E1E6CE0E-3D96-4A66-ADFE-EA8C6D09B138}">
      <dgm:prSet/>
      <dgm:spPr/>
      <dgm:t>
        <a:bodyPr/>
        <a:lstStyle/>
        <a:p>
          <a:endParaRPr lang="en-US"/>
        </a:p>
      </dgm:t>
    </dgm:pt>
    <dgm:pt modelId="{BE587B9B-16ED-40C3-931D-919615A41D83}">
      <dgm:prSet/>
      <dgm:spPr/>
      <dgm:t>
        <a:bodyPr/>
        <a:lstStyle/>
        <a:p>
          <a:r>
            <a:rPr lang="en-US"/>
            <a:t>Ixodes: </a:t>
          </a:r>
          <a:r>
            <a:rPr lang="en-US" i="1"/>
            <a:t>Babesia</a:t>
          </a:r>
          <a:endParaRPr lang="en-US"/>
        </a:p>
      </dgm:t>
    </dgm:pt>
    <dgm:pt modelId="{1E348E83-C15A-4B39-B1FF-8FCC0A39DDEC}" type="parTrans" cxnId="{3FD8E588-EF8C-4F2A-9BA7-736137E1110D}">
      <dgm:prSet/>
      <dgm:spPr/>
      <dgm:t>
        <a:bodyPr/>
        <a:lstStyle/>
        <a:p>
          <a:endParaRPr lang="en-US"/>
        </a:p>
      </dgm:t>
    </dgm:pt>
    <dgm:pt modelId="{5490780D-3FBE-47B9-BD7C-7C7B6811C1B8}" type="sibTrans" cxnId="{3FD8E588-EF8C-4F2A-9BA7-736137E1110D}">
      <dgm:prSet/>
      <dgm:spPr/>
      <dgm:t>
        <a:bodyPr/>
        <a:lstStyle/>
        <a:p>
          <a:endParaRPr lang="en-US"/>
        </a:p>
      </dgm:t>
    </dgm:pt>
    <dgm:pt modelId="{B38C89FA-A11C-4A41-BEBC-14C01FCB01B9}">
      <dgm:prSet/>
      <dgm:spPr/>
      <dgm:t>
        <a:bodyPr/>
        <a:lstStyle/>
        <a:p>
          <a:r>
            <a:rPr lang="en-US"/>
            <a:t>Tsetse fly: </a:t>
          </a:r>
          <a:r>
            <a:rPr lang="en-US" i="1"/>
            <a:t>T. brucei</a:t>
          </a:r>
          <a:endParaRPr lang="en-US"/>
        </a:p>
      </dgm:t>
    </dgm:pt>
    <dgm:pt modelId="{0101E251-FEA3-490E-8F6A-6AA0FB8DAE6F}" type="parTrans" cxnId="{E74FBA64-2FF7-4A0B-BB58-478355C15FC4}">
      <dgm:prSet/>
      <dgm:spPr/>
      <dgm:t>
        <a:bodyPr/>
        <a:lstStyle/>
        <a:p>
          <a:endParaRPr lang="en-US"/>
        </a:p>
      </dgm:t>
    </dgm:pt>
    <dgm:pt modelId="{63ACAF41-FF56-4A39-BA2C-BB70FD506B4D}" type="sibTrans" cxnId="{E74FBA64-2FF7-4A0B-BB58-478355C15FC4}">
      <dgm:prSet/>
      <dgm:spPr/>
      <dgm:t>
        <a:bodyPr/>
        <a:lstStyle/>
        <a:p>
          <a:endParaRPr lang="en-US"/>
        </a:p>
      </dgm:t>
    </dgm:pt>
    <dgm:pt modelId="{B2572FFB-63FA-4648-91D4-B17EBB339852}">
      <dgm:prSet/>
      <dgm:spPr/>
      <dgm:t>
        <a:bodyPr/>
        <a:lstStyle/>
        <a:p>
          <a:r>
            <a:rPr lang="en-US"/>
            <a:t>Triatomine: </a:t>
          </a:r>
          <a:r>
            <a:rPr lang="en-US" i="1"/>
            <a:t>T. cruzi</a:t>
          </a:r>
          <a:endParaRPr lang="en-US"/>
        </a:p>
      </dgm:t>
    </dgm:pt>
    <dgm:pt modelId="{9956E152-E98D-41B6-AD75-804BB4356083}" type="parTrans" cxnId="{33626EA4-A5EF-4B50-88C2-282496756F66}">
      <dgm:prSet/>
      <dgm:spPr/>
      <dgm:t>
        <a:bodyPr/>
        <a:lstStyle/>
        <a:p>
          <a:endParaRPr lang="en-US"/>
        </a:p>
      </dgm:t>
    </dgm:pt>
    <dgm:pt modelId="{069428F0-E7CB-49E3-8DF0-6BCD155B229E}" type="sibTrans" cxnId="{33626EA4-A5EF-4B50-88C2-282496756F66}">
      <dgm:prSet/>
      <dgm:spPr/>
      <dgm:t>
        <a:bodyPr/>
        <a:lstStyle/>
        <a:p>
          <a:endParaRPr lang="en-US"/>
        </a:p>
      </dgm:t>
    </dgm:pt>
    <dgm:pt modelId="{B7CBFCC5-F956-4D34-8FE0-BD2BB0F35384}">
      <dgm:prSet/>
      <dgm:spPr/>
      <dgm:t>
        <a:bodyPr/>
        <a:lstStyle/>
        <a:p>
          <a:r>
            <a:rPr lang="en-US"/>
            <a:t>Sandfly: </a:t>
          </a:r>
          <a:r>
            <a:rPr lang="en-US" i="1"/>
            <a:t>Leishmania</a:t>
          </a:r>
          <a:endParaRPr lang="en-US"/>
        </a:p>
      </dgm:t>
    </dgm:pt>
    <dgm:pt modelId="{E2C40E5D-0FF6-4AA6-B467-C5F909782252}" type="parTrans" cxnId="{1C184359-57D8-4632-8626-0A5673E69F1C}">
      <dgm:prSet/>
      <dgm:spPr/>
      <dgm:t>
        <a:bodyPr/>
        <a:lstStyle/>
        <a:p>
          <a:endParaRPr lang="en-US"/>
        </a:p>
      </dgm:t>
    </dgm:pt>
    <dgm:pt modelId="{D51765B4-AB20-4526-9440-3EB079A43506}" type="sibTrans" cxnId="{1C184359-57D8-4632-8626-0A5673E69F1C}">
      <dgm:prSet/>
      <dgm:spPr/>
      <dgm:t>
        <a:bodyPr/>
        <a:lstStyle/>
        <a:p>
          <a:endParaRPr lang="en-US"/>
        </a:p>
      </dgm:t>
    </dgm:pt>
    <dgm:pt modelId="{C4013BAC-A930-4C0D-B130-A776EDF6C25C}">
      <dgm:prSet/>
      <dgm:spPr/>
      <dgm:t>
        <a:bodyPr/>
        <a:lstStyle/>
        <a:p>
          <a:r>
            <a:rPr lang="en-US"/>
            <a:t>Know characteristic features:</a:t>
          </a:r>
        </a:p>
      </dgm:t>
    </dgm:pt>
    <dgm:pt modelId="{61131BD9-36B8-41EC-A448-11C58FF4B33B}" type="parTrans" cxnId="{37209320-CBE5-4902-AF02-2C89DB5B3ACA}">
      <dgm:prSet/>
      <dgm:spPr/>
      <dgm:t>
        <a:bodyPr/>
        <a:lstStyle/>
        <a:p>
          <a:endParaRPr lang="en-US"/>
        </a:p>
      </dgm:t>
    </dgm:pt>
    <dgm:pt modelId="{2643F05F-7A0F-45C1-B670-FB96C72A826B}" type="sibTrans" cxnId="{37209320-CBE5-4902-AF02-2C89DB5B3ACA}">
      <dgm:prSet/>
      <dgm:spPr/>
      <dgm:t>
        <a:bodyPr/>
        <a:lstStyle/>
        <a:p>
          <a:endParaRPr lang="en-US"/>
        </a:p>
      </dgm:t>
    </dgm:pt>
    <dgm:pt modelId="{1E36BFC9-EE72-4D2A-AA19-AE9B44C44148}">
      <dgm:prSet/>
      <dgm:spPr/>
      <dgm:t>
        <a:bodyPr/>
        <a:lstStyle/>
        <a:p>
          <a:r>
            <a:rPr lang="en-US" i="1"/>
            <a:t>P. vivax</a:t>
          </a:r>
          <a:r>
            <a:rPr lang="en-US"/>
            <a:t>: enlarged RBCs, ameboid trophozoite</a:t>
          </a:r>
        </a:p>
      </dgm:t>
    </dgm:pt>
    <dgm:pt modelId="{07EC4529-8232-4AF1-85C8-CACDB24A4810}" type="parTrans" cxnId="{7BC86B2C-8B14-4646-B07D-CE5C345CB527}">
      <dgm:prSet/>
      <dgm:spPr/>
      <dgm:t>
        <a:bodyPr/>
        <a:lstStyle/>
        <a:p>
          <a:endParaRPr lang="en-US"/>
        </a:p>
      </dgm:t>
    </dgm:pt>
    <dgm:pt modelId="{CB5F60CD-FD9A-47BF-9CB3-C51ADBE2DCD9}" type="sibTrans" cxnId="{7BC86B2C-8B14-4646-B07D-CE5C345CB527}">
      <dgm:prSet/>
      <dgm:spPr/>
      <dgm:t>
        <a:bodyPr/>
        <a:lstStyle/>
        <a:p>
          <a:endParaRPr lang="en-US"/>
        </a:p>
      </dgm:t>
    </dgm:pt>
    <dgm:pt modelId="{FD53FA3F-8A96-4C2C-B7A0-46DD69CC0CC0}">
      <dgm:prSet/>
      <dgm:spPr/>
      <dgm:t>
        <a:bodyPr/>
        <a:lstStyle/>
        <a:p>
          <a:r>
            <a:rPr lang="en-US" i="1"/>
            <a:t>P. ovale</a:t>
          </a:r>
          <a:r>
            <a:rPr lang="en-US"/>
            <a:t>: enlarged RBCs, compact trophozoite in oval “comet-tail” RBC</a:t>
          </a:r>
        </a:p>
      </dgm:t>
    </dgm:pt>
    <dgm:pt modelId="{DC12B45C-79D9-4597-BF5A-DCE2BDDA13E7}" type="parTrans" cxnId="{416178C9-68CE-42FF-AE45-3634B70987A1}">
      <dgm:prSet/>
      <dgm:spPr/>
      <dgm:t>
        <a:bodyPr/>
        <a:lstStyle/>
        <a:p>
          <a:endParaRPr lang="en-US"/>
        </a:p>
      </dgm:t>
    </dgm:pt>
    <dgm:pt modelId="{E499B557-A3F6-48E9-B33B-4DA4634E5755}" type="sibTrans" cxnId="{416178C9-68CE-42FF-AE45-3634B70987A1}">
      <dgm:prSet/>
      <dgm:spPr/>
      <dgm:t>
        <a:bodyPr/>
        <a:lstStyle/>
        <a:p>
          <a:endParaRPr lang="en-US"/>
        </a:p>
      </dgm:t>
    </dgm:pt>
    <dgm:pt modelId="{591A06E6-68A9-4A43-8BF4-0995CCCF33B1}">
      <dgm:prSet/>
      <dgm:spPr/>
      <dgm:t>
        <a:bodyPr/>
        <a:lstStyle/>
        <a:p>
          <a:r>
            <a:rPr lang="en-US" i="1"/>
            <a:t>P. malariae</a:t>
          </a:r>
          <a:r>
            <a:rPr lang="en-US"/>
            <a:t>: normal RBCs, “band form” or “basket form” trophs</a:t>
          </a:r>
        </a:p>
      </dgm:t>
    </dgm:pt>
    <dgm:pt modelId="{0FD73422-CD9E-49C1-93B9-BBA38D7DEB0D}" type="parTrans" cxnId="{299B185E-A867-42B9-877B-5B22500BF3DC}">
      <dgm:prSet/>
      <dgm:spPr/>
      <dgm:t>
        <a:bodyPr/>
        <a:lstStyle/>
        <a:p>
          <a:endParaRPr lang="en-US"/>
        </a:p>
      </dgm:t>
    </dgm:pt>
    <dgm:pt modelId="{7BC401D2-A9E9-4EA1-B68D-B2F871E99A19}" type="sibTrans" cxnId="{299B185E-A867-42B9-877B-5B22500BF3DC}">
      <dgm:prSet/>
      <dgm:spPr/>
      <dgm:t>
        <a:bodyPr/>
        <a:lstStyle/>
        <a:p>
          <a:endParaRPr lang="en-US"/>
        </a:p>
      </dgm:t>
    </dgm:pt>
    <dgm:pt modelId="{0D85ED10-DDE1-4E17-8426-F43D199C12C3}">
      <dgm:prSet/>
      <dgm:spPr/>
      <dgm:t>
        <a:bodyPr/>
        <a:lstStyle/>
        <a:p>
          <a:r>
            <a:rPr lang="en-US" i="1"/>
            <a:t>P. falciparium</a:t>
          </a:r>
          <a:r>
            <a:rPr lang="en-US"/>
            <a:t>: most severe, CNS, kidneys, mostly ring forms, multiply infected RBCs, “headphones”, banana/crescent gametocytes</a:t>
          </a:r>
        </a:p>
      </dgm:t>
    </dgm:pt>
    <dgm:pt modelId="{A758B63E-4A11-49C3-B3AB-B96AF83BAAE9}" type="parTrans" cxnId="{EC18676C-6430-44EC-838A-5F52D49F38B9}">
      <dgm:prSet/>
      <dgm:spPr/>
      <dgm:t>
        <a:bodyPr/>
        <a:lstStyle/>
        <a:p>
          <a:endParaRPr lang="en-US"/>
        </a:p>
      </dgm:t>
    </dgm:pt>
    <dgm:pt modelId="{FF1E3D57-1285-4BDC-AABB-95903C41D75E}" type="sibTrans" cxnId="{EC18676C-6430-44EC-838A-5F52D49F38B9}">
      <dgm:prSet/>
      <dgm:spPr/>
      <dgm:t>
        <a:bodyPr/>
        <a:lstStyle/>
        <a:p>
          <a:endParaRPr lang="en-US"/>
        </a:p>
      </dgm:t>
    </dgm:pt>
    <dgm:pt modelId="{5D4B056F-3EC0-405C-A46B-F391080B2BDA}">
      <dgm:prSet/>
      <dgm:spPr/>
      <dgm:t>
        <a:bodyPr/>
        <a:lstStyle/>
        <a:p>
          <a:r>
            <a:rPr lang="en-US" i="1"/>
            <a:t>Babesia</a:t>
          </a:r>
          <a:r>
            <a:rPr lang="en-US"/>
            <a:t>: maltese cross, extracellular forms</a:t>
          </a:r>
        </a:p>
      </dgm:t>
    </dgm:pt>
    <dgm:pt modelId="{CAC78741-80B7-4D93-8F27-51ACCC1F2DD3}" type="parTrans" cxnId="{EC6E7CBC-568A-4E26-99D8-9653A69D8BB5}">
      <dgm:prSet/>
      <dgm:spPr/>
      <dgm:t>
        <a:bodyPr/>
        <a:lstStyle/>
        <a:p>
          <a:endParaRPr lang="en-US"/>
        </a:p>
      </dgm:t>
    </dgm:pt>
    <dgm:pt modelId="{CD06E84D-F75D-41EE-A083-75C00BA77BF5}" type="sibTrans" cxnId="{EC6E7CBC-568A-4E26-99D8-9653A69D8BB5}">
      <dgm:prSet/>
      <dgm:spPr/>
      <dgm:t>
        <a:bodyPr/>
        <a:lstStyle/>
        <a:p>
          <a:endParaRPr lang="en-US"/>
        </a:p>
      </dgm:t>
    </dgm:pt>
    <dgm:pt modelId="{9FE7AAE4-0B6F-44B8-B113-D7E98D2AB29A}">
      <dgm:prSet/>
      <dgm:spPr/>
      <dgm:t>
        <a:bodyPr/>
        <a:lstStyle/>
        <a:p>
          <a:r>
            <a:rPr lang="en-US" i="1"/>
            <a:t>T. brucei</a:t>
          </a:r>
          <a:r>
            <a:rPr lang="en-US"/>
            <a:t>: small kinetoplast</a:t>
          </a:r>
        </a:p>
      </dgm:t>
    </dgm:pt>
    <dgm:pt modelId="{768D9B14-35D0-4707-9878-A9F9498C5D52}" type="parTrans" cxnId="{9AC7A333-4444-4C77-8DFA-2A4DA825A9DF}">
      <dgm:prSet/>
      <dgm:spPr/>
      <dgm:t>
        <a:bodyPr/>
        <a:lstStyle/>
        <a:p>
          <a:endParaRPr lang="en-US"/>
        </a:p>
      </dgm:t>
    </dgm:pt>
    <dgm:pt modelId="{31F78ED3-7AE7-433F-84D9-9695DD04C286}" type="sibTrans" cxnId="{9AC7A333-4444-4C77-8DFA-2A4DA825A9DF}">
      <dgm:prSet/>
      <dgm:spPr/>
      <dgm:t>
        <a:bodyPr/>
        <a:lstStyle/>
        <a:p>
          <a:endParaRPr lang="en-US"/>
        </a:p>
      </dgm:t>
    </dgm:pt>
    <dgm:pt modelId="{CCC85700-F21C-472C-91A6-B65584D4732F}">
      <dgm:prSet/>
      <dgm:spPr/>
      <dgm:t>
        <a:bodyPr/>
        <a:lstStyle/>
        <a:p>
          <a:r>
            <a:rPr lang="en-US" i="1"/>
            <a:t>T. cruzi</a:t>
          </a:r>
          <a:r>
            <a:rPr lang="en-US"/>
            <a:t>: trypomastigotes have “C-shape” and large kinetoplast</a:t>
          </a:r>
        </a:p>
      </dgm:t>
    </dgm:pt>
    <dgm:pt modelId="{67D3CC1E-1BBE-4B04-B97A-5DF29FE5B080}" type="parTrans" cxnId="{4F499FB1-DC15-41E1-B8B3-124F8EE5CDF4}">
      <dgm:prSet/>
      <dgm:spPr/>
      <dgm:t>
        <a:bodyPr/>
        <a:lstStyle/>
        <a:p>
          <a:endParaRPr lang="en-US"/>
        </a:p>
      </dgm:t>
    </dgm:pt>
    <dgm:pt modelId="{6D996D57-E3C5-4973-9D11-CE399D588B25}" type="sibTrans" cxnId="{4F499FB1-DC15-41E1-B8B3-124F8EE5CDF4}">
      <dgm:prSet/>
      <dgm:spPr/>
      <dgm:t>
        <a:bodyPr/>
        <a:lstStyle/>
        <a:p>
          <a:endParaRPr lang="en-US"/>
        </a:p>
      </dgm:t>
    </dgm:pt>
    <dgm:pt modelId="{CCF32B37-EC54-461D-96FF-EB4F21FBF79F}">
      <dgm:prSet/>
      <dgm:spPr/>
      <dgm:t>
        <a:bodyPr/>
        <a:lstStyle/>
        <a:p>
          <a:r>
            <a:rPr lang="en-US" i="1"/>
            <a:t>Leishmania</a:t>
          </a:r>
          <a:r>
            <a:rPr lang="en-US"/>
            <a:t>: round amastigotes with nucleus and kinetoplast</a:t>
          </a:r>
        </a:p>
      </dgm:t>
    </dgm:pt>
    <dgm:pt modelId="{C44E51EC-E73C-43CD-A745-02E7A96E6578}" type="parTrans" cxnId="{8721C06C-28C8-4399-8765-407DD7359317}">
      <dgm:prSet/>
      <dgm:spPr/>
      <dgm:t>
        <a:bodyPr/>
        <a:lstStyle/>
        <a:p>
          <a:endParaRPr lang="en-US"/>
        </a:p>
      </dgm:t>
    </dgm:pt>
    <dgm:pt modelId="{495C02E0-D99A-4648-AFFD-17710D4E8E85}" type="sibTrans" cxnId="{8721C06C-28C8-4399-8765-407DD7359317}">
      <dgm:prSet/>
      <dgm:spPr/>
      <dgm:t>
        <a:bodyPr/>
        <a:lstStyle/>
        <a:p>
          <a:endParaRPr lang="en-US"/>
        </a:p>
      </dgm:t>
    </dgm:pt>
    <dgm:pt modelId="{CCE8B4F2-73DF-4BFE-8834-68D58C256E3C}" type="pres">
      <dgm:prSet presAssocID="{1747FFE2-B450-4433-9E1A-6A044BD526C0}" presName="linear" presStyleCnt="0">
        <dgm:presLayoutVars>
          <dgm:dir/>
          <dgm:animLvl val="lvl"/>
          <dgm:resizeHandles val="exact"/>
        </dgm:presLayoutVars>
      </dgm:prSet>
      <dgm:spPr/>
    </dgm:pt>
    <dgm:pt modelId="{8954B0D2-479B-45A6-AD63-C196F7D36223}" type="pres">
      <dgm:prSet presAssocID="{C46664D7-90B9-476A-9527-876E50881828}" presName="parentLin" presStyleCnt="0"/>
      <dgm:spPr/>
    </dgm:pt>
    <dgm:pt modelId="{9B07404E-EBD1-4338-B7CB-6846B3A19FB3}" type="pres">
      <dgm:prSet presAssocID="{C46664D7-90B9-476A-9527-876E50881828}" presName="parentLeftMargin" presStyleLbl="node1" presStyleIdx="0" presStyleCnt="2"/>
      <dgm:spPr/>
    </dgm:pt>
    <dgm:pt modelId="{B32172D4-3EF4-4F98-84A4-57EA652F11B4}" type="pres">
      <dgm:prSet presAssocID="{C46664D7-90B9-476A-9527-876E50881828}" presName="parentText" presStyleLbl="node1" presStyleIdx="0" presStyleCnt="2">
        <dgm:presLayoutVars>
          <dgm:chMax val="0"/>
          <dgm:bulletEnabled val="1"/>
        </dgm:presLayoutVars>
      </dgm:prSet>
      <dgm:spPr/>
    </dgm:pt>
    <dgm:pt modelId="{E2DF3BFA-2268-4918-AB7A-E9F6689F8DD0}" type="pres">
      <dgm:prSet presAssocID="{C46664D7-90B9-476A-9527-876E50881828}" presName="negativeSpace" presStyleCnt="0"/>
      <dgm:spPr/>
    </dgm:pt>
    <dgm:pt modelId="{92D1F277-C929-4010-B3BC-9B560B6E9250}" type="pres">
      <dgm:prSet presAssocID="{C46664D7-90B9-476A-9527-876E50881828}" presName="childText" presStyleLbl="conFgAcc1" presStyleIdx="0" presStyleCnt="2">
        <dgm:presLayoutVars>
          <dgm:bulletEnabled val="1"/>
        </dgm:presLayoutVars>
      </dgm:prSet>
      <dgm:spPr/>
    </dgm:pt>
    <dgm:pt modelId="{FE4CB73E-CD7C-47C1-BBF4-5B7D377B141D}" type="pres">
      <dgm:prSet presAssocID="{96CF21D3-B34B-4A23-8F41-159E56D3080D}" presName="spaceBetweenRectangles" presStyleCnt="0"/>
      <dgm:spPr/>
    </dgm:pt>
    <dgm:pt modelId="{CC7E45AF-4680-4C03-9B65-C275867257C5}" type="pres">
      <dgm:prSet presAssocID="{C4013BAC-A930-4C0D-B130-A776EDF6C25C}" presName="parentLin" presStyleCnt="0"/>
      <dgm:spPr/>
    </dgm:pt>
    <dgm:pt modelId="{D3310235-BFD3-45FA-A458-CC89A6D2270E}" type="pres">
      <dgm:prSet presAssocID="{C4013BAC-A930-4C0D-B130-A776EDF6C25C}" presName="parentLeftMargin" presStyleLbl="node1" presStyleIdx="0" presStyleCnt="2"/>
      <dgm:spPr/>
    </dgm:pt>
    <dgm:pt modelId="{495D869C-0E2B-4517-8D77-E156911E9E72}" type="pres">
      <dgm:prSet presAssocID="{C4013BAC-A930-4C0D-B130-A776EDF6C25C}" presName="parentText" presStyleLbl="node1" presStyleIdx="1" presStyleCnt="2">
        <dgm:presLayoutVars>
          <dgm:chMax val="0"/>
          <dgm:bulletEnabled val="1"/>
        </dgm:presLayoutVars>
      </dgm:prSet>
      <dgm:spPr/>
    </dgm:pt>
    <dgm:pt modelId="{F0C64F97-3C79-49DF-B340-D7A37A05990A}" type="pres">
      <dgm:prSet presAssocID="{C4013BAC-A930-4C0D-B130-A776EDF6C25C}" presName="negativeSpace" presStyleCnt="0"/>
      <dgm:spPr/>
    </dgm:pt>
    <dgm:pt modelId="{5319456F-70D2-405D-ABAA-1DA0C4B84E24}" type="pres">
      <dgm:prSet presAssocID="{C4013BAC-A930-4C0D-B130-A776EDF6C25C}" presName="childText" presStyleLbl="conFgAcc1" presStyleIdx="1" presStyleCnt="2">
        <dgm:presLayoutVars>
          <dgm:bulletEnabled val="1"/>
        </dgm:presLayoutVars>
      </dgm:prSet>
      <dgm:spPr/>
    </dgm:pt>
  </dgm:ptLst>
  <dgm:cxnLst>
    <dgm:cxn modelId="{82579707-128D-40E3-B3CA-B3FF169B5F4A}" type="presOf" srcId="{C4013BAC-A930-4C0D-B130-A776EDF6C25C}" destId="{D3310235-BFD3-45FA-A458-CC89A6D2270E}" srcOrd="0" destOrd="0" presId="urn:microsoft.com/office/officeart/2005/8/layout/list1"/>
    <dgm:cxn modelId="{20F6BD08-7F56-43F3-911A-5F7BF569B150}" type="presOf" srcId="{B38C89FA-A11C-4A41-BEBC-14C01FCB01B9}" destId="{92D1F277-C929-4010-B3BC-9B560B6E9250}" srcOrd="0" destOrd="2" presId="urn:microsoft.com/office/officeart/2005/8/layout/list1"/>
    <dgm:cxn modelId="{728CD10D-4190-47E5-9365-695B4CFF6714}" type="presOf" srcId="{5D4B056F-3EC0-405C-A46B-F391080B2BDA}" destId="{5319456F-70D2-405D-ABAA-1DA0C4B84E24}" srcOrd="0" destOrd="4" presId="urn:microsoft.com/office/officeart/2005/8/layout/list1"/>
    <dgm:cxn modelId="{E1E6CE0E-3D96-4A66-ADFE-EA8C6D09B138}" srcId="{C46664D7-90B9-476A-9527-876E50881828}" destId="{1E88402D-E481-420E-97B3-337C06E046C7}" srcOrd="0" destOrd="0" parTransId="{F02548DD-5A94-465E-8949-2A963110920F}" sibTransId="{25932E3B-7041-49EC-8215-C2750851B380}"/>
    <dgm:cxn modelId="{4DC3F512-3AA3-4426-8C80-F2ACB2F34B7A}" type="presOf" srcId="{CCC85700-F21C-472C-91A6-B65584D4732F}" destId="{5319456F-70D2-405D-ABAA-1DA0C4B84E24}" srcOrd="0" destOrd="6" presId="urn:microsoft.com/office/officeart/2005/8/layout/list1"/>
    <dgm:cxn modelId="{F7A55814-FF74-4E69-9454-8FF434817920}" type="presOf" srcId="{B2572FFB-63FA-4648-91D4-B17EBB339852}" destId="{92D1F277-C929-4010-B3BC-9B560B6E9250}" srcOrd="0" destOrd="3" presId="urn:microsoft.com/office/officeart/2005/8/layout/list1"/>
    <dgm:cxn modelId="{37209320-CBE5-4902-AF02-2C89DB5B3ACA}" srcId="{1747FFE2-B450-4433-9E1A-6A044BD526C0}" destId="{C4013BAC-A930-4C0D-B130-A776EDF6C25C}" srcOrd="1" destOrd="0" parTransId="{61131BD9-36B8-41EC-A448-11C58FF4B33B}" sibTransId="{2643F05F-7A0F-45C1-B670-FB96C72A826B}"/>
    <dgm:cxn modelId="{80419C24-3FDD-4C9B-A09C-7FFF13D48AD2}" type="presOf" srcId="{C4013BAC-A930-4C0D-B130-A776EDF6C25C}" destId="{495D869C-0E2B-4517-8D77-E156911E9E72}" srcOrd="1" destOrd="0" presId="urn:microsoft.com/office/officeart/2005/8/layout/list1"/>
    <dgm:cxn modelId="{7BC86B2C-8B14-4646-B07D-CE5C345CB527}" srcId="{C4013BAC-A930-4C0D-B130-A776EDF6C25C}" destId="{1E36BFC9-EE72-4D2A-AA19-AE9B44C44148}" srcOrd="0" destOrd="0" parTransId="{07EC4529-8232-4AF1-85C8-CACDB24A4810}" sibTransId="{CB5F60CD-FD9A-47BF-9CB3-C51ADBE2DCD9}"/>
    <dgm:cxn modelId="{9AC7A333-4444-4C77-8DFA-2A4DA825A9DF}" srcId="{C4013BAC-A930-4C0D-B130-A776EDF6C25C}" destId="{9FE7AAE4-0B6F-44B8-B113-D7E98D2AB29A}" srcOrd="5" destOrd="0" parTransId="{768D9B14-35D0-4707-9878-A9F9498C5D52}" sibTransId="{31F78ED3-7AE7-433F-84D9-9695DD04C286}"/>
    <dgm:cxn modelId="{299B185E-A867-42B9-877B-5B22500BF3DC}" srcId="{C4013BAC-A930-4C0D-B130-A776EDF6C25C}" destId="{591A06E6-68A9-4A43-8BF4-0995CCCF33B1}" srcOrd="2" destOrd="0" parTransId="{0FD73422-CD9E-49C1-93B9-BBA38D7DEB0D}" sibTransId="{7BC401D2-A9E9-4EA1-B68D-B2F871E99A19}"/>
    <dgm:cxn modelId="{E74FBA64-2FF7-4A0B-BB58-478355C15FC4}" srcId="{C46664D7-90B9-476A-9527-876E50881828}" destId="{B38C89FA-A11C-4A41-BEBC-14C01FCB01B9}" srcOrd="2" destOrd="0" parTransId="{0101E251-FEA3-490E-8F6A-6AA0FB8DAE6F}" sibTransId="{63ACAF41-FF56-4A39-BA2C-BB70FD506B4D}"/>
    <dgm:cxn modelId="{EC18676C-6430-44EC-838A-5F52D49F38B9}" srcId="{C4013BAC-A930-4C0D-B130-A776EDF6C25C}" destId="{0D85ED10-DDE1-4E17-8426-F43D199C12C3}" srcOrd="3" destOrd="0" parTransId="{A758B63E-4A11-49C3-B3AB-B96AF83BAAE9}" sibTransId="{FF1E3D57-1285-4BDC-AABB-95903C41D75E}"/>
    <dgm:cxn modelId="{8721C06C-28C8-4399-8765-407DD7359317}" srcId="{C4013BAC-A930-4C0D-B130-A776EDF6C25C}" destId="{CCF32B37-EC54-461D-96FF-EB4F21FBF79F}" srcOrd="7" destOrd="0" parTransId="{C44E51EC-E73C-43CD-A745-02E7A96E6578}" sibTransId="{495C02E0-D99A-4648-AFFD-17710D4E8E85}"/>
    <dgm:cxn modelId="{CE8FE051-5A72-4622-BA3B-7CB85773A728}" srcId="{1747FFE2-B450-4433-9E1A-6A044BD526C0}" destId="{C46664D7-90B9-476A-9527-876E50881828}" srcOrd="0" destOrd="0" parTransId="{AB5085F3-7E9F-499B-B0C4-E12E1423FDCF}" sibTransId="{96CF21D3-B34B-4A23-8F41-159E56D3080D}"/>
    <dgm:cxn modelId="{AA294873-38F6-42CF-9897-E83E0B71B6CE}" type="presOf" srcId="{0D85ED10-DDE1-4E17-8426-F43D199C12C3}" destId="{5319456F-70D2-405D-ABAA-1DA0C4B84E24}" srcOrd="0" destOrd="3" presId="urn:microsoft.com/office/officeart/2005/8/layout/list1"/>
    <dgm:cxn modelId="{8B77C856-AF29-493A-B392-444229C559EC}" type="presOf" srcId="{C46664D7-90B9-476A-9527-876E50881828}" destId="{B32172D4-3EF4-4F98-84A4-57EA652F11B4}" srcOrd="1" destOrd="0" presId="urn:microsoft.com/office/officeart/2005/8/layout/list1"/>
    <dgm:cxn modelId="{1C184359-57D8-4632-8626-0A5673E69F1C}" srcId="{C46664D7-90B9-476A-9527-876E50881828}" destId="{B7CBFCC5-F956-4D34-8FE0-BD2BB0F35384}" srcOrd="4" destOrd="0" parTransId="{E2C40E5D-0FF6-4AA6-B467-C5F909782252}" sibTransId="{D51765B4-AB20-4526-9440-3EB079A43506}"/>
    <dgm:cxn modelId="{FAA2F080-3F74-44C5-A002-98E010DA5681}" type="presOf" srcId="{FD53FA3F-8A96-4C2C-B7A0-46DD69CC0CC0}" destId="{5319456F-70D2-405D-ABAA-1DA0C4B84E24}" srcOrd="0" destOrd="1" presId="urn:microsoft.com/office/officeart/2005/8/layout/list1"/>
    <dgm:cxn modelId="{59E71E81-3078-4E60-8451-D6C3E0528670}" type="presOf" srcId="{B7CBFCC5-F956-4D34-8FE0-BD2BB0F35384}" destId="{92D1F277-C929-4010-B3BC-9B560B6E9250}" srcOrd="0" destOrd="4" presId="urn:microsoft.com/office/officeart/2005/8/layout/list1"/>
    <dgm:cxn modelId="{3FD8E588-EF8C-4F2A-9BA7-736137E1110D}" srcId="{C46664D7-90B9-476A-9527-876E50881828}" destId="{BE587B9B-16ED-40C3-931D-919615A41D83}" srcOrd="1" destOrd="0" parTransId="{1E348E83-C15A-4B39-B1FF-8FCC0A39DDEC}" sibTransId="{5490780D-3FBE-47B9-BD7C-7C7B6811C1B8}"/>
    <dgm:cxn modelId="{03E7868E-7F06-4677-AC30-CEAA6C2EFD10}" type="presOf" srcId="{BE587B9B-16ED-40C3-931D-919615A41D83}" destId="{92D1F277-C929-4010-B3BC-9B560B6E9250}" srcOrd="0" destOrd="1" presId="urn:microsoft.com/office/officeart/2005/8/layout/list1"/>
    <dgm:cxn modelId="{C7F9E0A3-C1AA-441C-815B-6E6E54E59B64}" type="presOf" srcId="{1E88402D-E481-420E-97B3-337C06E046C7}" destId="{92D1F277-C929-4010-B3BC-9B560B6E9250}" srcOrd="0" destOrd="0" presId="urn:microsoft.com/office/officeart/2005/8/layout/list1"/>
    <dgm:cxn modelId="{33626EA4-A5EF-4B50-88C2-282496756F66}" srcId="{C46664D7-90B9-476A-9527-876E50881828}" destId="{B2572FFB-63FA-4648-91D4-B17EBB339852}" srcOrd="3" destOrd="0" parTransId="{9956E152-E98D-41B6-AD75-804BB4356083}" sibTransId="{069428F0-E7CB-49E3-8DF0-6BCD155B229E}"/>
    <dgm:cxn modelId="{810FDBAB-08C3-4B7A-BCA1-DE337B4826F6}" type="presOf" srcId="{1747FFE2-B450-4433-9E1A-6A044BD526C0}" destId="{CCE8B4F2-73DF-4BFE-8834-68D58C256E3C}" srcOrd="0" destOrd="0" presId="urn:microsoft.com/office/officeart/2005/8/layout/list1"/>
    <dgm:cxn modelId="{4F499FB1-DC15-41E1-B8B3-124F8EE5CDF4}" srcId="{C4013BAC-A930-4C0D-B130-A776EDF6C25C}" destId="{CCC85700-F21C-472C-91A6-B65584D4732F}" srcOrd="6" destOrd="0" parTransId="{67D3CC1E-1BBE-4B04-B97A-5DF29FE5B080}" sibTransId="{6D996D57-E3C5-4973-9D11-CE399D588B25}"/>
    <dgm:cxn modelId="{EC6E7CBC-568A-4E26-99D8-9653A69D8BB5}" srcId="{C4013BAC-A930-4C0D-B130-A776EDF6C25C}" destId="{5D4B056F-3EC0-405C-A46B-F391080B2BDA}" srcOrd="4" destOrd="0" parTransId="{CAC78741-80B7-4D93-8F27-51ACCC1F2DD3}" sibTransId="{CD06E84D-F75D-41EE-A083-75C00BA77BF5}"/>
    <dgm:cxn modelId="{416178C9-68CE-42FF-AE45-3634B70987A1}" srcId="{C4013BAC-A930-4C0D-B130-A776EDF6C25C}" destId="{FD53FA3F-8A96-4C2C-B7A0-46DD69CC0CC0}" srcOrd="1" destOrd="0" parTransId="{DC12B45C-79D9-4597-BF5A-DCE2BDDA13E7}" sibTransId="{E499B557-A3F6-48E9-B33B-4DA4634E5755}"/>
    <dgm:cxn modelId="{48FAC6C9-9502-4EB2-A428-4364B92D4A10}" type="presOf" srcId="{9FE7AAE4-0B6F-44B8-B113-D7E98D2AB29A}" destId="{5319456F-70D2-405D-ABAA-1DA0C4B84E24}" srcOrd="0" destOrd="5" presId="urn:microsoft.com/office/officeart/2005/8/layout/list1"/>
    <dgm:cxn modelId="{B3A341CA-A08E-4018-AD94-7ACD6A4876F6}" type="presOf" srcId="{CCF32B37-EC54-461D-96FF-EB4F21FBF79F}" destId="{5319456F-70D2-405D-ABAA-1DA0C4B84E24}" srcOrd="0" destOrd="7" presId="urn:microsoft.com/office/officeart/2005/8/layout/list1"/>
    <dgm:cxn modelId="{692A65CC-8859-4376-8D57-3FB9341AF769}" type="presOf" srcId="{1E36BFC9-EE72-4D2A-AA19-AE9B44C44148}" destId="{5319456F-70D2-405D-ABAA-1DA0C4B84E24}" srcOrd="0" destOrd="0" presId="urn:microsoft.com/office/officeart/2005/8/layout/list1"/>
    <dgm:cxn modelId="{FB4889E5-3BAB-4E65-BE79-1637F8DCDAEE}" type="presOf" srcId="{591A06E6-68A9-4A43-8BF4-0995CCCF33B1}" destId="{5319456F-70D2-405D-ABAA-1DA0C4B84E24}" srcOrd="0" destOrd="2" presId="urn:microsoft.com/office/officeart/2005/8/layout/list1"/>
    <dgm:cxn modelId="{C9A87CFC-2DD9-4251-925B-5BE65242F46F}" type="presOf" srcId="{C46664D7-90B9-476A-9527-876E50881828}" destId="{9B07404E-EBD1-4338-B7CB-6846B3A19FB3}" srcOrd="0" destOrd="0" presId="urn:microsoft.com/office/officeart/2005/8/layout/list1"/>
    <dgm:cxn modelId="{1C66F3C7-A9E8-46B1-A237-5FE8F42DC905}" type="presParOf" srcId="{CCE8B4F2-73DF-4BFE-8834-68D58C256E3C}" destId="{8954B0D2-479B-45A6-AD63-C196F7D36223}" srcOrd="0" destOrd="0" presId="urn:microsoft.com/office/officeart/2005/8/layout/list1"/>
    <dgm:cxn modelId="{21DA58C2-6AA8-4789-AA28-2DF4DAF3A92F}" type="presParOf" srcId="{8954B0D2-479B-45A6-AD63-C196F7D36223}" destId="{9B07404E-EBD1-4338-B7CB-6846B3A19FB3}" srcOrd="0" destOrd="0" presId="urn:microsoft.com/office/officeart/2005/8/layout/list1"/>
    <dgm:cxn modelId="{B08E021A-DC7C-4B25-A97F-686EFF816E11}" type="presParOf" srcId="{8954B0D2-479B-45A6-AD63-C196F7D36223}" destId="{B32172D4-3EF4-4F98-84A4-57EA652F11B4}" srcOrd="1" destOrd="0" presId="urn:microsoft.com/office/officeart/2005/8/layout/list1"/>
    <dgm:cxn modelId="{772DC845-79AF-4D95-B3D2-0611E2025700}" type="presParOf" srcId="{CCE8B4F2-73DF-4BFE-8834-68D58C256E3C}" destId="{E2DF3BFA-2268-4918-AB7A-E9F6689F8DD0}" srcOrd="1" destOrd="0" presId="urn:microsoft.com/office/officeart/2005/8/layout/list1"/>
    <dgm:cxn modelId="{9FDEFDBA-7E70-45F9-8774-82E4A48C5DA2}" type="presParOf" srcId="{CCE8B4F2-73DF-4BFE-8834-68D58C256E3C}" destId="{92D1F277-C929-4010-B3BC-9B560B6E9250}" srcOrd="2" destOrd="0" presId="urn:microsoft.com/office/officeart/2005/8/layout/list1"/>
    <dgm:cxn modelId="{BB26FA0E-6C5D-42B8-8545-FD9949C53BDF}" type="presParOf" srcId="{CCE8B4F2-73DF-4BFE-8834-68D58C256E3C}" destId="{FE4CB73E-CD7C-47C1-BBF4-5B7D377B141D}" srcOrd="3" destOrd="0" presId="urn:microsoft.com/office/officeart/2005/8/layout/list1"/>
    <dgm:cxn modelId="{3FBE222E-D913-4289-93B2-BE86956D9090}" type="presParOf" srcId="{CCE8B4F2-73DF-4BFE-8834-68D58C256E3C}" destId="{CC7E45AF-4680-4C03-9B65-C275867257C5}" srcOrd="4" destOrd="0" presId="urn:microsoft.com/office/officeart/2005/8/layout/list1"/>
    <dgm:cxn modelId="{F847751E-5C64-4FA4-9B7B-9845FEFEC905}" type="presParOf" srcId="{CC7E45AF-4680-4C03-9B65-C275867257C5}" destId="{D3310235-BFD3-45FA-A458-CC89A6D2270E}" srcOrd="0" destOrd="0" presId="urn:microsoft.com/office/officeart/2005/8/layout/list1"/>
    <dgm:cxn modelId="{3399A983-6CB8-4A92-804A-49C6686D70EC}" type="presParOf" srcId="{CC7E45AF-4680-4C03-9B65-C275867257C5}" destId="{495D869C-0E2B-4517-8D77-E156911E9E72}" srcOrd="1" destOrd="0" presId="urn:microsoft.com/office/officeart/2005/8/layout/list1"/>
    <dgm:cxn modelId="{87FDB9A9-001E-4041-955D-1FDC2A966365}" type="presParOf" srcId="{CCE8B4F2-73DF-4BFE-8834-68D58C256E3C}" destId="{F0C64F97-3C79-49DF-B340-D7A37A05990A}" srcOrd="5" destOrd="0" presId="urn:microsoft.com/office/officeart/2005/8/layout/list1"/>
    <dgm:cxn modelId="{8D0B093D-3BE5-4E7F-A476-5F857B4B604C}" type="presParOf" srcId="{CCE8B4F2-73DF-4BFE-8834-68D58C256E3C}" destId="{5319456F-70D2-405D-ABAA-1DA0C4B84E2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150BFB-FFAF-4166-AD83-B1BECA525157}"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8FA9F101-1696-4C1E-B12C-9D882E2D3120}">
      <dgm:prSet/>
      <dgm:spPr/>
      <dgm:t>
        <a:bodyPr/>
        <a:lstStyle/>
        <a:p>
          <a:r>
            <a:rPr lang="en-US"/>
            <a:t>Nematodes</a:t>
          </a:r>
        </a:p>
      </dgm:t>
    </dgm:pt>
    <dgm:pt modelId="{9E26D97C-E2D5-420F-BD8D-A7ADD0568DDF}" type="parTrans" cxnId="{6B863A1B-D764-4074-B88D-58634959F9AA}">
      <dgm:prSet/>
      <dgm:spPr/>
      <dgm:t>
        <a:bodyPr/>
        <a:lstStyle/>
        <a:p>
          <a:endParaRPr lang="en-US"/>
        </a:p>
      </dgm:t>
    </dgm:pt>
    <dgm:pt modelId="{48FC8BC0-750A-431D-ACFD-6B875C958A5E}" type="sibTrans" cxnId="{6B863A1B-D764-4074-B88D-58634959F9AA}">
      <dgm:prSet/>
      <dgm:spPr/>
      <dgm:t>
        <a:bodyPr/>
        <a:lstStyle/>
        <a:p>
          <a:endParaRPr lang="en-US"/>
        </a:p>
      </dgm:t>
    </dgm:pt>
    <dgm:pt modelId="{DF9B95F6-0875-4C58-9686-7C736F12469B}">
      <dgm:prSet/>
      <dgm:spPr/>
      <dgm:t>
        <a:bodyPr/>
        <a:lstStyle/>
        <a:p>
          <a:r>
            <a:rPr lang="en-US" i="1"/>
            <a:t>Wuchereria bancrofti</a:t>
          </a:r>
          <a:endParaRPr lang="en-US"/>
        </a:p>
      </dgm:t>
    </dgm:pt>
    <dgm:pt modelId="{592AD922-C391-4558-BCF6-F7611CF94078}" type="parTrans" cxnId="{CB709791-065C-4A4F-AC1F-500BD3AAE8DE}">
      <dgm:prSet/>
      <dgm:spPr/>
      <dgm:t>
        <a:bodyPr/>
        <a:lstStyle/>
        <a:p>
          <a:endParaRPr lang="en-US"/>
        </a:p>
      </dgm:t>
    </dgm:pt>
    <dgm:pt modelId="{7046BA08-3FCB-4F08-83CD-BFA9F6B765DA}" type="sibTrans" cxnId="{CB709791-065C-4A4F-AC1F-500BD3AAE8DE}">
      <dgm:prSet/>
      <dgm:spPr/>
      <dgm:t>
        <a:bodyPr/>
        <a:lstStyle/>
        <a:p>
          <a:endParaRPr lang="en-US"/>
        </a:p>
      </dgm:t>
    </dgm:pt>
    <dgm:pt modelId="{47AD25BD-966B-496E-B287-77568B2C0B5A}">
      <dgm:prSet/>
      <dgm:spPr/>
      <dgm:t>
        <a:bodyPr/>
        <a:lstStyle/>
        <a:p>
          <a:r>
            <a:rPr lang="en-US" i="1"/>
            <a:t>Brugia species</a:t>
          </a:r>
          <a:endParaRPr lang="en-US"/>
        </a:p>
      </dgm:t>
    </dgm:pt>
    <dgm:pt modelId="{7B8A060E-DF4C-427A-8C36-4FE5FB76B392}" type="parTrans" cxnId="{51CB501D-1D9D-4A27-8B8A-83944B407685}">
      <dgm:prSet/>
      <dgm:spPr/>
      <dgm:t>
        <a:bodyPr/>
        <a:lstStyle/>
        <a:p>
          <a:endParaRPr lang="en-US"/>
        </a:p>
      </dgm:t>
    </dgm:pt>
    <dgm:pt modelId="{28A71037-983B-4B86-8BEA-6A5B794B5CB1}" type="sibTrans" cxnId="{51CB501D-1D9D-4A27-8B8A-83944B407685}">
      <dgm:prSet/>
      <dgm:spPr/>
      <dgm:t>
        <a:bodyPr/>
        <a:lstStyle/>
        <a:p>
          <a:endParaRPr lang="en-US"/>
        </a:p>
      </dgm:t>
    </dgm:pt>
    <dgm:pt modelId="{1592504E-7456-42B2-AB59-25AB0F4F8FC7}">
      <dgm:prSet/>
      <dgm:spPr/>
      <dgm:t>
        <a:bodyPr/>
        <a:lstStyle/>
        <a:p>
          <a:r>
            <a:rPr lang="en-US" i="1"/>
            <a:t>Loa loa</a:t>
          </a:r>
          <a:endParaRPr lang="en-US"/>
        </a:p>
      </dgm:t>
    </dgm:pt>
    <dgm:pt modelId="{D07EFA47-60A1-460E-9BBF-60D96F1ECF73}" type="parTrans" cxnId="{548C5E65-C673-4312-9F4E-1EC3661533CE}">
      <dgm:prSet/>
      <dgm:spPr/>
      <dgm:t>
        <a:bodyPr/>
        <a:lstStyle/>
        <a:p>
          <a:endParaRPr lang="en-US"/>
        </a:p>
      </dgm:t>
    </dgm:pt>
    <dgm:pt modelId="{A71F504A-25C1-400E-89AA-7CA3F1F3ED75}" type="sibTrans" cxnId="{548C5E65-C673-4312-9F4E-1EC3661533CE}">
      <dgm:prSet/>
      <dgm:spPr/>
      <dgm:t>
        <a:bodyPr/>
        <a:lstStyle/>
        <a:p>
          <a:endParaRPr lang="en-US"/>
        </a:p>
      </dgm:t>
    </dgm:pt>
    <dgm:pt modelId="{AF72807A-AAA1-41E6-8779-DDDF95E1AAFE}">
      <dgm:prSet/>
      <dgm:spPr/>
      <dgm:t>
        <a:bodyPr/>
        <a:lstStyle/>
        <a:p>
          <a:r>
            <a:rPr lang="en-US" i="1"/>
            <a:t>Mansonella</a:t>
          </a:r>
          <a:r>
            <a:rPr lang="en-US"/>
            <a:t> species</a:t>
          </a:r>
        </a:p>
      </dgm:t>
    </dgm:pt>
    <dgm:pt modelId="{25FE15DC-A041-4A88-9407-B7627DE2098F}" type="parTrans" cxnId="{916A3F05-3F9F-4871-8921-37EECCBEE8BA}">
      <dgm:prSet/>
      <dgm:spPr/>
      <dgm:t>
        <a:bodyPr/>
        <a:lstStyle/>
        <a:p>
          <a:endParaRPr lang="en-US"/>
        </a:p>
      </dgm:t>
    </dgm:pt>
    <dgm:pt modelId="{30477B94-709F-405F-8DF4-A62E76508948}" type="sibTrans" cxnId="{916A3F05-3F9F-4871-8921-37EECCBEE8BA}">
      <dgm:prSet/>
      <dgm:spPr/>
      <dgm:t>
        <a:bodyPr/>
        <a:lstStyle/>
        <a:p>
          <a:endParaRPr lang="en-US"/>
        </a:p>
      </dgm:t>
    </dgm:pt>
    <dgm:pt modelId="{7273DEA4-D260-4060-80BD-D432556FDD8C}">
      <dgm:prSet/>
      <dgm:spPr/>
      <dgm:t>
        <a:bodyPr/>
        <a:lstStyle/>
        <a:p>
          <a:r>
            <a:rPr lang="en-US" i="1"/>
            <a:t>Onchocerca</a:t>
          </a:r>
          <a:r>
            <a:rPr lang="en-US"/>
            <a:t> </a:t>
          </a:r>
          <a:r>
            <a:rPr lang="en-US" i="1"/>
            <a:t>volvulus</a:t>
          </a:r>
          <a:endParaRPr lang="en-US"/>
        </a:p>
      </dgm:t>
    </dgm:pt>
    <dgm:pt modelId="{96A53059-F936-448D-AED7-F57D4846CB62}" type="parTrans" cxnId="{9463B816-9C78-4D8B-9D8D-2E31B457FD69}">
      <dgm:prSet/>
      <dgm:spPr/>
      <dgm:t>
        <a:bodyPr/>
        <a:lstStyle/>
        <a:p>
          <a:endParaRPr lang="en-US"/>
        </a:p>
      </dgm:t>
    </dgm:pt>
    <dgm:pt modelId="{EEF1F732-9427-493E-AA5D-03350FA0D6FF}" type="sibTrans" cxnId="{9463B816-9C78-4D8B-9D8D-2E31B457FD69}">
      <dgm:prSet/>
      <dgm:spPr/>
      <dgm:t>
        <a:bodyPr/>
        <a:lstStyle/>
        <a:p>
          <a:endParaRPr lang="en-US"/>
        </a:p>
      </dgm:t>
    </dgm:pt>
    <dgm:pt modelId="{4CAEE4F5-E243-4BE6-A403-A53807A7990A}">
      <dgm:prSet/>
      <dgm:spPr/>
      <dgm:t>
        <a:bodyPr/>
        <a:lstStyle/>
        <a:p>
          <a:r>
            <a:rPr lang="en-US" i="1"/>
            <a:t>Mansonella streptocerca</a:t>
          </a:r>
          <a:endParaRPr lang="en-US"/>
        </a:p>
      </dgm:t>
    </dgm:pt>
    <dgm:pt modelId="{239AC6AE-0BE0-490F-873F-A4970339F191}" type="parTrans" cxnId="{C5DC478D-5C84-497B-973C-7AFED461CA4C}">
      <dgm:prSet/>
      <dgm:spPr/>
      <dgm:t>
        <a:bodyPr/>
        <a:lstStyle/>
        <a:p>
          <a:endParaRPr lang="en-US"/>
        </a:p>
      </dgm:t>
    </dgm:pt>
    <dgm:pt modelId="{423E11C8-9395-4C5E-AB0D-2B67F4A933E1}" type="sibTrans" cxnId="{C5DC478D-5C84-497B-973C-7AFED461CA4C}">
      <dgm:prSet/>
      <dgm:spPr/>
      <dgm:t>
        <a:bodyPr/>
        <a:lstStyle/>
        <a:p>
          <a:endParaRPr lang="en-US"/>
        </a:p>
      </dgm:t>
    </dgm:pt>
    <dgm:pt modelId="{0B6B64B6-EF33-4637-AC06-9BD8914A03EB}" type="pres">
      <dgm:prSet presAssocID="{04150BFB-FFAF-4166-AD83-B1BECA525157}" presName="vert0" presStyleCnt="0">
        <dgm:presLayoutVars>
          <dgm:dir/>
          <dgm:animOne val="branch"/>
          <dgm:animLvl val="lvl"/>
        </dgm:presLayoutVars>
      </dgm:prSet>
      <dgm:spPr/>
    </dgm:pt>
    <dgm:pt modelId="{B88F3F4A-5881-47E1-9DD3-0502EE241AF9}" type="pres">
      <dgm:prSet presAssocID="{8FA9F101-1696-4C1E-B12C-9D882E2D3120}" presName="thickLine" presStyleLbl="alignNode1" presStyleIdx="0" presStyleCnt="7"/>
      <dgm:spPr/>
    </dgm:pt>
    <dgm:pt modelId="{5293CBFB-B279-4C10-838F-4C34D30C5EB9}" type="pres">
      <dgm:prSet presAssocID="{8FA9F101-1696-4C1E-B12C-9D882E2D3120}" presName="horz1" presStyleCnt="0"/>
      <dgm:spPr/>
    </dgm:pt>
    <dgm:pt modelId="{920AA21A-4135-43A7-B1C3-8B547E6673FA}" type="pres">
      <dgm:prSet presAssocID="{8FA9F101-1696-4C1E-B12C-9D882E2D3120}" presName="tx1" presStyleLbl="revTx" presStyleIdx="0" presStyleCnt="7"/>
      <dgm:spPr/>
    </dgm:pt>
    <dgm:pt modelId="{8C25905A-A662-4B91-A9ED-2037E63EAD05}" type="pres">
      <dgm:prSet presAssocID="{8FA9F101-1696-4C1E-B12C-9D882E2D3120}" presName="vert1" presStyleCnt="0"/>
      <dgm:spPr/>
    </dgm:pt>
    <dgm:pt modelId="{ED81CE83-0F23-43F5-80CD-62CFA2100759}" type="pres">
      <dgm:prSet presAssocID="{DF9B95F6-0875-4C58-9686-7C736F12469B}" presName="thickLine" presStyleLbl="alignNode1" presStyleIdx="1" presStyleCnt="7"/>
      <dgm:spPr/>
    </dgm:pt>
    <dgm:pt modelId="{572C051F-3BF8-4683-95C8-F380C21204ED}" type="pres">
      <dgm:prSet presAssocID="{DF9B95F6-0875-4C58-9686-7C736F12469B}" presName="horz1" presStyleCnt="0"/>
      <dgm:spPr/>
    </dgm:pt>
    <dgm:pt modelId="{AE6BDBB8-AAE9-442E-93F6-F471230DB9CF}" type="pres">
      <dgm:prSet presAssocID="{DF9B95F6-0875-4C58-9686-7C736F12469B}" presName="tx1" presStyleLbl="revTx" presStyleIdx="1" presStyleCnt="7"/>
      <dgm:spPr/>
    </dgm:pt>
    <dgm:pt modelId="{7CAE6FDB-1066-436E-93CB-196BCFEFBE81}" type="pres">
      <dgm:prSet presAssocID="{DF9B95F6-0875-4C58-9686-7C736F12469B}" presName="vert1" presStyleCnt="0"/>
      <dgm:spPr/>
    </dgm:pt>
    <dgm:pt modelId="{6CE18861-EDF1-4958-A281-638D9AE66FF3}" type="pres">
      <dgm:prSet presAssocID="{47AD25BD-966B-496E-B287-77568B2C0B5A}" presName="thickLine" presStyleLbl="alignNode1" presStyleIdx="2" presStyleCnt="7"/>
      <dgm:spPr/>
    </dgm:pt>
    <dgm:pt modelId="{447B3285-9192-44D7-A39C-1E79CF88025C}" type="pres">
      <dgm:prSet presAssocID="{47AD25BD-966B-496E-B287-77568B2C0B5A}" presName="horz1" presStyleCnt="0"/>
      <dgm:spPr/>
    </dgm:pt>
    <dgm:pt modelId="{74A5589F-924F-479A-A6BE-3D89CD7E25CE}" type="pres">
      <dgm:prSet presAssocID="{47AD25BD-966B-496E-B287-77568B2C0B5A}" presName="tx1" presStyleLbl="revTx" presStyleIdx="2" presStyleCnt="7"/>
      <dgm:spPr/>
    </dgm:pt>
    <dgm:pt modelId="{AE1CA825-223E-4B2E-B31B-03F107689A6B}" type="pres">
      <dgm:prSet presAssocID="{47AD25BD-966B-496E-B287-77568B2C0B5A}" presName="vert1" presStyleCnt="0"/>
      <dgm:spPr/>
    </dgm:pt>
    <dgm:pt modelId="{91BE9861-1B9D-4416-AC3F-708ECF27B271}" type="pres">
      <dgm:prSet presAssocID="{1592504E-7456-42B2-AB59-25AB0F4F8FC7}" presName="thickLine" presStyleLbl="alignNode1" presStyleIdx="3" presStyleCnt="7"/>
      <dgm:spPr/>
    </dgm:pt>
    <dgm:pt modelId="{4653A1B8-7C31-449B-BAD5-1552B101304C}" type="pres">
      <dgm:prSet presAssocID="{1592504E-7456-42B2-AB59-25AB0F4F8FC7}" presName="horz1" presStyleCnt="0"/>
      <dgm:spPr/>
    </dgm:pt>
    <dgm:pt modelId="{D66AB2C8-DE69-4BEC-86EE-6CE657BF3312}" type="pres">
      <dgm:prSet presAssocID="{1592504E-7456-42B2-AB59-25AB0F4F8FC7}" presName="tx1" presStyleLbl="revTx" presStyleIdx="3" presStyleCnt="7"/>
      <dgm:spPr/>
    </dgm:pt>
    <dgm:pt modelId="{1438DBE5-C3F6-41FD-943E-FA0F86593F92}" type="pres">
      <dgm:prSet presAssocID="{1592504E-7456-42B2-AB59-25AB0F4F8FC7}" presName="vert1" presStyleCnt="0"/>
      <dgm:spPr/>
    </dgm:pt>
    <dgm:pt modelId="{C5004D88-AAD2-4F5B-9D1A-0D9DFB13DE9D}" type="pres">
      <dgm:prSet presAssocID="{AF72807A-AAA1-41E6-8779-DDDF95E1AAFE}" presName="thickLine" presStyleLbl="alignNode1" presStyleIdx="4" presStyleCnt="7"/>
      <dgm:spPr/>
    </dgm:pt>
    <dgm:pt modelId="{917D335E-B9DA-40B0-B24E-2110EE6FD425}" type="pres">
      <dgm:prSet presAssocID="{AF72807A-AAA1-41E6-8779-DDDF95E1AAFE}" presName="horz1" presStyleCnt="0"/>
      <dgm:spPr/>
    </dgm:pt>
    <dgm:pt modelId="{E4D8F266-0EA7-4ADB-8414-E7D72ED8DC1C}" type="pres">
      <dgm:prSet presAssocID="{AF72807A-AAA1-41E6-8779-DDDF95E1AAFE}" presName="tx1" presStyleLbl="revTx" presStyleIdx="4" presStyleCnt="7"/>
      <dgm:spPr/>
    </dgm:pt>
    <dgm:pt modelId="{DC00144B-4D1F-4E8E-AA94-13164BCD6C61}" type="pres">
      <dgm:prSet presAssocID="{AF72807A-AAA1-41E6-8779-DDDF95E1AAFE}" presName="vert1" presStyleCnt="0"/>
      <dgm:spPr/>
    </dgm:pt>
    <dgm:pt modelId="{0FF01FD8-8236-420A-930A-CCE4643CAE88}" type="pres">
      <dgm:prSet presAssocID="{7273DEA4-D260-4060-80BD-D432556FDD8C}" presName="thickLine" presStyleLbl="alignNode1" presStyleIdx="5" presStyleCnt="7"/>
      <dgm:spPr/>
    </dgm:pt>
    <dgm:pt modelId="{D24A3918-B0A4-4F7C-AF47-C3947C6931EE}" type="pres">
      <dgm:prSet presAssocID="{7273DEA4-D260-4060-80BD-D432556FDD8C}" presName="horz1" presStyleCnt="0"/>
      <dgm:spPr/>
    </dgm:pt>
    <dgm:pt modelId="{BCB2B1AE-05DE-4681-9DE7-C1761C45670B}" type="pres">
      <dgm:prSet presAssocID="{7273DEA4-D260-4060-80BD-D432556FDD8C}" presName="tx1" presStyleLbl="revTx" presStyleIdx="5" presStyleCnt="7"/>
      <dgm:spPr/>
    </dgm:pt>
    <dgm:pt modelId="{AA786312-BDB4-4B40-A29F-20A3C5C9918B}" type="pres">
      <dgm:prSet presAssocID="{7273DEA4-D260-4060-80BD-D432556FDD8C}" presName="vert1" presStyleCnt="0"/>
      <dgm:spPr/>
    </dgm:pt>
    <dgm:pt modelId="{C4738EA4-8BF7-4F4C-A6D4-3AF7B00C5B0D}" type="pres">
      <dgm:prSet presAssocID="{4CAEE4F5-E243-4BE6-A403-A53807A7990A}" presName="thickLine" presStyleLbl="alignNode1" presStyleIdx="6" presStyleCnt="7"/>
      <dgm:spPr/>
    </dgm:pt>
    <dgm:pt modelId="{725092A6-6C81-4A2C-ADE6-05C27922673B}" type="pres">
      <dgm:prSet presAssocID="{4CAEE4F5-E243-4BE6-A403-A53807A7990A}" presName="horz1" presStyleCnt="0"/>
      <dgm:spPr/>
    </dgm:pt>
    <dgm:pt modelId="{3394A7E0-2588-49F1-B952-3AEA022DF68A}" type="pres">
      <dgm:prSet presAssocID="{4CAEE4F5-E243-4BE6-A403-A53807A7990A}" presName="tx1" presStyleLbl="revTx" presStyleIdx="6" presStyleCnt="7"/>
      <dgm:spPr/>
    </dgm:pt>
    <dgm:pt modelId="{A9014CAA-DBB5-4301-9BAE-DF10CFD66414}" type="pres">
      <dgm:prSet presAssocID="{4CAEE4F5-E243-4BE6-A403-A53807A7990A}" presName="vert1" presStyleCnt="0"/>
      <dgm:spPr/>
    </dgm:pt>
  </dgm:ptLst>
  <dgm:cxnLst>
    <dgm:cxn modelId="{916A3F05-3F9F-4871-8921-37EECCBEE8BA}" srcId="{04150BFB-FFAF-4166-AD83-B1BECA525157}" destId="{AF72807A-AAA1-41E6-8779-DDDF95E1AAFE}" srcOrd="4" destOrd="0" parTransId="{25FE15DC-A041-4A88-9407-B7627DE2098F}" sibTransId="{30477B94-709F-405F-8DF4-A62E76508948}"/>
    <dgm:cxn modelId="{9463B816-9C78-4D8B-9D8D-2E31B457FD69}" srcId="{04150BFB-FFAF-4166-AD83-B1BECA525157}" destId="{7273DEA4-D260-4060-80BD-D432556FDD8C}" srcOrd="5" destOrd="0" parTransId="{96A53059-F936-448D-AED7-F57D4846CB62}" sibTransId="{EEF1F732-9427-493E-AA5D-03350FA0D6FF}"/>
    <dgm:cxn modelId="{6B863A1B-D764-4074-B88D-58634959F9AA}" srcId="{04150BFB-FFAF-4166-AD83-B1BECA525157}" destId="{8FA9F101-1696-4C1E-B12C-9D882E2D3120}" srcOrd="0" destOrd="0" parTransId="{9E26D97C-E2D5-420F-BD8D-A7ADD0568DDF}" sibTransId="{48FC8BC0-750A-431D-ACFD-6B875C958A5E}"/>
    <dgm:cxn modelId="{51CB501D-1D9D-4A27-8B8A-83944B407685}" srcId="{04150BFB-FFAF-4166-AD83-B1BECA525157}" destId="{47AD25BD-966B-496E-B287-77568B2C0B5A}" srcOrd="2" destOrd="0" parTransId="{7B8A060E-DF4C-427A-8C36-4FE5FB76B392}" sibTransId="{28A71037-983B-4B86-8BEA-6A5B794B5CB1}"/>
    <dgm:cxn modelId="{9849E932-EF7B-4C5F-A58D-60D6C2DEB58F}" type="presOf" srcId="{4CAEE4F5-E243-4BE6-A403-A53807A7990A}" destId="{3394A7E0-2588-49F1-B952-3AEA022DF68A}" srcOrd="0" destOrd="0" presId="urn:microsoft.com/office/officeart/2008/layout/LinedList"/>
    <dgm:cxn modelId="{936E1A38-F094-4DDC-9B03-DA18BBD0A77D}" type="presOf" srcId="{7273DEA4-D260-4060-80BD-D432556FDD8C}" destId="{BCB2B1AE-05DE-4681-9DE7-C1761C45670B}" srcOrd="0" destOrd="0" presId="urn:microsoft.com/office/officeart/2008/layout/LinedList"/>
    <dgm:cxn modelId="{548C5E65-C673-4312-9F4E-1EC3661533CE}" srcId="{04150BFB-FFAF-4166-AD83-B1BECA525157}" destId="{1592504E-7456-42B2-AB59-25AB0F4F8FC7}" srcOrd="3" destOrd="0" parTransId="{D07EFA47-60A1-460E-9BBF-60D96F1ECF73}" sibTransId="{A71F504A-25C1-400E-89AA-7CA3F1F3ED75}"/>
    <dgm:cxn modelId="{6131B071-8785-4F2A-8C10-E780A8B8175C}" type="presOf" srcId="{47AD25BD-966B-496E-B287-77568B2C0B5A}" destId="{74A5589F-924F-479A-A6BE-3D89CD7E25CE}" srcOrd="0" destOrd="0" presId="urn:microsoft.com/office/officeart/2008/layout/LinedList"/>
    <dgm:cxn modelId="{1B8AAA5A-D778-4E72-A6A1-9F21AC0A1B9D}" type="presOf" srcId="{DF9B95F6-0875-4C58-9686-7C736F12469B}" destId="{AE6BDBB8-AAE9-442E-93F6-F471230DB9CF}" srcOrd="0" destOrd="0" presId="urn:microsoft.com/office/officeart/2008/layout/LinedList"/>
    <dgm:cxn modelId="{C5DC478D-5C84-497B-973C-7AFED461CA4C}" srcId="{04150BFB-FFAF-4166-AD83-B1BECA525157}" destId="{4CAEE4F5-E243-4BE6-A403-A53807A7990A}" srcOrd="6" destOrd="0" parTransId="{239AC6AE-0BE0-490F-873F-A4970339F191}" sibTransId="{423E11C8-9395-4C5E-AB0D-2B67F4A933E1}"/>
    <dgm:cxn modelId="{CB709791-065C-4A4F-AC1F-500BD3AAE8DE}" srcId="{04150BFB-FFAF-4166-AD83-B1BECA525157}" destId="{DF9B95F6-0875-4C58-9686-7C736F12469B}" srcOrd="1" destOrd="0" parTransId="{592AD922-C391-4558-BCF6-F7611CF94078}" sibTransId="{7046BA08-3FCB-4F08-83CD-BFA9F6B765DA}"/>
    <dgm:cxn modelId="{E5F9FDB6-140E-46CE-ABC3-786098FD7B85}" type="presOf" srcId="{04150BFB-FFAF-4166-AD83-B1BECA525157}" destId="{0B6B64B6-EF33-4637-AC06-9BD8914A03EB}" srcOrd="0" destOrd="0" presId="urn:microsoft.com/office/officeart/2008/layout/LinedList"/>
    <dgm:cxn modelId="{DBC33ADD-38FC-4695-B646-18D845BA060D}" type="presOf" srcId="{AF72807A-AAA1-41E6-8779-DDDF95E1AAFE}" destId="{E4D8F266-0EA7-4ADB-8414-E7D72ED8DC1C}" srcOrd="0" destOrd="0" presId="urn:microsoft.com/office/officeart/2008/layout/LinedList"/>
    <dgm:cxn modelId="{10332AE3-1F3B-468F-A4E2-FF38505B75F3}" type="presOf" srcId="{1592504E-7456-42B2-AB59-25AB0F4F8FC7}" destId="{D66AB2C8-DE69-4BEC-86EE-6CE657BF3312}" srcOrd="0" destOrd="0" presId="urn:microsoft.com/office/officeart/2008/layout/LinedList"/>
    <dgm:cxn modelId="{B5E56EF8-75B2-411E-9747-A6C1C33C53AC}" type="presOf" srcId="{8FA9F101-1696-4C1E-B12C-9D882E2D3120}" destId="{920AA21A-4135-43A7-B1C3-8B547E6673FA}" srcOrd="0" destOrd="0" presId="urn:microsoft.com/office/officeart/2008/layout/LinedList"/>
    <dgm:cxn modelId="{953F2051-C087-4D90-A913-B584C0A035F7}" type="presParOf" srcId="{0B6B64B6-EF33-4637-AC06-9BD8914A03EB}" destId="{B88F3F4A-5881-47E1-9DD3-0502EE241AF9}" srcOrd="0" destOrd="0" presId="urn:microsoft.com/office/officeart/2008/layout/LinedList"/>
    <dgm:cxn modelId="{F18988C4-4E46-423E-A53A-03FFB087DF4E}" type="presParOf" srcId="{0B6B64B6-EF33-4637-AC06-9BD8914A03EB}" destId="{5293CBFB-B279-4C10-838F-4C34D30C5EB9}" srcOrd="1" destOrd="0" presId="urn:microsoft.com/office/officeart/2008/layout/LinedList"/>
    <dgm:cxn modelId="{FFFD0EA6-CC80-4868-A9AA-80028E9AB9A1}" type="presParOf" srcId="{5293CBFB-B279-4C10-838F-4C34D30C5EB9}" destId="{920AA21A-4135-43A7-B1C3-8B547E6673FA}" srcOrd="0" destOrd="0" presId="urn:microsoft.com/office/officeart/2008/layout/LinedList"/>
    <dgm:cxn modelId="{48A35B30-BA48-4D11-AD0A-066081FF4E80}" type="presParOf" srcId="{5293CBFB-B279-4C10-838F-4C34D30C5EB9}" destId="{8C25905A-A662-4B91-A9ED-2037E63EAD05}" srcOrd="1" destOrd="0" presId="urn:microsoft.com/office/officeart/2008/layout/LinedList"/>
    <dgm:cxn modelId="{C28837B2-8CDB-4551-9B11-201175259E05}" type="presParOf" srcId="{0B6B64B6-EF33-4637-AC06-9BD8914A03EB}" destId="{ED81CE83-0F23-43F5-80CD-62CFA2100759}" srcOrd="2" destOrd="0" presId="urn:microsoft.com/office/officeart/2008/layout/LinedList"/>
    <dgm:cxn modelId="{44FAECF3-0C80-41D9-8258-CFC3C0B5B1B5}" type="presParOf" srcId="{0B6B64B6-EF33-4637-AC06-9BD8914A03EB}" destId="{572C051F-3BF8-4683-95C8-F380C21204ED}" srcOrd="3" destOrd="0" presId="urn:microsoft.com/office/officeart/2008/layout/LinedList"/>
    <dgm:cxn modelId="{4F033734-897A-49CF-9378-A96A56997205}" type="presParOf" srcId="{572C051F-3BF8-4683-95C8-F380C21204ED}" destId="{AE6BDBB8-AAE9-442E-93F6-F471230DB9CF}" srcOrd="0" destOrd="0" presId="urn:microsoft.com/office/officeart/2008/layout/LinedList"/>
    <dgm:cxn modelId="{95AC3BF1-F9E6-46ED-863C-D0ABEE820F86}" type="presParOf" srcId="{572C051F-3BF8-4683-95C8-F380C21204ED}" destId="{7CAE6FDB-1066-436E-93CB-196BCFEFBE81}" srcOrd="1" destOrd="0" presId="urn:microsoft.com/office/officeart/2008/layout/LinedList"/>
    <dgm:cxn modelId="{77835E08-4A15-498E-A5D5-00C1BC9B87F2}" type="presParOf" srcId="{0B6B64B6-EF33-4637-AC06-9BD8914A03EB}" destId="{6CE18861-EDF1-4958-A281-638D9AE66FF3}" srcOrd="4" destOrd="0" presId="urn:microsoft.com/office/officeart/2008/layout/LinedList"/>
    <dgm:cxn modelId="{A144E324-F50C-4588-84CE-C61F0B1EF56F}" type="presParOf" srcId="{0B6B64B6-EF33-4637-AC06-9BD8914A03EB}" destId="{447B3285-9192-44D7-A39C-1E79CF88025C}" srcOrd="5" destOrd="0" presId="urn:microsoft.com/office/officeart/2008/layout/LinedList"/>
    <dgm:cxn modelId="{C3048F9C-ADEC-421E-96DD-9CE043A7B15D}" type="presParOf" srcId="{447B3285-9192-44D7-A39C-1E79CF88025C}" destId="{74A5589F-924F-479A-A6BE-3D89CD7E25CE}" srcOrd="0" destOrd="0" presId="urn:microsoft.com/office/officeart/2008/layout/LinedList"/>
    <dgm:cxn modelId="{5E8FBD17-0C01-42DD-8D77-F2A2ACA1D74D}" type="presParOf" srcId="{447B3285-9192-44D7-A39C-1E79CF88025C}" destId="{AE1CA825-223E-4B2E-B31B-03F107689A6B}" srcOrd="1" destOrd="0" presId="urn:microsoft.com/office/officeart/2008/layout/LinedList"/>
    <dgm:cxn modelId="{2BEC87B1-9F49-4691-881E-6E96FAA0F0E2}" type="presParOf" srcId="{0B6B64B6-EF33-4637-AC06-9BD8914A03EB}" destId="{91BE9861-1B9D-4416-AC3F-708ECF27B271}" srcOrd="6" destOrd="0" presId="urn:microsoft.com/office/officeart/2008/layout/LinedList"/>
    <dgm:cxn modelId="{668C5B33-716D-42A4-AB85-67FFD42029A5}" type="presParOf" srcId="{0B6B64B6-EF33-4637-AC06-9BD8914A03EB}" destId="{4653A1B8-7C31-449B-BAD5-1552B101304C}" srcOrd="7" destOrd="0" presId="urn:microsoft.com/office/officeart/2008/layout/LinedList"/>
    <dgm:cxn modelId="{298BF9FA-6E4B-43B7-9858-AAF8C07E10FD}" type="presParOf" srcId="{4653A1B8-7C31-449B-BAD5-1552B101304C}" destId="{D66AB2C8-DE69-4BEC-86EE-6CE657BF3312}" srcOrd="0" destOrd="0" presId="urn:microsoft.com/office/officeart/2008/layout/LinedList"/>
    <dgm:cxn modelId="{B05E7C59-E16F-49F7-BE9E-1BA7F5E2B78F}" type="presParOf" srcId="{4653A1B8-7C31-449B-BAD5-1552B101304C}" destId="{1438DBE5-C3F6-41FD-943E-FA0F86593F92}" srcOrd="1" destOrd="0" presId="urn:microsoft.com/office/officeart/2008/layout/LinedList"/>
    <dgm:cxn modelId="{120474DE-7C10-448D-9012-0C9076930183}" type="presParOf" srcId="{0B6B64B6-EF33-4637-AC06-9BD8914A03EB}" destId="{C5004D88-AAD2-4F5B-9D1A-0D9DFB13DE9D}" srcOrd="8" destOrd="0" presId="urn:microsoft.com/office/officeart/2008/layout/LinedList"/>
    <dgm:cxn modelId="{6379C648-0394-4021-8032-E13A09E8BFD9}" type="presParOf" srcId="{0B6B64B6-EF33-4637-AC06-9BD8914A03EB}" destId="{917D335E-B9DA-40B0-B24E-2110EE6FD425}" srcOrd="9" destOrd="0" presId="urn:microsoft.com/office/officeart/2008/layout/LinedList"/>
    <dgm:cxn modelId="{5E4B980C-2061-4898-BD8E-CBF2DFA6A43D}" type="presParOf" srcId="{917D335E-B9DA-40B0-B24E-2110EE6FD425}" destId="{E4D8F266-0EA7-4ADB-8414-E7D72ED8DC1C}" srcOrd="0" destOrd="0" presId="urn:microsoft.com/office/officeart/2008/layout/LinedList"/>
    <dgm:cxn modelId="{C28D3E41-3267-43AE-9BE9-2790B5DFF71E}" type="presParOf" srcId="{917D335E-B9DA-40B0-B24E-2110EE6FD425}" destId="{DC00144B-4D1F-4E8E-AA94-13164BCD6C61}" srcOrd="1" destOrd="0" presId="urn:microsoft.com/office/officeart/2008/layout/LinedList"/>
    <dgm:cxn modelId="{D909B465-CEAC-4975-81E7-513817A45419}" type="presParOf" srcId="{0B6B64B6-EF33-4637-AC06-9BD8914A03EB}" destId="{0FF01FD8-8236-420A-930A-CCE4643CAE88}" srcOrd="10" destOrd="0" presId="urn:microsoft.com/office/officeart/2008/layout/LinedList"/>
    <dgm:cxn modelId="{B0DA03F1-EC94-40BD-BFAC-15072009A08B}" type="presParOf" srcId="{0B6B64B6-EF33-4637-AC06-9BD8914A03EB}" destId="{D24A3918-B0A4-4F7C-AF47-C3947C6931EE}" srcOrd="11" destOrd="0" presId="urn:microsoft.com/office/officeart/2008/layout/LinedList"/>
    <dgm:cxn modelId="{369FDA89-96EB-49FA-9A81-45B8B9208A02}" type="presParOf" srcId="{D24A3918-B0A4-4F7C-AF47-C3947C6931EE}" destId="{BCB2B1AE-05DE-4681-9DE7-C1761C45670B}" srcOrd="0" destOrd="0" presId="urn:microsoft.com/office/officeart/2008/layout/LinedList"/>
    <dgm:cxn modelId="{355300D8-9E89-46EA-B66B-695EF8025CB4}" type="presParOf" srcId="{D24A3918-B0A4-4F7C-AF47-C3947C6931EE}" destId="{AA786312-BDB4-4B40-A29F-20A3C5C9918B}" srcOrd="1" destOrd="0" presId="urn:microsoft.com/office/officeart/2008/layout/LinedList"/>
    <dgm:cxn modelId="{F56C2B5E-609E-4643-B6C4-AC0755DC5BD9}" type="presParOf" srcId="{0B6B64B6-EF33-4637-AC06-9BD8914A03EB}" destId="{C4738EA4-8BF7-4F4C-A6D4-3AF7B00C5B0D}" srcOrd="12" destOrd="0" presId="urn:microsoft.com/office/officeart/2008/layout/LinedList"/>
    <dgm:cxn modelId="{0970A055-B824-4EC2-95BF-89A79ED7FCD9}" type="presParOf" srcId="{0B6B64B6-EF33-4637-AC06-9BD8914A03EB}" destId="{725092A6-6C81-4A2C-ADE6-05C27922673B}" srcOrd="13" destOrd="0" presId="urn:microsoft.com/office/officeart/2008/layout/LinedList"/>
    <dgm:cxn modelId="{305057CE-1B2F-4107-8B9C-2F20B75B0D9A}" type="presParOf" srcId="{725092A6-6C81-4A2C-ADE6-05C27922673B}" destId="{3394A7E0-2588-49F1-B952-3AEA022DF68A}" srcOrd="0" destOrd="0" presId="urn:microsoft.com/office/officeart/2008/layout/LinedList"/>
    <dgm:cxn modelId="{58EBE301-5044-44C2-823C-4474C743B2F3}" type="presParOf" srcId="{725092A6-6C81-4A2C-ADE6-05C27922673B}" destId="{A9014CAA-DBB5-4301-9BAE-DF10CFD664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BFAA4-83EC-49B8-A9FF-F01863F08F5F}">
      <dsp:nvSpPr>
        <dsp:cNvPr id="0" name=""/>
        <dsp:cNvSpPr/>
      </dsp:nvSpPr>
      <dsp:spPr>
        <a:xfrm>
          <a:off x="3496905" y="1846"/>
          <a:ext cx="3934018" cy="8881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a:t>Plasmodium</a:t>
          </a:r>
          <a:r>
            <a:rPr lang="en-US" sz="2800" kern="1200"/>
            <a:t> spp.</a:t>
          </a:r>
        </a:p>
      </dsp:txBody>
      <dsp:txXfrm>
        <a:off x="3540260" y="45201"/>
        <a:ext cx="3847308" cy="801413"/>
      </dsp:txXfrm>
    </dsp:sp>
    <dsp:sp modelId="{8760774F-1E08-488B-8D0A-B20538F73A2B}">
      <dsp:nvSpPr>
        <dsp:cNvPr id="0" name=""/>
        <dsp:cNvSpPr/>
      </dsp:nvSpPr>
      <dsp:spPr>
        <a:xfrm>
          <a:off x="3496905" y="934376"/>
          <a:ext cx="3934018" cy="88812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a:t>Babesia</a:t>
          </a:r>
          <a:r>
            <a:rPr lang="en-US" sz="2800" kern="1200"/>
            <a:t> spp.</a:t>
          </a:r>
        </a:p>
      </dsp:txBody>
      <dsp:txXfrm>
        <a:off x="3540260" y="977731"/>
        <a:ext cx="3847308" cy="801413"/>
      </dsp:txXfrm>
    </dsp:sp>
    <dsp:sp modelId="{D82A8DDD-3A3E-41C6-8764-9653F4A87C46}">
      <dsp:nvSpPr>
        <dsp:cNvPr id="0" name=""/>
        <dsp:cNvSpPr/>
      </dsp:nvSpPr>
      <dsp:spPr>
        <a:xfrm>
          <a:off x="3496905" y="1866905"/>
          <a:ext cx="3934018" cy="88812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a:t>Trypanosoma</a:t>
          </a:r>
          <a:r>
            <a:rPr lang="en-US" sz="2800" kern="1200"/>
            <a:t> spp.</a:t>
          </a:r>
        </a:p>
      </dsp:txBody>
      <dsp:txXfrm>
        <a:off x="3540260" y="1910260"/>
        <a:ext cx="3847308" cy="801413"/>
      </dsp:txXfrm>
    </dsp:sp>
    <dsp:sp modelId="{B4E5F158-0708-478E-ADB9-BCAAD3A9F649}">
      <dsp:nvSpPr>
        <dsp:cNvPr id="0" name=""/>
        <dsp:cNvSpPr/>
      </dsp:nvSpPr>
      <dsp:spPr>
        <a:xfrm>
          <a:off x="3496905" y="2799435"/>
          <a:ext cx="3934018" cy="88812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i="1" kern="1200"/>
            <a:t>Microfilaria (</a:t>
          </a:r>
          <a:r>
            <a:rPr lang="en-US" sz="2800" kern="1200"/>
            <a:t>nematodes</a:t>
          </a:r>
          <a:r>
            <a:rPr lang="en-US" sz="2800" i="1" kern="1200"/>
            <a:t>)</a:t>
          </a:r>
          <a:endParaRPr lang="en-US" sz="2800" kern="1200"/>
        </a:p>
      </dsp:txBody>
      <dsp:txXfrm>
        <a:off x="3540260" y="2842790"/>
        <a:ext cx="3847308" cy="801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D3BBD-58AA-40B9-8EA2-66EF19D09F29}">
      <dsp:nvSpPr>
        <dsp:cNvPr id="0" name=""/>
        <dsp:cNvSpPr/>
      </dsp:nvSpPr>
      <dsp:spPr>
        <a:xfrm>
          <a:off x="0" y="5316710"/>
          <a:ext cx="7823200" cy="11631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Larvae may exhibit periodicity</a:t>
          </a:r>
        </a:p>
      </dsp:txBody>
      <dsp:txXfrm>
        <a:off x="0" y="5316710"/>
        <a:ext cx="7823200" cy="1163166"/>
      </dsp:txXfrm>
    </dsp:sp>
    <dsp:sp modelId="{A93A300E-C8FC-4C1E-A86C-9C7A096EE017}">
      <dsp:nvSpPr>
        <dsp:cNvPr id="0" name=""/>
        <dsp:cNvSpPr/>
      </dsp:nvSpPr>
      <dsp:spPr>
        <a:xfrm rot="10800000">
          <a:off x="0" y="3545207"/>
          <a:ext cx="7823200" cy="1788949"/>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Female worms produce larvae found in blood or subcutaneous tissue of host</a:t>
          </a:r>
        </a:p>
      </dsp:txBody>
      <dsp:txXfrm rot="10800000">
        <a:off x="0" y="3545207"/>
        <a:ext cx="7823200" cy="1162405"/>
      </dsp:txXfrm>
    </dsp:sp>
    <dsp:sp modelId="{5A9C097D-D7C9-4227-B793-79E5CA2A25E5}">
      <dsp:nvSpPr>
        <dsp:cNvPr id="0" name=""/>
        <dsp:cNvSpPr/>
      </dsp:nvSpPr>
      <dsp:spPr>
        <a:xfrm rot="10800000">
          <a:off x="0" y="1773705"/>
          <a:ext cx="7823200" cy="1788949"/>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Adults reside in the subcutaneous tissue, deep connective tissue, lymphatic system or body cavities of humans</a:t>
          </a:r>
        </a:p>
      </dsp:txBody>
      <dsp:txXfrm rot="10800000">
        <a:off x="0" y="1773705"/>
        <a:ext cx="7823200" cy="1162405"/>
      </dsp:txXfrm>
    </dsp:sp>
    <dsp:sp modelId="{9431B48E-638A-4A1A-99F9-A079E0F3C6EF}">
      <dsp:nvSpPr>
        <dsp:cNvPr id="0" name=""/>
        <dsp:cNvSpPr/>
      </dsp:nvSpPr>
      <dsp:spPr>
        <a:xfrm rot="10800000">
          <a:off x="0" y="2203"/>
          <a:ext cx="7823200" cy="1788949"/>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Transmitted by arthropods</a:t>
          </a:r>
        </a:p>
      </dsp:txBody>
      <dsp:txXfrm rot="-10800000">
        <a:off x="0" y="2203"/>
        <a:ext cx="7823200" cy="627921"/>
      </dsp:txXfrm>
    </dsp:sp>
    <dsp:sp modelId="{C9A74D10-30F3-4ECA-9E31-45102D50AD78}">
      <dsp:nvSpPr>
        <dsp:cNvPr id="0" name=""/>
        <dsp:cNvSpPr/>
      </dsp:nvSpPr>
      <dsp:spPr>
        <a:xfrm>
          <a:off x="0" y="630125"/>
          <a:ext cx="1955799" cy="53489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Mosquitoes: Anopheles, Culex, Aedes</a:t>
          </a:r>
        </a:p>
      </dsp:txBody>
      <dsp:txXfrm>
        <a:off x="0" y="630125"/>
        <a:ext cx="1955799" cy="534895"/>
      </dsp:txXfrm>
    </dsp:sp>
    <dsp:sp modelId="{A38195D7-8953-46C6-9E25-DB4662AAFF0D}">
      <dsp:nvSpPr>
        <dsp:cNvPr id="0" name=""/>
        <dsp:cNvSpPr/>
      </dsp:nvSpPr>
      <dsp:spPr>
        <a:xfrm>
          <a:off x="1955800" y="630125"/>
          <a:ext cx="1955799" cy="534895"/>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i="1" kern="1200"/>
            <a:t>Chrysops</a:t>
          </a:r>
          <a:r>
            <a:rPr lang="en-US" sz="1400" kern="1200"/>
            <a:t> flies</a:t>
          </a:r>
        </a:p>
      </dsp:txBody>
      <dsp:txXfrm>
        <a:off x="1955800" y="630125"/>
        <a:ext cx="1955799" cy="534895"/>
      </dsp:txXfrm>
    </dsp:sp>
    <dsp:sp modelId="{7BC85C16-C733-450E-9823-ABB18C749A69}">
      <dsp:nvSpPr>
        <dsp:cNvPr id="0" name=""/>
        <dsp:cNvSpPr/>
      </dsp:nvSpPr>
      <dsp:spPr>
        <a:xfrm>
          <a:off x="3911600" y="630125"/>
          <a:ext cx="1955799" cy="534895"/>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Black flies</a:t>
          </a:r>
        </a:p>
      </dsp:txBody>
      <dsp:txXfrm>
        <a:off x="3911600" y="630125"/>
        <a:ext cx="1955799" cy="534895"/>
      </dsp:txXfrm>
    </dsp:sp>
    <dsp:sp modelId="{484CEE92-7228-4B16-B8E4-BC168421D44D}">
      <dsp:nvSpPr>
        <dsp:cNvPr id="0" name=""/>
        <dsp:cNvSpPr/>
      </dsp:nvSpPr>
      <dsp:spPr>
        <a:xfrm>
          <a:off x="5867399" y="630125"/>
          <a:ext cx="1955799" cy="534895"/>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Biting midges</a:t>
          </a:r>
        </a:p>
      </dsp:txBody>
      <dsp:txXfrm>
        <a:off x="5867399" y="630125"/>
        <a:ext cx="1955799" cy="5348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F34E9-2C22-483E-92FB-49E546504532}">
      <dsp:nvSpPr>
        <dsp:cNvPr id="0" name=""/>
        <dsp:cNvSpPr/>
      </dsp:nvSpPr>
      <dsp:spPr>
        <a:xfrm>
          <a:off x="30879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~17 million people infected</a:t>
          </a:r>
        </a:p>
      </dsp:txBody>
      <dsp:txXfrm>
        <a:off x="308796" y="2331"/>
        <a:ext cx="2173337" cy="1304002"/>
      </dsp:txXfrm>
    </dsp:sp>
    <dsp:sp modelId="{6EC1E300-8BE0-4DB9-B1E1-73E7FC9A046E}">
      <dsp:nvSpPr>
        <dsp:cNvPr id="0" name=""/>
        <dsp:cNvSpPr/>
      </dsp:nvSpPr>
      <dsp:spPr>
        <a:xfrm>
          <a:off x="269946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Central Africa and parts of South America</a:t>
          </a:r>
        </a:p>
      </dsp:txBody>
      <dsp:txXfrm>
        <a:off x="2699466" y="2331"/>
        <a:ext cx="2173337" cy="1304002"/>
      </dsp:txXfrm>
    </dsp:sp>
    <dsp:sp modelId="{CA8A85C0-E3E4-44D2-8FF5-3B5523A4AC54}">
      <dsp:nvSpPr>
        <dsp:cNvPr id="0" name=""/>
        <dsp:cNvSpPr/>
      </dsp:nvSpPr>
      <dsp:spPr>
        <a:xfrm>
          <a:off x="30879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Vector: Simulium (blackfly)</a:t>
          </a:r>
        </a:p>
      </dsp:txBody>
      <dsp:txXfrm>
        <a:off x="308796" y="1523667"/>
        <a:ext cx="2173337" cy="1304002"/>
      </dsp:txXfrm>
    </dsp:sp>
    <dsp:sp modelId="{93BEFE45-DA04-4942-90B5-26CB2CDE28F8}">
      <dsp:nvSpPr>
        <dsp:cNvPr id="0" name=""/>
        <dsp:cNvSpPr/>
      </dsp:nvSpPr>
      <dsp:spPr>
        <a:xfrm>
          <a:off x="269946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Subcutaneous filariasis:</a:t>
          </a:r>
        </a:p>
        <a:p>
          <a:pPr marL="171450" lvl="1" indent="-171450" algn="l" defTabSz="711200">
            <a:lnSpc>
              <a:spcPct val="90000"/>
            </a:lnSpc>
            <a:spcBef>
              <a:spcPct val="0"/>
            </a:spcBef>
            <a:spcAft>
              <a:spcPct val="15000"/>
            </a:spcAft>
            <a:buChar char="•"/>
          </a:pPr>
          <a:r>
            <a:rPr lang="en-US" sz="1600" kern="1200"/>
            <a:t>Subcutaneous nodules</a:t>
          </a:r>
        </a:p>
      </dsp:txBody>
      <dsp:txXfrm>
        <a:off x="2699466" y="1523667"/>
        <a:ext cx="2173337" cy="1304002"/>
      </dsp:txXfrm>
    </dsp:sp>
    <dsp:sp modelId="{136BCC45-3DEF-42D7-81D9-5EAD3895D5DE}">
      <dsp:nvSpPr>
        <dsp:cNvPr id="0" name=""/>
        <dsp:cNvSpPr/>
      </dsp:nvSpPr>
      <dsp:spPr>
        <a:xfrm>
          <a:off x="30879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t>“River Blindness”</a:t>
          </a:r>
          <a:endParaRPr lang="en-US" sz="2000" kern="1200"/>
        </a:p>
      </dsp:txBody>
      <dsp:txXfrm>
        <a:off x="308796" y="3045003"/>
        <a:ext cx="2173337" cy="1304002"/>
      </dsp:txXfrm>
    </dsp:sp>
    <dsp:sp modelId="{8CC84D3B-02B6-41F4-A227-D1C3F66F61EB}">
      <dsp:nvSpPr>
        <dsp:cNvPr id="0" name=""/>
        <dsp:cNvSpPr/>
      </dsp:nvSpPr>
      <dsp:spPr>
        <a:xfrm>
          <a:off x="2699466"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Usually found in skin snips or biopsy of nodules</a:t>
          </a:r>
        </a:p>
      </dsp:txBody>
      <dsp:txXfrm>
        <a:off x="2699466" y="3045003"/>
        <a:ext cx="2173337" cy="1304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DF038-1E0C-4201-8A1F-788EB8A164A7}">
      <dsp:nvSpPr>
        <dsp:cNvPr id="0" name=""/>
        <dsp:cNvSpPr/>
      </dsp:nvSpPr>
      <dsp:spPr>
        <a:xfrm>
          <a:off x="1333" y="882495"/>
          <a:ext cx="4855627" cy="2427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a:t>Know vectors for Microfilariae</a:t>
          </a:r>
        </a:p>
      </dsp:txBody>
      <dsp:txXfrm>
        <a:off x="72441" y="953603"/>
        <a:ext cx="4713411" cy="2285597"/>
      </dsp:txXfrm>
    </dsp:sp>
    <dsp:sp modelId="{62F367D2-C799-4796-BAD2-9CAA7C9250D6}">
      <dsp:nvSpPr>
        <dsp:cNvPr id="0" name=""/>
        <dsp:cNvSpPr/>
      </dsp:nvSpPr>
      <dsp:spPr>
        <a:xfrm>
          <a:off x="6070867" y="882495"/>
          <a:ext cx="4855627" cy="2427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a:t>Know key features of each Microfilariae</a:t>
          </a:r>
        </a:p>
      </dsp:txBody>
      <dsp:txXfrm>
        <a:off x="6141975" y="953603"/>
        <a:ext cx="4713411" cy="2285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ABF8A-FFC3-4184-8129-691197E22EB8}">
      <dsp:nvSpPr>
        <dsp:cNvPr id="0" name=""/>
        <dsp:cNvSpPr/>
      </dsp:nvSpPr>
      <dsp:spPr>
        <a:xfrm>
          <a:off x="0" y="9797"/>
          <a:ext cx="55870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Protozoan parasite</a:t>
          </a:r>
        </a:p>
      </dsp:txBody>
      <dsp:txXfrm>
        <a:off x="42663" y="52460"/>
        <a:ext cx="5501724" cy="788627"/>
      </dsp:txXfrm>
    </dsp:sp>
    <dsp:sp modelId="{B4585CE3-8430-449E-B58A-9C05E9066547}">
      <dsp:nvSpPr>
        <dsp:cNvPr id="0" name=""/>
        <dsp:cNvSpPr/>
      </dsp:nvSpPr>
      <dsp:spPr>
        <a:xfrm>
          <a:off x="0" y="947111"/>
          <a:ext cx="55870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Transmitted by the </a:t>
          </a:r>
          <a:r>
            <a:rPr lang="en-US" sz="2200" i="1" kern="1200"/>
            <a:t>Anopheles</a:t>
          </a:r>
          <a:r>
            <a:rPr lang="en-US" sz="2200" kern="1200"/>
            <a:t> mosquito</a:t>
          </a:r>
        </a:p>
      </dsp:txBody>
      <dsp:txXfrm>
        <a:off x="42663" y="989774"/>
        <a:ext cx="5501724" cy="788627"/>
      </dsp:txXfrm>
    </dsp:sp>
    <dsp:sp modelId="{25EBA325-9E1B-4135-AC74-D8572E1F5AF3}">
      <dsp:nvSpPr>
        <dsp:cNvPr id="0" name=""/>
        <dsp:cNvSpPr/>
      </dsp:nvSpPr>
      <dsp:spPr>
        <a:xfrm>
          <a:off x="0" y="1884424"/>
          <a:ext cx="55870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&gt; 200 million malaria cases per year</a:t>
          </a:r>
        </a:p>
      </dsp:txBody>
      <dsp:txXfrm>
        <a:off x="42663" y="1927087"/>
        <a:ext cx="5501724" cy="788627"/>
      </dsp:txXfrm>
    </dsp:sp>
    <dsp:sp modelId="{2A538FA9-76EB-4398-AE85-99917938C74E}">
      <dsp:nvSpPr>
        <dsp:cNvPr id="0" name=""/>
        <dsp:cNvSpPr/>
      </dsp:nvSpPr>
      <dsp:spPr>
        <a:xfrm>
          <a:off x="0" y="2821738"/>
          <a:ext cx="55870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 United States, most infections are due to travel to endemic areas </a:t>
          </a:r>
        </a:p>
      </dsp:txBody>
      <dsp:txXfrm>
        <a:off x="42663" y="2864401"/>
        <a:ext cx="5501724" cy="788627"/>
      </dsp:txXfrm>
    </dsp:sp>
    <dsp:sp modelId="{3E675733-4F00-4347-B652-B45F21F5442A}">
      <dsp:nvSpPr>
        <dsp:cNvPr id="0" name=""/>
        <dsp:cNvSpPr/>
      </dsp:nvSpPr>
      <dsp:spPr>
        <a:xfrm>
          <a:off x="0" y="3759051"/>
          <a:ext cx="5587050"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Transmission also associated with transfusion, congenital, and shared contaminated needles</a:t>
          </a:r>
        </a:p>
      </dsp:txBody>
      <dsp:txXfrm>
        <a:off x="42663" y="3801714"/>
        <a:ext cx="5501724"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D84A6-050F-4D7F-B255-B291474B9498}">
      <dsp:nvSpPr>
        <dsp:cNvPr id="0" name=""/>
        <dsp:cNvSpPr/>
      </dsp:nvSpPr>
      <dsp:spPr>
        <a:xfrm>
          <a:off x="0" y="2530579"/>
          <a:ext cx="10927829" cy="16603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Difficult to detect microscopically (different parasite levels, low parasitemia, confusing morphologic criteria), but PCR can differentiate to the species level</a:t>
          </a:r>
        </a:p>
      </dsp:txBody>
      <dsp:txXfrm>
        <a:off x="0" y="2530579"/>
        <a:ext cx="10927829" cy="1660334"/>
      </dsp:txXfrm>
    </dsp:sp>
    <dsp:sp modelId="{C0C46B66-ECDE-427E-B1CE-D5D20DCCDC3D}">
      <dsp:nvSpPr>
        <dsp:cNvPr id="0" name=""/>
        <dsp:cNvSpPr/>
      </dsp:nvSpPr>
      <dsp:spPr>
        <a:xfrm rot="10800000">
          <a:off x="0" y="1890"/>
          <a:ext cx="10927829" cy="255359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More common in some parts of world</a:t>
          </a:r>
        </a:p>
      </dsp:txBody>
      <dsp:txXfrm rot="-10800000">
        <a:off x="0" y="1890"/>
        <a:ext cx="10927829" cy="896311"/>
      </dsp:txXfrm>
    </dsp:sp>
    <dsp:sp modelId="{0F6E4EDC-559C-4476-89DD-55B57A9BD9F1}">
      <dsp:nvSpPr>
        <dsp:cNvPr id="0" name=""/>
        <dsp:cNvSpPr/>
      </dsp:nvSpPr>
      <dsp:spPr>
        <a:xfrm>
          <a:off x="0" y="898202"/>
          <a:ext cx="2731957" cy="7635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Thailand: 30% </a:t>
          </a:r>
          <a:r>
            <a:rPr lang="en-US" sz="1700" i="1" kern="1200"/>
            <a:t>P. falciparum</a:t>
          </a:r>
          <a:r>
            <a:rPr lang="en-US" sz="1700" kern="1200"/>
            <a:t>/</a:t>
          </a:r>
          <a:r>
            <a:rPr lang="en-US" sz="1700" i="1" kern="1200"/>
            <a:t>P. vivax</a:t>
          </a:r>
          <a:endParaRPr lang="en-US" sz="1700" kern="1200"/>
        </a:p>
      </dsp:txBody>
      <dsp:txXfrm>
        <a:off x="0" y="898202"/>
        <a:ext cx="2731957" cy="763524"/>
      </dsp:txXfrm>
    </dsp:sp>
    <dsp:sp modelId="{EA692A50-F8C0-47EB-9DED-247445E8295A}">
      <dsp:nvSpPr>
        <dsp:cNvPr id="0" name=""/>
        <dsp:cNvSpPr/>
      </dsp:nvSpPr>
      <dsp:spPr>
        <a:xfrm>
          <a:off x="2731957" y="898202"/>
          <a:ext cx="2731957" cy="76352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Africa: </a:t>
          </a:r>
          <a:r>
            <a:rPr lang="en-US" sz="1700" i="1" kern="1200"/>
            <a:t>P. falciparum</a:t>
          </a:r>
          <a:r>
            <a:rPr lang="en-US" sz="1700" kern="1200"/>
            <a:t>/</a:t>
          </a:r>
          <a:r>
            <a:rPr lang="en-US" sz="1700" i="1" kern="1200"/>
            <a:t>P. malariae</a:t>
          </a:r>
          <a:endParaRPr lang="en-US" sz="1700" kern="1200"/>
        </a:p>
      </dsp:txBody>
      <dsp:txXfrm>
        <a:off x="2731957" y="898202"/>
        <a:ext cx="2731957" cy="763524"/>
      </dsp:txXfrm>
    </dsp:sp>
    <dsp:sp modelId="{2C604AB1-93E8-42FB-B96E-70CAF868B3C3}">
      <dsp:nvSpPr>
        <dsp:cNvPr id="0" name=""/>
        <dsp:cNvSpPr/>
      </dsp:nvSpPr>
      <dsp:spPr>
        <a:xfrm>
          <a:off x="5463914" y="898202"/>
          <a:ext cx="2731957" cy="76352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New Guinea: all 4 species (confirmed by PCR)</a:t>
          </a:r>
        </a:p>
      </dsp:txBody>
      <dsp:txXfrm>
        <a:off x="5463914" y="898202"/>
        <a:ext cx="2731957" cy="763524"/>
      </dsp:txXfrm>
    </dsp:sp>
    <dsp:sp modelId="{0A1427D3-62A0-4684-AF94-148FD5CC5314}">
      <dsp:nvSpPr>
        <dsp:cNvPr id="0" name=""/>
        <dsp:cNvSpPr/>
      </dsp:nvSpPr>
      <dsp:spPr>
        <a:xfrm>
          <a:off x="8195871" y="898202"/>
          <a:ext cx="2731957" cy="76352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i="1" kern="1200"/>
            <a:t>Anopheles</a:t>
          </a:r>
          <a:r>
            <a:rPr lang="en-US" sz="1700" kern="1200"/>
            <a:t> mosquitoes: Can transmit two species at the same time.</a:t>
          </a:r>
        </a:p>
      </dsp:txBody>
      <dsp:txXfrm>
        <a:off x="8195871" y="898202"/>
        <a:ext cx="2731957" cy="763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84BCA-6DD5-4151-9E03-FC347A2BBEBE}">
      <dsp:nvSpPr>
        <dsp:cNvPr id="0" name=""/>
        <dsp:cNvSpPr/>
      </dsp:nvSpPr>
      <dsp:spPr>
        <a:xfrm>
          <a:off x="0" y="309452"/>
          <a:ext cx="10927829" cy="1735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395732" rIns="84812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Control line must be positive for test to be valid</a:t>
          </a:r>
        </a:p>
        <a:p>
          <a:pPr marL="171450" lvl="1" indent="-171450" algn="l" defTabSz="844550">
            <a:lnSpc>
              <a:spcPct val="90000"/>
            </a:lnSpc>
            <a:spcBef>
              <a:spcPct val="0"/>
            </a:spcBef>
            <a:spcAft>
              <a:spcPct val="15000"/>
            </a:spcAft>
            <a:buChar char="•"/>
          </a:pPr>
          <a:r>
            <a:rPr lang="en-US" sz="1900" kern="1200"/>
            <a:t>T1: Negative for </a:t>
          </a:r>
          <a:r>
            <a:rPr lang="en-US" sz="1900" i="1" kern="1200"/>
            <a:t>Plasmodium falciparum</a:t>
          </a:r>
          <a:r>
            <a:rPr lang="en-US" sz="1900" kern="1200"/>
            <a:t> antigen</a:t>
          </a:r>
        </a:p>
        <a:p>
          <a:pPr marL="171450" lvl="1" indent="-171450" algn="l" defTabSz="844550">
            <a:lnSpc>
              <a:spcPct val="90000"/>
            </a:lnSpc>
            <a:spcBef>
              <a:spcPct val="0"/>
            </a:spcBef>
            <a:spcAft>
              <a:spcPct val="15000"/>
            </a:spcAft>
            <a:buChar char="•"/>
          </a:pPr>
          <a:r>
            <a:rPr lang="en-US" sz="1900" kern="1200"/>
            <a:t>T2: Negative for </a:t>
          </a:r>
          <a:r>
            <a:rPr lang="en-US" sz="1900" i="1" kern="1200"/>
            <a:t>Plasmodium</a:t>
          </a:r>
          <a:r>
            <a:rPr lang="en-US" sz="1900" kern="1200"/>
            <a:t> antigen</a:t>
          </a:r>
        </a:p>
        <a:p>
          <a:pPr marL="171450" lvl="1" indent="-171450" algn="l" defTabSz="844550">
            <a:lnSpc>
              <a:spcPct val="90000"/>
            </a:lnSpc>
            <a:spcBef>
              <a:spcPct val="0"/>
            </a:spcBef>
            <a:spcAft>
              <a:spcPct val="15000"/>
            </a:spcAft>
            <a:buChar char="•"/>
          </a:pPr>
          <a:r>
            <a:rPr lang="en-US" sz="1900" kern="1200"/>
            <a:t>Negative results from the rapid malaria must be confirmed by thick and thin microscopy</a:t>
          </a:r>
        </a:p>
      </dsp:txBody>
      <dsp:txXfrm>
        <a:off x="0" y="309452"/>
        <a:ext cx="10927829" cy="1735650"/>
      </dsp:txXfrm>
    </dsp:sp>
    <dsp:sp modelId="{8CB2292F-B9F9-43A7-B26D-ACF42207238F}">
      <dsp:nvSpPr>
        <dsp:cNvPr id="0" name=""/>
        <dsp:cNvSpPr/>
      </dsp:nvSpPr>
      <dsp:spPr>
        <a:xfrm>
          <a:off x="546391" y="29012"/>
          <a:ext cx="764948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44550">
            <a:lnSpc>
              <a:spcPct val="90000"/>
            </a:lnSpc>
            <a:spcBef>
              <a:spcPct val="0"/>
            </a:spcBef>
            <a:spcAft>
              <a:spcPct val="35000"/>
            </a:spcAft>
            <a:buNone/>
          </a:pPr>
          <a:r>
            <a:rPr lang="en-US" sz="1900" kern="1200"/>
            <a:t>NEGATIVE:</a:t>
          </a:r>
        </a:p>
      </dsp:txBody>
      <dsp:txXfrm>
        <a:off x="573771" y="56392"/>
        <a:ext cx="7594720" cy="506120"/>
      </dsp:txXfrm>
    </dsp:sp>
    <dsp:sp modelId="{6512E352-4797-4D97-9656-4CF2961F651D}">
      <dsp:nvSpPr>
        <dsp:cNvPr id="0" name=""/>
        <dsp:cNvSpPr/>
      </dsp:nvSpPr>
      <dsp:spPr>
        <a:xfrm>
          <a:off x="0" y="2428142"/>
          <a:ext cx="10927829" cy="17356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395732" rIns="84812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Control line must be positive for test to be valid</a:t>
          </a:r>
        </a:p>
        <a:p>
          <a:pPr marL="171450" lvl="1" indent="-171450" algn="l" defTabSz="844550">
            <a:lnSpc>
              <a:spcPct val="90000"/>
            </a:lnSpc>
            <a:spcBef>
              <a:spcPct val="0"/>
            </a:spcBef>
            <a:spcAft>
              <a:spcPct val="15000"/>
            </a:spcAft>
            <a:buChar char="•"/>
          </a:pPr>
          <a:r>
            <a:rPr lang="en-US" sz="1900" kern="1200"/>
            <a:t>T1: </a:t>
          </a:r>
          <a:r>
            <a:rPr lang="en-US" sz="1900" i="1" kern="1200"/>
            <a:t>Plasmodium falciparum</a:t>
          </a:r>
          <a:r>
            <a:rPr lang="en-US" sz="1900" kern="1200"/>
            <a:t> antigen detected</a:t>
          </a:r>
        </a:p>
        <a:p>
          <a:pPr marL="171450" lvl="1" indent="-171450" algn="l" defTabSz="844550">
            <a:lnSpc>
              <a:spcPct val="90000"/>
            </a:lnSpc>
            <a:spcBef>
              <a:spcPct val="0"/>
            </a:spcBef>
            <a:spcAft>
              <a:spcPct val="15000"/>
            </a:spcAft>
            <a:buChar char="•"/>
          </a:pPr>
          <a:r>
            <a:rPr lang="en-US" sz="1900" kern="1200"/>
            <a:t>T2: </a:t>
          </a:r>
          <a:r>
            <a:rPr lang="en-US" sz="1900" i="1" kern="1200"/>
            <a:t>Plasmodium </a:t>
          </a:r>
          <a:r>
            <a:rPr lang="en-US" sz="1900" kern="1200"/>
            <a:t>species antigen detected</a:t>
          </a:r>
        </a:p>
        <a:p>
          <a:pPr marL="171450" lvl="1" indent="-171450" algn="l" defTabSz="844550">
            <a:lnSpc>
              <a:spcPct val="90000"/>
            </a:lnSpc>
            <a:spcBef>
              <a:spcPct val="0"/>
            </a:spcBef>
            <a:spcAft>
              <a:spcPct val="15000"/>
            </a:spcAft>
            <a:buChar char="•"/>
          </a:pPr>
          <a:r>
            <a:rPr lang="en-US" sz="1900" kern="1200"/>
            <a:t>T1 and T2: </a:t>
          </a:r>
          <a:r>
            <a:rPr lang="en-US" sz="1900" i="1" kern="1200"/>
            <a:t>Plasmodium falciparum</a:t>
          </a:r>
          <a:r>
            <a:rPr lang="en-US" sz="1900" kern="1200"/>
            <a:t> or mixed </a:t>
          </a:r>
          <a:r>
            <a:rPr lang="en-US" sz="1900" i="1" kern="1200"/>
            <a:t>Plasmodium</a:t>
          </a:r>
          <a:r>
            <a:rPr lang="en-US" sz="1900" kern="1200"/>
            <a:t> antigen detected</a:t>
          </a:r>
        </a:p>
      </dsp:txBody>
      <dsp:txXfrm>
        <a:off x="0" y="2428142"/>
        <a:ext cx="10927829" cy="1735650"/>
      </dsp:txXfrm>
    </dsp:sp>
    <dsp:sp modelId="{3A44B28D-F94E-46B8-8DD3-A5C41089407A}">
      <dsp:nvSpPr>
        <dsp:cNvPr id="0" name=""/>
        <dsp:cNvSpPr/>
      </dsp:nvSpPr>
      <dsp:spPr>
        <a:xfrm>
          <a:off x="546391" y="2147702"/>
          <a:ext cx="7649480" cy="560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44550">
            <a:lnSpc>
              <a:spcPct val="90000"/>
            </a:lnSpc>
            <a:spcBef>
              <a:spcPct val="0"/>
            </a:spcBef>
            <a:spcAft>
              <a:spcPct val="35000"/>
            </a:spcAft>
            <a:buNone/>
          </a:pPr>
          <a:r>
            <a:rPr lang="en-US" sz="1900" kern="1200"/>
            <a:t>POSITIVE:	</a:t>
          </a:r>
        </a:p>
      </dsp:txBody>
      <dsp:txXfrm>
        <a:off x="573771" y="2175082"/>
        <a:ext cx="759472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BF10C-323A-4612-B429-68CEA6870F2A}">
      <dsp:nvSpPr>
        <dsp:cNvPr id="0" name=""/>
        <dsp:cNvSpPr/>
      </dsp:nvSpPr>
      <dsp:spPr>
        <a:xfrm>
          <a:off x="629568" y="0"/>
          <a:ext cx="6421120" cy="642112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B94210B-6A94-45C1-88A6-FE63B6BF0477}">
      <dsp:nvSpPr>
        <dsp:cNvPr id="0" name=""/>
        <dsp:cNvSpPr/>
      </dsp:nvSpPr>
      <dsp:spPr>
        <a:xfrm>
          <a:off x="1239575" y="610006"/>
          <a:ext cx="2504236" cy="250423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negative test does not rule out infection with malaria</a:t>
          </a:r>
        </a:p>
        <a:p>
          <a:pPr marL="114300" lvl="1" indent="-114300" algn="l" defTabSz="622300">
            <a:lnSpc>
              <a:spcPct val="90000"/>
            </a:lnSpc>
            <a:spcBef>
              <a:spcPct val="0"/>
            </a:spcBef>
            <a:spcAft>
              <a:spcPct val="15000"/>
            </a:spcAft>
            <a:buChar char="•"/>
          </a:pPr>
          <a:r>
            <a:rPr lang="en-US" sz="1400" kern="1200"/>
            <a:t>Low parasitemia levels </a:t>
          </a:r>
        </a:p>
        <a:p>
          <a:pPr marL="114300" lvl="1" indent="-114300" algn="l" defTabSz="622300">
            <a:lnSpc>
              <a:spcPct val="90000"/>
            </a:lnSpc>
            <a:spcBef>
              <a:spcPct val="0"/>
            </a:spcBef>
            <a:spcAft>
              <a:spcPct val="15000"/>
            </a:spcAft>
            <a:buChar char="•"/>
          </a:pPr>
          <a:r>
            <a:rPr lang="en-US" sz="1400" kern="1200"/>
            <a:t>Partial deletions in HRP antigen targets</a:t>
          </a:r>
        </a:p>
      </dsp:txBody>
      <dsp:txXfrm>
        <a:off x="1361822" y="732253"/>
        <a:ext cx="2259742" cy="2259742"/>
      </dsp:txXfrm>
    </dsp:sp>
    <dsp:sp modelId="{97942B49-BD73-4FB1-993E-87802C09186E}">
      <dsp:nvSpPr>
        <dsp:cNvPr id="0" name=""/>
        <dsp:cNvSpPr/>
      </dsp:nvSpPr>
      <dsp:spPr>
        <a:xfrm>
          <a:off x="3936445" y="610006"/>
          <a:ext cx="2504236" cy="250423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Therefore, the BinaxNow Malaria must always be used in conjunction with thick and thin smears</a:t>
          </a:r>
        </a:p>
      </dsp:txBody>
      <dsp:txXfrm>
        <a:off x="4058692" y="732253"/>
        <a:ext cx="2259742" cy="2259742"/>
      </dsp:txXfrm>
    </dsp:sp>
    <dsp:sp modelId="{744B1993-3086-4210-9182-2C61D3441CA7}">
      <dsp:nvSpPr>
        <dsp:cNvPr id="0" name=""/>
        <dsp:cNvSpPr/>
      </dsp:nvSpPr>
      <dsp:spPr>
        <a:xfrm>
          <a:off x="1239575" y="3306876"/>
          <a:ext cx="2504236" cy="250423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Not used to monitor treatment, as plasmodium antigen may be detected for several days following elimination of the parasite and anti-malarial treatment</a:t>
          </a:r>
        </a:p>
      </dsp:txBody>
      <dsp:txXfrm>
        <a:off x="1361822" y="3429123"/>
        <a:ext cx="2259742" cy="2259742"/>
      </dsp:txXfrm>
    </dsp:sp>
    <dsp:sp modelId="{2E5A3778-4EBA-4EF2-88F7-01DB6C02D6AC}">
      <dsp:nvSpPr>
        <dsp:cNvPr id="0" name=""/>
        <dsp:cNvSpPr/>
      </dsp:nvSpPr>
      <dsp:spPr>
        <a:xfrm>
          <a:off x="3936445" y="3306876"/>
          <a:ext cx="2504236" cy="250423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Cross-reaction with Rheumatoid Factor</a:t>
          </a:r>
        </a:p>
      </dsp:txBody>
      <dsp:txXfrm>
        <a:off x="4058692" y="3429123"/>
        <a:ext cx="2259742" cy="22597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CAD8-D68F-41C8-9359-683DFD0F74CA}">
      <dsp:nvSpPr>
        <dsp:cNvPr id="0" name=""/>
        <dsp:cNvSpPr/>
      </dsp:nvSpPr>
      <dsp:spPr>
        <a:xfrm>
          <a:off x="0" y="168979"/>
          <a:ext cx="6666833" cy="8634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Hemoflagellates</a:t>
          </a:r>
        </a:p>
      </dsp:txBody>
      <dsp:txXfrm>
        <a:off x="42151" y="211130"/>
        <a:ext cx="6582531" cy="779158"/>
      </dsp:txXfrm>
    </dsp:sp>
    <dsp:sp modelId="{79F8277D-1FB7-48B0-BA29-D17F5DB36291}">
      <dsp:nvSpPr>
        <dsp:cNvPr id="0" name=""/>
        <dsp:cNvSpPr/>
      </dsp:nvSpPr>
      <dsp:spPr>
        <a:xfrm>
          <a:off x="0" y="1136119"/>
          <a:ext cx="6666833" cy="8634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African Trypanosomes</a:t>
          </a:r>
        </a:p>
      </dsp:txBody>
      <dsp:txXfrm>
        <a:off x="42151" y="1178270"/>
        <a:ext cx="6582531" cy="779158"/>
      </dsp:txXfrm>
    </dsp:sp>
    <dsp:sp modelId="{7C9074A7-BBB2-4E30-8A1A-E45FE753E161}">
      <dsp:nvSpPr>
        <dsp:cNvPr id="0" name=""/>
        <dsp:cNvSpPr/>
      </dsp:nvSpPr>
      <dsp:spPr>
        <a:xfrm>
          <a:off x="0" y="1999579"/>
          <a:ext cx="6666833"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African Sleeping Sickness</a:t>
          </a:r>
        </a:p>
        <a:p>
          <a:pPr marL="571500" lvl="2" indent="-285750" algn="l" defTabSz="1244600">
            <a:lnSpc>
              <a:spcPct val="90000"/>
            </a:lnSpc>
            <a:spcBef>
              <a:spcPct val="0"/>
            </a:spcBef>
            <a:spcAft>
              <a:spcPct val="20000"/>
            </a:spcAft>
            <a:buChar char="•"/>
          </a:pPr>
          <a:r>
            <a:rPr lang="en-US" sz="2800" i="1" kern="1200"/>
            <a:t>Trypanosoma brucei gambiense </a:t>
          </a:r>
          <a:r>
            <a:rPr lang="en-US" sz="2800" kern="1200"/>
            <a:t>(West)</a:t>
          </a:r>
        </a:p>
        <a:p>
          <a:pPr marL="571500" lvl="2" indent="-285750" algn="l" defTabSz="1244600">
            <a:lnSpc>
              <a:spcPct val="90000"/>
            </a:lnSpc>
            <a:spcBef>
              <a:spcPct val="0"/>
            </a:spcBef>
            <a:spcAft>
              <a:spcPct val="20000"/>
            </a:spcAft>
            <a:buChar char="•"/>
          </a:pPr>
          <a:r>
            <a:rPr lang="en-US" sz="2800" i="1" kern="1200"/>
            <a:t>Trypanosoma brucei rhodesiense </a:t>
          </a:r>
          <a:r>
            <a:rPr lang="en-US" sz="2800" kern="1200"/>
            <a:t>(East)</a:t>
          </a:r>
        </a:p>
      </dsp:txBody>
      <dsp:txXfrm>
        <a:off x="0" y="1999579"/>
        <a:ext cx="6666833" cy="1453140"/>
      </dsp:txXfrm>
    </dsp:sp>
    <dsp:sp modelId="{05AA48CB-1818-4AE4-8FAA-532799E2A372}">
      <dsp:nvSpPr>
        <dsp:cNvPr id="0" name=""/>
        <dsp:cNvSpPr/>
      </dsp:nvSpPr>
      <dsp:spPr>
        <a:xfrm>
          <a:off x="0" y="3452720"/>
          <a:ext cx="6666833" cy="8634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American Trypanosomes</a:t>
          </a:r>
        </a:p>
      </dsp:txBody>
      <dsp:txXfrm>
        <a:off x="42151" y="3494871"/>
        <a:ext cx="6582531" cy="779158"/>
      </dsp:txXfrm>
    </dsp:sp>
    <dsp:sp modelId="{52B48BD9-B49B-463E-A2C5-9200F04BD29F}">
      <dsp:nvSpPr>
        <dsp:cNvPr id="0" name=""/>
        <dsp:cNvSpPr/>
      </dsp:nvSpPr>
      <dsp:spPr>
        <a:xfrm>
          <a:off x="0" y="4316180"/>
          <a:ext cx="6666833"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Chagas’ Disease</a:t>
          </a:r>
        </a:p>
        <a:p>
          <a:pPr marL="571500" lvl="2" indent="-285750" algn="l" defTabSz="1244600">
            <a:lnSpc>
              <a:spcPct val="90000"/>
            </a:lnSpc>
            <a:spcBef>
              <a:spcPct val="0"/>
            </a:spcBef>
            <a:spcAft>
              <a:spcPct val="20000"/>
            </a:spcAft>
            <a:buChar char="•"/>
          </a:pPr>
          <a:r>
            <a:rPr lang="en-US" sz="2800" i="1" kern="1200"/>
            <a:t>Trypanosoma cruzi</a:t>
          </a:r>
          <a:endParaRPr lang="en-US" sz="2800" kern="1200"/>
        </a:p>
      </dsp:txBody>
      <dsp:txXfrm>
        <a:off x="0" y="4316180"/>
        <a:ext cx="6666833" cy="968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C1A2B-EC4A-40B4-85DF-C8959C496823}">
      <dsp:nvSpPr>
        <dsp:cNvPr id="0" name=""/>
        <dsp:cNvSpPr/>
      </dsp:nvSpPr>
      <dsp:spPr>
        <a:xfrm>
          <a:off x="0" y="955649"/>
          <a:ext cx="7659938"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2232BD-C208-4700-8EB9-8D133AB67742}">
      <dsp:nvSpPr>
        <dsp:cNvPr id="0" name=""/>
        <dsp:cNvSpPr/>
      </dsp:nvSpPr>
      <dsp:spPr>
        <a:xfrm>
          <a:off x="382996" y="704729"/>
          <a:ext cx="5361956"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669" tIns="0" rIns="202669" bIns="0" numCol="1" spcCol="1270" anchor="ctr" anchorCtr="0">
          <a:noAutofit/>
        </a:bodyPr>
        <a:lstStyle/>
        <a:p>
          <a:pPr marL="0" lvl="0" indent="0" algn="l" defTabSz="755650">
            <a:lnSpc>
              <a:spcPct val="90000"/>
            </a:lnSpc>
            <a:spcBef>
              <a:spcPct val="0"/>
            </a:spcBef>
            <a:spcAft>
              <a:spcPct val="35000"/>
            </a:spcAft>
            <a:buNone/>
          </a:pPr>
          <a:r>
            <a:rPr lang="en-US" sz="1700" kern="1200"/>
            <a:t>Chagas disease has an acute phase and chronic phase</a:t>
          </a:r>
        </a:p>
      </dsp:txBody>
      <dsp:txXfrm>
        <a:off x="407494" y="729227"/>
        <a:ext cx="5312960" cy="452844"/>
      </dsp:txXfrm>
    </dsp:sp>
    <dsp:sp modelId="{C989366A-01BB-4662-BD70-663F2EE1C5A0}">
      <dsp:nvSpPr>
        <dsp:cNvPr id="0" name=""/>
        <dsp:cNvSpPr/>
      </dsp:nvSpPr>
      <dsp:spPr>
        <a:xfrm>
          <a:off x="0" y="1726769"/>
          <a:ext cx="7659938" cy="198135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4496" tIns="354076" rIns="59449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Usually asymptomatic, but can present with nonspecific somatic symptoms</a:t>
          </a:r>
        </a:p>
        <a:p>
          <a:pPr marL="171450" lvl="1" indent="-171450" algn="l" defTabSz="755650">
            <a:lnSpc>
              <a:spcPct val="90000"/>
            </a:lnSpc>
            <a:spcBef>
              <a:spcPct val="0"/>
            </a:spcBef>
            <a:spcAft>
              <a:spcPct val="15000"/>
            </a:spcAft>
            <a:buChar char="•"/>
          </a:pPr>
          <a:r>
            <a:rPr lang="en-US" sz="1700" kern="1200"/>
            <a:t>Nodular lesions or furuncles, usually called chagomas, may develop around the vector’s feeding site. </a:t>
          </a:r>
        </a:p>
        <a:p>
          <a:pPr marL="171450" lvl="1" indent="-171450" algn="l" defTabSz="755650">
            <a:lnSpc>
              <a:spcPct val="90000"/>
            </a:lnSpc>
            <a:spcBef>
              <a:spcPct val="0"/>
            </a:spcBef>
            <a:spcAft>
              <a:spcPct val="15000"/>
            </a:spcAft>
            <a:buChar char="•"/>
          </a:pPr>
          <a:r>
            <a:rPr lang="en-US" sz="1700" kern="1200"/>
            <a:t>Most acute cases resolve over a period of a few weeks or months into a subclinical chronic form of the disease</a:t>
          </a:r>
        </a:p>
      </dsp:txBody>
      <dsp:txXfrm>
        <a:off x="0" y="1726769"/>
        <a:ext cx="7659938" cy="1981350"/>
      </dsp:txXfrm>
    </dsp:sp>
    <dsp:sp modelId="{D9317841-E9F9-4D13-9FA5-9003C5591580}">
      <dsp:nvSpPr>
        <dsp:cNvPr id="0" name=""/>
        <dsp:cNvSpPr/>
      </dsp:nvSpPr>
      <dsp:spPr>
        <a:xfrm>
          <a:off x="382996" y="1475849"/>
          <a:ext cx="5361956" cy="5018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669" tIns="0" rIns="202669" bIns="0" numCol="1" spcCol="1270" anchor="ctr" anchorCtr="0">
          <a:noAutofit/>
        </a:bodyPr>
        <a:lstStyle/>
        <a:p>
          <a:pPr marL="0" lvl="0" indent="0" algn="l" defTabSz="755650">
            <a:lnSpc>
              <a:spcPct val="90000"/>
            </a:lnSpc>
            <a:spcBef>
              <a:spcPct val="0"/>
            </a:spcBef>
            <a:spcAft>
              <a:spcPct val="35000"/>
            </a:spcAft>
            <a:buNone/>
          </a:pPr>
          <a:r>
            <a:rPr lang="en-US" sz="1700" kern="1200" dirty="0"/>
            <a:t>Acute phase: </a:t>
          </a:r>
        </a:p>
      </dsp:txBody>
      <dsp:txXfrm>
        <a:off x="407494" y="1500347"/>
        <a:ext cx="5312960" cy="452844"/>
      </dsp:txXfrm>
    </dsp:sp>
    <dsp:sp modelId="{9DDABE81-0D52-4DDB-AF75-318C3E6FCFF5}">
      <dsp:nvSpPr>
        <dsp:cNvPr id="0" name=""/>
        <dsp:cNvSpPr/>
      </dsp:nvSpPr>
      <dsp:spPr>
        <a:xfrm>
          <a:off x="0" y="4050840"/>
          <a:ext cx="7659938" cy="17671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4496" tIns="354076" rIns="59449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Reactivation of Chagas disease from this asymptomatic form may occur in patients with HIV or those receiving immunosuppressive drugs.</a:t>
          </a:r>
        </a:p>
        <a:p>
          <a:pPr marL="171450" lvl="1" indent="-171450" algn="l" defTabSz="755650">
            <a:lnSpc>
              <a:spcPct val="90000"/>
            </a:lnSpc>
            <a:spcBef>
              <a:spcPct val="0"/>
            </a:spcBef>
            <a:spcAft>
              <a:spcPct val="15000"/>
            </a:spcAft>
            <a:buChar char="•"/>
          </a:pPr>
          <a:r>
            <a:rPr lang="en-US" sz="1700" kern="1200"/>
            <a:t>May include cardiac or GI involvement</a:t>
          </a:r>
        </a:p>
        <a:p>
          <a:pPr marL="171450" lvl="1" indent="-171450" algn="l" defTabSz="755650">
            <a:lnSpc>
              <a:spcPct val="90000"/>
            </a:lnSpc>
            <a:spcBef>
              <a:spcPct val="0"/>
            </a:spcBef>
            <a:spcAft>
              <a:spcPct val="15000"/>
            </a:spcAft>
            <a:buChar char="•"/>
          </a:pPr>
          <a:r>
            <a:rPr lang="en-US" sz="1700" kern="1200"/>
            <a:t>Complications can lead to megaesophagus, megacolon, and dilated cardiomyopathy and can be fatal</a:t>
          </a:r>
        </a:p>
      </dsp:txBody>
      <dsp:txXfrm>
        <a:off x="0" y="4050840"/>
        <a:ext cx="7659938" cy="1767150"/>
      </dsp:txXfrm>
    </dsp:sp>
    <dsp:sp modelId="{9E286B84-2B23-424C-846C-7DE63D4569EC}">
      <dsp:nvSpPr>
        <dsp:cNvPr id="0" name=""/>
        <dsp:cNvSpPr/>
      </dsp:nvSpPr>
      <dsp:spPr>
        <a:xfrm>
          <a:off x="382996" y="3799920"/>
          <a:ext cx="5361956" cy="501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669" tIns="0" rIns="202669" bIns="0" numCol="1" spcCol="1270" anchor="ctr" anchorCtr="0">
          <a:noAutofit/>
        </a:bodyPr>
        <a:lstStyle/>
        <a:p>
          <a:pPr marL="0" lvl="0" indent="0" algn="l" defTabSz="755650">
            <a:lnSpc>
              <a:spcPct val="90000"/>
            </a:lnSpc>
            <a:spcBef>
              <a:spcPct val="0"/>
            </a:spcBef>
            <a:spcAft>
              <a:spcPct val="35000"/>
            </a:spcAft>
            <a:buNone/>
          </a:pPr>
          <a:r>
            <a:rPr lang="en-US" sz="1700" kern="1200"/>
            <a:t>Chronic phase:</a:t>
          </a:r>
        </a:p>
      </dsp:txBody>
      <dsp:txXfrm>
        <a:off x="407494" y="3824418"/>
        <a:ext cx="5312960"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F277-C929-4010-B3BC-9B560B6E9250}">
      <dsp:nvSpPr>
        <dsp:cNvPr id="0" name=""/>
        <dsp:cNvSpPr/>
      </dsp:nvSpPr>
      <dsp:spPr>
        <a:xfrm>
          <a:off x="0" y="302254"/>
          <a:ext cx="7873999" cy="20349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1110" tIns="395732" rIns="61111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Anopheles: </a:t>
          </a:r>
          <a:r>
            <a:rPr lang="en-US" sz="1900" i="1" kern="1200"/>
            <a:t>Plasmodium</a:t>
          </a:r>
          <a:endParaRPr lang="en-US" sz="1900" kern="1200"/>
        </a:p>
        <a:p>
          <a:pPr marL="171450" lvl="1" indent="-171450" algn="l" defTabSz="844550">
            <a:lnSpc>
              <a:spcPct val="90000"/>
            </a:lnSpc>
            <a:spcBef>
              <a:spcPct val="0"/>
            </a:spcBef>
            <a:spcAft>
              <a:spcPct val="15000"/>
            </a:spcAft>
            <a:buChar char="•"/>
          </a:pPr>
          <a:r>
            <a:rPr lang="en-US" sz="1900" kern="1200"/>
            <a:t>Ixodes: </a:t>
          </a:r>
          <a:r>
            <a:rPr lang="en-US" sz="1900" i="1" kern="1200"/>
            <a:t>Babesia</a:t>
          </a:r>
          <a:endParaRPr lang="en-US" sz="1900" kern="1200"/>
        </a:p>
        <a:p>
          <a:pPr marL="171450" lvl="1" indent="-171450" algn="l" defTabSz="844550">
            <a:lnSpc>
              <a:spcPct val="90000"/>
            </a:lnSpc>
            <a:spcBef>
              <a:spcPct val="0"/>
            </a:spcBef>
            <a:spcAft>
              <a:spcPct val="15000"/>
            </a:spcAft>
            <a:buChar char="•"/>
          </a:pPr>
          <a:r>
            <a:rPr lang="en-US" sz="1900" kern="1200"/>
            <a:t>Tsetse fly: </a:t>
          </a:r>
          <a:r>
            <a:rPr lang="en-US" sz="1900" i="1" kern="1200"/>
            <a:t>T. brucei</a:t>
          </a:r>
          <a:endParaRPr lang="en-US" sz="1900" kern="1200"/>
        </a:p>
        <a:p>
          <a:pPr marL="171450" lvl="1" indent="-171450" algn="l" defTabSz="844550">
            <a:lnSpc>
              <a:spcPct val="90000"/>
            </a:lnSpc>
            <a:spcBef>
              <a:spcPct val="0"/>
            </a:spcBef>
            <a:spcAft>
              <a:spcPct val="15000"/>
            </a:spcAft>
            <a:buChar char="•"/>
          </a:pPr>
          <a:r>
            <a:rPr lang="en-US" sz="1900" kern="1200"/>
            <a:t>Triatomine: </a:t>
          </a:r>
          <a:r>
            <a:rPr lang="en-US" sz="1900" i="1" kern="1200"/>
            <a:t>T. cruzi</a:t>
          </a:r>
          <a:endParaRPr lang="en-US" sz="1900" kern="1200"/>
        </a:p>
        <a:p>
          <a:pPr marL="171450" lvl="1" indent="-171450" algn="l" defTabSz="844550">
            <a:lnSpc>
              <a:spcPct val="90000"/>
            </a:lnSpc>
            <a:spcBef>
              <a:spcPct val="0"/>
            </a:spcBef>
            <a:spcAft>
              <a:spcPct val="15000"/>
            </a:spcAft>
            <a:buChar char="•"/>
          </a:pPr>
          <a:r>
            <a:rPr lang="en-US" sz="1900" kern="1200"/>
            <a:t>Sandfly: </a:t>
          </a:r>
          <a:r>
            <a:rPr lang="en-US" sz="1900" i="1" kern="1200"/>
            <a:t>Leishmania</a:t>
          </a:r>
          <a:endParaRPr lang="en-US" sz="1900" kern="1200"/>
        </a:p>
      </dsp:txBody>
      <dsp:txXfrm>
        <a:off x="0" y="302254"/>
        <a:ext cx="7873999" cy="2034900"/>
      </dsp:txXfrm>
    </dsp:sp>
    <dsp:sp modelId="{B32172D4-3EF4-4F98-84A4-57EA652F11B4}">
      <dsp:nvSpPr>
        <dsp:cNvPr id="0" name=""/>
        <dsp:cNvSpPr/>
      </dsp:nvSpPr>
      <dsp:spPr>
        <a:xfrm>
          <a:off x="393699" y="21814"/>
          <a:ext cx="5511799"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33" tIns="0" rIns="208333" bIns="0" numCol="1" spcCol="1270" anchor="ctr" anchorCtr="0">
          <a:noAutofit/>
        </a:bodyPr>
        <a:lstStyle/>
        <a:p>
          <a:pPr marL="0" lvl="0" indent="0" algn="l" defTabSz="844550">
            <a:lnSpc>
              <a:spcPct val="90000"/>
            </a:lnSpc>
            <a:spcBef>
              <a:spcPct val="0"/>
            </a:spcBef>
            <a:spcAft>
              <a:spcPct val="35000"/>
            </a:spcAft>
            <a:buNone/>
          </a:pPr>
          <a:r>
            <a:rPr lang="en-US" sz="1900" kern="1200"/>
            <a:t>Know vectors and what they transmit: </a:t>
          </a:r>
        </a:p>
      </dsp:txBody>
      <dsp:txXfrm>
        <a:off x="421079" y="49194"/>
        <a:ext cx="5457039" cy="506120"/>
      </dsp:txXfrm>
    </dsp:sp>
    <dsp:sp modelId="{5319456F-70D2-405D-ABAA-1DA0C4B84E24}">
      <dsp:nvSpPr>
        <dsp:cNvPr id="0" name=""/>
        <dsp:cNvSpPr/>
      </dsp:nvSpPr>
      <dsp:spPr>
        <a:xfrm>
          <a:off x="0" y="2720195"/>
          <a:ext cx="7873999" cy="37705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1110" tIns="395732" rIns="611110" bIns="135128" numCol="1" spcCol="1270" anchor="t" anchorCtr="0">
          <a:noAutofit/>
        </a:bodyPr>
        <a:lstStyle/>
        <a:p>
          <a:pPr marL="171450" lvl="1" indent="-171450" algn="l" defTabSz="844550">
            <a:lnSpc>
              <a:spcPct val="90000"/>
            </a:lnSpc>
            <a:spcBef>
              <a:spcPct val="0"/>
            </a:spcBef>
            <a:spcAft>
              <a:spcPct val="15000"/>
            </a:spcAft>
            <a:buChar char="•"/>
          </a:pPr>
          <a:r>
            <a:rPr lang="en-US" sz="1900" i="1" kern="1200"/>
            <a:t>P. vivax</a:t>
          </a:r>
          <a:r>
            <a:rPr lang="en-US" sz="1900" kern="1200"/>
            <a:t>: enlarged RBCs, ameboid trophozoite</a:t>
          </a:r>
        </a:p>
        <a:p>
          <a:pPr marL="171450" lvl="1" indent="-171450" algn="l" defTabSz="844550">
            <a:lnSpc>
              <a:spcPct val="90000"/>
            </a:lnSpc>
            <a:spcBef>
              <a:spcPct val="0"/>
            </a:spcBef>
            <a:spcAft>
              <a:spcPct val="15000"/>
            </a:spcAft>
            <a:buChar char="•"/>
          </a:pPr>
          <a:r>
            <a:rPr lang="en-US" sz="1900" i="1" kern="1200"/>
            <a:t>P. ovale</a:t>
          </a:r>
          <a:r>
            <a:rPr lang="en-US" sz="1900" kern="1200"/>
            <a:t>: enlarged RBCs, compact trophozoite in oval “comet-tail” RBC</a:t>
          </a:r>
        </a:p>
        <a:p>
          <a:pPr marL="171450" lvl="1" indent="-171450" algn="l" defTabSz="844550">
            <a:lnSpc>
              <a:spcPct val="90000"/>
            </a:lnSpc>
            <a:spcBef>
              <a:spcPct val="0"/>
            </a:spcBef>
            <a:spcAft>
              <a:spcPct val="15000"/>
            </a:spcAft>
            <a:buChar char="•"/>
          </a:pPr>
          <a:r>
            <a:rPr lang="en-US" sz="1900" i="1" kern="1200"/>
            <a:t>P. malariae</a:t>
          </a:r>
          <a:r>
            <a:rPr lang="en-US" sz="1900" kern="1200"/>
            <a:t>: normal RBCs, “band form” or “basket form” trophs</a:t>
          </a:r>
        </a:p>
        <a:p>
          <a:pPr marL="171450" lvl="1" indent="-171450" algn="l" defTabSz="844550">
            <a:lnSpc>
              <a:spcPct val="90000"/>
            </a:lnSpc>
            <a:spcBef>
              <a:spcPct val="0"/>
            </a:spcBef>
            <a:spcAft>
              <a:spcPct val="15000"/>
            </a:spcAft>
            <a:buChar char="•"/>
          </a:pPr>
          <a:r>
            <a:rPr lang="en-US" sz="1900" i="1" kern="1200"/>
            <a:t>P. falciparium</a:t>
          </a:r>
          <a:r>
            <a:rPr lang="en-US" sz="1900" kern="1200"/>
            <a:t>: most severe, CNS, kidneys, mostly ring forms, multiply infected RBCs, “headphones”, banana/crescent gametocytes</a:t>
          </a:r>
        </a:p>
        <a:p>
          <a:pPr marL="171450" lvl="1" indent="-171450" algn="l" defTabSz="844550">
            <a:lnSpc>
              <a:spcPct val="90000"/>
            </a:lnSpc>
            <a:spcBef>
              <a:spcPct val="0"/>
            </a:spcBef>
            <a:spcAft>
              <a:spcPct val="15000"/>
            </a:spcAft>
            <a:buChar char="•"/>
          </a:pPr>
          <a:r>
            <a:rPr lang="en-US" sz="1900" i="1" kern="1200"/>
            <a:t>Babesia</a:t>
          </a:r>
          <a:r>
            <a:rPr lang="en-US" sz="1900" kern="1200"/>
            <a:t>: maltese cross, extracellular forms</a:t>
          </a:r>
        </a:p>
        <a:p>
          <a:pPr marL="171450" lvl="1" indent="-171450" algn="l" defTabSz="844550">
            <a:lnSpc>
              <a:spcPct val="90000"/>
            </a:lnSpc>
            <a:spcBef>
              <a:spcPct val="0"/>
            </a:spcBef>
            <a:spcAft>
              <a:spcPct val="15000"/>
            </a:spcAft>
            <a:buChar char="•"/>
          </a:pPr>
          <a:r>
            <a:rPr lang="en-US" sz="1900" i="1" kern="1200"/>
            <a:t>T. brucei</a:t>
          </a:r>
          <a:r>
            <a:rPr lang="en-US" sz="1900" kern="1200"/>
            <a:t>: small kinetoplast</a:t>
          </a:r>
        </a:p>
        <a:p>
          <a:pPr marL="171450" lvl="1" indent="-171450" algn="l" defTabSz="844550">
            <a:lnSpc>
              <a:spcPct val="90000"/>
            </a:lnSpc>
            <a:spcBef>
              <a:spcPct val="0"/>
            </a:spcBef>
            <a:spcAft>
              <a:spcPct val="15000"/>
            </a:spcAft>
            <a:buChar char="•"/>
          </a:pPr>
          <a:r>
            <a:rPr lang="en-US" sz="1900" i="1" kern="1200"/>
            <a:t>T. cruzi</a:t>
          </a:r>
          <a:r>
            <a:rPr lang="en-US" sz="1900" kern="1200"/>
            <a:t>: trypomastigotes have “C-shape” and large kinetoplast</a:t>
          </a:r>
        </a:p>
        <a:p>
          <a:pPr marL="171450" lvl="1" indent="-171450" algn="l" defTabSz="844550">
            <a:lnSpc>
              <a:spcPct val="90000"/>
            </a:lnSpc>
            <a:spcBef>
              <a:spcPct val="0"/>
            </a:spcBef>
            <a:spcAft>
              <a:spcPct val="15000"/>
            </a:spcAft>
            <a:buChar char="•"/>
          </a:pPr>
          <a:r>
            <a:rPr lang="en-US" sz="1900" i="1" kern="1200"/>
            <a:t>Leishmania</a:t>
          </a:r>
          <a:r>
            <a:rPr lang="en-US" sz="1900" kern="1200"/>
            <a:t>: round amastigotes with nucleus and kinetoplast</a:t>
          </a:r>
        </a:p>
      </dsp:txBody>
      <dsp:txXfrm>
        <a:off x="0" y="2720195"/>
        <a:ext cx="7873999" cy="3770550"/>
      </dsp:txXfrm>
    </dsp:sp>
    <dsp:sp modelId="{495D869C-0E2B-4517-8D77-E156911E9E72}">
      <dsp:nvSpPr>
        <dsp:cNvPr id="0" name=""/>
        <dsp:cNvSpPr/>
      </dsp:nvSpPr>
      <dsp:spPr>
        <a:xfrm>
          <a:off x="393699" y="2439755"/>
          <a:ext cx="5511799" cy="560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33" tIns="0" rIns="208333" bIns="0" numCol="1" spcCol="1270" anchor="ctr" anchorCtr="0">
          <a:noAutofit/>
        </a:bodyPr>
        <a:lstStyle/>
        <a:p>
          <a:pPr marL="0" lvl="0" indent="0" algn="l" defTabSz="844550">
            <a:lnSpc>
              <a:spcPct val="90000"/>
            </a:lnSpc>
            <a:spcBef>
              <a:spcPct val="0"/>
            </a:spcBef>
            <a:spcAft>
              <a:spcPct val="35000"/>
            </a:spcAft>
            <a:buNone/>
          </a:pPr>
          <a:r>
            <a:rPr lang="en-US" sz="1900" kern="1200"/>
            <a:t>Know characteristic features:</a:t>
          </a:r>
        </a:p>
      </dsp:txBody>
      <dsp:txXfrm>
        <a:off x="421079" y="2467135"/>
        <a:ext cx="5457039"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F3F4A-5881-47E1-9DD3-0502EE241AF9}">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0AA21A-4135-43A7-B1C3-8B547E6673FA}">
      <dsp:nvSpPr>
        <dsp:cNvPr id="0" name=""/>
        <dsp:cNvSpPr/>
      </dsp:nvSpPr>
      <dsp:spPr>
        <a:xfrm>
          <a:off x="0" y="665"/>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Nematodes</a:t>
          </a:r>
        </a:p>
      </dsp:txBody>
      <dsp:txXfrm>
        <a:off x="0" y="665"/>
        <a:ext cx="6666833" cy="778941"/>
      </dsp:txXfrm>
    </dsp:sp>
    <dsp:sp modelId="{ED81CE83-0F23-43F5-80CD-62CFA2100759}">
      <dsp:nvSpPr>
        <dsp:cNvPr id="0" name=""/>
        <dsp:cNvSpPr/>
      </dsp:nvSpPr>
      <dsp:spPr>
        <a:xfrm>
          <a:off x="0" y="779606"/>
          <a:ext cx="6666833" cy="0"/>
        </a:xfrm>
        <a:prstGeom prst="line">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w="6350" cap="flat" cmpd="sng" algn="ctr">
          <a:solidFill>
            <a:schemeClr val="accent2">
              <a:hueOff val="-242561"/>
              <a:satOff val="-13988"/>
              <a:lumOff val="143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E6BDBB8-AAE9-442E-93F6-F471230DB9CF}">
      <dsp:nvSpPr>
        <dsp:cNvPr id="0" name=""/>
        <dsp:cNvSpPr/>
      </dsp:nvSpPr>
      <dsp:spPr>
        <a:xfrm>
          <a:off x="0" y="779606"/>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i="1" kern="1200"/>
            <a:t>Wuchereria bancrofti</a:t>
          </a:r>
          <a:endParaRPr lang="en-US" sz="3600" kern="1200"/>
        </a:p>
      </dsp:txBody>
      <dsp:txXfrm>
        <a:off x="0" y="779606"/>
        <a:ext cx="6666833" cy="778941"/>
      </dsp:txXfrm>
    </dsp:sp>
    <dsp:sp modelId="{6CE18861-EDF1-4958-A281-638D9AE66FF3}">
      <dsp:nvSpPr>
        <dsp:cNvPr id="0" name=""/>
        <dsp:cNvSpPr/>
      </dsp:nvSpPr>
      <dsp:spPr>
        <a:xfrm>
          <a:off x="0" y="1558548"/>
          <a:ext cx="6666833"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A5589F-924F-479A-A6BE-3D89CD7E25CE}">
      <dsp:nvSpPr>
        <dsp:cNvPr id="0" name=""/>
        <dsp:cNvSpPr/>
      </dsp:nvSpPr>
      <dsp:spPr>
        <a:xfrm>
          <a:off x="0" y="1558548"/>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i="1" kern="1200"/>
            <a:t>Brugia species</a:t>
          </a:r>
          <a:endParaRPr lang="en-US" sz="3600" kern="1200"/>
        </a:p>
      </dsp:txBody>
      <dsp:txXfrm>
        <a:off x="0" y="1558548"/>
        <a:ext cx="6666833" cy="778941"/>
      </dsp:txXfrm>
    </dsp:sp>
    <dsp:sp modelId="{91BE9861-1B9D-4416-AC3F-708ECF27B271}">
      <dsp:nvSpPr>
        <dsp:cNvPr id="0" name=""/>
        <dsp:cNvSpPr/>
      </dsp:nvSpPr>
      <dsp:spPr>
        <a:xfrm>
          <a:off x="0" y="2337489"/>
          <a:ext cx="6666833"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6AB2C8-DE69-4BEC-86EE-6CE657BF3312}">
      <dsp:nvSpPr>
        <dsp:cNvPr id="0" name=""/>
        <dsp:cNvSpPr/>
      </dsp:nvSpPr>
      <dsp:spPr>
        <a:xfrm>
          <a:off x="0" y="2337489"/>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i="1" kern="1200"/>
            <a:t>Loa loa</a:t>
          </a:r>
          <a:endParaRPr lang="en-US" sz="3600" kern="1200"/>
        </a:p>
      </dsp:txBody>
      <dsp:txXfrm>
        <a:off x="0" y="2337489"/>
        <a:ext cx="6666833" cy="778941"/>
      </dsp:txXfrm>
    </dsp:sp>
    <dsp:sp modelId="{C5004D88-AAD2-4F5B-9D1A-0D9DFB13DE9D}">
      <dsp:nvSpPr>
        <dsp:cNvPr id="0" name=""/>
        <dsp:cNvSpPr/>
      </dsp:nvSpPr>
      <dsp:spPr>
        <a:xfrm>
          <a:off x="0" y="3116430"/>
          <a:ext cx="6666833"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D8F266-0EA7-4ADB-8414-E7D72ED8DC1C}">
      <dsp:nvSpPr>
        <dsp:cNvPr id="0" name=""/>
        <dsp:cNvSpPr/>
      </dsp:nvSpPr>
      <dsp:spPr>
        <a:xfrm>
          <a:off x="0" y="3116430"/>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i="1" kern="1200"/>
            <a:t>Mansonella</a:t>
          </a:r>
          <a:r>
            <a:rPr lang="en-US" sz="3600" kern="1200"/>
            <a:t> species</a:t>
          </a:r>
        </a:p>
      </dsp:txBody>
      <dsp:txXfrm>
        <a:off x="0" y="3116430"/>
        <a:ext cx="6666833" cy="778941"/>
      </dsp:txXfrm>
    </dsp:sp>
    <dsp:sp modelId="{0FF01FD8-8236-420A-930A-CCE4643CAE88}">
      <dsp:nvSpPr>
        <dsp:cNvPr id="0" name=""/>
        <dsp:cNvSpPr/>
      </dsp:nvSpPr>
      <dsp:spPr>
        <a:xfrm>
          <a:off x="0" y="3895371"/>
          <a:ext cx="6666833" cy="0"/>
        </a:xfrm>
        <a:prstGeom prst="line">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w="6350" cap="flat" cmpd="sng" algn="ctr">
          <a:solidFill>
            <a:schemeClr val="accent2">
              <a:hueOff val="-1212803"/>
              <a:satOff val="-69940"/>
              <a:lumOff val="71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B2B1AE-05DE-4681-9DE7-C1761C45670B}">
      <dsp:nvSpPr>
        <dsp:cNvPr id="0" name=""/>
        <dsp:cNvSpPr/>
      </dsp:nvSpPr>
      <dsp:spPr>
        <a:xfrm>
          <a:off x="0" y="3895371"/>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i="1" kern="1200"/>
            <a:t>Onchocerca</a:t>
          </a:r>
          <a:r>
            <a:rPr lang="en-US" sz="3600" kern="1200"/>
            <a:t> </a:t>
          </a:r>
          <a:r>
            <a:rPr lang="en-US" sz="3600" i="1" kern="1200"/>
            <a:t>volvulus</a:t>
          </a:r>
          <a:endParaRPr lang="en-US" sz="3600" kern="1200"/>
        </a:p>
      </dsp:txBody>
      <dsp:txXfrm>
        <a:off x="0" y="3895371"/>
        <a:ext cx="6666833" cy="778941"/>
      </dsp:txXfrm>
    </dsp:sp>
    <dsp:sp modelId="{C4738EA4-8BF7-4F4C-A6D4-3AF7B00C5B0D}">
      <dsp:nvSpPr>
        <dsp:cNvPr id="0" name=""/>
        <dsp:cNvSpPr/>
      </dsp:nvSpPr>
      <dsp:spPr>
        <a:xfrm>
          <a:off x="0" y="4674313"/>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94A7E0-2588-49F1-B952-3AEA022DF68A}">
      <dsp:nvSpPr>
        <dsp:cNvPr id="0" name=""/>
        <dsp:cNvSpPr/>
      </dsp:nvSpPr>
      <dsp:spPr>
        <a:xfrm>
          <a:off x="0" y="4674313"/>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i="1" kern="1200"/>
            <a:t>Mansonella streptocerca</a:t>
          </a:r>
          <a:endParaRPr lang="en-US" sz="3600" kern="1200"/>
        </a:p>
      </dsp:txBody>
      <dsp:txXfrm>
        <a:off x="0" y="4674313"/>
        <a:ext cx="6666833" cy="7789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3CABD-C136-4A60-B329-A3866AFF7DA2}"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51777-43AC-4185-B0C5-D5710E2CF71E}" type="slidenum">
              <a:rPr lang="en-US" smtClean="0"/>
              <a:t>‹#›</a:t>
            </a:fld>
            <a:endParaRPr lang="en-US"/>
          </a:p>
        </p:txBody>
      </p:sp>
    </p:spTree>
    <p:extLst>
      <p:ext uri="{BB962C8B-B14F-4D97-AF65-F5344CB8AC3E}">
        <p14:creationId xmlns:p14="http://schemas.microsoft.com/office/powerpoint/2010/main" val="407382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FDA</a:t>
            </a:r>
            <a:r>
              <a:rPr lang="en-US" baseline="0" dirty="0"/>
              <a:t> approved RDT, but there are others out there.</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19</a:t>
            </a:fld>
            <a:endParaRPr lang="en-US"/>
          </a:p>
        </p:txBody>
      </p:sp>
    </p:spTree>
    <p:extLst>
      <p:ext uri="{BB962C8B-B14F-4D97-AF65-F5344CB8AC3E}">
        <p14:creationId xmlns:p14="http://schemas.microsoft.com/office/powerpoint/2010/main" val="62243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3AE2-FB3A-0B92-9E81-BDD78F9AED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F235AD-C731-0AA1-9B40-233083CD2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3DAC07-1807-6F01-4AE1-BFE8B642EC53}"/>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5" name="Footer Placeholder 4">
            <a:extLst>
              <a:ext uri="{FF2B5EF4-FFF2-40B4-BE49-F238E27FC236}">
                <a16:creationId xmlns:a16="http://schemas.microsoft.com/office/drawing/2014/main" id="{C0F7F668-209F-F3C9-1283-A2EC1758E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C5D72-9048-A180-CCE4-B626AC79B33C}"/>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303531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B7AD-B263-2FA2-AF9A-C4BBC42A3D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CC8108-7C5E-D8BA-62D8-D40F12E535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7C24-94E1-FD93-1AAE-15CE6F3722B4}"/>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5" name="Footer Placeholder 4">
            <a:extLst>
              <a:ext uri="{FF2B5EF4-FFF2-40B4-BE49-F238E27FC236}">
                <a16:creationId xmlns:a16="http://schemas.microsoft.com/office/drawing/2014/main" id="{52FBD07E-F995-A72B-8E00-997B5B5ED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CFBDD-A022-0DE7-E8AB-85BB22716D19}"/>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344464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A3A17-6C57-6196-59FF-1EE4765DC4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1950A-C005-9847-0F1F-D93C10FC5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BAEC0-709A-0F94-801B-512E63F9AD5C}"/>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5" name="Footer Placeholder 4">
            <a:extLst>
              <a:ext uri="{FF2B5EF4-FFF2-40B4-BE49-F238E27FC236}">
                <a16:creationId xmlns:a16="http://schemas.microsoft.com/office/drawing/2014/main" id="{95306726-3F00-AD62-FED2-ED07D174A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A2D72-E3FF-586A-AD40-D7CCF8770453}"/>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156080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C6B8-53B2-1992-BE68-B7852F5C94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00A8C-7D47-2CDB-7B83-C6F7BDDDB1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072C8-B2F8-66F8-F8B0-C6531234A6B9}"/>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5" name="Footer Placeholder 4">
            <a:extLst>
              <a:ext uri="{FF2B5EF4-FFF2-40B4-BE49-F238E27FC236}">
                <a16:creationId xmlns:a16="http://schemas.microsoft.com/office/drawing/2014/main" id="{9691E50F-F046-2463-7896-D13C48943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CDCDD-4A5F-5FC3-7986-C286816F2881}"/>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86824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8B5E-A93E-1677-8EB5-5DC188B314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D67ECA-BFE8-E7D9-E4BB-B5E3FAB48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BB71F-0B6A-292D-1FD9-6E404C86CDA4}"/>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5" name="Footer Placeholder 4">
            <a:extLst>
              <a:ext uri="{FF2B5EF4-FFF2-40B4-BE49-F238E27FC236}">
                <a16:creationId xmlns:a16="http://schemas.microsoft.com/office/drawing/2014/main" id="{93AB4654-A7F9-1E97-7520-46B0489B2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9C75D-FA0E-B5E4-0735-789B328DB01E}"/>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404628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9452-457A-0A65-4FA4-E7F7F38D6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13963-1780-AC7B-9A76-0B2E82E2BF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B26413-08A2-BF28-E18E-E851894D7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34A7D-13ED-643E-6523-D795A5A3A1C6}"/>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6" name="Footer Placeholder 5">
            <a:extLst>
              <a:ext uri="{FF2B5EF4-FFF2-40B4-BE49-F238E27FC236}">
                <a16:creationId xmlns:a16="http://schemas.microsoft.com/office/drawing/2014/main" id="{0E4DD27B-EC07-5155-6CFE-7664EEAFC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576EF-C8D8-6B6E-321A-6A00E0730323}"/>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75737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4223-4B5E-DBD6-8DCF-A3FF2154CF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10F5F-26B2-F5FC-7A82-397948C421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98E29B-C37F-6473-5340-EFE5C3048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42F81F-53DE-63A7-2EE9-F16B0CBCE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00594E-0A73-B62B-56B6-CD3CC1298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357B42-45E3-72B5-45F1-E828CEEAD05C}"/>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8" name="Footer Placeholder 7">
            <a:extLst>
              <a:ext uri="{FF2B5EF4-FFF2-40B4-BE49-F238E27FC236}">
                <a16:creationId xmlns:a16="http://schemas.microsoft.com/office/drawing/2014/main" id="{46F39D84-A603-88D7-8F44-8A28632086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0F1FC-D251-3B4C-8DA1-A89FC39E32A1}"/>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46401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17F-A677-82FA-EB5B-0E9EB11D67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0EA5C-513B-D53A-65DB-8C3CDB19AA05}"/>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4" name="Footer Placeholder 3">
            <a:extLst>
              <a:ext uri="{FF2B5EF4-FFF2-40B4-BE49-F238E27FC236}">
                <a16:creationId xmlns:a16="http://schemas.microsoft.com/office/drawing/2014/main" id="{2F9DB00F-C9C9-E447-6BD7-590846ECAE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AE2E8-D6B0-351D-9B13-9036DC1D1117}"/>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325647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AB872-3A2A-501E-4BF9-41472DE6119F}"/>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3" name="Footer Placeholder 2">
            <a:extLst>
              <a:ext uri="{FF2B5EF4-FFF2-40B4-BE49-F238E27FC236}">
                <a16:creationId xmlns:a16="http://schemas.microsoft.com/office/drawing/2014/main" id="{4DF6CE26-3117-BF32-F9B9-E644158CEC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678A45-DB75-54DA-A394-26F3871E5E8F}"/>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16987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04DC-B847-811E-2EC7-B240E9310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0B495-D2F0-011F-3C34-14A94B424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7C503-1BF0-7BA6-DB78-294BD808B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13BAD-2F51-8022-7CB2-FD3EE2923045}"/>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6" name="Footer Placeholder 5">
            <a:extLst>
              <a:ext uri="{FF2B5EF4-FFF2-40B4-BE49-F238E27FC236}">
                <a16:creationId xmlns:a16="http://schemas.microsoft.com/office/drawing/2014/main" id="{E1217DD7-2D5A-97D5-78ED-280279076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7C448D-8CDB-74DC-23ED-3B7A71CF932B}"/>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400946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3CDA-858A-F561-9904-EB77417D1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5B89D-C869-1B48-B4C7-86E3ADFD8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B0A594-54B5-1A83-05F7-71D971DEC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A1179-A34E-5905-4E05-BD77C0B8990B}"/>
              </a:ext>
            </a:extLst>
          </p:cNvPr>
          <p:cNvSpPr>
            <a:spLocks noGrp="1"/>
          </p:cNvSpPr>
          <p:nvPr>
            <p:ph type="dt" sz="half" idx="10"/>
          </p:nvPr>
        </p:nvSpPr>
        <p:spPr/>
        <p:txBody>
          <a:bodyPr/>
          <a:lstStyle/>
          <a:p>
            <a:fld id="{DF95076E-EA9C-4904-AE15-46C8090E9319}" type="datetimeFigureOut">
              <a:rPr lang="en-US" smtClean="0"/>
              <a:t>10/1/2024</a:t>
            </a:fld>
            <a:endParaRPr lang="en-US"/>
          </a:p>
        </p:txBody>
      </p:sp>
      <p:sp>
        <p:nvSpPr>
          <p:cNvPr id="6" name="Footer Placeholder 5">
            <a:extLst>
              <a:ext uri="{FF2B5EF4-FFF2-40B4-BE49-F238E27FC236}">
                <a16:creationId xmlns:a16="http://schemas.microsoft.com/office/drawing/2014/main" id="{F92C1CE4-6E53-B948-D486-AFEE7FCAC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B8BCF-C2D1-936D-3195-C1056330C762}"/>
              </a:ext>
            </a:extLst>
          </p:cNvPr>
          <p:cNvSpPr>
            <a:spLocks noGrp="1"/>
          </p:cNvSpPr>
          <p:nvPr>
            <p:ph type="sldNum" sz="quarter" idx="12"/>
          </p:nvPr>
        </p:nvSpPr>
        <p:spPr/>
        <p:txBody>
          <a:bodyPr/>
          <a:lstStyle/>
          <a:p>
            <a:fld id="{66AE8FE2-2D03-45F6-AEDC-588DAE8544FD}" type="slidenum">
              <a:rPr lang="en-US" smtClean="0"/>
              <a:t>‹#›</a:t>
            </a:fld>
            <a:endParaRPr lang="en-US"/>
          </a:p>
        </p:txBody>
      </p:sp>
    </p:spTree>
    <p:extLst>
      <p:ext uri="{BB962C8B-B14F-4D97-AF65-F5344CB8AC3E}">
        <p14:creationId xmlns:p14="http://schemas.microsoft.com/office/powerpoint/2010/main" val="129402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0C2B-C89A-6D32-C142-097204FB1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91D6EA-B255-48E0-C183-CC0DBC063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6CF43-6F8C-EBF1-F094-06B62E9BB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5076E-EA9C-4904-AE15-46C8090E9319}" type="datetimeFigureOut">
              <a:rPr lang="en-US" smtClean="0"/>
              <a:t>10/1/2024</a:t>
            </a:fld>
            <a:endParaRPr lang="en-US"/>
          </a:p>
        </p:txBody>
      </p:sp>
      <p:sp>
        <p:nvSpPr>
          <p:cNvPr id="5" name="Footer Placeholder 4">
            <a:extLst>
              <a:ext uri="{FF2B5EF4-FFF2-40B4-BE49-F238E27FC236}">
                <a16:creationId xmlns:a16="http://schemas.microsoft.com/office/drawing/2014/main" id="{1B0C06D8-F25F-12B7-55DC-8B6C9CAC3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4F8C40-2F29-54CE-F8B3-2148A6601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E8FE2-2D03-45F6-AEDC-588DAE8544FD}" type="slidenum">
              <a:rPr lang="en-US" smtClean="0"/>
              <a:t>‹#›</a:t>
            </a:fld>
            <a:endParaRPr lang="en-US"/>
          </a:p>
        </p:txBody>
      </p:sp>
    </p:spTree>
    <p:extLst>
      <p:ext uri="{BB962C8B-B14F-4D97-AF65-F5344CB8AC3E}">
        <p14:creationId xmlns:p14="http://schemas.microsoft.com/office/powerpoint/2010/main" val="644096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Layout" Target="../diagrams/layout11.xml"/><Relationship Id="rId7" Type="http://schemas.openxmlformats.org/officeDocument/2006/relationships/image" Target="../media/image57.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AB1A91B-A726-8AAD-2FD7-429B809C7022}"/>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Diagnostic Parasitology- Blood Parasites</a:t>
            </a:r>
          </a:p>
        </p:txBody>
      </p:sp>
      <p:sp>
        <p:nvSpPr>
          <p:cNvPr id="3" name="Subtitle 2">
            <a:extLst>
              <a:ext uri="{FF2B5EF4-FFF2-40B4-BE49-F238E27FC236}">
                <a16:creationId xmlns:a16="http://schemas.microsoft.com/office/drawing/2014/main" id="{C5A0752C-4837-3161-FD3B-C74D9801D4D3}"/>
              </a:ext>
            </a:extLst>
          </p:cNvPr>
          <p:cNvSpPr>
            <a:spLocks noGrp="1"/>
          </p:cNvSpPr>
          <p:nvPr>
            <p:ph type="subTitle" idx="1"/>
          </p:nvPr>
        </p:nvSpPr>
        <p:spPr>
          <a:xfrm>
            <a:off x="1350682" y="4870824"/>
            <a:ext cx="10005951" cy="1458258"/>
          </a:xfrm>
        </p:spPr>
        <p:txBody>
          <a:bodyPr anchor="ctr">
            <a:normAutofit/>
          </a:bodyPr>
          <a:lstStyle/>
          <a:p>
            <a:pPr algn="l"/>
            <a:r>
              <a:rPr lang="en-US" sz="1700"/>
              <a:t>Created by: Dr Holly </a:t>
            </a:r>
            <a:r>
              <a:rPr lang="en-US" sz="1700" err="1"/>
              <a:t>Huse</a:t>
            </a:r>
            <a:r>
              <a:rPr lang="en-US" sz="1700"/>
              <a:t> PhD</a:t>
            </a:r>
          </a:p>
          <a:p>
            <a:pPr algn="l"/>
            <a:r>
              <a:rPr lang="en-US" sz="1700"/>
              <a:t>Director, Harbor UCLA Medical Center Microbiology</a:t>
            </a:r>
          </a:p>
          <a:p>
            <a:pPr algn="l"/>
            <a:r>
              <a:rPr lang="en-US" sz="1700"/>
              <a:t>Edited by: Qichao Stephen Ji, MS. MSc. MLS(ASCP)SBB, CLS, CQA(ASQ)</a:t>
            </a:r>
          </a:p>
          <a:p>
            <a:pPr algn="l"/>
            <a:r>
              <a:rPr lang="en-US" sz="1700"/>
              <a:t>Clinical Laboratory Scientist Instructor</a:t>
            </a:r>
          </a:p>
        </p:txBody>
      </p:sp>
    </p:spTree>
    <p:extLst>
      <p:ext uri="{BB962C8B-B14F-4D97-AF65-F5344CB8AC3E}">
        <p14:creationId xmlns:p14="http://schemas.microsoft.com/office/powerpoint/2010/main" val="357529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9A6708D4-F7C0-2743-A597-54081C9D5228}"/>
              </a:ext>
            </a:extLst>
          </p:cNvPr>
          <p:cNvSpPr txBox="1">
            <a:spLocks noGrp="1"/>
          </p:cNvSpPr>
          <p:nvPr>
            <p:ph type="title"/>
          </p:nvPr>
        </p:nvSpPr>
        <p:spPr>
          <a:xfrm>
            <a:off x="2362200" y="652162"/>
            <a:ext cx="10515600" cy="751488"/>
          </a:xfrm>
          <a:prstGeom prst="rect">
            <a:avLst/>
          </a:prstGeom>
        </p:spPr>
        <p:txBody>
          <a:bodyPr vert="horz" wrap="square" lIns="0" tIns="12700" rIns="0" bIns="0" rtlCol="0" anchor="ctr">
            <a:spAutoFit/>
          </a:bodyPr>
          <a:lstStyle/>
          <a:p>
            <a:pPr marL="12700">
              <a:lnSpc>
                <a:spcPct val="100000"/>
              </a:lnSpc>
              <a:spcBef>
                <a:spcPts val="100"/>
              </a:spcBef>
            </a:pPr>
            <a:r>
              <a:rPr sz="4800" spc="-45" dirty="0">
                <a:solidFill>
                  <a:srgbClr val="404040"/>
                </a:solidFill>
                <a:latin typeface="+mn-lt"/>
                <a:cs typeface="Calibri-Light"/>
              </a:rPr>
              <a:t>Malaria</a:t>
            </a:r>
            <a:r>
              <a:rPr sz="4800" spc="-145" dirty="0">
                <a:solidFill>
                  <a:srgbClr val="404040"/>
                </a:solidFill>
                <a:latin typeface="+mn-lt"/>
                <a:cs typeface="Calibri-Light"/>
              </a:rPr>
              <a:t> </a:t>
            </a:r>
            <a:r>
              <a:rPr sz="4800" spc="-65" dirty="0">
                <a:solidFill>
                  <a:srgbClr val="404040"/>
                </a:solidFill>
                <a:latin typeface="+mn-lt"/>
                <a:cs typeface="Calibri-Light"/>
              </a:rPr>
              <a:t>Symptoms</a:t>
            </a:r>
            <a:endParaRPr sz="4800" dirty="0">
              <a:latin typeface="+mn-lt"/>
              <a:cs typeface="Calibri-Light"/>
            </a:endParaRPr>
          </a:p>
        </p:txBody>
      </p:sp>
      <p:sp>
        <p:nvSpPr>
          <p:cNvPr id="5" name="object 6">
            <a:extLst>
              <a:ext uri="{FF2B5EF4-FFF2-40B4-BE49-F238E27FC236}">
                <a16:creationId xmlns:a16="http://schemas.microsoft.com/office/drawing/2014/main" id="{5BE4663C-285C-E641-9943-4F3C8BB48A2A}"/>
              </a:ext>
            </a:extLst>
          </p:cNvPr>
          <p:cNvSpPr txBox="1"/>
          <p:nvPr/>
        </p:nvSpPr>
        <p:spPr>
          <a:xfrm>
            <a:off x="1742744" y="1575359"/>
            <a:ext cx="1967230" cy="452120"/>
          </a:xfrm>
          <a:prstGeom prst="rect">
            <a:avLst/>
          </a:prstGeom>
        </p:spPr>
        <p:txBody>
          <a:bodyPr vert="horz" wrap="square" lIns="0" tIns="12065" rIns="0" bIns="0" rtlCol="0">
            <a:spAutoFit/>
          </a:bodyPr>
          <a:lstStyle/>
          <a:p>
            <a:pPr marL="12700">
              <a:spcBef>
                <a:spcPts val="95"/>
              </a:spcBef>
            </a:pPr>
            <a:r>
              <a:rPr sz="2800" spc="-20" dirty="0">
                <a:solidFill>
                  <a:srgbClr val="404040"/>
                </a:solidFill>
                <a:cs typeface="Calibri"/>
              </a:rPr>
              <a:t>Fever</a:t>
            </a:r>
            <a:r>
              <a:rPr sz="2800" spc="-65" dirty="0">
                <a:solidFill>
                  <a:srgbClr val="404040"/>
                </a:solidFill>
                <a:cs typeface="Calibri"/>
              </a:rPr>
              <a:t> </a:t>
            </a:r>
            <a:r>
              <a:rPr sz="2800" spc="-20" dirty="0">
                <a:solidFill>
                  <a:srgbClr val="404040"/>
                </a:solidFill>
                <a:cs typeface="Calibri"/>
              </a:rPr>
              <a:t>pattern</a:t>
            </a:r>
            <a:endParaRPr sz="2800" dirty="0">
              <a:cs typeface="Calibri"/>
            </a:endParaRPr>
          </a:p>
        </p:txBody>
      </p:sp>
      <p:graphicFrame>
        <p:nvGraphicFramePr>
          <p:cNvPr id="6" name="object 32">
            <a:extLst>
              <a:ext uri="{FF2B5EF4-FFF2-40B4-BE49-F238E27FC236}">
                <a16:creationId xmlns:a16="http://schemas.microsoft.com/office/drawing/2014/main" id="{352CAE1D-B211-7449-ACDF-0F584CB08A07}"/>
              </a:ext>
            </a:extLst>
          </p:cNvPr>
          <p:cNvGraphicFramePr>
            <a:graphicFrameLocks noGrp="1"/>
          </p:cNvGraphicFramePr>
          <p:nvPr/>
        </p:nvGraphicFramePr>
        <p:xfrm>
          <a:off x="1742744" y="2056261"/>
          <a:ext cx="8696656" cy="3813172"/>
        </p:xfrm>
        <a:graphic>
          <a:graphicData uri="http://schemas.openxmlformats.org/drawingml/2006/table">
            <a:tbl>
              <a:tblPr firstRow="1" bandRow="1">
                <a:tableStyleId>{2D5ABB26-0587-4C30-8999-92F81FD0307C}</a:tableStyleId>
              </a:tblPr>
              <a:tblGrid>
                <a:gridCol w="2935878">
                  <a:extLst>
                    <a:ext uri="{9D8B030D-6E8A-4147-A177-3AD203B41FA5}">
                      <a16:colId xmlns:a16="http://schemas.microsoft.com/office/drawing/2014/main" val="20000"/>
                    </a:ext>
                  </a:extLst>
                </a:gridCol>
                <a:gridCol w="5760778">
                  <a:extLst>
                    <a:ext uri="{9D8B030D-6E8A-4147-A177-3AD203B41FA5}">
                      <a16:colId xmlns:a16="http://schemas.microsoft.com/office/drawing/2014/main" val="20001"/>
                    </a:ext>
                  </a:extLst>
                </a:gridCol>
              </a:tblGrid>
              <a:tr h="683513">
                <a:tc>
                  <a:txBody>
                    <a:bodyPr/>
                    <a:lstStyle/>
                    <a:p>
                      <a:pPr marL="91440">
                        <a:lnSpc>
                          <a:spcPct val="100000"/>
                        </a:lnSpc>
                        <a:spcBef>
                          <a:spcPts val="345"/>
                        </a:spcBef>
                      </a:pPr>
                      <a:r>
                        <a:rPr sz="2400" b="1" spc="-5" dirty="0">
                          <a:latin typeface="+mn-lt"/>
                          <a:cs typeface="Verdana"/>
                        </a:rPr>
                        <a:t>Parasite</a:t>
                      </a:r>
                      <a:endParaRPr sz="2400" dirty="0">
                        <a:latin typeface="+mn-lt"/>
                        <a:cs typeface="Verdana"/>
                      </a:endParaRPr>
                    </a:p>
                  </a:txBody>
                  <a:tcPr marL="0" marR="0" marT="4381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800080"/>
                    </a:solidFill>
                  </a:tcPr>
                </a:tc>
                <a:tc>
                  <a:txBody>
                    <a:bodyPr/>
                    <a:lstStyle/>
                    <a:p>
                      <a:pPr marL="92075">
                        <a:lnSpc>
                          <a:spcPct val="100000"/>
                        </a:lnSpc>
                        <a:spcBef>
                          <a:spcPts val="345"/>
                        </a:spcBef>
                      </a:pPr>
                      <a:r>
                        <a:rPr sz="2400" b="1" spc="-10" dirty="0">
                          <a:latin typeface="+mn-lt"/>
                          <a:cs typeface="Verdana"/>
                        </a:rPr>
                        <a:t>Disease</a:t>
                      </a:r>
                      <a:endParaRPr sz="2400">
                        <a:latin typeface="+mn-lt"/>
                        <a:cs typeface="Verdana"/>
                      </a:endParaRPr>
                    </a:p>
                  </a:txBody>
                  <a:tcPr marL="0" marR="0" marT="4381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800080"/>
                    </a:solidFill>
                  </a:tcPr>
                </a:tc>
                <a:extLst>
                  <a:ext uri="{0D108BD9-81ED-4DB2-BD59-A6C34878D82A}">
                    <a16:rowId xmlns:a16="http://schemas.microsoft.com/office/drawing/2014/main" val="10000"/>
                  </a:ext>
                </a:extLst>
              </a:tr>
              <a:tr h="1077341">
                <a:tc>
                  <a:txBody>
                    <a:bodyPr/>
                    <a:lstStyle/>
                    <a:p>
                      <a:pPr marL="91440">
                        <a:lnSpc>
                          <a:spcPct val="100000"/>
                        </a:lnSpc>
                        <a:spcBef>
                          <a:spcPts val="350"/>
                        </a:spcBef>
                      </a:pPr>
                      <a:r>
                        <a:rPr sz="2400" i="1" spc="-10" dirty="0">
                          <a:latin typeface="+mn-lt"/>
                          <a:cs typeface="Verdana"/>
                        </a:rPr>
                        <a:t>Plasmodium</a:t>
                      </a:r>
                      <a:r>
                        <a:rPr sz="2400" i="1" spc="10" dirty="0">
                          <a:latin typeface="+mn-lt"/>
                          <a:cs typeface="Verdana"/>
                        </a:rPr>
                        <a:t> </a:t>
                      </a:r>
                      <a:r>
                        <a:rPr sz="2400" i="1" spc="-5" dirty="0">
                          <a:latin typeface="+mn-lt"/>
                          <a:cs typeface="Verdana"/>
                        </a:rPr>
                        <a:t>falciparum</a:t>
                      </a:r>
                      <a:endParaRPr sz="2400" dirty="0">
                        <a:latin typeface="+mn-lt"/>
                        <a:cs typeface="Verdan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8E7D5"/>
                    </a:solidFill>
                  </a:tcPr>
                </a:tc>
                <a:tc>
                  <a:txBody>
                    <a:bodyPr/>
                    <a:lstStyle/>
                    <a:p>
                      <a:pPr marL="92075" marR="1433830">
                        <a:lnSpc>
                          <a:spcPct val="100000"/>
                        </a:lnSpc>
                        <a:spcBef>
                          <a:spcPts val="350"/>
                        </a:spcBef>
                      </a:pPr>
                      <a:r>
                        <a:rPr sz="2400" b="1" spc="-5" dirty="0">
                          <a:solidFill>
                            <a:srgbClr val="FF0000"/>
                          </a:solidFill>
                          <a:latin typeface="+mn-lt"/>
                          <a:cs typeface="Verdana"/>
                        </a:rPr>
                        <a:t>Malignant </a:t>
                      </a:r>
                      <a:r>
                        <a:rPr sz="2400" u="heavy" spc="-10" dirty="0">
                          <a:uFill>
                            <a:solidFill>
                              <a:srgbClr val="000000"/>
                            </a:solidFill>
                          </a:uFill>
                          <a:latin typeface="+mn-lt"/>
                          <a:cs typeface="Verdana"/>
                        </a:rPr>
                        <a:t>tertian </a:t>
                      </a:r>
                      <a:r>
                        <a:rPr sz="2400" spc="-10" dirty="0">
                          <a:latin typeface="+mn-lt"/>
                          <a:cs typeface="Verdana"/>
                        </a:rPr>
                        <a:t> </a:t>
                      </a:r>
                      <a:r>
                        <a:rPr sz="2400" spc="-5" dirty="0">
                          <a:latin typeface="+mn-lt"/>
                          <a:cs typeface="Verdana"/>
                        </a:rPr>
                        <a:t>malaria</a:t>
                      </a:r>
                      <a:endParaRPr sz="2400" dirty="0">
                        <a:latin typeface="+mn-lt"/>
                        <a:cs typeface="Verdan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683513">
                <a:tc>
                  <a:txBody>
                    <a:bodyPr/>
                    <a:lstStyle/>
                    <a:p>
                      <a:pPr marL="91440">
                        <a:lnSpc>
                          <a:spcPct val="100000"/>
                        </a:lnSpc>
                        <a:spcBef>
                          <a:spcPts val="350"/>
                        </a:spcBef>
                      </a:pPr>
                      <a:r>
                        <a:rPr sz="2400" i="1" spc="-5" dirty="0">
                          <a:latin typeface="+mn-lt"/>
                          <a:cs typeface="Verdana"/>
                        </a:rPr>
                        <a:t>P.</a:t>
                      </a:r>
                      <a:r>
                        <a:rPr sz="2400" i="1" spc="-10" dirty="0">
                          <a:latin typeface="+mn-lt"/>
                          <a:cs typeface="Verdana"/>
                        </a:rPr>
                        <a:t> </a:t>
                      </a:r>
                      <a:r>
                        <a:rPr sz="2400" i="1" spc="-5" dirty="0">
                          <a:latin typeface="+mn-lt"/>
                          <a:cs typeface="Verdana"/>
                        </a:rPr>
                        <a:t>vivax</a:t>
                      </a:r>
                      <a:endParaRPr sz="2400" dirty="0">
                        <a:latin typeface="+mn-lt"/>
                        <a:cs typeface="Verdan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8E7D5"/>
                    </a:solidFill>
                  </a:tcPr>
                </a:tc>
                <a:tc>
                  <a:txBody>
                    <a:bodyPr/>
                    <a:lstStyle/>
                    <a:p>
                      <a:pPr marL="92075">
                        <a:lnSpc>
                          <a:spcPct val="100000"/>
                        </a:lnSpc>
                        <a:spcBef>
                          <a:spcPts val="350"/>
                        </a:spcBef>
                      </a:pPr>
                      <a:r>
                        <a:rPr sz="2400" spc="-5" dirty="0">
                          <a:latin typeface="+mn-lt"/>
                          <a:cs typeface="Verdana"/>
                        </a:rPr>
                        <a:t>Benign </a:t>
                      </a:r>
                      <a:r>
                        <a:rPr sz="2400" u="heavy" spc="-10" dirty="0">
                          <a:uFill>
                            <a:solidFill>
                              <a:srgbClr val="000000"/>
                            </a:solidFill>
                          </a:uFill>
                          <a:latin typeface="+mn-lt"/>
                          <a:cs typeface="Verdana"/>
                        </a:rPr>
                        <a:t>tertian</a:t>
                      </a:r>
                      <a:r>
                        <a:rPr sz="2400" spc="25" dirty="0">
                          <a:latin typeface="+mn-lt"/>
                          <a:cs typeface="Verdana"/>
                        </a:rPr>
                        <a:t> </a:t>
                      </a:r>
                      <a:r>
                        <a:rPr sz="2400" spc="-5" dirty="0">
                          <a:latin typeface="+mn-lt"/>
                          <a:cs typeface="Verdana"/>
                        </a:rPr>
                        <a:t>malaria</a:t>
                      </a:r>
                      <a:endParaRPr sz="2400" dirty="0">
                        <a:latin typeface="+mn-lt"/>
                        <a:cs typeface="Verdan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85292">
                <a:tc>
                  <a:txBody>
                    <a:bodyPr/>
                    <a:lstStyle/>
                    <a:p>
                      <a:pPr marL="91440">
                        <a:lnSpc>
                          <a:spcPct val="100000"/>
                        </a:lnSpc>
                        <a:spcBef>
                          <a:spcPts val="350"/>
                        </a:spcBef>
                      </a:pPr>
                      <a:r>
                        <a:rPr sz="2400" i="1" spc="-5" dirty="0">
                          <a:latin typeface="+mn-lt"/>
                          <a:cs typeface="Verdana"/>
                        </a:rPr>
                        <a:t>P.</a:t>
                      </a:r>
                      <a:r>
                        <a:rPr sz="2400" i="1" spc="-10" dirty="0">
                          <a:latin typeface="+mn-lt"/>
                          <a:cs typeface="Verdana"/>
                        </a:rPr>
                        <a:t> </a:t>
                      </a:r>
                      <a:r>
                        <a:rPr sz="2400" i="1" spc="-5" dirty="0">
                          <a:latin typeface="+mn-lt"/>
                          <a:cs typeface="Verdana"/>
                        </a:rPr>
                        <a:t>ovale</a:t>
                      </a:r>
                      <a:endParaRPr sz="2400">
                        <a:latin typeface="+mn-lt"/>
                        <a:cs typeface="Verdan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8E7D5"/>
                    </a:solidFill>
                  </a:tcPr>
                </a:tc>
                <a:tc>
                  <a:txBody>
                    <a:bodyPr/>
                    <a:lstStyle/>
                    <a:p>
                      <a:pPr marL="92075">
                        <a:lnSpc>
                          <a:spcPct val="100000"/>
                        </a:lnSpc>
                        <a:spcBef>
                          <a:spcPts val="350"/>
                        </a:spcBef>
                      </a:pPr>
                      <a:r>
                        <a:rPr sz="2400" spc="-5" dirty="0">
                          <a:latin typeface="+mn-lt"/>
                          <a:cs typeface="Verdana"/>
                        </a:rPr>
                        <a:t>Benign </a:t>
                      </a:r>
                      <a:r>
                        <a:rPr sz="2400" u="heavy" spc="-10" dirty="0">
                          <a:uFill>
                            <a:solidFill>
                              <a:srgbClr val="000000"/>
                            </a:solidFill>
                          </a:uFill>
                          <a:latin typeface="+mn-lt"/>
                          <a:cs typeface="Verdana"/>
                        </a:rPr>
                        <a:t>tertian</a:t>
                      </a:r>
                      <a:r>
                        <a:rPr sz="2400" spc="25" dirty="0">
                          <a:latin typeface="+mn-lt"/>
                          <a:cs typeface="Verdana"/>
                        </a:rPr>
                        <a:t> </a:t>
                      </a:r>
                      <a:r>
                        <a:rPr sz="2400" spc="-5" dirty="0">
                          <a:latin typeface="+mn-lt"/>
                          <a:cs typeface="Verdana"/>
                        </a:rPr>
                        <a:t>malaria</a:t>
                      </a:r>
                      <a:endParaRPr sz="2400" dirty="0">
                        <a:latin typeface="+mn-lt"/>
                        <a:cs typeface="Verdan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683513">
                <a:tc>
                  <a:txBody>
                    <a:bodyPr/>
                    <a:lstStyle/>
                    <a:p>
                      <a:pPr marL="91440">
                        <a:lnSpc>
                          <a:spcPct val="100000"/>
                        </a:lnSpc>
                        <a:spcBef>
                          <a:spcPts val="350"/>
                        </a:spcBef>
                      </a:pPr>
                      <a:r>
                        <a:rPr sz="2400" i="1" spc="-5" dirty="0">
                          <a:latin typeface="+mn-lt"/>
                          <a:cs typeface="Verdana"/>
                        </a:rPr>
                        <a:t>P.</a:t>
                      </a:r>
                      <a:r>
                        <a:rPr sz="2400" i="1" spc="-10" dirty="0">
                          <a:latin typeface="+mn-lt"/>
                          <a:cs typeface="Verdana"/>
                        </a:rPr>
                        <a:t> malariae</a:t>
                      </a:r>
                      <a:endParaRPr sz="2400" dirty="0">
                        <a:latin typeface="+mn-lt"/>
                        <a:cs typeface="Verdan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8E7D5"/>
                    </a:solidFill>
                  </a:tcPr>
                </a:tc>
                <a:tc>
                  <a:txBody>
                    <a:bodyPr/>
                    <a:lstStyle/>
                    <a:p>
                      <a:pPr marL="92075">
                        <a:lnSpc>
                          <a:spcPct val="100000"/>
                        </a:lnSpc>
                        <a:spcBef>
                          <a:spcPts val="350"/>
                        </a:spcBef>
                      </a:pPr>
                      <a:r>
                        <a:rPr sz="2400" b="1" spc="-10" dirty="0">
                          <a:latin typeface="+mn-lt"/>
                          <a:cs typeface="Verdana"/>
                        </a:rPr>
                        <a:t>Quartan</a:t>
                      </a:r>
                      <a:r>
                        <a:rPr sz="2400" b="1" spc="50" dirty="0">
                          <a:latin typeface="+mn-lt"/>
                          <a:cs typeface="Verdana"/>
                        </a:rPr>
                        <a:t> </a:t>
                      </a:r>
                      <a:r>
                        <a:rPr sz="2400" spc="-5" dirty="0">
                          <a:latin typeface="+mn-lt"/>
                          <a:cs typeface="Verdana"/>
                        </a:rPr>
                        <a:t>malaria</a:t>
                      </a:r>
                      <a:endParaRPr sz="2400" dirty="0">
                        <a:latin typeface="+mn-lt"/>
                        <a:cs typeface="Verdana"/>
                      </a:endParaRPr>
                    </a:p>
                  </a:txBody>
                  <a:tcPr marL="0" marR="0" marT="4445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F8E7D5"/>
                    </a:solidFill>
                  </a:tcPr>
                </a:tc>
                <a:extLst>
                  <a:ext uri="{0D108BD9-81ED-4DB2-BD59-A6C34878D82A}">
                    <a16:rowId xmlns:a16="http://schemas.microsoft.com/office/drawing/2014/main" val="10004"/>
                  </a:ext>
                </a:extLst>
              </a:tr>
            </a:tbl>
          </a:graphicData>
        </a:graphic>
      </p:graphicFrame>
      <p:sp>
        <p:nvSpPr>
          <p:cNvPr id="7" name="object 33">
            <a:extLst>
              <a:ext uri="{FF2B5EF4-FFF2-40B4-BE49-F238E27FC236}">
                <a16:creationId xmlns:a16="http://schemas.microsoft.com/office/drawing/2014/main" id="{21A88CC2-7000-5F45-9697-9B30CEADF4BD}"/>
              </a:ext>
            </a:extLst>
          </p:cNvPr>
          <p:cNvSpPr txBox="1"/>
          <p:nvPr/>
        </p:nvSpPr>
        <p:spPr>
          <a:xfrm>
            <a:off x="6629401" y="5902960"/>
            <a:ext cx="3838575" cy="574040"/>
          </a:xfrm>
          <a:prstGeom prst="rect">
            <a:avLst/>
          </a:prstGeom>
        </p:spPr>
        <p:txBody>
          <a:bodyPr vert="horz" wrap="square" lIns="0" tIns="12700" rIns="0" bIns="0" rtlCol="0">
            <a:spAutoFit/>
          </a:bodyPr>
          <a:lstStyle/>
          <a:p>
            <a:pPr marL="12700" marR="5080">
              <a:spcBef>
                <a:spcPts val="100"/>
              </a:spcBef>
            </a:pPr>
            <a:r>
              <a:rPr spc="-30" dirty="0">
                <a:cs typeface="Arial"/>
              </a:rPr>
              <a:t>Tertian </a:t>
            </a:r>
            <a:r>
              <a:rPr dirty="0">
                <a:cs typeface="Arial"/>
              </a:rPr>
              <a:t>= </a:t>
            </a:r>
            <a:r>
              <a:rPr spc="-5" dirty="0">
                <a:cs typeface="Arial"/>
              </a:rPr>
              <a:t>q 48 hours (every other </a:t>
            </a:r>
            <a:r>
              <a:rPr spc="-10" dirty="0">
                <a:cs typeface="Arial"/>
              </a:rPr>
              <a:t>day)  </a:t>
            </a:r>
            <a:r>
              <a:rPr spc="-5" dirty="0">
                <a:cs typeface="Arial"/>
              </a:rPr>
              <a:t>Quartan </a:t>
            </a:r>
            <a:r>
              <a:rPr dirty="0">
                <a:cs typeface="Arial"/>
              </a:rPr>
              <a:t>= </a:t>
            </a:r>
            <a:r>
              <a:rPr spc="-5" dirty="0">
                <a:cs typeface="Arial"/>
              </a:rPr>
              <a:t>q </a:t>
            </a:r>
            <a:r>
              <a:rPr spc="-10" dirty="0">
                <a:cs typeface="Arial"/>
              </a:rPr>
              <a:t>72 </a:t>
            </a:r>
            <a:r>
              <a:rPr spc="-5" dirty="0">
                <a:cs typeface="Arial"/>
              </a:rPr>
              <a:t>hours</a:t>
            </a:r>
            <a:endParaRPr dirty="0">
              <a:cs typeface="Arial"/>
            </a:endParaRPr>
          </a:p>
        </p:txBody>
      </p:sp>
      <p:sp>
        <p:nvSpPr>
          <p:cNvPr id="8" name="TextBox 7">
            <a:extLst>
              <a:ext uri="{FF2B5EF4-FFF2-40B4-BE49-F238E27FC236}">
                <a16:creationId xmlns:a16="http://schemas.microsoft.com/office/drawing/2014/main" id="{A4A02109-49F0-0C47-99B9-868DC995B1A3}"/>
              </a:ext>
            </a:extLst>
          </p:cNvPr>
          <p:cNvSpPr txBox="1"/>
          <p:nvPr/>
        </p:nvSpPr>
        <p:spPr>
          <a:xfrm>
            <a:off x="1686496" y="6400800"/>
            <a:ext cx="3102196" cy="369332"/>
          </a:xfrm>
          <a:prstGeom prst="rect">
            <a:avLst/>
          </a:prstGeom>
          <a:noFill/>
        </p:spPr>
        <p:txBody>
          <a:bodyPr wrap="none" rtlCol="0">
            <a:spAutoFit/>
          </a:bodyPr>
          <a:lstStyle/>
          <a:p>
            <a:r>
              <a:rPr lang="en-US" dirty="0"/>
              <a:t>Slide credit: Dr. Margie Morgan</a:t>
            </a:r>
          </a:p>
        </p:txBody>
      </p:sp>
    </p:spTree>
    <p:extLst>
      <p:ext uri="{BB962C8B-B14F-4D97-AF65-F5344CB8AC3E}">
        <p14:creationId xmlns:p14="http://schemas.microsoft.com/office/powerpoint/2010/main" val="232001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49C20-2C72-7B4F-8637-DA0CAF343EBC}"/>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mn-lt"/>
              </a:rPr>
              <a:t>Clinical manifestations</a:t>
            </a:r>
          </a:p>
        </p:txBody>
      </p:sp>
      <p:sp>
        <p:nvSpPr>
          <p:cNvPr id="3" name="Content Placeholder 2">
            <a:extLst>
              <a:ext uri="{FF2B5EF4-FFF2-40B4-BE49-F238E27FC236}">
                <a16:creationId xmlns:a16="http://schemas.microsoft.com/office/drawing/2014/main" id="{32874EE2-3DCC-314D-BC64-70231BF29493}"/>
              </a:ext>
            </a:extLst>
          </p:cNvPr>
          <p:cNvSpPr>
            <a:spLocks noGrp="1"/>
          </p:cNvSpPr>
          <p:nvPr>
            <p:ph idx="1"/>
          </p:nvPr>
        </p:nvSpPr>
        <p:spPr>
          <a:xfrm>
            <a:off x="762000" y="1622745"/>
            <a:ext cx="10505549" cy="4378810"/>
          </a:xfrm>
        </p:spPr>
        <p:txBody>
          <a:bodyPr anchor="ctr">
            <a:normAutofit/>
          </a:bodyPr>
          <a:lstStyle/>
          <a:p>
            <a:r>
              <a:rPr lang="en-US" sz="2000" dirty="0"/>
              <a:t>Most frequent symptoms include fever and chills, which can be accompanied by headache, myalgias, arthralgias, weakness, vomiting, and diarrhea</a:t>
            </a:r>
          </a:p>
          <a:p>
            <a:r>
              <a:rPr lang="en-US" sz="2000" i="1" dirty="0"/>
              <a:t>P. falciparum</a:t>
            </a:r>
            <a:r>
              <a:rPr lang="en-US" sz="2000" dirty="0"/>
              <a:t> </a:t>
            </a:r>
          </a:p>
          <a:p>
            <a:pPr lvl="1"/>
            <a:r>
              <a:rPr lang="en-US" sz="2000" dirty="0"/>
              <a:t>Most severe, potentially fatal</a:t>
            </a:r>
          </a:p>
          <a:p>
            <a:pPr lvl="1"/>
            <a:r>
              <a:rPr lang="en-US" sz="2000" dirty="0"/>
              <a:t>CNS involvement (cerebral malaria)</a:t>
            </a:r>
          </a:p>
          <a:p>
            <a:pPr lvl="1"/>
            <a:r>
              <a:rPr lang="en-US" sz="2000" dirty="0"/>
              <a:t>Acute renal failure (Blackwater Fever)</a:t>
            </a:r>
          </a:p>
          <a:p>
            <a:pPr lvl="1"/>
            <a:r>
              <a:rPr lang="en-US" sz="2000" dirty="0"/>
              <a:t>Severe anemia</a:t>
            </a:r>
          </a:p>
          <a:p>
            <a:pPr lvl="1"/>
            <a:r>
              <a:rPr lang="en-US" sz="2000" dirty="0"/>
              <a:t>Acute respiratory distress syndrome.</a:t>
            </a:r>
          </a:p>
        </p:txBody>
      </p:sp>
    </p:spTree>
    <p:extLst>
      <p:ext uri="{BB962C8B-B14F-4D97-AF65-F5344CB8AC3E}">
        <p14:creationId xmlns:p14="http://schemas.microsoft.com/office/powerpoint/2010/main" val="149717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8017254" y="525439"/>
            <a:ext cx="3336545" cy="1657614"/>
          </a:xfrm>
        </p:spPr>
        <p:txBody>
          <a:bodyPr>
            <a:normAutofit/>
          </a:bodyPr>
          <a:lstStyle/>
          <a:p>
            <a:pPr eaLnBrk="1" hangingPunct="1">
              <a:defRPr/>
            </a:pPr>
            <a:r>
              <a:rPr lang="en-US" sz="3600" i="1">
                <a:latin typeface="+mn-lt"/>
              </a:rPr>
              <a:t>Plasmodium vivax</a:t>
            </a:r>
          </a:p>
        </p:txBody>
      </p:sp>
      <p:pic>
        <p:nvPicPr>
          <p:cNvPr id="200707" name="Picture 9" descr="P_vivax_trophozoite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7261" y="375320"/>
            <a:ext cx="3848658" cy="38486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7319" name="Straight Connector 397318">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0712" name="Picture 19" descr="FIG_27A_vivax_troph"/>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3015" y="375320"/>
            <a:ext cx="1834994" cy="1657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7321" name="Straight Connector 397320">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0710" name="Picture 15" descr="Pv_rings_thinA"/>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17111" y="2424609"/>
            <a:ext cx="1799367" cy="1799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7323" name="Straight Connector 397322">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0709" name="Picture 13" descr="Pv_schizont_thinB"/>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9126" y="4911833"/>
            <a:ext cx="1448019" cy="1448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1" name="Picture 17" descr="240px-Plasmodium_vivax_0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72412" y="4911833"/>
            <a:ext cx="2145220" cy="1448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32DCE7A2-CE57-7C45-B9CA-92415925A07A}"/>
              </a:ext>
            </a:extLst>
          </p:cNvPr>
          <p:cNvSpPr>
            <a:spLocks noGrp="1"/>
          </p:cNvSpPr>
          <p:nvPr>
            <p:ph idx="1"/>
          </p:nvPr>
        </p:nvSpPr>
        <p:spPr>
          <a:xfrm>
            <a:off x="8017254" y="2274491"/>
            <a:ext cx="3336546" cy="3902472"/>
          </a:xfrm>
        </p:spPr>
        <p:txBody>
          <a:bodyPr>
            <a:normAutofit/>
          </a:bodyPr>
          <a:lstStyle/>
          <a:p>
            <a:pPr eaLnBrk="1" hangingPunct="1">
              <a:defRPr/>
            </a:pPr>
            <a:r>
              <a:rPr lang="en-US" sz="1700"/>
              <a:t>Benign tertian malaria</a:t>
            </a:r>
          </a:p>
          <a:p>
            <a:pPr>
              <a:defRPr/>
            </a:pPr>
            <a:r>
              <a:rPr lang="en-US" sz="1700" spc="-5">
                <a:cs typeface="Arial"/>
              </a:rPr>
              <a:t>Untreated infections may remain dormant in </a:t>
            </a:r>
            <a:r>
              <a:rPr lang="en-US" sz="1700">
                <a:cs typeface="Arial"/>
              </a:rPr>
              <a:t>the </a:t>
            </a:r>
            <a:r>
              <a:rPr lang="en-US" sz="1700" spc="-20">
                <a:cs typeface="Arial"/>
              </a:rPr>
              <a:t>liver, and relapse can occur</a:t>
            </a:r>
          </a:p>
          <a:p>
            <a:pPr>
              <a:defRPr/>
            </a:pPr>
            <a:r>
              <a:rPr lang="en-US" sz="1700" spc="-5">
                <a:cs typeface="Arial"/>
              </a:rPr>
              <a:t>Identification:</a:t>
            </a:r>
            <a:endParaRPr lang="en-US" sz="1700"/>
          </a:p>
          <a:p>
            <a:pPr lvl="1">
              <a:defRPr/>
            </a:pPr>
            <a:r>
              <a:rPr lang="en-US" sz="1700"/>
              <a:t>Infect young (enlarged) RBCs</a:t>
            </a:r>
          </a:p>
          <a:p>
            <a:pPr lvl="1">
              <a:defRPr/>
            </a:pPr>
            <a:r>
              <a:rPr lang="en-US" sz="1700"/>
              <a:t>Occasional Schuffner’s dots </a:t>
            </a:r>
          </a:p>
          <a:p>
            <a:pPr lvl="1">
              <a:defRPr/>
            </a:pPr>
            <a:r>
              <a:rPr lang="en-US" sz="1700"/>
              <a:t>Delicate young ring</a:t>
            </a:r>
          </a:p>
          <a:p>
            <a:pPr lvl="1">
              <a:defRPr/>
            </a:pPr>
            <a:r>
              <a:rPr lang="en-US" sz="1700"/>
              <a:t>Very Ameboid trophozoite</a:t>
            </a:r>
          </a:p>
          <a:p>
            <a:pPr lvl="1">
              <a:defRPr/>
            </a:pPr>
            <a:r>
              <a:rPr lang="en-US" sz="1700"/>
              <a:t>Mature schizont has 12-24 merozoites</a:t>
            </a:r>
          </a:p>
        </p:txBody>
      </p:sp>
      <p:cxnSp>
        <p:nvCxnSpPr>
          <p:cNvPr id="397325" name="Straight Connector 397324">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0152" name="Rectangle 390151">
            <a:extLst>
              <a:ext uri="{FF2B5EF4-FFF2-40B4-BE49-F238E27FC236}">
                <a16:creationId xmlns:a16="http://schemas.microsoft.com/office/drawing/2014/main" id="{4513F69C-3D6D-4E72-9289-5BC3584D6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146" name="Rectangle 2"/>
          <p:cNvSpPr>
            <a:spLocks noGrp="1" noChangeArrowheads="1"/>
          </p:cNvSpPr>
          <p:nvPr>
            <p:ph type="title"/>
          </p:nvPr>
        </p:nvSpPr>
        <p:spPr>
          <a:xfrm>
            <a:off x="7527223" y="557189"/>
            <a:ext cx="3826577" cy="1671566"/>
          </a:xfrm>
        </p:spPr>
        <p:txBody>
          <a:bodyPr>
            <a:normAutofit/>
          </a:bodyPr>
          <a:lstStyle/>
          <a:p>
            <a:pPr eaLnBrk="1" hangingPunct="1">
              <a:defRPr/>
            </a:pPr>
            <a:r>
              <a:rPr lang="en-US" sz="4000" i="1"/>
              <a:t>Plasmodium ovale</a:t>
            </a:r>
          </a:p>
        </p:txBody>
      </p:sp>
      <p:pic>
        <p:nvPicPr>
          <p:cNvPr id="10" name="Picture 13" descr="Po_schizont_thinB">
            <a:extLst>
              <a:ext uri="{FF2B5EF4-FFF2-40B4-BE49-F238E27FC236}">
                <a16:creationId xmlns:a16="http://schemas.microsoft.com/office/drawing/2014/main" id="{71E89975-2518-4EEF-8C40-D69970070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19" r="3428" b="-1"/>
          <a:stretch/>
        </p:blipFill>
        <p:spPr bwMode="auto">
          <a:xfrm>
            <a:off x="20" y="-1"/>
            <a:ext cx="3997732" cy="4469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Po_gametocyte_thinD">
            <a:extLst>
              <a:ext uri="{FF2B5EF4-FFF2-40B4-BE49-F238E27FC236}">
                <a16:creationId xmlns:a16="http://schemas.microsoft.com/office/drawing/2014/main" id="{E873725A-29A1-4D3A-9EAC-1D83D85FA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36" r="2" b="17826"/>
          <a:stretch/>
        </p:blipFill>
        <p:spPr bwMode="auto">
          <a:xfrm>
            <a:off x="4184069" y="-2"/>
            <a:ext cx="3027239" cy="2226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
            <a:extLst>
              <a:ext uri="{FF2B5EF4-FFF2-40B4-BE49-F238E27FC236}">
                <a16:creationId xmlns:a16="http://schemas.microsoft.com/office/drawing/2014/main" id="{102EB05B-D08F-4333-9EEF-82DB00D45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208" b="-6"/>
          <a:stretch/>
        </p:blipFill>
        <p:spPr bwMode="auto">
          <a:xfrm>
            <a:off x="4184069" y="2406570"/>
            <a:ext cx="3027239" cy="20509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FIG_41A_ovale">
            <a:extLst>
              <a:ext uri="{FF2B5EF4-FFF2-40B4-BE49-F238E27FC236}">
                <a16:creationId xmlns:a16="http://schemas.microsoft.com/office/drawing/2014/main" id="{24BEB064-3C61-4ACF-ACE3-0B5283740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110" r="-4" b="13670"/>
          <a:stretch/>
        </p:blipFill>
        <p:spPr bwMode="auto">
          <a:xfrm>
            <a:off x="-3717" y="4638290"/>
            <a:ext cx="3020892" cy="22197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_rings_thinB">
            <a:extLst>
              <a:ext uri="{FF2B5EF4-FFF2-40B4-BE49-F238E27FC236}">
                <a16:creationId xmlns:a16="http://schemas.microsoft.com/office/drawing/2014/main" id="{DAE60E71-E408-4224-B5D3-6E97FE74F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2536" r="-2" b="22113"/>
          <a:stretch/>
        </p:blipFill>
        <p:spPr bwMode="auto">
          <a:xfrm>
            <a:off x="3184628" y="4629236"/>
            <a:ext cx="4026679" cy="22287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7" name="Rectangle 3"/>
          <p:cNvSpPr>
            <a:spLocks noGrp="1" noChangeArrowheads="1"/>
          </p:cNvSpPr>
          <p:nvPr>
            <p:ph idx="1"/>
          </p:nvPr>
        </p:nvSpPr>
        <p:spPr>
          <a:xfrm>
            <a:off x="7527223" y="2400475"/>
            <a:ext cx="3826578" cy="3776488"/>
          </a:xfrm>
        </p:spPr>
        <p:txBody>
          <a:bodyPr>
            <a:normAutofit/>
          </a:bodyPr>
          <a:lstStyle/>
          <a:p>
            <a:pPr eaLnBrk="1" hangingPunct="1">
              <a:defRPr/>
            </a:pPr>
            <a:r>
              <a:rPr lang="en-US" sz="1700"/>
              <a:t>Benign tertial malaria</a:t>
            </a:r>
          </a:p>
          <a:p>
            <a:pPr eaLnBrk="1" hangingPunct="1">
              <a:defRPr/>
            </a:pPr>
            <a:r>
              <a:rPr lang="en-US" sz="1700"/>
              <a:t>Relapse can occur</a:t>
            </a:r>
          </a:p>
          <a:p>
            <a:pPr eaLnBrk="1" hangingPunct="1">
              <a:defRPr/>
            </a:pPr>
            <a:r>
              <a:rPr lang="en-US" sz="1700"/>
              <a:t>Characteristics:</a:t>
            </a:r>
          </a:p>
          <a:p>
            <a:pPr lvl="1">
              <a:defRPr/>
            </a:pPr>
            <a:r>
              <a:rPr lang="en-US" sz="1700"/>
              <a:t>Tends to infect young RBCs</a:t>
            </a:r>
          </a:p>
          <a:p>
            <a:pPr lvl="1">
              <a:defRPr/>
            </a:pPr>
            <a:r>
              <a:rPr lang="en-US" sz="1700"/>
              <a:t>Enlarged RBCs with fimbriated edges</a:t>
            </a:r>
          </a:p>
          <a:p>
            <a:pPr lvl="1">
              <a:defRPr/>
            </a:pPr>
            <a:r>
              <a:rPr lang="en-US" sz="1700"/>
              <a:t>Oval infected RBCs may be seen</a:t>
            </a:r>
          </a:p>
          <a:p>
            <a:pPr lvl="1">
              <a:defRPr/>
            </a:pPr>
            <a:r>
              <a:rPr lang="en-US" sz="1700"/>
              <a:t>Schuffner’s dots appear early in infected RBCs</a:t>
            </a:r>
          </a:p>
          <a:p>
            <a:pPr lvl="1">
              <a:defRPr/>
            </a:pPr>
            <a:r>
              <a:rPr lang="en-US" sz="1700"/>
              <a:t>Trophozoite more compact, less ameboid</a:t>
            </a:r>
          </a:p>
          <a:p>
            <a:pPr lvl="1">
              <a:defRPr/>
            </a:pPr>
            <a:r>
              <a:rPr lang="en-US" sz="1700"/>
              <a:t>Mature schizont has average 8 merozoites</a:t>
            </a:r>
          </a:p>
          <a:p>
            <a:pPr eaLnBrk="1" hangingPunct="1">
              <a:buFont typeface="Wingdings" panose="05000000000000000000" pitchFamily="2" charset="2"/>
              <a:buNone/>
              <a:defRPr/>
            </a:pPr>
            <a:endParaRPr lang="en-US" sz="1700"/>
          </a:p>
        </p:txBody>
      </p:sp>
    </p:spTree>
    <p:extLst>
      <p:ext uri="{BB962C8B-B14F-4D97-AF65-F5344CB8AC3E}">
        <p14:creationId xmlns:p14="http://schemas.microsoft.com/office/powerpoint/2010/main" val="260184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1176" name="Rectangle 391175">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170" name="Rectangle 2"/>
          <p:cNvSpPr>
            <a:spLocks noGrp="1" noChangeArrowheads="1"/>
          </p:cNvSpPr>
          <p:nvPr>
            <p:ph type="title"/>
          </p:nvPr>
        </p:nvSpPr>
        <p:spPr>
          <a:xfrm>
            <a:off x="5430129" y="486184"/>
            <a:ext cx="6118403" cy="1325563"/>
          </a:xfrm>
        </p:spPr>
        <p:txBody>
          <a:bodyPr>
            <a:normAutofit/>
          </a:bodyPr>
          <a:lstStyle/>
          <a:p>
            <a:pPr eaLnBrk="1" hangingPunct="1">
              <a:defRPr/>
            </a:pPr>
            <a:r>
              <a:rPr lang="en-US" i="1" dirty="0"/>
              <a:t>Plasmodium </a:t>
            </a:r>
            <a:r>
              <a:rPr lang="en-US" i="1" dirty="0" err="1"/>
              <a:t>malariae</a:t>
            </a:r>
            <a:endParaRPr lang="en-US" i="1" dirty="0"/>
          </a:p>
        </p:txBody>
      </p:sp>
      <p:pic>
        <p:nvPicPr>
          <p:cNvPr id="5" name="Picture 5" descr="P_malariae2-ic">
            <a:extLst>
              <a:ext uri="{FF2B5EF4-FFF2-40B4-BE49-F238E27FC236}">
                <a16:creationId xmlns:a16="http://schemas.microsoft.com/office/drawing/2014/main" id="{5FFEB0C0-093D-4994-B5DE-B45353D24B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486730"/>
            <a:ext cx="4100921" cy="273394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igure A: Band-form trophozoite of &lt;em&gt;P. malariae&lt;/em&gt; in a thin blood smear.">
            <a:extLst>
              <a:ext uri="{FF2B5EF4-FFF2-40B4-BE49-F238E27FC236}">
                <a16:creationId xmlns:a16="http://schemas.microsoft.com/office/drawing/2014/main" id="{CA6CE4AF-AC55-4BFF-BEA7-3D9D8945A8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1338" y="3543300"/>
            <a:ext cx="2813049"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391171" name="Rectangle 3"/>
          <p:cNvSpPr>
            <a:spLocks noGrp="1" noChangeArrowheads="1"/>
          </p:cNvSpPr>
          <p:nvPr>
            <p:ph idx="1"/>
          </p:nvPr>
        </p:nvSpPr>
        <p:spPr>
          <a:xfrm>
            <a:off x="5430129" y="1946684"/>
            <a:ext cx="6118403" cy="4351338"/>
          </a:xfrm>
        </p:spPr>
        <p:txBody>
          <a:bodyPr>
            <a:normAutofit/>
          </a:bodyPr>
          <a:lstStyle/>
          <a:p>
            <a:pPr eaLnBrk="1" hangingPunct="1">
              <a:defRPr/>
            </a:pPr>
            <a:r>
              <a:rPr lang="en-US"/>
              <a:t>Quartan malaria</a:t>
            </a:r>
          </a:p>
          <a:p>
            <a:pPr eaLnBrk="1" hangingPunct="1">
              <a:defRPr/>
            </a:pPr>
            <a:r>
              <a:rPr lang="en-US"/>
              <a:t>Characteristics:</a:t>
            </a:r>
          </a:p>
          <a:p>
            <a:pPr lvl="1">
              <a:defRPr/>
            </a:pPr>
            <a:r>
              <a:rPr lang="en-US"/>
              <a:t>Tends to infect old RBCs</a:t>
            </a:r>
          </a:p>
          <a:p>
            <a:pPr lvl="1">
              <a:defRPr/>
            </a:pPr>
            <a:r>
              <a:rPr lang="en-US"/>
              <a:t>Normal size RBCs</a:t>
            </a:r>
          </a:p>
          <a:p>
            <a:pPr lvl="1">
              <a:defRPr/>
            </a:pPr>
            <a:r>
              <a:rPr lang="en-US"/>
              <a:t>Thick ring, large nucleus</a:t>
            </a:r>
          </a:p>
          <a:p>
            <a:pPr lvl="1">
              <a:defRPr/>
            </a:pPr>
            <a:r>
              <a:rPr lang="en-US"/>
              <a:t>“Band” forms </a:t>
            </a:r>
          </a:p>
          <a:p>
            <a:pPr lvl="1">
              <a:defRPr/>
            </a:pPr>
            <a:r>
              <a:rPr lang="en-US"/>
              <a:t>Mature </a:t>
            </a:r>
            <a:r>
              <a:rPr lang="en-US" err="1"/>
              <a:t>schizont</a:t>
            </a:r>
            <a:r>
              <a:rPr lang="en-US"/>
              <a:t> contains 6-12 merozoites in “rosette” form</a:t>
            </a:r>
          </a:p>
        </p:txBody>
      </p:sp>
      <p:sp>
        <p:nvSpPr>
          <p:cNvPr id="391178" name="Arc 391177">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991925" y="5644752"/>
            <a:ext cx="2987899"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63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2200" name="Rectangle 39219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194" name="Rectangle 2"/>
          <p:cNvSpPr>
            <a:spLocks noGrp="1" noChangeArrowheads="1"/>
          </p:cNvSpPr>
          <p:nvPr>
            <p:ph type="title"/>
          </p:nvPr>
        </p:nvSpPr>
        <p:spPr>
          <a:xfrm>
            <a:off x="838201" y="345810"/>
            <a:ext cx="5120561" cy="1325563"/>
          </a:xfrm>
        </p:spPr>
        <p:txBody>
          <a:bodyPr>
            <a:normAutofit/>
          </a:bodyPr>
          <a:lstStyle/>
          <a:p>
            <a:pPr eaLnBrk="1" hangingPunct="1">
              <a:defRPr/>
            </a:pPr>
            <a:r>
              <a:rPr lang="en-US" i="1" dirty="0"/>
              <a:t>Plasmodium falciparum</a:t>
            </a:r>
          </a:p>
        </p:txBody>
      </p:sp>
      <p:sp>
        <p:nvSpPr>
          <p:cNvPr id="392195" name="Rectangle 3"/>
          <p:cNvSpPr>
            <a:spLocks noGrp="1" noChangeArrowheads="1"/>
          </p:cNvSpPr>
          <p:nvPr>
            <p:ph idx="1"/>
          </p:nvPr>
        </p:nvSpPr>
        <p:spPr>
          <a:xfrm>
            <a:off x="838201" y="1825625"/>
            <a:ext cx="5092194" cy="4351338"/>
          </a:xfrm>
        </p:spPr>
        <p:txBody>
          <a:bodyPr>
            <a:normAutofit lnSpcReduction="10000"/>
          </a:bodyPr>
          <a:lstStyle/>
          <a:p>
            <a:pPr eaLnBrk="1" hangingPunct="1">
              <a:defRPr/>
            </a:pPr>
            <a:r>
              <a:rPr lang="en-US" sz="1800" dirty="0"/>
              <a:t>Malignant tertian malaria</a:t>
            </a:r>
          </a:p>
          <a:p>
            <a:pPr>
              <a:defRPr/>
            </a:pPr>
            <a:r>
              <a:rPr lang="en-US" sz="1800" dirty="0"/>
              <a:t>Due to the plugging of vessels in the internal organs:</a:t>
            </a:r>
          </a:p>
          <a:p>
            <a:pPr lvl="1">
              <a:defRPr/>
            </a:pPr>
            <a:r>
              <a:rPr lang="en-US" sz="1800" dirty="0"/>
              <a:t>“Cerebral Malaria”</a:t>
            </a:r>
          </a:p>
          <a:p>
            <a:pPr lvl="1">
              <a:defRPr/>
            </a:pPr>
            <a:r>
              <a:rPr lang="en-US" sz="1800" dirty="0"/>
              <a:t>“Blackwater Fever” &amp; kidney failure</a:t>
            </a:r>
          </a:p>
          <a:p>
            <a:pPr lvl="1">
              <a:defRPr/>
            </a:pPr>
            <a:r>
              <a:rPr lang="en-US" sz="1800" dirty="0"/>
              <a:t>DIC</a:t>
            </a:r>
          </a:p>
          <a:p>
            <a:pPr lvl="1">
              <a:defRPr/>
            </a:pPr>
            <a:r>
              <a:rPr lang="en-US" sz="1800" dirty="0"/>
              <a:t>Multi-organ failure</a:t>
            </a:r>
          </a:p>
          <a:p>
            <a:pPr eaLnBrk="1" hangingPunct="1">
              <a:defRPr/>
            </a:pPr>
            <a:r>
              <a:rPr lang="en-US" sz="1800" dirty="0"/>
              <a:t>Characteristics:</a:t>
            </a:r>
          </a:p>
          <a:p>
            <a:pPr lvl="1">
              <a:defRPr/>
            </a:pPr>
            <a:r>
              <a:rPr lang="en-US" sz="1800" dirty="0"/>
              <a:t>Tends to infect any RBCs</a:t>
            </a:r>
          </a:p>
          <a:p>
            <a:pPr lvl="1">
              <a:defRPr/>
            </a:pPr>
            <a:r>
              <a:rPr lang="en-US" sz="1800" dirty="0"/>
              <a:t>Maurer’s clefts, no </a:t>
            </a:r>
            <a:r>
              <a:rPr lang="en-US" sz="1800" dirty="0" err="1"/>
              <a:t>Schuffner’s</a:t>
            </a:r>
            <a:r>
              <a:rPr lang="en-US" sz="1800" dirty="0"/>
              <a:t> dots</a:t>
            </a:r>
          </a:p>
          <a:p>
            <a:pPr lvl="1">
              <a:defRPr/>
            </a:pPr>
            <a:r>
              <a:rPr lang="en-US" sz="1800" dirty="0"/>
              <a:t>Multiple rings per RBC</a:t>
            </a:r>
          </a:p>
          <a:p>
            <a:pPr lvl="1">
              <a:defRPr/>
            </a:pPr>
            <a:r>
              <a:rPr lang="en-US" sz="1800" dirty="0"/>
              <a:t>Rings may form “headphones”</a:t>
            </a:r>
          </a:p>
          <a:p>
            <a:pPr lvl="1">
              <a:defRPr/>
            </a:pPr>
            <a:r>
              <a:rPr lang="en-US" sz="1800" dirty="0"/>
              <a:t>Delicate rings, </a:t>
            </a:r>
            <a:r>
              <a:rPr lang="en-US" sz="1800" dirty="0" err="1"/>
              <a:t>accole</a:t>
            </a:r>
            <a:r>
              <a:rPr lang="en-US" sz="1800" dirty="0"/>
              <a:t> or applique forms</a:t>
            </a:r>
          </a:p>
          <a:p>
            <a:pPr lvl="1">
              <a:defRPr/>
            </a:pPr>
            <a:r>
              <a:rPr lang="en-US" sz="1800" dirty="0"/>
              <a:t>Schizonts and </a:t>
            </a:r>
            <a:r>
              <a:rPr lang="en-US" sz="1800" dirty="0" err="1"/>
              <a:t>trophs</a:t>
            </a:r>
            <a:r>
              <a:rPr lang="en-US" sz="1800" dirty="0"/>
              <a:t> not usually seen</a:t>
            </a:r>
          </a:p>
          <a:p>
            <a:pPr lvl="1">
              <a:defRPr/>
            </a:pPr>
            <a:r>
              <a:rPr lang="en-US" sz="1800" dirty="0"/>
              <a:t>Crescent-shaped gametocytes</a:t>
            </a:r>
          </a:p>
        </p:txBody>
      </p:sp>
      <p:sp>
        <p:nvSpPr>
          <p:cNvPr id="392202" name="Oval 39220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12" descr="180px-Plasmodium">
            <a:extLst>
              <a:ext uri="{FF2B5EF4-FFF2-40B4-BE49-F238E27FC236}">
                <a16:creationId xmlns:a16="http://schemas.microsoft.com/office/drawing/2014/main" id="{144E253F-DFD7-4449-9DCD-AABEBCAFD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04" r="-2" b="368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4" name="Arc 39220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10" descr="Pf_rings_thinB">
            <a:extLst>
              <a:ext uri="{FF2B5EF4-FFF2-40B4-BE49-F238E27FC236}">
                <a16:creationId xmlns:a16="http://schemas.microsoft.com/office/drawing/2014/main" id="{6D88019D-10B4-4BC8-B83A-125396509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06" b="6225"/>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84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urer's clefts in Plasmodium falciparum infection">
            <a:extLst>
              <a:ext uri="{FF2B5EF4-FFF2-40B4-BE49-F238E27FC236}">
                <a16:creationId xmlns:a16="http://schemas.microsoft.com/office/drawing/2014/main" id="{7A5DF44A-94E4-4014-926F-50E55B429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87" r="28251" b="28476"/>
          <a:stretch/>
        </p:blipFill>
        <p:spPr bwMode="auto">
          <a:xfrm>
            <a:off x="6096000" y="1358384"/>
            <a:ext cx="4191000" cy="2724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2F619D-C346-4425-B3BE-6BBF73567FD0}"/>
              </a:ext>
            </a:extLst>
          </p:cNvPr>
          <p:cNvSpPr txBox="1"/>
          <p:nvPr/>
        </p:nvSpPr>
        <p:spPr>
          <a:xfrm>
            <a:off x="5993767" y="661908"/>
            <a:ext cx="4452629" cy="646331"/>
          </a:xfrm>
          <a:prstGeom prst="rect">
            <a:avLst/>
          </a:prstGeom>
          <a:noFill/>
        </p:spPr>
        <p:txBody>
          <a:bodyPr wrap="none" rtlCol="0">
            <a:spAutoFit/>
          </a:bodyPr>
          <a:lstStyle/>
          <a:p>
            <a:pPr algn="ctr"/>
            <a:r>
              <a:rPr lang="en-US" b="1" dirty="0"/>
              <a:t>Maurer’s clefts</a:t>
            </a:r>
          </a:p>
          <a:p>
            <a:r>
              <a:rPr lang="en-US" dirty="0"/>
              <a:t>Larger and more course than </a:t>
            </a:r>
            <a:r>
              <a:rPr lang="en-US" dirty="0" err="1"/>
              <a:t>Schuffner’s</a:t>
            </a:r>
            <a:r>
              <a:rPr lang="en-US" dirty="0"/>
              <a:t> dots</a:t>
            </a:r>
          </a:p>
        </p:txBody>
      </p:sp>
      <p:pic>
        <p:nvPicPr>
          <p:cNvPr id="7" name="Picture 19" descr="FIG_27A_vivax_troph">
            <a:extLst>
              <a:ext uri="{FF2B5EF4-FFF2-40B4-BE49-F238E27FC236}">
                <a16:creationId xmlns:a16="http://schemas.microsoft.com/office/drawing/2014/main" id="{400A8FDB-D8B1-4E93-A02F-3369F78E8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717" y="2377586"/>
            <a:ext cx="2888547" cy="26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AB1023F-7112-4E5D-A2CA-9FDFF2B1B9E4}"/>
              </a:ext>
            </a:extLst>
          </p:cNvPr>
          <p:cNvSpPr/>
          <p:nvPr/>
        </p:nvSpPr>
        <p:spPr>
          <a:xfrm>
            <a:off x="2270805" y="4617574"/>
            <a:ext cx="861839" cy="369332"/>
          </a:xfrm>
          <a:prstGeom prst="rect">
            <a:avLst/>
          </a:prstGeom>
        </p:spPr>
        <p:txBody>
          <a:bodyPr wrap="none">
            <a:spAutoFit/>
          </a:bodyPr>
          <a:lstStyle/>
          <a:p>
            <a:pPr algn="ctr"/>
            <a:r>
              <a:rPr lang="en-US" i="1" dirty="0"/>
              <a:t>P. vivax</a:t>
            </a:r>
          </a:p>
        </p:txBody>
      </p:sp>
      <p:pic>
        <p:nvPicPr>
          <p:cNvPr id="1028" name="Picture 4" descr="malaria pigment; 6-12 merozoites] Microscopy of Plasmodium malariae  schizont | Hematology, Plasmodium, Malaria parasite">
            <a:extLst>
              <a:ext uri="{FF2B5EF4-FFF2-40B4-BE49-F238E27FC236}">
                <a16:creationId xmlns:a16="http://schemas.microsoft.com/office/drawing/2014/main" id="{DF774680-A3D0-48AE-9EF0-36D52D064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4482409"/>
            <a:ext cx="2888547" cy="220079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AA467BD-00EB-4ADF-9D7B-62CCEDA67205}"/>
              </a:ext>
            </a:extLst>
          </p:cNvPr>
          <p:cNvSpPr/>
          <p:nvPr/>
        </p:nvSpPr>
        <p:spPr>
          <a:xfrm>
            <a:off x="6934201" y="6330696"/>
            <a:ext cx="1219308" cy="369332"/>
          </a:xfrm>
          <a:prstGeom prst="rect">
            <a:avLst/>
          </a:prstGeom>
        </p:spPr>
        <p:txBody>
          <a:bodyPr wrap="none">
            <a:spAutoFit/>
          </a:bodyPr>
          <a:lstStyle/>
          <a:p>
            <a:pPr algn="ctr"/>
            <a:r>
              <a:rPr lang="en-US" i="1" dirty="0"/>
              <a:t>P. </a:t>
            </a:r>
            <a:r>
              <a:rPr lang="en-US" i="1" dirty="0" err="1"/>
              <a:t>malariae</a:t>
            </a:r>
            <a:endParaRPr lang="en-US" i="1" dirty="0"/>
          </a:p>
        </p:txBody>
      </p:sp>
      <p:sp>
        <p:nvSpPr>
          <p:cNvPr id="8" name="Title 7">
            <a:extLst>
              <a:ext uri="{FF2B5EF4-FFF2-40B4-BE49-F238E27FC236}">
                <a16:creationId xmlns:a16="http://schemas.microsoft.com/office/drawing/2014/main" id="{4DC909BC-476D-4DA5-A76A-242C3A0BF1D9}"/>
              </a:ext>
            </a:extLst>
          </p:cNvPr>
          <p:cNvSpPr>
            <a:spLocks noGrp="1"/>
          </p:cNvSpPr>
          <p:nvPr>
            <p:ph type="title"/>
          </p:nvPr>
        </p:nvSpPr>
        <p:spPr/>
        <p:txBody>
          <a:bodyPr/>
          <a:lstStyle/>
          <a:p>
            <a:r>
              <a:rPr lang="en-US" dirty="0"/>
              <a:t>Special structures</a:t>
            </a:r>
          </a:p>
        </p:txBody>
      </p:sp>
      <p:sp>
        <p:nvSpPr>
          <p:cNvPr id="9" name="Rectangle 8">
            <a:extLst>
              <a:ext uri="{FF2B5EF4-FFF2-40B4-BE49-F238E27FC236}">
                <a16:creationId xmlns:a16="http://schemas.microsoft.com/office/drawing/2014/main" id="{C9085D17-4F4D-4731-981F-8CD3A178484C}"/>
              </a:ext>
            </a:extLst>
          </p:cNvPr>
          <p:cNvSpPr/>
          <p:nvPr/>
        </p:nvSpPr>
        <p:spPr>
          <a:xfrm>
            <a:off x="6172200" y="3682246"/>
            <a:ext cx="1391214" cy="369332"/>
          </a:xfrm>
          <a:prstGeom prst="rect">
            <a:avLst/>
          </a:prstGeom>
        </p:spPr>
        <p:txBody>
          <a:bodyPr wrap="none">
            <a:spAutoFit/>
          </a:bodyPr>
          <a:lstStyle/>
          <a:p>
            <a:pPr algn="ctr"/>
            <a:r>
              <a:rPr lang="en-US" i="1" dirty="0"/>
              <a:t>P. falciparum</a:t>
            </a:r>
          </a:p>
        </p:txBody>
      </p:sp>
      <p:sp>
        <p:nvSpPr>
          <p:cNvPr id="11" name="Rectangle 10">
            <a:extLst>
              <a:ext uri="{FF2B5EF4-FFF2-40B4-BE49-F238E27FC236}">
                <a16:creationId xmlns:a16="http://schemas.microsoft.com/office/drawing/2014/main" id="{FF893296-A3CA-4D37-99A4-F37DDB7D48EF}"/>
              </a:ext>
            </a:extLst>
          </p:cNvPr>
          <p:cNvSpPr/>
          <p:nvPr/>
        </p:nvSpPr>
        <p:spPr>
          <a:xfrm>
            <a:off x="2786925" y="1731256"/>
            <a:ext cx="1828129" cy="646331"/>
          </a:xfrm>
          <a:prstGeom prst="rect">
            <a:avLst/>
          </a:prstGeom>
        </p:spPr>
        <p:txBody>
          <a:bodyPr wrap="none">
            <a:spAutoFit/>
          </a:bodyPr>
          <a:lstStyle/>
          <a:p>
            <a:r>
              <a:rPr lang="en-US" b="1" dirty="0" err="1"/>
              <a:t>Schuffner’s</a:t>
            </a:r>
            <a:r>
              <a:rPr lang="en-US" b="1" dirty="0"/>
              <a:t> dots</a:t>
            </a:r>
          </a:p>
          <a:p>
            <a:r>
              <a:rPr lang="en-US" i="1" dirty="0"/>
              <a:t>P. vivax </a:t>
            </a:r>
            <a:r>
              <a:rPr lang="en-US" dirty="0"/>
              <a:t>&amp; </a:t>
            </a:r>
            <a:r>
              <a:rPr lang="en-US" i="1" dirty="0"/>
              <a:t>P. </a:t>
            </a:r>
            <a:r>
              <a:rPr lang="en-US" i="1" dirty="0" err="1"/>
              <a:t>ovale</a:t>
            </a:r>
            <a:endParaRPr lang="en-US" i="1" dirty="0"/>
          </a:p>
        </p:txBody>
      </p:sp>
      <p:sp>
        <p:nvSpPr>
          <p:cNvPr id="12" name="Rectangle 11">
            <a:extLst>
              <a:ext uri="{FF2B5EF4-FFF2-40B4-BE49-F238E27FC236}">
                <a16:creationId xmlns:a16="http://schemas.microsoft.com/office/drawing/2014/main" id="{9146D9E2-5694-4000-8A99-DE1B06749AF4}"/>
              </a:ext>
            </a:extLst>
          </p:cNvPr>
          <p:cNvSpPr/>
          <p:nvPr/>
        </p:nvSpPr>
        <p:spPr>
          <a:xfrm>
            <a:off x="7494513" y="4135993"/>
            <a:ext cx="1767920" cy="369332"/>
          </a:xfrm>
          <a:prstGeom prst="rect">
            <a:avLst/>
          </a:prstGeom>
        </p:spPr>
        <p:txBody>
          <a:bodyPr wrap="none">
            <a:spAutoFit/>
          </a:bodyPr>
          <a:lstStyle/>
          <a:p>
            <a:r>
              <a:rPr lang="en-US" b="1" dirty="0"/>
              <a:t>Malaria pigment</a:t>
            </a:r>
          </a:p>
        </p:txBody>
      </p:sp>
    </p:spTree>
    <p:extLst>
      <p:ext uri="{BB962C8B-B14F-4D97-AF65-F5344CB8AC3E}">
        <p14:creationId xmlns:p14="http://schemas.microsoft.com/office/powerpoint/2010/main" val="1985786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7608" name="Rectangle 53760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610" name="Rectangle 53760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612" name="Rectangle 5376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614" name="Rectangle 5376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616" name="Rectangle 5376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602" name="Rectangle 2"/>
          <p:cNvSpPr>
            <a:spLocks noGrp="1" noChangeArrowheads="1"/>
          </p:cNvSpPr>
          <p:nvPr>
            <p:ph type="title"/>
          </p:nvPr>
        </p:nvSpPr>
        <p:spPr>
          <a:xfrm>
            <a:off x="1371599" y="294538"/>
            <a:ext cx="9895951" cy="1033669"/>
          </a:xfrm>
        </p:spPr>
        <p:txBody>
          <a:bodyPr>
            <a:normAutofit/>
          </a:bodyPr>
          <a:lstStyle/>
          <a:p>
            <a:pPr eaLnBrk="1" hangingPunct="1">
              <a:defRPr/>
            </a:pPr>
            <a:r>
              <a:rPr lang="en-US" sz="4000" i="1">
                <a:solidFill>
                  <a:srgbClr val="FFFFFF"/>
                </a:solidFill>
              </a:rPr>
              <a:t>Plasmodium knowlesi</a:t>
            </a:r>
          </a:p>
        </p:txBody>
      </p:sp>
      <p:sp>
        <p:nvSpPr>
          <p:cNvPr id="537603" name="Rectangle 3"/>
          <p:cNvSpPr>
            <a:spLocks noGrp="1" noChangeArrowheads="1"/>
          </p:cNvSpPr>
          <p:nvPr>
            <p:ph idx="1"/>
          </p:nvPr>
        </p:nvSpPr>
        <p:spPr>
          <a:xfrm>
            <a:off x="1371599" y="2318197"/>
            <a:ext cx="9724031" cy="3683358"/>
          </a:xfrm>
        </p:spPr>
        <p:txBody>
          <a:bodyPr anchor="ctr">
            <a:normAutofit/>
          </a:bodyPr>
          <a:lstStyle/>
          <a:p>
            <a:pPr eaLnBrk="1" hangingPunct="1">
              <a:defRPr/>
            </a:pPr>
            <a:r>
              <a:rPr lang="en-US" sz="2000"/>
              <a:t>Fifth pathogenic malaria species in humans</a:t>
            </a:r>
          </a:p>
          <a:p>
            <a:pPr eaLnBrk="1" hangingPunct="1">
              <a:defRPr/>
            </a:pPr>
            <a:r>
              <a:rPr lang="en-US" sz="2000"/>
              <a:t>Periodically reported</a:t>
            </a:r>
          </a:p>
          <a:p>
            <a:pPr eaLnBrk="1" hangingPunct="1">
              <a:defRPr/>
            </a:pPr>
            <a:r>
              <a:rPr lang="en-US" sz="2000"/>
              <a:t>Simian malarial parasite</a:t>
            </a:r>
          </a:p>
          <a:p>
            <a:pPr eaLnBrk="1" hangingPunct="1">
              <a:defRPr/>
            </a:pPr>
            <a:r>
              <a:rPr lang="en-US" sz="2000"/>
              <a:t>Unknown: transmission from human to human via mosquito without intermediate host</a:t>
            </a:r>
          </a:p>
          <a:p>
            <a:pPr eaLnBrk="1" hangingPunct="1">
              <a:defRPr/>
            </a:pPr>
            <a:r>
              <a:rPr lang="en-US" sz="2000"/>
              <a:t>Need specific travel history (Borneo, peninsular Malaysia, Indonesia and certain parts of Southeast Asia)</a:t>
            </a:r>
          </a:p>
          <a:p>
            <a:pPr eaLnBrk="1" hangingPunct="1">
              <a:defRPr/>
            </a:pPr>
            <a:r>
              <a:rPr lang="en-US" sz="2000"/>
              <a:t>Microscopically similar to </a:t>
            </a:r>
            <a:r>
              <a:rPr lang="en-US" sz="2000" i="1"/>
              <a:t>Plasmodium</a:t>
            </a:r>
            <a:r>
              <a:rPr lang="en-US" sz="2000"/>
              <a:t> </a:t>
            </a:r>
            <a:r>
              <a:rPr lang="en-US" sz="2000" i="1"/>
              <a:t>malariae</a:t>
            </a:r>
            <a:r>
              <a:rPr lang="en-US" sz="2000"/>
              <a:t> or </a:t>
            </a:r>
            <a:r>
              <a:rPr lang="en-US" sz="2000" i="1"/>
              <a:t>Plasmodium falciparum</a:t>
            </a:r>
            <a:r>
              <a:rPr lang="en-US" sz="2000"/>
              <a:t> depending on blood stages seen</a:t>
            </a:r>
          </a:p>
          <a:p>
            <a:pPr eaLnBrk="1" hangingPunct="1">
              <a:defRPr/>
            </a:pPr>
            <a:r>
              <a:rPr lang="en-US" sz="2000"/>
              <a:t>PCR assay needed for identification</a:t>
            </a:r>
          </a:p>
          <a:p>
            <a:pPr eaLnBrk="1" hangingPunct="1">
              <a:defRPr/>
            </a:pPr>
            <a:endParaRPr lang="en-US" sz="2000"/>
          </a:p>
        </p:txBody>
      </p:sp>
    </p:spTree>
    <p:extLst>
      <p:ext uri="{BB962C8B-B14F-4D97-AF65-F5344CB8AC3E}">
        <p14:creationId xmlns:p14="http://schemas.microsoft.com/office/powerpoint/2010/main" val="381065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9657" name="Rectangle 53965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659" name="Rectangle 53965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661" name="Rectangle 53966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663" name="Rectangle 53966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650" name="Rectangle 2"/>
          <p:cNvSpPr>
            <a:spLocks noGrp="1" noChangeArrowheads="1"/>
          </p:cNvSpPr>
          <p:nvPr>
            <p:ph type="title"/>
          </p:nvPr>
        </p:nvSpPr>
        <p:spPr>
          <a:xfrm>
            <a:off x="1371597" y="348865"/>
            <a:ext cx="10044023" cy="877729"/>
          </a:xfrm>
        </p:spPr>
        <p:txBody>
          <a:bodyPr anchor="ctr">
            <a:normAutofit/>
          </a:bodyPr>
          <a:lstStyle/>
          <a:p>
            <a:pPr eaLnBrk="1" hangingPunct="1">
              <a:defRPr/>
            </a:pPr>
            <a:r>
              <a:rPr lang="en-US" sz="4000">
                <a:solidFill>
                  <a:srgbClr val="FFFFFF"/>
                </a:solidFill>
              </a:rPr>
              <a:t>Mixed Malarial Infections</a:t>
            </a:r>
          </a:p>
        </p:txBody>
      </p:sp>
      <p:graphicFrame>
        <p:nvGraphicFramePr>
          <p:cNvPr id="539653" name="Rectangle 3">
            <a:extLst>
              <a:ext uri="{FF2B5EF4-FFF2-40B4-BE49-F238E27FC236}">
                <a16:creationId xmlns:a16="http://schemas.microsoft.com/office/drawing/2014/main" id="{B8A3C1AC-CB3A-3051-0695-E5E649255D80}"/>
              </a:ext>
            </a:extLst>
          </p:cNvPr>
          <p:cNvGraphicFramePr>
            <a:graphicFrameLocks noGrp="1"/>
          </p:cNvGraphicFramePr>
          <p:nvPr>
            <p:ph idx="1"/>
            <p:extLst>
              <p:ext uri="{D42A27DB-BD31-4B8C-83A1-F6EECF244321}">
                <p14:modId xmlns:p14="http://schemas.microsoft.com/office/powerpoint/2010/main" val="231356164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85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335" name="Rectangle 31233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337" name="Group 312336">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312338" name="Rectangle 312337">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39" name="Rectangle 312338">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340" name="Rectangle 312339">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330" name="Rectangle 10"/>
          <p:cNvSpPr>
            <a:spLocks noGrp="1" noChangeArrowheads="1"/>
          </p:cNvSpPr>
          <p:nvPr>
            <p:ph type="title"/>
          </p:nvPr>
        </p:nvSpPr>
        <p:spPr>
          <a:xfrm>
            <a:off x="1371598" y="319314"/>
            <a:ext cx="9477377" cy="1030515"/>
          </a:xfrm>
        </p:spPr>
        <p:txBody>
          <a:bodyPr vert="horz" lIns="91440" tIns="45720" rIns="91440" bIns="45720" rtlCol="0" anchor="ctr">
            <a:normAutofit/>
          </a:bodyPr>
          <a:lstStyle/>
          <a:p>
            <a:pPr>
              <a:defRPr/>
            </a:pPr>
            <a:r>
              <a:rPr lang="en-US" sz="4000">
                <a:solidFill>
                  <a:srgbClr val="FFFFFF"/>
                </a:solidFill>
              </a:rPr>
              <a:t>Immunoassay: BinaxNow Malaria</a:t>
            </a:r>
          </a:p>
        </p:txBody>
      </p:sp>
      <p:pic>
        <p:nvPicPr>
          <p:cNvPr id="215044" name="Picture 1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332570" y="2050595"/>
            <a:ext cx="2604279" cy="2617365"/>
          </a:xfrm>
          <a:prstGeom prst="rect">
            <a:avLst/>
          </a:prstGeom>
        </p:spPr>
      </p:pic>
      <p:pic>
        <p:nvPicPr>
          <p:cNvPr id="215043" name="Picture 13"/>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6267671" y="2074130"/>
            <a:ext cx="2617365" cy="2617365"/>
          </a:xfrm>
          <a:prstGeom prst="rect">
            <a:avLst/>
          </a:prstGeom>
        </p:spPr>
      </p:pic>
      <p:sp>
        <p:nvSpPr>
          <p:cNvPr id="2" name="TextBox 1">
            <a:extLst>
              <a:ext uri="{FF2B5EF4-FFF2-40B4-BE49-F238E27FC236}">
                <a16:creationId xmlns:a16="http://schemas.microsoft.com/office/drawing/2014/main" id="{B2A04BAC-9D0B-496A-A956-1142656F1209}"/>
              </a:ext>
            </a:extLst>
          </p:cNvPr>
          <p:cNvSpPr txBox="1"/>
          <p:nvPr/>
        </p:nvSpPr>
        <p:spPr>
          <a:xfrm>
            <a:off x="1371598" y="5070346"/>
            <a:ext cx="9496427" cy="13852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Targets HRPII antigen specific to </a:t>
            </a:r>
            <a:r>
              <a:rPr lang="en-US" sz="2000" i="1"/>
              <a:t>P. falciparum</a:t>
            </a:r>
          </a:p>
          <a:p>
            <a:pPr indent="-228600">
              <a:lnSpc>
                <a:spcPct val="90000"/>
              </a:lnSpc>
              <a:spcAft>
                <a:spcPts val="600"/>
              </a:spcAft>
              <a:buFont typeface="Arial" panose="020B0604020202020204" pitchFamily="34" charset="0"/>
              <a:buChar char="•"/>
            </a:pPr>
            <a:r>
              <a:rPr lang="en-US" sz="2000"/>
              <a:t>Targets pan-malarial antigen (aldolase)</a:t>
            </a:r>
          </a:p>
        </p:txBody>
      </p:sp>
    </p:spTree>
    <p:extLst>
      <p:ext uri="{BB962C8B-B14F-4D97-AF65-F5344CB8AC3E}">
        <p14:creationId xmlns:p14="http://schemas.microsoft.com/office/powerpoint/2010/main" val="217385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mn-lt"/>
              </a:rPr>
              <a:t>Blood Parasites</a:t>
            </a:r>
          </a:p>
        </p:txBody>
      </p:sp>
      <p:graphicFrame>
        <p:nvGraphicFramePr>
          <p:cNvPr id="6" name="Content Placeholder 3">
            <a:extLst>
              <a:ext uri="{FF2B5EF4-FFF2-40B4-BE49-F238E27FC236}">
                <a16:creationId xmlns:a16="http://schemas.microsoft.com/office/drawing/2014/main" id="{D4802239-E06D-B0AC-3EED-09B8EC11D885}"/>
              </a:ext>
            </a:extLst>
          </p:cNvPr>
          <p:cNvGraphicFramePr>
            <a:graphicFrameLocks noGrp="1"/>
          </p:cNvGraphicFramePr>
          <p:nvPr>
            <p:ph idx="1"/>
            <p:extLst>
              <p:ext uri="{D42A27DB-BD31-4B8C-83A1-F6EECF244321}">
                <p14:modId xmlns:p14="http://schemas.microsoft.com/office/powerpoint/2010/main" val="55264450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02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7369" name="Rectangle 52736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371" name="Rectangle 52737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373" name="Rectangle 52737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375" name="Rectangle 52737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362" name="Rectangle 2"/>
          <p:cNvSpPr>
            <a:spLocks noGrp="1" noChangeArrowheads="1"/>
          </p:cNvSpPr>
          <p:nvPr>
            <p:ph type="title"/>
          </p:nvPr>
        </p:nvSpPr>
        <p:spPr>
          <a:xfrm>
            <a:off x="1371597" y="348865"/>
            <a:ext cx="10044023" cy="877729"/>
          </a:xfrm>
        </p:spPr>
        <p:txBody>
          <a:bodyPr anchor="ctr">
            <a:normAutofit/>
          </a:bodyPr>
          <a:lstStyle/>
          <a:p>
            <a:pPr eaLnBrk="1" hangingPunct="1">
              <a:defRPr/>
            </a:pPr>
            <a:r>
              <a:rPr lang="en-US" sz="4000">
                <a:solidFill>
                  <a:srgbClr val="FFFFFF"/>
                </a:solidFill>
              </a:rPr>
              <a:t>BinaxNOW Malaria</a:t>
            </a:r>
          </a:p>
        </p:txBody>
      </p:sp>
      <p:graphicFrame>
        <p:nvGraphicFramePr>
          <p:cNvPr id="527365" name="Rectangle 3">
            <a:extLst>
              <a:ext uri="{FF2B5EF4-FFF2-40B4-BE49-F238E27FC236}">
                <a16:creationId xmlns:a16="http://schemas.microsoft.com/office/drawing/2014/main" id="{5FDCCA20-C29D-BF6E-0033-EA5CD4872161}"/>
              </a:ext>
            </a:extLst>
          </p:cNvPr>
          <p:cNvGraphicFramePr>
            <a:graphicFrameLocks noGrp="1"/>
          </p:cNvGraphicFramePr>
          <p:nvPr>
            <p:ph idx="1"/>
            <p:extLst>
              <p:ext uri="{D42A27DB-BD31-4B8C-83A1-F6EECF244321}">
                <p14:modId xmlns:p14="http://schemas.microsoft.com/office/powerpoint/2010/main" val="9629154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39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FED7D-D33D-4FCA-84DC-B486FB46B3C3}"/>
              </a:ext>
            </a:extLst>
          </p:cNvPr>
          <p:cNvSpPr>
            <a:spLocks noGrp="1"/>
          </p:cNvSpPr>
          <p:nvPr>
            <p:ph type="title"/>
          </p:nvPr>
        </p:nvSpPr>
        <p:spPr>
          <a:xfrm>
            <a:off x="818984" y="4230093"/>
            <a:ext cx="4150581" cy="1800165"/>
          </a:xfrm>
        </p:spPr>
        <p:txBody>
          <a:bodyPr vert="horz" lIns="91440" tIns="45720" rIns="91440" bIns="45720" rtlCol="0" anchor="t">
            <a:normAutofit/>
          </a:bodyPr>
          <a:lstStyle/>
          <a:p>
            <a:pPr algn="r"/>
            <a:r>
              <a:rPr lang="en-US" sz="4000" kern="1200">
                <a:solidFill>
                  <a:schemeClr val="tx1"/>
                </a:solidFill>
                <a:latin typeface="+mj-lt"/>
                <a:ea typeface="+mj-ea"/>
                <a:cs typeface="+mj-cs"/>
              </a:rPr>
              <a:t>Sensitivity and Specificity vs. Microscopy</a:t>
            </a:r>
          </a:p>
        </p:txBody>
      </p:sp>
      <p:pic>
        <p:nvPicPr>
          <p:cNvPr id="4" name="Picture 3">
            <a:extLst>
              <a:ext uri="{FF2B5EF4-FFF2-40B4-BE49-F238E27FC236}">
                <a16:creationId xmlns:a16="http://schemas.microsoft.com/office/drawing/2014/main" id="{2282D7E6-FE5B-4CAA-90E2-7A0D94C8CDCC}"/>
              </a:ext>
            </a:extLst>
          </p:cNvPr>
          <p:cNvPicPr>
            <a:picLocks noChangeAspect="1"/>
          </p:cNvPicPr>
          <p:nvPr/>
        </p:nvPicPr>
        <p:blipFill rotWithShape="1">
          <a:blip r:embed="rId2"/>
          <a:srcRect l="20000" t="50000" r="64167" b="18889"/>
          <a:stretch/>
        </p:blipFill>
        <p:spPr>
          <a:xfrm>
            <a:off x="3400146" y="457200"/>
            <a:ext cx="5452669" cy="3455325"/>
          </a:xfrm>
          <a:prstGeom prst="rect">
            <a:avLst/>
          </a:prstGeom>
        </p:spPr>
      </p:pic>
      <p:sp>
        <p:nvSpPr>
          <p:cNvPr id="5" name="TextBox 4">
            <a:extLst>
              <a:ext uri="{FF2B5EF4-FFF2-40B4-BE49-F238E27FC236}">
                <a16:creationId xmlns:a16="http://schemas.microsoft.com/office/drawing/2014/main" id="{10C67BDD-7BC0-4146-B302-DB864E3A445D}"/>
              </a:ext>
            </a:extLst>
          </p:cNvPr>
          <p:cNvSpPr txBox="1"/>
          <p:nvPr/>
        </p:nvSpPr>
        <p:spPr>
          <a:xfrm>
            <a:off x="5246415" y="4230094"/>
            <a:ext cx="6235268" cy="180016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High for </a:t>
            </a:r>
            <a:r>
              <a:rPr lang="en-US" sz="2000" i="1"/>
              <a:t>P. falciparum</a:t>
            </a:r>
            <a:r>
              <a:rPr lang="en-US" sz="2000"/>
              <a:t>: 94-97%</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Lower for non-PF species: 67-86%</a:t>
            </a:r>
          </a:p>
          <a:p>
            <a:pPr indent="-228600">
              <a:lnSpc>
                <a:spcPct val="90000"/>
              </a:lnSpc>
              <a:spcAft>
                <a:spcPts val="600"/>
              </a:spcAft>
              <a:buFont typeface="Arial" panose="020B0604020202020204" pitchFamily="34" charset="0"/>
              <a:buChar char="•"/>
            </a:pPr>
            <a:endParaRPr lang="en-US" sz="2000"/>
          </a:p>
        </p:txBody>
      </p:sp>
      <p:sp>
        <p:nvSpPr>
          <p:cNvPr id="12" name="Rectangle 1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2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77714-1CC4-4713-AF2D-3EEE6755A00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Limitations</a:t>
            </a:r>
          </a:p>
        </p:txBody>
      </p:sp>
      <p:graphicFrame>
        <p:nvGraphicFramePr>
          <p:cNvPr id="5" name="Content Placeholder 2">
            <a:extLst>
              <a:ext uri="{FF2B5EF4-FFF2-40B4-BE49-F238E27FC236}">
                <a16:creationId xmlns:a16="http://schemas.microsoft.com/office/drawing/2014/main" id="{FC84C5ED-475A-B509-BF4C-CE536471858A}"/>
              </a:ext>
            </a:extLst>
          </p:cNvPr>
          <p:cNvGraphicFramePr>
            <a:graphicFrameLocks noGrp="1"/>
          </p:cNvGraphicFramePr>
          <p:nvPr>
            <p:ph idx="1"/>
            <p:extLst>
              <p:ext uri="{D42A27DB-BD31-4B8C-83A1-F6EECF244321}">
                <p14:modId xmlns:p14="http://schemas.microsoft.com/office/powerpoint/2010/main" val="79664386"/>
              </p:ext>
            </p:extLst>
          </p:nvPr>
        </p:nvGraphicFramePr>
        <p:xfrm>
          <a:off x="4288222" y="223520"/>
          <a:ext cx="7680258" cy="642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66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8584" name="Rectangle 408583">
            <a:extLst>
              <a:ext uri="{FF2B5EF4-FFF2-40B4-BE49-F238E27FC236}">
                <a16:creationId xmlns:a16="http://schemas.microsoft.com/office/drawing/2014/main" id="{FAF68CB5-D519-4070-A998-B86F0FB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lyme_ixodes_cdc">
            <a:extLst>
              <a:ext uri="{FF2B5EF4-FFF2-40B4-BE49-F238E27FC236}">
                <a16:creationId xmlns:a16="http://schemas.microsoft.com/office/drawing/2014/main" id="{848C41CC-B54A-9B41-839B-24A02A882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346" b="-2"/>
          <a:stretch/>
        </p:blipFill>
        <p:spPr bwMode="auto">
          <a:xfrm>
            <a:off x="312678" y="501986"/>
            <a:ext cx="2769973" cy="2769973"/>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igure C: &lt;em&gt;Babesia&lt;/em&gt; sp. in a thin blood smear; note the tetrad form and ameboid trophozoite.">
            <a:extLst>
              <a:ext uri="{FF2B5EF4-FFF2-40B4-BE49-F238E27FC236}">
                <a16:creationId xmlns:a16="http://schemas.microsoft.com/office/drawing/2014/main" id="{5A2AC6E7-76EF-4AB8-87C2-A839CA44BB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
          <a:stretch/>
        </p:blipFill>
        <p:spPr bwMode="auto">
          <a:xfrm>
            <a:off x="3276002" y="501987"/>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6" descr="Figure C: &lt;em&gt;Babesia&lt;/em&gt; sp. in a thin blood smear stained with Giemsa, showing extracellular forms. Image was courtesy of the Connecticut Department of Public Health Laboratory.">
            <a:extLst>
              <a:ext uri="{FF2B5EF4-FFF2-40B4-BE49-F238E27FC236}">
                <a16:creationId xmlns:a16="http://schemas.microsoft.com/office/drawing/2014/main" id="{BBEB7239-F719-4298-8250-761F291E5A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
          <a:stretch/>
        </p:blipFill>
        <p:spPr bwMode="auto">
          <a:xfrm>
            <a:off x="312774" y="3429005"/>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Figure A: &lt;em&gt;Babesia&lt;/em&gt; sp. in a thin blood smear stained with Giemsa.">
            <a:extLst>
              <a:ext uri="{FF2B5EF4-FFF2-40B4-BE49-F238E27FC236}">
                <a16:creationId xmlns:a16="http://schemas.microsoft.com/office/drawing/2014/main" id="{8C6DCA18-0B7E-4DE2-917F-80562B45F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 b="-3"/>
          <a:stretch/>
        </p:blipFill>
        <p:spPr bwMode="auto">
          <a:xfrm>
            <a:off x="3276003" y="3428994"/>
            <a:ext cx="2769973"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a:noFill/>
          <a:extLst>
            <a:ext uri="{909E8E84-426E-40DD-AFC4-6F175D3DCCD1}">
              <a14:hiddenFill xmlns:a14="http://schemas.microsoft.com/office/drawing/2010/main">
                <a:solidFill>
                  <a:srgbClr val="FFFFFF"/>
                </a:solidFill>
              </a14:hiddenFill>
            </a:ext>
          </a:extLst>
        </p:spPr>
      </p:pic>
      <p:sp>
        <p:nvSpPr>
          <p:cNvPr id="408586" name="Arc 408585">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6468">
            <a:off x="7783403" y="326268"/>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8578" name="Rectangle 2"/>
          <p:cNvSpPr>
            <a:spLocks noGrp="1" noChangeArrowheads="1"/>
          </p:cNvSpPr>
          <p:nvPr>
            <p:ph type="title"/>
          </p:nvPr>
        </p:nvSpPr>
        <p:spPr>
          <a:xfrm>
            <a:off x="6532728" y="486184"/>
            <a:ext cx="5015804" cy="1325563"/>
          </a:xfrm>
        </p:spPr>
        <p:txBody>
          <a:bodyPr>
            <a:normAutofit/>
          </a:bodyPr>
          <a:lstStyle/>
          <a:p>
            <a:pPr eaLnBrk="1" hangingPunct="1">
              <a:defRPr/>
            </a:pPr>
            <a:r>
              <a:rPr lang="en-US" i="1" dirty="0" err="1"/>
              <a:t>Babesia</a:t>
            </a:r>
            <a:endParaRPr lang="en-US" i="1" dirty="0"/>
          </a:p>
        </p:txBody>
      </p:sp>
      <p:sp>
        <p:nvSpPr>
          <p:cNvPr id="408579" name="Rectangle 3"/>
          <p:cNvSpPr>
            <a:spLocks noGrp="1" noChangeArrowheads="1"/>
          </p:cNvSpPr>
          <p:nvPr>
            <p:ph idx="1"/>
          </p:nvPr>
        </p:nvSpPr>
        <p:spPr>
          <a:xfrm>
            <a:off x="6239231" y="1473200"/>
            <a:ext cx="5309301" cy="4824822"/>
          </a:xfrm>
        </p:spPr>
        <p:txBody>
          <a:bodyPr>
            <a:normAutofit fontScale="92500" lnSpcReduction="10000"/>
          </a:bodyPr>
          <a:lstStyle/>
          <a:p>
            <a:pPr eaLnBrk="1" hangingPunct="1">
              <a:defRPr/>
            </a:pPr>
            <a:r>
              <a:rPr lang="en-US" sz="1800" dirty="0"/>
              <a:t>Protozoan parasite</a:t>
            </a:r>
          </a:p>
          <a:p>
            <a:pPr eaLnBrk="1" hangingPunct="1">
              <a:defRPr/>
            </a:pPr>
            <a:r>
              <a:rPr lang="en-US" sz="1800" i="1" dirty="0"/>
              <a:t>B. microti</a:t>
            </a:r>
            <a:r>
              <a:rPr lang="en-US" sz="1800" dirty="0"/>
              <a:t>, </a:t>
            </a:r>
            <a:r>
              <a:rPr lang="en-US" sz="1800" i="1" dirty="0"/>
              <a:t>B. </a:t>
            </a:r>
            <a:r>
              <a:rPr lang="en-US" sz="1800" i="1" dirty="0" err="1"/>
              <a:t>divergens</a:t>
            </a:r>
            <a:endParaRPr lang="en-US" sz="1800" i="1" dirty="0"/>
          </a:p>
          <a:p>
            <a:pPr eaLnBrk="1" hangingPunct="1">
              <a:defRPr/>
            </a:pPr>
            <a:r>
              <a:rPr lang="en-US" sz="1800" dirty="0"/>
              <a:t>Transmitted by the Ixodes tick (“Deer tick”)</a:t>
            </a:r>
          </a:p>
          <a:p>
            <a:pPr eaLnBrk="1" hangingPunct="1">
              <a:defRPr/>
            </a:pPr>
            <a:r>
              <a:rPr lang="en-US" sz="1800" dirty="0"/>
              <a:t>Found worldwide</a:t>
            </a:r>
          </a:p>
          <a:p>
            <a:pPr eaLnBrk="1" hangingPunct="1">
              <a:defRPr/>
            </a:pPr>
            <a:r>
              <a:rPr lang="en-US" sz="1800" dirty="0"/>
              <a:t>In the U.S., endemic to NE</a:t>
            </a:r>
          </a:p>
          <a:p>
            <a:pPr eaLnBrk="1" hangingPunct="1">
              <a:defRPr/>
            </a:pPr>
            <a:r>
              <a:rPr lang="en-US" sz="1800" dirty="0"/>
              <a:t>Mimics malaria</a:t>
            </a:r>
          </a:p>
          <a:p>
            <a:pPr lvl="1">
              <a:defRPr/>
            </a:pPr>
            <a:r>
              <a:rPr lang="en-US" sz="1800" dirty="0"/>
              <a:t>Infects RBCs</a:t>
            </a:r>
          </a:p>
          <a:p>
            <a:pPr lvl="1">
              <a:defRPr/>
            </a:pPr>
            <a:r>
              <a:rPr lang="en-US" sz="1800" dirty="0"/>
              <a:t>Symptoms: fever (no periodicity) and chills</a:t>
            </a:r>
          </a:p>
          <a:p>
            <a:pPr eaLnBrk="1" hangingPunct="1">
              <a:defRPr/>
            </a:pPr>
            <a:r>
              <a:rPr lang="en-US" sz="1800" dirty="0"/>
              <a:t>Diagnosis: Thick and thin blood films</a:t>
            </a:r>
          </a:p>
          <a:p>
            <a:pPr lvl="1">
              <a:defRPr/>
            </a:pPr>
            <a:r>
              <a:rPr lang="en-US" sz="1800" dirty="0"/>
              <a:t>Mimics </a:t>
            </a:r>
            <a:r>
              <a:rPr lang="en-US" sz="1800" i="1" dirty="0"/>
              <a:t>P. falciparum</a:t>
            </a:r>
          </a:p>
          <a:p>
            <a:pPr lvl="1">
              <a:defRPr/>
            </a:pPr>
            <a:r>
              <a:rPr lang="en-US" sz="1800" dirty="0"/>
              <a:t>Pleomorphic ring like structures</a:t>
            </a:r>
          </a:p>
          <a:p>
            <a:pPr lvl="1">
              <a:defRPr/>
            </a:pPr>
            <a:r>
              <a:rPr lang="en-US" sz="1800" dirty="0"/>
              <a:t>Multiple rings/RBC</a:t>
            </a:r>
          </a:p>
          <a:p>
            <a:pPr lvl="1">
              <a:defRPr/>
            </a:pPr>
            <a:r>
              <a:rPr lang="en-US" sz="1800" dirty="0"/>
              <a:t>Differentiating features:</a:t>
            </a:r>
          </a:p>
          <a:p>
            <a:pPr lvl="2">
              <a:defRPr/>
            </a:pPr>
            <a:r>
              <a:rPr lang="en-US" sz="1800" dirty="0"/>
              <a:t>“Maltese Cross”</a:t>
            </a:r>
          </a:p>
          <a:p>
            <a:pPr lvl="2">
              <a:defRPr/>
            </a:pPr>
            <a:r>
              <a:rPr lang="en-US" sz="1800" dirty="0"/>
              <a:t>No malarial pigment</a:t>
            </a:r>
          </a:p>
          <a:p>
            <a:pPr lvl="2">
              <a:defRPr/>
            </a:pPr>
            <a:r>
              <a:rPr lang="en-US" sz="1800" dirty="0"/>
              <a:t>Can be extracellular</a:t>
            </a:r>
          </a:p>
          <a:p>
            <a:pPr lvl="1">
              <a:defRPr/>
            </a:pPr>
            <a:endParaRPr lang="en-US" sz="1800" i="1" dirty="0"/>
          </a:p>
          <a:p>
            <a:pPr>
              <a:defRPr/>
            </a:pPr>
            <a:endParaRPr lang="en-US" sz="1800" i="1" dirty="0"/>
          </a:p>
          <a:p>
            <a:pPr eaLnBrk="1" hangingPunct="1">
              <a:defRPr/>
            </a:pPr>
            <a:endParaRPr lang="en-US" sz="1800" dirty="0"/>
          </a:p>
        </p:txBody>
      </p:sp>
      <p:sp>
        <p:nvSpPr>
          <p:cNvPr id="3" name="Rectangle 2">
            <a:extLst>
              <a:ext uri="{FF2B5EF4-FFF2-40B4-BE49-F238E27FC236}">
                <a16:creationId xmlns:a16="http://schemas.microsoft.com/office/drawing/2014/main" id="{9B04CD3C-132B-4C4F-96D5-4313EC3B0F5B}"/>
              </a:ext>
            </a:extLst>
          </p:cNvPr>
          <p:cNvSpPr/>
          <p:nvPr/>
        </p:nvSpPr>
        <p:spPr>
          <a:xfrm>
            <a:off x="1856053" y="659022"/>
            <a:ext cx="784382" cy="369332"/>
          </a:xfrm>
          <a:prstGeom prst="rect">
            <a:avLst/>
          </a:prstGeom>
        </p:spPr>
        <p:txBody>
          <a:bodyPr wrap="none">
            <a:spAutoFit/>
          </a:bodyPr>
          <a:lstStyle/>
          <a:p>
            <a:r>
              <a:rPr lang="en-US" dirty="0"/>
              <a:t>Ixodes</a:t>
            </a:r>
          </a:p>
        </p:txBody>
      </p:sp>
    </p:spTree>
    <p:extLst>
      <p:ext uri="{BB962C8B-B14F-4D97-AF65-F5344CB8AC3E}">
        <p14:creationId xmlns:p14="http://schemas.microsoft.com/office/powerpoint/2010/main" val="36975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09" name="Rectangle 40960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1" name="Rectangle 4096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3" name="Rectangle 4096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5" name="Rectangle 4096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17" name="Freeform: Shape 4096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9619" name="Rectangle 4096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02" name="Rectangle 2"/>
          <p:cNvSpPr>
            <a:spLocks noGrp="1" noChangeArrowheads="1"/>
          </p:cNvSpPr>
          <p:nvPr>
            <p:ph type="title"/>
          </p:nvPr>
        </p:nvSpPr>
        <p:spPr>
          <a:xfrm>
            <a:off x="586478" y="1683756"/>
            <a:ext cx="3115265" cy="2396359"/>
          </a:xfrm>
        </p:spPr>
        <p:txBody>
          <a:bodyPr anchor="b">
            <a:normAutofit/>
          </a:bodyPr>
          <a:lstStyle/>
          <a:p>
            <a:pPr algn="r" eaLnBrk="1" hangingPunct="1">
              <a:defRPr/>
            </a:pPr>
            <a:r>
              <a:rPr lang="en-US" sz="3700">
                <a:solidFill>
                  <a:srgbClr val="FFFFFF"/>
                </a:solidFill>
              </a:rPr>
              <a:t>Trypanosomes</a:t>
            </a:r>
          </a:p>
        </p:txBody>
      </p:sp>
      <p:graphicFrame>
        <p:nvGraphicFramePr>
          <p:cNvPr id="409605" name="Rectangle 3">
            <a:extLst>
              <a:ext uri="{FF2B5EF4-FFF2-40B4-BE49-F238E27FC236}">
                <a16:creationId xmlns:a16="http://schemas.microsoft.com/office/drawing/2014/main" id="{D103B5DB-F4B4-172E-633C-F4F0CB7F7CA2}"/>
              </a:ext>
            </a:extLst>
          </p:cNvPr>
          <p:cNvGraphicFramePr>
            <a:graphicFrameLocks noGrp="1"/>
          </p:cNvGraphicFramePr>
          <p:nvPr>
            <p:ph idx="1"/>
            <p:extLst>
              <p:ext uri="{D42A27DB-BD31-4B8C-83A1-F6EECF244321}">
                <p14:modId xmlns:p14="http://schemas.microsoft.com/office/powerpoint/2010/main" val="404535609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40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2920" name="Rectangle 42291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7" descr="tsetsefly">
            <a:extLst>
              <a:ext uri="{FF2B5EF4-FFF2-40B4-BE49-F238E27FC236}">
                <a16:creationId xmlns:a16="http://schemas.microsoft.com/office/drawing/2014/main" id="{D70F89C1-E15F-47F4-B3CB-7BC6B4937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17" r="25353"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2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2914" name="Rectangle 2"/>
          <p:cNvSpPr>
            <a:spLocks noGrp="1" noChangeArrowheads="1"/>
          </p:cNvSpPr>
          <p:nvPr>
            <p:ph type="title"/>
          </p:nvPr>
        </p:nvSpPr>
        <p:spPr>
          <a:xfrm>
            <a:off x="5827048" y="407987"/>
            <a:ext cx="5721484" cy="1325563"/>
          </a:xfrm>
        </p:spPr>
        <p:txBody>
          <a:bodyPr>
            <a:normAutofit/>
          </a:bodyPr>
          <a:lstStyle/>
          <a:p>
            <a:pPr eaLnBrk="1" hangingPunct="1">
              <a:defRPr/>
            </a:pPr>
            <a:r>
              <a:rPr lang="en-US" dirty="0"/>
              <a:t>African Trypanosomiasis</a:t>
            </a:r>
          </a:p>
        </p:txBody>
      </p:sp>
      <p:sp>
        <p:nvSpPr>
          <p:cNvPr id="422915" name="Rectangle 3"/>
          <p:cNvSpPr>
            <a:spLocks noGrp="1" noChangeArrowheads="1"/>
          </p:cNvSpPr>
          <p:nvPr>
            <p:ph idx="1"/>
          </p:nvPr>
        </p:nvSpPr>
        <p:spPr>
          <a:xfrm>
            <a:off x="5827048" y="1868487"/>
            <a:ext cx="5721484" cy="4351338"/>
          </a:xfrm>
        </p:spPr>
        <p:txBody>
          <a:bodyPr>
            <a:normAutofit/>
          </a:bodyPr>
          <a:lstStyle/>
          <a:p>
            <a:pPr eaLnBrk="1" hangingPunct="1">
              <a:defRPr/>
            </a:pPr>
            <a:r>
              <a:rPr lang="en-US" sz="1700"/>
              <a:t>Vector: Tsetse fly (</a:t>
            </a:r>
            <a:r>
              <a:rPr lang="en-US" sz="1700" i="1" err="1"/>
              <a:t>Glossina</a:t>
            </a:r>
            <a:r>
              <a:rPr lang="en-US" sz="1700"/>
              <a:t>)</a:t>
            </a:r>
          </a:p>
          <a:p>
            <a:pPr eaLnBrk="1" hangingPunct="1">
              <a:defRPr/>
            </a:pPr>
            <a:r>
              <a:rPr lang="en-US" sz="1700"/>
              <a:t>Stage I (Acute)</a:t>
            </a:r>
          </a:p>
          <a:p>
            <a:pPr lvl="1" eaLnBrk="1" hangingPunct="1">
              <a:defRPr/>
            </a:pPr>
            <a:r>
              <a:rPr lang="en-US" sz="1700"/>
              <a:t>Trypomastigotes seen at bite site (chancre) and in peripheral blood</a:t>
            </a:r>
          </a:p>
          <a:p>
            <a:pPr lvl="1" eaLnBrk="1" hangingPunct="1">
              <a:defRPr/>
            </a:pPr>
            <a:r>
              <a:rPr lang="en-US" sz="1700"/>
              <a:t>Intermittent fevers</a:t>
            </a:r>
          </a:p>
          <a:p>
            <a:pPr lvl="1" eaLnBrk="1" hangingPunct="1">
              <a:defRPr/>
            </a:pPr>
            <a:r>
              <a:rPr lang="en-US" sz="1700"/>
              <a:t>Lymph node swelling along posterior cervical chain (Winterbottom’s sign)</a:t>
            </a:r>
          </a:p>
          <a:p>
            <a:pPr eaLnBrk="1" hangingPunct="1">
              <a:defRPr/>
            </a:pPr>
            <a:r>
              <a:rPr lang="en-US" sz="1700"/>
              <a:t>Stage II (Sleeping sickness)</a:t>
            </a:r>
          </a:p>
          <a:p>
            <a:pPr lvl="1" eaLnBrk="1" hangingPunct="1">
              <a:defRPr/>
            </a:pPr>
            <a:r>
              <a:rPr lang="en-US" sz="1700"/>
              <a:t>CNS involvement-mental, motor, sensory, neural signs and symptoms</a:t>
            </a:r>
          </a:p>
          <a:p>
            <a:pPr lvl="1" eaLnBrk="1" hangingPunct="1">
              <a:defRPr/>
            </a:pPr>
            <a:r>
              <a:rPr lang="en-US" sz="1700"/>
              <a:t>Sleep/wake cycle becomes reversed</a:t>
            </a:r>
          </a:p>
          <a:p>
            <a:pPr lvl="1" eaLnBrk="1" hangingPunct="1">
              <a:defRPr/>
            </a:pPr>
            <a:endParaRPr lang="en-US" sz="1700"/>
          </a:p>
          <a:p>
            <a:pPr eaLnBrk="1" hangingPunct="1">
              <a:defRPr/>
            </a:pPr>
            <a:endParaRPr lang="en-US" sz="1700"/>
          </a:p>
          <a:p>
            <a:pPr eaLnBrk="1" hangingPunct="1">
              <a:defRPr/>
            </a:pPr>
            <a:endParaRPr lang="en-US" sz="1700"/>
          </a:p>
        </p:txBody>
      </p:sp>
    </p:spTree>
    <p:extLst>
      <p:ext uri="{BB962C8B-B14F-4D97-AF65-F5344CB8AC3E}">
        <p14:creationId xmlns:p14="http://schemas.microsoft.com/office/powerpoint/2010/main" val="41597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1117" name="Rectangle 4311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106" name="Rectangle 2"/>
          <p:cNvSpPr>
            <a:spLocks noGrp="1" noChangeArrowheads="1"/>
          </p:cNvSpPr>
          <p:nvPr>
            <p:ph type="title"/>
          </p:nvPr>
        </p:nvSpPr>
        <p:spPr>
          <a:xfrm>
            <a:off x="8643193" y="489507"/>
            <a:ext cx="3091607" cy="1655483"/>
          </a:xfrm>
        </p:spPr>
        <p:txBody>
          <a:bodyPr anchor="b">
            <a:normAutofit/>
          </a:bodyPr>
          <a:lstStyle/>
          <a:p>
            <a:pPr eaLnBrk="1" hangingPunct="1">
              <a:defRPr/>
            </a:pPr>
            <a:r>
              <a:rPr lang="en-US" sz="3700"/>
              <a:t>African Trypanosomes</a:t>
            </a:r>
          </a:p>
        </p:txBody>
      </p:sp>
      <p:pic>
        <p:nvPicPr>
          <p:cNvPr id="230405" name="Picture 7" descr="28-11-TrypanosomaLM"/>
          <p:cNvPicPr>
            <a:picLocks noChangeAspect="1" noChangeArrowheads="1"/>
          </p:cNvPicPr>
          <p:nvPr/>
        </p:nvPicPr>
        <p:blipFill>
          <a:blip r:embed="rId2">
            <a:extLst>
              <a:ext uri="{28A0092B-C50C-407E-A947-70E740481C1C}">
                <a14:useLocalDpi xmlns:a14="http://schemas.microsoft.com/office/drawing/2010/main" val="0"/>
              </a:ext>
            </a:extLst>
          </a:blip>
          <a:srcRect r="-1" b="357"/>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12" name="Rectangle 8"/>
          <p:cNvSpPr>
            <a:spLocks noGrp="1" noChangeArrowheads="1"/>
          </p:cNvSpPr>
          <p:nvPr>
            <p:ph idx="1"/>
          </p:nvPr>
        </p:nvSpPr>
        <p:spPr>
          <a:xfrm>
            <a:off x="8643193" y="2418408"/>
            <a:ext cx="2942813" cy="3540265"/>
          </a:xfrm>
        </p:spPr>
        <p:txBody>
          <a:bodyPr>
            <a:normAutofit/>
          </a:bodyPr>
          <a:lstStyle/>
          <a:p>
            <a:pPr eaLnBrk="1" hangingPunct="1">
              <a:defRPr/>
            </a:pPr>
            <a:r>
              <a:rPr lang="en-US" sz="2000"/>
              <a:t>Extracellular organisms</a:t>
            </a:r>
          </a:p>
          <a:p>
            <a:pPr eaLnBrk="1" hangingPunct="1">
              <a:defRPr/>
            </a:pPr>
            <a:r>
              <a:rPr lang="en-US" sz="2000"/>
              <a:t>Move rapidly between RBCs</a:t>
            </a:r>
          </a:p>
          <a:p>
            <a:pPr eaLnBrk="1" hangingPunct="1">
              <a:defRPr/>
            </a:pPr>
            <a:r>
              <a:rPr lang="en-US" sz="2000"/>
              <a:t>14-33 microns long and 1.5-3.5 microns wide</a:t>
            </a:r>
          </a:p>
          <a:p>
            <a:pPr eaLnBrk="1" hangingPunct="1">
              <a:defRPr/>
            </a:pPr>
            <a:r>
              <a:rPr lang="en-US" sz="2000"/>
              <a:t>Small kinetoplast at posterior end</a:t>
            </a:r>
          </a:p>
          <a:p>
            <a:pPr eaLnBrk="1" hangingPunct="1">
              <a:defRPr/>
            </a:pPr>
            <a:r>
              <a:rPr lang="en-US" sz="2000"/>
              <a:t>Flagellum and undulating membrane</a:t>
            </a:r>
          </a:p>
        </p:txBody>
      </p:sp>
      <p:sp>
        <p:nvSpPr>
          <p:cNvPr id="431119" name="Rectangle 4311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121" name="Rectangle 4311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6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8280" name="Rectangle 438279">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274" name="Rectangle 2"/>
          <p:cNvSpPr>
            <a:spLocks noGrp="1" noChangeArrowheads="1"/>
          </p:cNvSpPr>
          <p:nvPr>
            <p:ph type="title"/>
          </p:nvPr>
        </p:nvSpPr>
        <p:spPr>
          <a:xfrm>
            <a:off x="589009" y="502400"/>
            <a:ext cx="3367171" cy="1818064"/>
          </a:xfrm>
        </p:spPr>
        <p:txBody>
          <a:bodyPr>
            <a:normAutofit/>
          </a:bodyPr>
          <a:lstStyle/>
          <a:p>
            <a:pPr algn="ctr" eaLnBrk="1" hangingPunct="1">
              <a:defRPr/>
            </a:pPr>
            <a:r>
              <a:rPr lang="en-US" sz="2800"/>
              <a:t>American Trypanosomiasis</a:t>
            </a:r>
          </a:p>
        </p:txBody>
      </p:sp>
      <p:pic>
        <p:nvPicPr>
          <p:cNvPr id="2050" name="Picture 2" descr="Figure, Romana's sign, a chagoma found...] - StatPearls - NCBI Bookshelf">
            <a:extLst>
              <a:ext uri="{FF2B5EF4-FFF2-40B4-BE49-F238E27FC236}">
                <a16:creationId xmlns:a16="http://schemas.microsoft.com/office/drawing/2014/main" id="{65DEEF11-7337-4279-84F0-EFCADCB34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935" b="25550"/>
          <a:stretch/>
        </p:blipFill>
        <p:spPr bwMode="auto">
          <a:xfrm>
            <a:off x="4555236" y="6"/>
            <a:ext cx="7636763" cy="2762724"/>
          </a:xfrm>
          <a:prstGeom prst="rect">
            <a:avLst/>
          </a:prstGeom>
          <a:noFill/>
          <a:extLst>
            <a:ext uri="{909E8E84-426E-40DD-AFC4-6F175D3DCCD1}">
              <a14:hiddenFill xmlns:a14="http://schemas.microsoft.com/office/drawing/2010/main">
                <a:solidFill>
                  <a:srgbClr val="FFFFFF"/>
                </a:solidFill>
              </a14:hiddenFill>
            </a:ext>
          </a:extLst>
        </p:spPr>
      </p:pic>
      <p:sp>
        <p:nvSpPr>
          <p:cNvPr id="438282" name="Rectangle 43828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00706" name="Picture 2" descr="Dangerous 'Kissing' Bug Marches North in U.S.">
            <a:extLst>
              <a:ext uri="{FF2B5EF4-FFF2-40B4-BE49-F238E27FC236}">
                <a16:creationId xmlns:a16="http://schemas.microsoft.com/office/drawing/2014/main" id="{FCE2248C-F66E-7048-B270-A259AF01A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4" r="23198" b="1"/>
          <a:stretch/>
        </p:blipFill>
        <p:spPr bwMode="auto">
          <a:xfrm>
            <a:off x="-1" y="2826737"/>
            <a:ext cx="4565779" cy="4031263"/>
          </a:xfrm>
          <a:prstGeom prst="rect">
            <a:avLst/>
          </a:prstGeom>
          <a:noFill/>
          <a:extLst>
            <a:ext uri="{909E8E84-426E-40DD-AFC4-6F175D3DCCD1}">
              <a14:hiddenFill xmlns:a14="http://schemas.microsoft.com/office/drawing/2010/main">
                <a:solidFill>
                  <a:srgbClr val="FFFFFF"/>
                </a:solidFill>
              </a14:hiddenFill>
            </a:ext>
          </a:extLst>
        </p:spPr>
      </p:pic>
      <p:sp>
        <p:nvSpPr>
          <p:cNvPr id="438275" name="Rectangle 3"/>
          <p:cNvSpPr>
            <a:spLocks noGrp="1" noChangeArrowheads="1"/>
          </p:cNvSpPr>
          <p:nvPr>
            <p:ph idx="1"/>
          </p:nvPr>
        </p:nvSpPr>
        <p:spPr>
          <a:xfrm>
            <a:off x="4619244" y="2826737"/>
            <a:ext cx="7481316" cy="4027030"/>
          </a:xfrm>
        </p:spPr>
        <p:txBody>
          <a:bodyPr anchor="ctr">
            <a:normAutofit/>
          </a:bodyPr>
          <a:lstStyle/>
          <a:p>
            <a:pPr eaLnBrk="1" hangingPunct="1">
              <a:defRPr/>
            </a:pPr>
            <a:r>
              <a:rPr lang="en-US" sz="1600" dirty="0"/>
              <a:t>AKA Chagas Disease</a:t>
            </a:r>
          </a:p>
          <a:p>
            <a:pPr eaLnBrk="1" hangingPunct="1">
              <a:defRPr/>
            </a:pPr>
            <a:r>
              <a:rPr lang="en-US" sz="1600" dirty="0"/>
              <a:t>Vector: Reduviid </a:t>
            </a:r>
            <a:r>
              <a:rPr lang="en-US" sz="1600" dirty="0" err="1"/>
              <a:t>Triatomid</a:t>
            </a:r>
            <a:r>
              <a:rPr lang="en-US" sz="1600" dirty="0"/>
              <a:t> bug</a:t>
            </a:r>
          </a:p>
          <a:p>
            <a:pPr lvl="1">
              <a:defRPr/>
            </a:pPr>
            <a:r>
              <a:rPr lang="en-US" sz="1600" dirty="0"/>
              <a:t>AKA the “Kissing Bug”</a:t>
            </a:r>
          </a:p>
          <a:p>
            <a:pPr lvl="1" eaLnBrk="1" hangingPunct="1">
              <a:defRPr/>
            </a:pPr>
            <a:r>
              <a:rPr lang="en-US" sz="1600" dirty="0"/>
              <a:t>Trypomastigotes released with feces during a blood meal</a:t>
            </a:r>
          </a:p>
          <a:p>
            <a:pPr eaLnBrk="1" hangingPunct="1">
              <a:defRPr/>
            </a:pPr>
            <a:r>
              <a:rPr lang="en-US" sz="1600" dirty="0"/>
              <a:t>Acute Disease</a:t>
            </a:r>
          </a:p>
          <a:p>
            <a:pPr lvl="1" eaLnBrk="1" hangingPunct="1">
              <a:defRPr/>
            </a:pPr>
            <a:r>
              <a:rPr lang="en-US" sz="1600" dirty="0" err="1"/>
              <a:t>Chagoma</a:t>
            </a:r>
            <a:r>
              <a:rPr lang="en-US" sz="1600" dirty="0"/>
              <a:t> (Romana’s sign)</a:t>
            </a:r>
          </a:p>
          <a:p>
            <a:pPr lvl="1" eaLnBrk="1" hangingPunct="1">
              <a:defRPr/>
            </a:pPr>
            <a:r>
              <a:rPr lang="en-US" sz="1600" dirty="0"/>
              <a:t>High fevers, hepatosplenomegaly, lymphadenopathy, acute cardiomyopathy</a:t>
            </a:r>
          </a:p>
          <a:p>
            <a:pPr lvl="1" eaLnBrk="1" hangingPunct="1">
              <a:defRPr/>
            </a:pPr>
            <a:r>
              <a:rPr lang="en-US" sz="1600" dirty="0"/>
              <a:t>Trypomastigotes found in blood</a:t>
            </a:r>
          </a:p>
          <a:p>
            <a:pPr eaLnBrk="1" hangingPunct="1">
              <a:defRPr/>
            </a:pPr>
            <a:r>
              <a:rPr lang="en-US" sz="1600" dirty="0"/>
              <a:t>Chronic</a:t>
            </a:r>
          </a:p>
          <a:p>
            <a:pPr lvl="1" eaLnBrk="1" hangingPunct="1">
              <a:defRPr/>
            </a:pPr>
            <a:r>
              <a:rPr lang="en-US" sz="1600" dirty="0"/>
              <a:t>Amastigotes found in various tissues</a:t>
            </a:r>
          </a:p>
          <a:p>
            <a:pPr lvl="1" eaLnBrk="1" hangingPunct="1">
              <a:defRPr/>
            </a:pPr>
            <a:r>
              <a:rPr lang="en-US" sz="1600" dirty="0"/>
              <a:t>Myocardial insufficiencies</a:t>
            </a:r>
          </a:p>
        </p:txBody>
      </p:sp>
      <p:sp>
        <p:nvSpPr>
          <p:cNvPr id="438284" name="Rectangle 43828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99527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759" name="Rectangle 202758">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1" name="Rectangle 202760">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7F914-F183-4488-94C7-2AA50405F59C}"/>
              </a:ext>
            </a:extLst>
          </p:cNvPr>
          <p:cNvSpPr>
            <a:spLocks noGrp="1"/>
          </p:cNvSpPr>
          <p:nvPr>
            <p:ph type="title"/>
          </p:nvPr>
        </p:nvSpPr>
        <p:spPr>
          <a:xfrm>
            <a:off x="8115300" y="1562669"/>
            <a:ext cx="3389515" cy="2380681"/>
          </a:xfrm>
        </p:spPr>
        <p:txBody>
          <a:bodyPr vert="horz" lIns="91440" tIns="45720" rIns="91440" bIns="45720" rtlCol="0" anchor="b">
            <a:normAutofit/>
          </a:bodyPr>
          <a:lstStyle/>
          <a:p>
            <a:pPr algn="ctr"/>
            <a:r>
              <a:rPr lang="en-US" sz="3600">
                <a:solidFill>
                  <a:schemeClr val="tx1">
                    <a:lumMod val="85000"/>
                    <a:lumOff val="15000"/>
                  </a:schemeClr>
                </a:solidFill>
              </a:rPr>
              <a:t>Prevalence</a:t>
            </a:r>
          </a:p>
        </p:txBody>
      </p:sp>
      <p:pic>
        <p:nvPicPr>
          <p:cNvPr id="202754" name="Picture 2" descr="Chagas' Disease | NEJM">
            <a:extLst>
              <a:ext uri="{FF2B5EF4-FFF2-40B4-BE49-F238E27FC236}">
                <a16:creationId xmlns:a16="http://schemas.microsoft.com/office/drawing/2014/main" id="{0D28624A-301D-0545-A85C-C5B39F94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70"/>
          <a:stretch/>
        </p:blipFill>
        <p:spPr bwMode="auto">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7496" name="Rectangle 44749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7" descr="kissing_bug"/>
          <p:cNvPicPr>
            <a:picLocks noChangeAspect="1" noChangeArrowheads="1"/>
          </p:cNvPicPr>
          <p:nvPr/>
        </p:nvPicPr>
        <p:blipFill>
          <a:blip r:embed="rId2">
            <a:extLst>
              <a:ext uri="{28A0092B-C50C-407E-A947-70E740481C1C}">
                <a14:useLocalDpi xmlns:a14="http://schemas.microsoft.com/office/drawing/2010/main" val="0"/>
              </a:ext>
            </a:extLst>
          </a:blip>
          <a:srcRect l="745"/>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7490" name="Rectangle 2"/>
          <p:cNvSpPr>
            <a:spLocks noGrp="1" noChangeArrowheads="1"/>
          </p:cNvSpPr>
          <p:nvPr>
            <p:ph type="title"/>
          </p:nvPr>
        </p:nvSpPr>
        <p:spPr>
          <a:xfrm>
            <a:off x="5827048" y="407987"/>
            <a:ext cx="5721484" cy="1325563"/>
          </a:xfrm>
        </p:spPr>
        <p:txBody>
          <a:bodyPr>
            <a:normAutofit/>
          </a:bodyPr>
          <a:lstStyle/>
          <a:p>
            <a:pPr eaLnBrk="1" hangingPunct="1">
              <a:defRPr/>
            </a:pPr>
            <a:r>
              <a:rPr lang="en-US" dirty="0"/>
              <a:t>Transmission</a:t>
            </a:r>
          </a:p>
        </p:txBody>
      </p:sp>
      <p:sp>
        <p:nvSpPr>
          <p:cNvPr id="447491" name="Rectangle 3"/>
          <p:cNvSpPr>
            <a:spLocks noGrp="1" noChangeArrowheads="1"/>
          </p:cNvSpPr>
          <p:nvPr>
            <p:ph idx="1"/>
          </p:nvPr>
        </p:nvSpPr>
        <p:spPr>
          <a:xfrm>
            <a:off x="5827048" y="1868487"/>
            <a:ext cx="5721484" cy="4351338"/>
          </a:xfrm>
        </p:spPr>
        <p:txBody>
          <a:bodyPr>
            <a:normAutofit/>
          </a:bodyPr>
          <a:lstStyle/>
          <a:p>
            <a:pPr eaLnBrk="1" hangingPunct="1">
              <a:defRPr/>
            </a:pPr>
            <a:r>
              <a:rPr lang="en-US"/>
              <a:t>Feces of </a:t>
            </a:r>
            <a:r>
              <a:rPr lang="en-US" err="1"/>
              <a:t>Triatomid</a:t>
            </a:r>
            <a:r>
              <a:rPr lang="en-US"/>
              <a:t> bug</a:t>
            </a:r>
          </a:p>
          <a:p>
            <a:pPr eaLnBrk="1" hangingPunct="1">
              <a:defRPr/>
            </a:pPr>
            <a:r>
              <a:rPr lang="en-US"/>
              <a:t>Blood Transfusions</a:t>
            </a:r>
          </a:p>
          <a:p>
            <a:pPr eaLnBrk="1" hangingPunct="1">
              <a:defRPr/>
            </a:pPr>
            <a:r>
              <a:rPr lang="en-US"/>
              <a:t>Congenital Infections</a:t>
            </a:r>
          </a:p>
          <a:p>
            <a:pPr eaLnBrk="1" hangingPunct="1">
              <a:defRPr/>
            </a:pPr>
            <a:r>
              <a:rPr lang="en-US"/>
              <a:t>Organ transplantation</a:t>
            </a:r>
          </a:p>
        </p:txBody>
      </p:sp>
    </p:spTree>
    <p:extLst>
      <p:ext uri="{BB962C8B-B14F-4D97-AF65-F5344CB8AC3E}">
        <p14:creationId xmlns:p14="http://schemas.microsoft.com/office/powerpoint/2010/main" val="240785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5402" name="Rectangle 31540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96" name="Rectangle 4"/>
          <p:cNvSpPr>
            <a:spLocks noGrp="1" noChangeArrowheads="1"/>
          </p:cNvSpPr>
          <p:nvPr>
            <p:ph type="title"/>
          </p:nvPr>
        </p:nvSpPr>
        <p:spPr>
          <a:xfrm>
            <a:off x="1136396" y="457201"/>
            <a:ext cx="5814240" cy="1556870"/>
          </a:xfrm>
        </p:spPr>
        <p:txBody>
          <a:bodyPr anchor="b">
            <a:normAutofit/>
          </a:bodyPr>
          <a:lstStyle/>
          <a:p>
            <a:pPr eaLnBrk="1" hangingPunct="1">
              <a:defRPr/>
            </a:pPr>
            <a:r>
              <a:rPr lang="en-US" sz="4000">
                <a:latin typeface="+mn-lt"/>
              </a:rPr>
              <a:t>Diagnosis: Thick and Thin Blood Smears</a:t>
            </a:r>
          </a:p>
        </p:txBody>
      </p:sp>
      <p:sp>
        <p:nvSpPr>
          <p:cNvPr id="315397" name="Rectangle 5"/>
          <p:cNvSpPr>
            <a:spLocks noGrp="1" noChangeArrowheads="1"/>
          </p:cNvSpPr>
          <p:nvPr>
            <p:ph type="body" sz="half" idx="4294967295"/>
          </p:nvPr>
        </p:nvSpPr>
        <p:spPr>
          <a:xfrm>
            <a:off x="1136396" y="2277036"/>
            <a:ext cx="5814239" cy="3461155"/>
          </a:xfrm>
        </p:spPr>
        <p:txBody>
          <a:bodyPr>
            <a:normAutofit/>
          </a:bodyPr>
          <a:lstStyle/>
          <a:p>
            <a:pPr eaLnBrk="1" hangingPunct="1">
              <a:defRPr/>
            </a:pPr>
            <a:r>
              <a:rPr lang="en-US" sz="1600"/>
              <a:t>Whole blood collected in EDTA</a:t>
            </a:r>
          </a:p>
          <a:p>
            <a:pPr eaLnBrk="1" hangingPunct="1">
              <a:defRPr/>
            </a:pPr>
            <a:r>
              <a:rPr lang="en-US" sz="1600"/>
              <a:t>Should be run as a STAT test</a:t>
            </a:r>
          </a:p>
          <a:p>
            <a:pPr lvl="1">
              <a:defRPr/>
            </a:pPr>
            <a:r>
              <a:rPr lang="en-US" sz="1600"/>
              <a:t>Parasite morphology becomes distorted over time </a:t>
            </a:r>
          </a:p>
          <a:p>
            <a:pPr eaLnBrk="1" hangingPunct="1">
              <a:defRPr/>
            </a:pPr>
            <a:r>
              <a:rPr lang="en-US" sz="1600"/>
              <a:t>Must do both thick and thin smears</a:t>
            </a:r>
          </a:p>
          <a:p>
            <a:pPr eaLnBrk="1" hangingPunct="1">
              <a:defRPr/>
            </a:pPr>
            <a:r>
              <a:rPr lang="en-US" sz="1600"/>
              <a:t>Thick smears: </a:t>
            </a:r>
          </a:p>
          <a:p>
            <a:pPr lvl="1">
              <a:defRPr/>
            </a:pPr>
            <a:r>
              <a:rPr lang="en-US" sz="1600"/>
              <a:t>Examines a large volume of blood</a:t>
            </a:r>
          </a:p>
          <a:p>
            <a:pPr lvl="1">
              <a:defRPr/>
            </a:pPr>
            <a:r>
              <a:rPr lang="en-US" sz="1600" u="sng"/>
              <a:t>Screen</a:t>
            </a:r>
            <a:r>
              <a:rPr lang="en-US" sz="1600"/>
              <a:t> for parasites</a:t>
            </a:r>
          </a:p>
          <a:p>
            <a:pPr eaLnBrk="1" hangingPunct="1">
              <a:defRPr/>
            </a:pPr>
            <a:r>
              <a:rPr lang="en-US" sz="1600"/>
              <a:t>Thin smears: </a:t>
            </a:r>
          </a:p>
          <a:p>
            <a:pPr lvl="1">
              <a:defRPr/>
            </a:pPr>
            <a:r>
              <a:rPr lang="en-US" sz="1600"/>
              <a:t>Can see RBC morphology and perform specific </a:t>
            </a:r>
            <a:r>
              <a:rPr lang="en-US" sz="1600" u="sng"/>
              <a:t>parasite identification</a:t>
            </a:r>
          </a:p>
          <a:p>
            <a:pPr lvl="1">
              <a:defRPr/>
            </a:pPr>
            <a:r>
              <a:rPr lang="en-US" sz="1600"/>
              <a:t>Quantify % parasitemia</a:t>
            </a:r>
          </a:p>
          <a:p>
            <a:pPr eaLnBrk="1" hangingPunct="1">
              <a:defRPr/>
            </a:pPr>
            <a:endParaRPr lang="en-US" sz="1600"/>
          </a:p>
          <a:p>
            <a:pPr eaLnBrk="1" hangingPunct="1">
              <a:buFont typeface="Wingdings" panose="05000000000000000000" pitchFamily="2" charset="2"/>
              <a:buNone/>
              <a:defRPr/>
            </a:pPr>
            <a:endParaRPr lang="en-US" sz="1600"/>
          </a:p>
        </p:txBody>
      </p:sp>
      <p:pic>
        <p:nvPicPr>
          <p:cNvPr id="1026" name="Picture 2" descr="Premium Photo | Vacutainer blood collection tubes,edta blood tube for cbc  test in laboratory">
            <a:extLst>
              <a:ext uri="{FF2B5EF4-FFF2-40B4-BE49-F238E27FC236}">
                <a16:creationId xmlns:a16="http://schemas.microsoft.com/office/drawing/2014/main" id="{E962BBF5-9E14-4B63-ADFB-D6AEA7C494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6116" y="799365"/>
            <a:ext cx="3220169" cy="22101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ematology in a NutShell: Thick and Thin Smears for Microscopy detection  of Malarial Parasites">
            <a:extLst>
              <a:ext uri="{FF2B5EF4-FFF2-40B4-BE49-F238E27FC236}">
                <a16:creationId xmlns:a16="http://schemas.microsoft.com/office/drawing/2014/main" id="{0D1FDC67-9B2E-4F3A-ABC7-C5A7D0A4F2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4409" y="3375824"/>
            <a:ext cx="2994871" cy="2243263"/>
          </a:xfrm>
          <a:prstGeom prst="rect">
            <a:avLst/>
          </a:prstGeom>
          <a:noFill/>
          <a:extLst>
            <a:ext uri="{909E8E84-426E-40DD-AFC4-6F175D3DCCD1}">
              <a14:hiddenFill xmlns:a14="http://schemas.microsoft.com/office/drawing/2010/main">
                <a:solidFill>
                  <a:srgbClr val="FFFFFF"/>
                </a:solidFill>
              </a14:hiddenFill>
            </a:ext>
          </a:extLst>
        </p:spPr>
      </p:pic>
      <p:sp>
        <p:nvSpPr>
          <p:cNvPr id="315404" name="Rectangle 31540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406" name="Rectangle 31540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34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1353" name="Rectangle 441352">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346" name="Rectangle 2"/>
          <p:cNvSpPr>
            <a:spLocks noGrp="1" noChangeArrowheads="1"/>
          </p:cNvSpPr>
          <p:nvPr>
            <p:ph type="title"/>
          </p:nvPr>
        </p:nvSpPr>
        <p:spPr>
          <a:xfrm>
            <a:off x="589009" y="502400"/>
            <a:ext cx="3367171" cy="1818064"/>
          </a:xfrm>
        </p:spPr>
        <p:txBody>
          <a:bodyPr>
            <a:normAutofit/>
          </a:bodyPr>
          <a:lstStyle/>
          <a:p>
            <a:pPr algn="ctr" eaLnBrk="1" hangingPunct="1">
              <a:defRPr/>
            </a:pPr>
            <a:r>
              <a:rPr lang="en-US" sz="2800" i="1">
                <a:latin typeface="+mn-lt"/>
              </a:rPr>
              <a:t>T. cruzi</a:t>
            </a:r>
          </a:p>
        </p:txBody>
      </p:sp>
      <p:pic>
        <p:nvPicPr>
          <p:cNvPr id="5" name="Picture 2" descr="Figure B: Higher magnification of Figure A.">
            <a:extLst>
              <a:ext uri="{FF2B5EF4-FFF2-40B4-BE49-F238E27FC236}">
                <a16:creationId xmlns:a16="http://schemas.microsoft.com/office/drawing/2014/main" id="{5E2F560D-3DF4-421C-87EB-15B5D454B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228" b="32595"/>
          <a:stretch/>
        </p:blipFill>
        <p:spPr bwMode="auto">
          <a:xfrm>
            <a:off x="4555236" y="6"/>
            <a:ext cx="7636763" cy="2762724"/>
          </a:xfrm>
          <a:prstGeom prst="rect">
            <a:avLst/>
          </a:prstGeom>
          <a:noFill/>
          <a:extLst>
            <a:ext uri="{909E8E84-426E-40DD-AFC4-6F175D3DCCD1}">
              <a14:hiddenFill xmlns:a14="http://schemas.microsoft.com/office/drawing/2010/main">
                <a:solidFill>
                  <a:srgbClr val="FFFFFF"/>
                </a:solidFill>
              </a14:hiddenFill>
            </a:ext>
          </a:extLst>
        </p:spPr>
      </p:pic>
      <p:sp>
        <p:nvSpPr>
          <p:cNvPr id="441355" name="Rectangle 44135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36549" name="Picture 7" descr="T%20cruzi"/>
          <p:cNvPicPr>
            <a:picLocks noChangeAspect="1" noChangeArrowheads="1"/>
          </p:cNvPicPr>
          <p:nvPr/>
        </p:nvPicPr>
        <p:blipFill>
          <a:blip r:embed="rId3">
            <a:extLst>
              <a:ext uri="{28A0092B-C50C-407E-A947-70E740481C1C}">
                <a14:useLocalDpi xmlns:a14="http://schemas.microsoft.com/office/drawing/2010/main" val="0"/>
              </a:ext>
            </a:extLst>
          </a:blip>
          <a:srcRect r="1" b="7869"/>
          <a:stretch/>
        </p:blipFill>
        <p:spPr bwMode="auto">
          <a:xfrm>
            <a:off x="-1" y="2826737"/>
            <a:ext cx="4565779" cy="403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348" name="Rectangle 4"/>
          <p:cNvSpPr>
            <a:spLocks noGrp="1" noChangeArrowheads="1"/>
          </p:cNvSpPr>
          <p:nvPr>
            <p:ph idx="1"/>
          </p:nvPr>
        </p:nvSpPr>
        <p:spPr>
          <a:xfrm>
            <a:off x="4619244" y="3204995"/>
            <a:ext cx="7193787" cy="3500605"/>
          </a:xfrm>
        </p:spPr>
        <p:txBody>
          <a:bodyPr anchor="ctr">
            <a:normAutofit/>
          </a:bodyPr>
          <a:lstStyle/>
          <a:p>
            <a:pPr eaLnBrk="1" hangingPunct="1">
              <a:defRPr/>
            </a:pPr>
            <a:r>
              <a:rPr lang="en-US" sz="1800" dirty="0"/>
              <a:t>Trypomastigotes:</a:t>
            </a:r>
          </a:p>
          <a:p>
            <a:pPr lvl="1">
              <a:defRPr/>
            </a:pPr>
            <a:r>
              <a:rPr lang="en-US" sz="1800" dirty="0"/>
              <a:t>Found in blood &amp; CSF during acute infection</a:t>
            </a:r>
          </a:p>
          <a:p>
            <a:pPr lvl="1">
              <a:defRPr/>
            </a:pPr>
            <a:r>
              <a:rPr lang="en-US" sz="1800" dirty="0"/>
              <a:t>“C” or “U” shaped</a:t>
            </a:r>
          </a:p>
          <a:p>
            <a:pPr lvl="1">
              <a:defRPr/>
            </a:pPr>
            <a:r>
              <a:rPr lang="en-US" sz="1800" dirty="0"/>
              <a:t>20 microns in length</a:t>
            </a:r>
          </a:p>
          <a:p>
            <a:pPr lvl="1">
              <a:defRPr/>
            </a:pPr>
            <a:r>
              <a:rPr lang="en-US" sz="1800" dirty="0"/>
              <a:t>Central nucleus with a large oval kinetoplast</a:t>
            </a:r>
          </a:p>
          <a:p>
            <a:pPr lvl="1">
              <a:defRPr/>
            </a:pPr>
            <a:r>
              <a:rPr lang="en-US" sz="1800" dirty="0"/>
              <a:t>Undulating membrane and flagellum</a:t>
            </a:r>
          </a:p>
          <a:p>
            <a:pPr>
              <a:defRPr/>
            </a:pPr>
            <a:r>
              <a:rPr lang="en-US" sz="1800" dirty="0"/>
              <a:t>Amastigotes</a:t>
            </a:r>
          </a:p>
          <a:p>
            <a:pPr lvl="1">
              <a:defRPr/>
            </a:pPr>
            <a:r>
              <a:rPr lang="en-US" sz="1800" dirty="0"/>
              <a:t>Chronic infection (heart tissue)</a:t>
            </a:r>
          </a:p>
          <a:p>
            <a:pPr lvl="1">
              <a:defRPr/>
            </a:pPr>
            <a:r>
              <a:rPr lang="en-US" sz="1800" dirty="0"/>
              <a:t>Single nucleus and kinetoplast</a:t>
            </a:r>
          </a:p>
          <a:p>
            <a:pPr lvl="1">
              <a:defRPr/>
            </a:pPr>
            <a:r>
              <a:rPr lang="en-US" sz="1800" dirty="0"/>
              <a:t>Cannot distinguish morphologically  from </a:t>
            </a:r>
            <a:r>
              <a:rPr lang="en-US" sz="1800" i="1" dirty="0"/>
              <a:t>Leishmania</a:t>
            </a:r>
          </a:p>
          <a:p>
            <a:pPr lvl="1">
              <a:defRPr/>
            </a:pPr>
            <a:endParaRPr lang="en-US" sz="1800" dirty="0"/>
          </a:p>
          <a:p>
            <a:pPr eaLnBrk="1" hangingPunct="1">
              <a:defRPr/>
            </a:pPr>
            <a:endParaRPr lang="en-US" sz="1800" dirty="0"/>
          </a:p>
          <a:p>
            <a:pPr eaLnBrk="1" hangingPunct="1">
              <a:defRPr/>
            </a:pPr>
            <a:endParaRPr lang="en-US" sz="1800" dirty="0"/>
          </a:p>
        </p:txBody>
      </p:sp>
      <p:sp>
        <p:nvSpPr>
          <p:cNvPr id="441357" name="Rectangle 44135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113338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CC9A-95F0-4C41-976B-76C5FCA12461}"/>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latin typeface="+mn-lt"/>
              </a:rPr>
              <a:t>Complications of American Trypanosomiasis</a:t>
            </a:r>
          </a:p>
        </p:txBody>
      </p:sp>
      <p:graphicFrame>
        <p:nvGraphicFramePr>
          <p:cNvPr id="5" name="Content Placeholder 2">
            <a:extLst>
              <a:ext uri="{FF2B5EF4-FFF2-40B4-BE49-F238E27FC236}">
                <a16:creationId xmlns:a16="http://schemas.microsoft.com/office/drawing/2014/main" id="{8F2D6B55-FB3F-F5B6-0E99-9FDD71475310}"/>
              </a:ext>
            </a:extLst>
          </p:cNvPr>
          <p:cNvGraphicFramePr>
            <a:graphicFrameLocks noGrp="1"/>
          </p:cNvGraphicFramePr>
          <p:nvPr>
            <p:ph idx="1"/>
            <p:extLst>
              <p:ext uri="{D42A27DB-BD31-4B8C-83A1-F6EECF244321}">
                <p14:modId xmlns:p14="http://schemas.microsoft.com/office/powerpoint/2010/main" val="3434546459"/>
              </p:ext>
            </p:extLst>
          </p:nvPr>
        </p:nvGraphicFramePr>
        <p:xfrm>
          <a:off x="4288222" y="203200"/>
          <a:ext cx="7659938" cy="6522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29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3161" name="Rectangle 43316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644" name="Picture 10" descr="T"/>
          <p:cNvPicPr>
            <a:picLocks noChangeAspect="1" noChangeArrowheads="1"/>
          </p:cNvPicPr>
          <p:nvPr/>
        </p:nvPicPr>
        <p:blipFill>
          <a:blip r:embed="rId2">
            <a:extLst>
              <a:ext uri="{28A0092B-C50C-407E-A947-70E740481C1C}">
                <a14:useLocalDpi xmlns:a14="http://schemas.microsoft.com/office/drawing/2010/main" val="0"/>
              </a:ext>
            </a:extLst>
          </a:blip>
          <a:srcRect t="7343" r="3" b="20662"/>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163" name="Rectangle 43316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165" name="Rectangle 43316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156" name="Rectangle 4"/>
          <p:cNvSpPr>
            <a:spLocks noGrp="1" noChangeArrowheads="1"/>
          </p:cNvSpPr>
          <p:nvPr>
            <p:ph type="title"/>
          </p:nvPr>
        </p:nvSpPr>
        <p:spPr>
          <a:xfrm>
            <a:off x="699715" y="5635366"/>
            <a:ext cx="7091299" cy="898581"/>
          </a:xfrm>
        </p:spPr>
        <p:txBody>
          <a:bodyPr vert="horz" lIns="91440" tIns="45720" rIns="91440" bIns="45720" rtlCol="0" anchor="ctr">
            <a:normAutofit/>
          </a:bodyPr>
          <a:lstStyle/>
          <a:p>
            <a:pPr>
              <a:defRPr/>
            </a:pPr>
            <a:r>
              <a:rPr lang="en-US" sz="3400" kern="1200" dirty="0">
                <a:solidFill>
                  <a:srgbClr val="FFFFFF"/>
                </a:solidFill>
                <a:latin typeface="+mj-lt"/>
                <a:ea typeface="+mj-ea"/>
                <a:cs typeface="+mj-cs"/>
              </a:rPr>
              <a:t>African vs. American Trypomastigotes</a:t>
            </a:r>
          </a:p>
        </p:txBody>
      </p:sp>
      <p:sp>
        <p:nvSpPr>
          <p:cNvPr id="433167" name="Rectangle 43316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643" name="Picture 8" descr="Tbrucei_thin_giemsa"/>
          <p:cNvPicPr>
            <a:picLocks noChangeAspect="1" noChangeArrowheads="1"/>
          </p:cNvPicPr>
          <p:nvPr/>
        </p:nvPicPr>
        <p:blipFill>
          <a:blip r:embed="rId3">
            <a:extLst>
              <a:ext uri="{28A0092B-C50C-407E-A947-70E740481C1C}">
                <a14:useLocalDpi xmlns:a14="http://schemas.microsoft.com/office/drawing/2010/main" val="0"/>
              </a:ext>
            </a:extLst>
          </a:blip>
          <a:srcRect l="20777" r="2435"/>
          <a:stretch/>
        </p:blipFill>
        <p:spPr bwMode="auto">
          <a:xfrm>
            <a:off x="8128856" y="1"/>
            <a:ext cx="4063143" cy="5291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3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33156"/>
                                        </p:tgtEl>
                                        <p:attrNameLst>
                                          <p:attrName>style.visibility</p:attrName>
                                        </p:attrNameLst>
                                      </p:cBhvr>
                                      <p:to>
                                        <p:strVal val="visible"/>
                                      </p:to>
                                    </p:set>
                                    <p:animEffect transition="in" filter="fade">
                                      <p:cBhvr>
                                        <p:cTn id="7" dur="400"/>
                                        <p:tgtEl>
                                          <p:spTgt spid="433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632" name="Rectangle 410631">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26" name="Rectangle 2"/>
          <p:cNvSpPr>
            <a:spLocks noGrp="1" noChangeArrowheads="1"/>
          </p:cNvSpPr>
          <p:nvPr>
            <p:ph type="title"/>
          </p:nvPr>
        </p:nvSpPr>
        <p:spPr>
          <a:xfrm>
            <a:off x="589009" y="502400"/>
            <a:ext cx="3367171" cy="1818064"/>
          </a:xfrm>
        </p:spPr>
        <p:txBody>
          <a:bodyPr>
            <a:normAutofit/>
          </a:bodyPr>
          <a:lstStyle/>
          <a:p>
            <a:pPr algn="ctr" eaLnBrk="1" hangingPunct="1">
              <a:defRPr/>
            </a:pPr>
            <a:r>
              <a:rPr lang="en-US" sz="2800" i="1">
                <a:latin typeface="+mn-lt"/>
              </a:rPr>
              <a:t>Leishmania</a:t>
            </a:r>
          </a:p>
        </p:txBody>
      </p:sp>
      <p:pic>
        <p:nvPicPr>
          <p:cNvPr id="1026" name="Picture 2" descr="Leishmaniasis: Current Status of Vaccine Development | Clinical  Microbiology Reviews">
            <a:extLst>
              <a:ext uri="{FF2B5EF4-FFF2-40B4-BE49-F238E27FC236}">
                <a16:creationId xmlns:a16="http://schemas.microsoft.com/office/drawing/2014/main" id="{FFAD3869-ADC0-4A5F-8DC3-A2FFD78FF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52" b="32785"/>
          <a:stretch/>
        </p:blipFill>
        <p:spPr bwMode="auto">
          <a:xfrm>
            <a:off x="4555236" y="6"/>
            <a:ext cx="7636763" cy="2762724"/>
          </a:xfrm>
          <a:prstGeom prst="rect">
            <a:avLst/>
          </a:prstGeom>
          <a:noFill/>
          <a:extLst>
            <a:ext uri="{909E8E84-426E-40DD-AFC4-6F175D3DCCD1}">
              <a14:hiddenFill xmlns:a14="http://schemas.microsoft.com/office/drawing/2010/main">
                <a:solidFill>
                  <a:srgbClr val="FFFFFF"/>
                </a:solidFill>
              </a14:hiddenFill>
            </a:ext>
          </a:extLst>
        </p:spPr>
      </p:pic>
      <p:sp>
        <p:nvSpPr>
          <p:cNvPr id="410634" name="Rectangle 410633">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050" name="Picture 2" descr="Phlebotominae - Wikipedia">
            <a:extLst>
              <a:ext uri="{FF2B5EF4-FFF2-40B4-BE49-F238E27FC236}">
                <a16:creationId xmlns:a16="http://schemas.microsoft.com/office/drawing/2014/main" id="{A72B07D0-85D7-4F17-835A-6DCA4674A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17" r="6852" b="2"/>
          <a:stretch/>
        </p:blipFill>
        <p:spPr bwMode="auto">
          <a:xfrm>
            <a:off x="-1" y="2826737"/>
            <a:ext cx="4565779" cy="4031263"/>
          </a:xfrm>
          <a:prstGeom prst="rect">
            <a:avLst/>
          </a:prstGeom>
          <a:noFill/>
          <a:extLst>
            <a:ext uri="{909E8E84-426E-40DD-AFC4-6F175D3DCCD1}">
              <a14:hiddenFill xmlns:a14="http://schemas.microsoft.com/office/drawing/2010/main">
                <a:solidFill>
                  <a:srgbClr val="FFFFFF"/>
                </a:solidFill>
              </a14:hiddenFill>
            </a:ext>
          </a:extLst>
        </p:spPr>
      </p:pic>
      <p:sp>
        <p:nvSpPr>
          <p:cNvPr id="410627" name="Rectangle 3"/>
          <p:cNvSpPr>
            <a:spLocks noGrp="1" noChangeArrowheads="1"/>
          </p:cNvSpPr>
          <p:nvPr>
            <p:ph idx="1"/>
          </p:nvPr>
        </p:nvSpPr>
        <p:spPr>
          <a:xfrm>
            <a:off x="5449633" y="3455208"/>
            <a:ext cx="5742432" cy="2344708"/>
          </a:xfrm>
        </p:spPr>
        <p:txBody>
          <a:bodyPr anchor="ctr">
            <a:normAutofit/>
          </a:bodyPr>
          <a:lstStyle/>
          <a:p>
            <a:pPr eaLnBrk="1" hangingPunct="1">
              <a:defRPr/>
            </a:pPr>
            <a:r>
              <a:rPr lang="en-US" sz="1700"/>
              <a:t>Obligate intracellular organisms</a:t>
            </a:r>
          </a:p>
          <a:p>
            <a:pPr lvl="1" eaLnBrk="1" hangingPunct="1">
              <a:defRPr/>
            </a:pPr>
            <a:r>
              <a:rPr lang="en-US" sz="1700"/>
              <a:t>Amastigotes seen in tissue</a:t>
            </a:r>
          </a:p>
          <a:p>
            <a:pPr eaLnBrk="1" hangingPunct="1">
              <a:defRPr/>
            </a:pPr>
            <a:r>
              <a:rPr lang="en-US" sz="1700"/>
              <a:t>Vector: Phlebotomus or Lutzomyia (Sandfly)</a:t>
            </a:r>
          </a:p>
          <a:p>
            <a:pPr eaLnBrk="1" hangingPunct="1">
              <a:defRPr/>
            </a:pPr>
            <a:r>
              <a:rPr lang="en-US" sz="1700"/>
              <a:t>Clinical Disease Presentation</a:t>
            </a:r>
          </a:p>
          <a:p>
            <a:pPr lvl="1" eaLnBrk="1" hangingPunct="1">
              <a:defRPr/>
            </a:pPr>
            <a:r>
              <a:rPr lang="en-US" sz="1700"/>
              <a:t>Cutaneous</a:t>
            </a:r>
          </a:p>
          <a:p>
            <a:pPr lvl="1" eaLnBrk="1" hangingPunct="1">
              <a:defRPr/>
            </a:pPr>
            <a:r>
              <a:rPr lang="en-US" sz="1700"/>
              <a:t>Mucocutaneous</a:t>
            </a:r>
          </a:p>
          <a:p>
            <a:pPr lvl="1" eaLnBrk="1" hangingPunct="1">
              <a:defRPr/>
            </a:pPr>
            <a:r>
              <a:rPr lang="en-US" sz="1700"/>
              <a:t>Visceral (“Kala Azar”)</a:t>
            </a:r>
          </a:p>
          <a:p>
            <a:pPr eaLnBrk="1" hangingPunct="1">
              <a:defRPr/>
            </a:pPr>
            <a:endParaRPr lang="en-US" sz="1700"/>
          </a:p>
        </p:txBody>
      </p:sp>
      <p:sp>
        <p:nvSpPr>
          <p:cNvPr id="410636" name="Rectangle 410635">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73894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8250892" y="741391"/>
            <a:ext cx="3269384" cy="1616203"/>
          </a:xfrm>
        </p:spPr>
        <p:txBody>
          <a:bodyPr anchor="b">
            <a:normAutofit/>
          </a:bodyPr>
          <a:lstStyle/>
          <a:p>
            <a:pPr eaLnBrk="1" hangingPunct="1">
              <a:defRPr/>
            </a:pPr>
            <a:r>
              <a:rPr lang="en-US" sz="3200">
                <a:latin typeface="+mn-lt"/>
              </a:rPr>
              <a:t>Leismaniasis: clinical presentations</a:t>
            </a:r>
          </a:p>
        </p:txBody>
      </p:sp>
      <p:pic>
        <p:nvPicPr>
          <p:cNvPr id="242695" name="Picture 14" descr="leishmaniasi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1210556" y="1686048"/>
            <a:ext cx="2670393" cy="3343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hild%20with%20VL(1)">
            <a:extLst>
              <a:ext uri="{FF2B5EF4-FFF2-40B4-BE49-F238E27FC236}">
                <a16:creationId xmlns:a16="http://schemas.microsoft.com/office/drawing/2014/main" id="{2A46131D-32D0-4BAA-893F-65A0D0562A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03929" y="1113864"/>
            <a:ext cx="3343333" cy="44876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8" name="Rectangle 8"/>
          <p:cNvSpPr>
            <a:spLocks noGrp="1" noChangeArrowheads="1"/>
          </p:cNvSpPr>
          <p:nvPr>
            <p:ph idx="1"/>
          </p:nvPr>
        </p:nvSpPr>
        <p:spPr>
          <a:xfrm>
            <a:off x="7747262" y="2286000"/>
            <a:ext cx="4150098" cy="4236720"/>
          </a:xfrm>
        </p:spPr>
        <p:txBody>
          <a:bodyPr anchor="t">
            <a:normAutofit/>
          </a:bodyPr>
          <a:lstStyle/>
          <a:p>
            <a:pPr eaLnBrk="1" hangingPunct="1">
              <a:defRPr/>
            </a:pPr>
            <a:r>
              <a:rPr lang="en-US" sz="1600" dirty="0"/>
              <a:t>Cutaneous:</a:t>
            </a:r>
          </a:p>
          <a:p>
            <a:pPr lvl="1">
              <a:defRPr/>
            </a:pPr>
            <a:r>
              <a:rPr lang="en-US" sz="1600" dirty="0"/>
              <a:t>Lesions develop at the site of bite that can ulcerate</a:t>
            </a:r>
          </a:p>
          <a:p>
            <a:pPr>
              <a:defRPr/>
            </a:pPr>
            <a:r>
              <a:rPr lang="en-US" sz="1600" dirty="0"/>
              <a:t>Mucocutaneous:</a:t>
            </a:r>
          </a:p>
          <a:p>
            <a:pPr lvl="1">
              <a:defRPr/>
            </a:pPr>
            <a:r>
              <a:rPr lang="en-US" sz="1600" dirty="0"/>
              <a:t>Parasites disseminate to nasopharyngeal mucosa</a:t>
            </a:r>
          </a:p>
          <a:p>
            <a:pPr lvl="1">
              <a:defRPr/>
            </a:pPr>
            <a:r>
              <a:rPr lang="en-US" sz="1600" dirty="0"/>
              <a:t>Lesions partially or totally destroy membranes of the nose, mouth, throat, &amp; surrounding tissues</a:t>
            </a:r>
          </a:p>
          <a:p>
            <a:pPr lvl="1">
              <a:defRPr/>
            </a:pPr>
            <a:r>
              <a:rPr lang="en-US" sz="1600" dirty="0"/>
              <a:t>Caused by different </a:t>
            </a:r>
            <a:r>
              <a:rPr lang="en-US" sz="1600" i="1" dirty="0"/>
              <a:t>Leishmania</a:t>
            </a:r>
            <a:r>
              <a:rPr lang="en-US" sz="1600" dirty="0"/>
              <a:t> species</a:t>
            </a:r>
          </a:p>
          <a:p>
            <a:pPr>
              <a:defRPr/>
            </a:pPr>
            <a:r>
              <a:rPr lang="en-US" sz="1600" dirty="0"/>
              <a:t>Visceral:</a:t>
            </a:r>
          </a:p>
          <a:p>
            <a:pPr lvl="1">
              <a:defRPr/>
            </a:pPr>
            <a:r>
              <a:rPr lang="en-US" sz="1600" dirty="0"/>
              <a:t>Immunocompromised and children</a:t>
            </a:r>
          </a:p>
          <a:p>
            <a:pPr lvl="1">
              <a:defRPr/>
            </a:pPr>
            <a:r>
              <a:rPr lang="en-US" sz="1600" spc="-15" dirty="0"/>
              <a:t>Hepatosplenomegaly, </a:t>
            </a:r>
            <a:r>
              <a:rPr lang="en-US" sz="1600" dirty="0"/>
              <a:t>anemia, </a:t>
            </a:r>
            <a:r>
              <a:rPr lang="en-US" sz="1600" spc="-5" dirty="0" err="1"/>
              <a:t>cytopenias</a:t>
            </a:r>
            <a:r>
              <a:rPr lang="en-US" sz="1600" spc="-5" dirty="0"/>
              <a:t>, </a:t>
            </a:r>
            <a:r>
              <a:rPr lang="en-US" sz="1600" spc="-15" dirty="0"/>
              <a:t>systemic  </a:t>
            </a:r>
            <a:r>
              <a:rPr lang="en-US" sz="1600" spc="-10" dirty="0"/>
              <a:t>symptoms</a:t>
            </a:r>
          </a:p>
          <a:p>
            <a:pPr marL="0" indent="0">
              <a:buNone/>
              <a:defRPr/>
            </a:pPr>
            <a:endParaRPr lang="en-US" sz="1600" spc="-10" dirty="0"/>
          </a:p>
          <a:p>
            <a:pPr>
              <a:defRPr/>
            </a:pPr>
            <a:endParaRPr lang="en-US" sz="1600" spc="-10" dirty="0"/>
          </a:p>
          <a:p>
            <a:pPr lvl="1">
              <a:defRPr/>
            </a:pPr>
            <a:endParaRPr lang="en-US" sz="1600" dirty="0"/>
          </a:p>
          <a:p>
            <a:pPr lvl="1">
              <a:defRPr/>
            </a:pPr>
            <a:endParaRPr lang="en-US" sz="1600" dirty="0"/>
          </a:p>
          <a:p>
            <a:pPr lvl="1">
              <a:defRPr/>
            </a:pPr>
            <a:endParaRPr lang="en-US" sz="1600" dirty="0"/>
          </a:p>
          <a:p>
            <a:pPr eaLnBrk="1" hangingPunct="1">
              <a:defRPr/>
            </a:pPr>
            <a:endParaRPr lang="en-US" sz="1600" dirty="0"/>
          </a:p>
        </p:txBody>
      </p:sp>
      <p:grpSp>
        <p:nvGrpSpPr>
          <p:cNvPr id="450573" name="Group 450572">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450574" name="Rectangle 450573">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75" name="Rectangle 450574">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8847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B315257C-06A5-45BA-A44E-D6CBDBBD5AF7}"/>
              </a:ext>
            </a:extLst>
          </p:cNvPr>
          <p:cNvGraphicFramePr>
            <a:graphicFrameLocks noGrp="1"/>
          </p:cNvGraphicFramePr>
          <p:nvPr>
            <p:extLst>
              <p:ext uri="{D42A27DB-BD31-4B8C-83A1-F6EECF244321}">
                <p14:modId xmlns:p14="http://schemas.microsoft.com/office/powerpoint/2010/main" val="3756106237"/>
              </p:ext>
            </p:extLst>
          </p:nvPr>
        </p:nvGraphicFramePr>
        <p:xfrm>
          <a:off x="1216258" y="1123527"/>
          <a:ext cx="9759481" cy="4604803"/>
        </p:xfrm>
        <a:graphic>
          <a:graphicData uri="http://schemas.openxmlformats.org/drawingml/2006/table">
            <a:tbl>
              <a:tblPr firstRow="1" bandRow="1">
                <a:tableStyleId>{5C22544A-7EE6-4342-B048-85BDC9FD1C3A}</a:tableStyleId>
              </a:tblPr>
              <a:tblGrid>
                <a:gridCol w="2671734">
                  <a:extLst>
                    <a:ext uri="{9D8B030D-6E8A-4147-A177-3AD203B41FA5}">
                      <a16:colId xmlns:a16="http://schemas.microsoft.com/office/drawing/2014/main" val="3931547416"/>
                    </a:ext>
                  </a:extLst>
                </a:gridCol>
                <a:gridCol w="3661754">
                  <a:extLst>
                    <a:ext uri="{9D8B030D-6E8A-4147-A177-3AD203B41FA5}">
                      <a16:colId xmlns:a16="http://schemas.microsoft.com/office/drawing/2014/main" val="3220023321"/>
                    </a:ext>
                  </a:extLst>
                </a:gridCol>
                <a:gridCol w="1711755">
                  <a:extLst>
                    <a:ext uri="{9D8B030D-6E8A-4147-A177-3AD203B41FA5}">
                      <a16:colId xmlns:a16="http://schemas.microsoft.com/office/drawing/2014/main" val="3040027019"/>
                    </a:ext>
                  </a:extLst>
                </a:gridCol>
                <a:gridCol w="1714238">
                  <a:extLst>
                    <a:ext uri="{9D8B030D-6E8A-4147-A177-3AD203B41FA5}">
                      <a16:colId xmlns:a16="http://schemas.microsoft.com/office/drawing/2014/main" val="4217961198"/>
                    </a:ext>
                  </a:extLst>
                </a:gridCol>
              </a:tblGrid>
              <a:tr h="433786">
                <a:tc>
                  <a:txBody>
                    <a:bodyPr/>
                    <a:lstStyle/>
                    <a:p>
                      <a:endParaRPr lang="en-US" sz="1100"/>
                    </a:p>
                  </a:txBody>
                  <a:tcPr marL="71503" marR="71503" marT="35752" marB="35752"/>
                </a:tc>
                <a:tc>
                  <a:txBody>
                    <a:bodyPr/>
                    <a:lstStyle/>
                    <a:p>
                      <a:pPr algn="ctr"/>
                      <a:r>
                        <a:rPr lang="en-US" sz="1100"/>
                        <a:t>Clinical Manifestations</a:t>
                      </a:r>
                    </a:p>
                  </a:txBody>
                  <a:tcPr marL="71503" marR="71503" marT="35752" marB="35752"/>
                </a:tc>
                <a:tc>
                  <a:txBody>
                    <a:bodyPr/>
                    <a:lstStyle/>
                    <a:p>
                      <a:pPr algn="ctr"/>
                      <a:r>
                        <a:rPr lang="en-US" sz="1100"/>
                        <a:t>Old</a:t>
                      </a:r>
                      <a:r>
                        <a:rPr lang="en-US" sz="1100" baseline="0"/>
                        <a:t> World species</a:t>
                      </a:r>
                      <a:endParaRPr lang="en-US" sz="1100"/>
                    </a:p>
                  </a:txBody>
                  <a:tcPr marL="71503" marR="71503" marT="35752" marB="35752"/>
                </a:tc>
                <a:tc>
                  <a:txBody>
                    <a:bodyPr/>
                    <a:lstStyle/>
                    <a:p>
                      <a:pPr algn="ctr"/>
                      <a:r>
                        <a:rPr lang="en-US" sz="1100"/>
                        <a:t>New</a:t>
                      </a:r>
                      <a:r>
                        <a:rPr lang="en-US" sz="1100" baseline="0"/>
                        <a:t> World </a:t>
                      </a:r>
                    </a:p>
                    <a:p>
                      <a:pPr algn="ctr"/>
                      <a:r>
                        <a:rPr lang="en-US" sz="1100" baseline="0"/>
                        <a:t>species</a:t>
                      </a:r>
                      <a:endParaRPr lang="en-US" sz="1100"/>
                    </a:p>
                  </a:txBody>
                  <a:tcPr marL="71503" marR="71503" marT="35752" marB="35752"/>
                </a:tc>
                <a:extLst>
                  <a:ext uri="{0D108BD9-81ED-4DB2-BD59-A6C34878D82A}">
                    <a16:rowId xmlns:a16="http://schemas.microsoft.com/office/drawing/2014/main" val="674058694"/>
                  </a:ext>
                </a:extLst>
              </a:tr>
              <a:tr h="1601670">
                <a:tc>
                  <a:txBody>
                    <a:bodyPr/>
                    <a:lstStyle/>
                    <a:p>
                      <a:r>
                        <a:rPr lang="en-US" sz="1100"/>
                        <a:t>Cutaneous</a:t>
                      </a:r>
                      <a:r>
                        <a:rPr lang="en-US" sz="1100" baseline="0"/>
                        <a:t> Leishmaniasis</a:t>
                      </a:r>
                    </a:p>
                    <a:p>
                      <a:r>
                        <a:rPr lang="en-US" sz="1100" baseline="0"/>
                        <a:t>(CL)</a:t>
                      </a:r>
                      <a:endParaRPr lang="en-US" sz="1100"/>
                    </a:p>
                  </a:txBody>
                  <a:tcPr marL="71503" marR="71503" marT="35752" marB="35752"/>
                </a:tc>
                <a:tc>
                  <a:txBody>
                    <a:bodyPr/>
                    <a:lstStyle/>
                    <a:p>
                      <a:r>
                        <a:rPr lang="en-US" sz="1100"/>
                        <a:t>Lesions</a:t>
                      </a:r>
                      <a:r>
                        <a:rPr lang="en-US" sz="1100" baseline="0"/>
                        <a:t> develop at the site of bite that can ulcerate</a:t>
                      </a:r>
                      <a:endParaRPr lang="en-US" sz="1100"/>
                    </a:p>
                  </a:txBody>
                  <a:tcPr marL="71503" marR="71503" marT="35752" marB="35752"/>
                </a:tc>
                <a:tc>
                  <a:txBody>
                    <a:bodyPr/>
                    <a:lstStyle/>
                    <a:p>
                      <a:r>
                        <a:rPr lang="en-US" sz="1100" b="1" i="1" kern="1200">
                          <a:solidFill>
                            <a:schemeClr val="dk1"/>
                          </a:solidFill>
                          <a:effectLst/>
                          <a:latin typeface="+mn-lt"/>
                          <a:ea typeface="+mn-ea"/>
                          <a:cs typeface="+mn-cs"/>
                        </a:rPr>
                        <a:t>L. tropica</a:t>
                      </a:r>
                      <a:endParaRPr lang="en-US" sz="1100" b="1" i="0" kern="1200">
                        <a:solidFill>
                          <a:schemeClr val="dk1"/>
                        </a:solidFill>
                        <a:effectLst/>
                        <a:latin typeface="+mn-lt"/>
                        <a:ea typeface="+mn-ea"/>
                        <a:cs typeface="+mn-cs"/>
                      </a:endParaRPr>
                    </a:p>
                    <a:p>
                      <a:r>
                        <a:rPr lang="en-US" sz="1100" b="0" i="1" kern="1200">
                          <a:solidFill>
                            <a:schemeClr val="dk1"/>
                          </a:solidFill>
                          <a:effectLst/>
                          <a:latin typeface="+mn-lt"/>
                          <a:ea typeface="+mn-ea"/>
                          <a:cs typeface="+mn-cs"/>
                        </a:rPr>
                        <a:t>L. major</a:t>
                      </a:r>
                      <a:endParaRPr lang="en-US" sz="1100" b="0" i="0" kern="1200">
                        <a:solidFill>
                          <a:schemeClr val="dk1"/>
                        </a:solidFill>
                        <a:effectLst/>
                        <a:latin typeface="+mn-lt"/>
                        <a:ea typeface="+mn-ea"/>
                        <a:cs typeface="+mn-cs"/>
                      </a:endParaRPr>
                    </a:p>
                    <a:p>
                      <a:r>
                        <a:rPr lang="en-US" sz="1100" b="0" i="1" kern="1200">
                          <a:solidFill>
                            <a:schemeClr val="dk1"/>
                          </a:solidFill>
                          <a:effectLst/>
                          <a:latin typeface="+mn-lt"/>
                          <a:ea typeface="+mn-ea"/>
                          <a:cs typeface="+mn-cs"/>
                        </a:rPr>
                        <a:t>L. aethiopica</a:t>
                      </a:r>
                      <a:endParaRPr lang="en-US" sz="1100" b="0" i="0" kern="1200">
                        <a:solidFill>
                          <a:schemeClr val="dk1"/>
                        </a:solidFill>
                        <a:effectLst/>
                        <a:latin typeface="+mn-lt"/>
                        <a:ea typeface="+mn-ea"/>
                        <a:cs typeface="+mn-cs"/>
                      </a:endParaRPr>
                    </a:p>
                    <a:p>
                      <a:r>
                        <a:rPr lang="en-US" sz="1100" b="0" i="1" kern="1200">
                          <a:solidFill>
                            <a:schemeClr val="dk1"/>
                          </a:solidFill>
                          <a:effectLst/>
                          <a:latin typeface="+mn-lt"/>
                          <a:ea typeface="+mn-ea"/>
                          <a:cs typeface="+mn-cs"/>
                        </a:rPr>
                        <a:t>L. Infantum</a:t>
                      </a:r>
                      <a:endParaRPr lang="en-US" sz="1100" b="0" i="0" kern="1200">
                        <a:solidFill>
                          <a:schemeClr val="dk1"/>
                        </a:solidFill>
                        <a:effectLst/>
                        <a:latin typeface="+mn-lt"/>
                        <a:ea typeface="+mn-ea"/>
                        <a:cs typeface="+mn-cs"/>
                      </a:endParaRPr>
                    </a:p>
                    <a:p>
                      <a:r>
                        <a:rPr lang="en-US" sz="1100" b="0" i="1" kern="1200">
                          <a:solidFill>
                            <a:schemeClr val="dk1"/>
                          </a:solidFill>
                          <a:effectLst/>
                          <a:latin typeface="+mn-lt"/>
                          <a:ea typeface="+mn-ea"/>
                          <a:cs typeface="+mn-cs"/>
                        </a:rPr>
                        <a:t>L. donovani</a:t>
                      </a:r>
                      <a:r>
                        <a:rPr lang="en-US" sz="1100" b="0" i="0" kern="1200">
                          <a:solidFill>
                            <a:schemeClr val="dk1"/>
                          </a:solidFill>
                          <a:effectLst/>
                          <a:latin typeface="+mn-lt"/>
                          <a:ea typeface="+mn-ea"/>
                          <a:cs typeface="+mn-cs"/>
                        </a:rPr>
                        <a:t> </a:t>
                      </a:r>
                    </a:p>
                    <a:p>
                      <a:endParaRPr lang="en-US" sz="1100"/>
                    </a:p>
                  </a:txBody>
                  <a:tcPr marL="71503" marR="71503" marT="35752" marB="35752"/>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1" kern="1200">
                          <a:solidFill>
                            <a:schemeClr val="dk1"/>
                          </a:solidFill>
                          <a:effectLst/>
                          <a:latin typeface="+mn-lt"/>
                          <a:ea typeface="+mn-ea"/>
                          <a:cs typeface="+mn-cs"/>
                        </a:rPr>
                        <a:t>L. mexicana</a:t>
                      </a:r>
                      <a:r>
                        <a:rPr lang="en-US" sz="1100" b="0" i="0" kern="1200">
                          <a:solidFill>
                            <a:schemeClr val="dk1"/>
                          </a:solidFill>
                          <a:effectLst/>
                          <a:latin typeface="+mn-lt"/>
                          <a:ea typeface="+mn-ea"/>
                          <a:cs typeface="+mn-cs"/>
                        </a:rPr>
                        <a:t> complex:</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i="1"/>
                        <a:t>L. mexicana</a:t>
                      </a:r>
                      <a:endParaRPr lang="en-US" sz="1100" i="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i="1"/>
                        <a:t>L. Amazonensis</a:t>
                      </a:r>
                      <a:endParaRPr lang="en-US" sz="1100" i="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i="1"/>
                        <a:t>L. venezuelensis</a:t>
                      </a:r>
                      <a:endParaRPr lang="en-US" sz="1100" b="0" i="1" kern="1200">
                        <a:solidFill>
                          <a:schemeClr val="dk1"/>
                        </a:solidFill>
                        <a:effectLst/>
                        <a:latin typeface="+mn-lt"/>
                        <a:ea typeface="+mn-ea"/>
                        <a:cs typeface="+mn-cs"/>
                      </a:endParaRPr>
                    </a:p>
                    <a:p>
                      <a:r>
                        <a:rPr lang="en-US" sz="1100" b="0" i="1" kern="1200">
                          <a:solidFill>
                            <a:schemeClr val="dk1"/>
                          </a:solidFill>
                          <a:effectLst/>
                          <a:latin typeface="+mn-lt"/>
                          <a:ea typeface="+mn-ea"/>
                          <a:cs typeface="+mn-cs"/>
                        </a:rPr>
                        <a:t>Viannia </a:t>
                      </a:r>
                      <a:r>
                        <a:rPr lang="en-US" sz="1100" b="0" i="0" kern="1200">
                          <a:solidFill>
                            <a:schemeClr val="dk1"/>
                          </a:solidFill>
                          <a:effectLst/>
                          <a:latin typeface="+mn-lt"/>
                          <a:ea typeface="+mn-ea"/>
                          <a:cs typeface="+mn-cs"/>
                        </a:rPr>
                        <a:t>subgenus</a:t>
                      </a:r>
                      <a:r>
                        <a:rPr lang="en-US" sz="1100" b="0" i="1" kern="1200">
                          <a:solidFill>
                            <a:schemeClr val="dk1"/>
                          </a:solidFill>
                          <a:effectLst/>
                          <a:latin typeface="+mn-lt"/>
                          <a:ea typeface="+mn-ea"/>
                          <a:cs typeface="+mn-cs"/>
                        </a:rPr>
                        <a:t>:</a:t>
                      </a:r>
                    </a:p>
                    <a:p>
                      <a:pPr marL="285750" indent="-285750">
                        <a:buFont typeface="Arial" panose="020B0604020202020204" pitchFamily="34" charset="0"/>
                        <a:buChar char="•"/>
                      </a:pPr>
                      <a:r>
                        <a:rPr lang="en-US" sz="1100" b="1" i="1" kern="1200">
                          <a:solidFill>
                            <a:schemeClr val="dk1"/>
                          </a:solidFill>
                          <a:effectLst/>
                          <a:latin typeface="+mn-lt"/>
                          <a:ea typeface="+mn-ea"/>
                          <a:cs typeface="+mn-cs"/>
                        </a:rPr>
                        <a:t>L. [V.] braziliensis</a:t>
                      </a:r>
                      <a:endParaRPr lang="en-US" sz="1100" b="1" i="0" kern="1200">
                        <a:solidFill>
                          <a:schemeClr val="dk1"/>
                        </a:solidFill>
                        <a:effectLst/>
                        <a:latin typeface="+mn-lt"/>
                        <a:ea typeface="+mn-ea"/>
                        <a:cs typeface="+mn-cs"/>
                      </a:endParaRPr>
                    </a:p>
                    <a:p>
                      <a:pPr marL="285750" indent="-285750">
                        <a:buFont typeface="Arial" panose="020B0604020202020204" pitchFamily="34" charset="0"/>
                        <a:buChar char="•"/>
                      </a:pPr>
                      <a:r>
                        <a:rPr lang="en-US" sz="1100" b="0" i="1" kern="1200">
                          <a:solidFill>
                            <a:schemeClr val="dk1"/>
                          </a:solidFill>
                          <a:effectLst/>
                          <a:latin typeface="+mn-lt"/>
                          <a:ea typeface="+mn-ea"/>
                          <a:cs typeface="+mn-cs"/>
                        </a:rPr>
                        <a:t>L. [V.]</a:t>
                      </a:r>
                      <a:r>
                        <a:rPr lang="en-US" sz="1100" b="0" i="1" kern="1200" baseline="0">
                          <a:solidFill>
                            <a:schemeClr val="dk1"/>
                          </a:solidFill>
                          <a:effectLst/>
                          <a:latin typeface="+mn-lt"/>
                          <a:ea typeface="+mn-ea"/>
                          <a:cs typeface="+mn-cs"/>
                        </a:rPr>
                        <a:t> </a:t>
                      </a:r>
                      <a:r>
                        <a:rPr lang="en-US" sz="1100" b="0" i="1" kern="1200">
                          <a:solidFill>
                            <a:schemeClr val="dk1"/>
                          </a:solidFill>
                          <a:effectLst/>
                          <a:latin typeface="+mn-lt"/>
                          <a:ea typeface="+mn-ea"/>
                          <a:cs typeface="+mn-cs"/>
                        </a:rPr>
                        <a:t>guyanensis</a:t>
                      </a:r>
                      <a:endParaRPr lang="en-US" sz="1100" b="0" i="0" kern="1200">
                        <a:solidFill>
                          <a:schemeClr val="dk1"/>
                        </a:solidFill>
                        <a:effectLst/>
                        <a:latin typeface="+mn-lt"/>
                        <a:ea typeface="+mn-ea"/>
                        <a:cs typeface="+mn-cs"/>
                      </a:endParaRPr>
                    </a:p>
                    <a:p>
                      <a:pPr marL="285750" indent="-285750">
                        <a:buFont typeface="Arial" panose="020B0604020202020204" pitchFamily="34" charset="0"/>
                        <a:buChar char="•"/>
                      </a:pPr>
                      <a:r>
                        <a:rPr lang="en-US" sz="1100" b="0" i="1" kern="1200">
                          <a:solidFill>
                            <a:schemeClr val="dk1"/>
                          </a:solidFill>
                          <a:effectLst/>
                          <a:latin typeface="+mn-lt"/>
                          <a:ea typeface="+mn-ea"/>
                          <a:cs typeface="+mn-cs"/>
                        </a:rPr>
                        <a:t>L. [V.]</a:t>
                      </a:r>
                      <a:r>
                        <a:rPr lang="en-US" sz="1100" b="0" i="1" kern="1200" baseline="0">
                          <a:solidFill>
                            <a:schemeClr val="dk1"/>
                          </a:solidFill>
                          <a:effectLst/>
                          <a:latin typeface="+mn-lt"/>
                          <a:ea typeface="+mn-ea"/>
                          <a:cs typeface="+mn-cs"/>
                        </a:rPr>
                        <a:t> </a:t>
                      </a:r>
                      <a:r>
                        <a:rPr lang="en-US" sz="1100" b="0" i="1" kern="1200">
                          <a:solidFill>
                            <a:schemeClr val="dk1"/>
                          </a:solidFill>
                          <a:effectLst/>
                          <a:latin typeface="+mn-lt"/>
                          <a:ea typeface="+mn-ea"/>
                          <a:cs typeface="+mn-cs"/>
                        </a:rPr>
                        <a:t>panamensis</a:t>
                      </a:r>
                    </a:p>
                    <a:p>
                      <a:pPr marL="285750" indent="-285750">
                        <a:buFont typeface="Arial" panose="020B0604020202020204" pitchFamily="34" charset="0"/>
                        <a:buChar char="•"/>
                      </a:pPr>
                      <a:r>
                        <a:rPr lang="en-US" sz="1100" b="0" i="1" kern="1200">
                          <a:solidFill>
                            <a:schemeClr val="dk1"/>
                          </a:solidFill>
                          <a:effectLst/>
                          <a:latin typeface="+mn-lt"/>
                          <a:ea typeface="+mn-ea"/>
                          <a:cs typeface="+mn-cs"/>
                        </a:rPr>
                        <a:t>L. [V.] peruviana</a:t>
                      </a:r>
                      <a:endParaRPr lang="en-US" sz="1100"/>
                    </a:p>
                  </a:txBody>
                  <a:tcPr marL="71503" marR="71503" marT="35752" marB="35752"/>
                </a:tc>
                <a:extLst>
                  <a:ext uri="{0D108BD9-81ED-4DB2-BD59-A6C34878D82A}">
                    <a16:rowId xmlns:a16="http://schemas.microsoft.com/office/drawing/2014/main" val="1519009115"/>
                  </a:ext>
                </a:extLst>
              </a:tr>
              <a:tr h="1101148">
                <a:tc>
                  <a:txBody>
                    <a:bodyPr/>
                    <a:lstStyle/>
                    <a:p>
                      <a:r>
                        <a:rPr lang="en-US" sz="1100"/>
                        <a:t>Mucocutaenous Leishmaniasis</a:t>
                      </a:r>
                    </a:p>
                    <a:p>
                      <a:r>
                        <a:rPr lang="en-US" sz="1100"/>
                        <a:t>(ML)</a:t>
                      </a:r>
                    </a:p>
                  </a:txBody>
                  <a:tcPr marL="71503" marR="71503" marT="35752" marB="35752"/>
                </a:tc>
                <a:tc>
                  <a:txBody>
                    <a:bodyPr/>
                    <a:lstStyle/>
                    <a:p>
                      <a:r>
                        <a:rPr lang="en-US" sz="1100"/>
                        <a:t>Parasites</a:t>
                      </a:r>
                      <a:r>
                        <a:rPr lang="en-US" sz="1100" baseline="0"/>
                        <a:t> disseminate to nasopharyngeal mucosa; l</a:t>
                      </a:r>
                      <a:r>
                        <a:rPr lang="en-US" sz="1100"/>
                        <a:t>esions partially or totally destroy membranes of the nose, mouth,</a:t>
                      </a:r>
                      <a:r>
                        <a:rPr lang="en-US" sz="1100" baseline="0"/>
                        <a:t> throat, &amp; surrounding tissues</a:t>
                      </a:r>
                      <a:endParaRPr lang="en-US" sz="1100"/>
                    </a:p>
                  </a:txBody>
                  <a:tcPr marL="71503" marR="71503" marT="35752" marB="35752"/>
                </a:tc>
                <a:tc>
                  <a:txBody>
                    <a:bodyPr/>
                    <a:lstStyle/>
                    <a:p>
                      <a:r>
                        <a:rPr lang="en-US" sz="1100" i="1"/>
                        <a:t>L. aethiopica</a:t>
                      </a:r>
                    </a:p>
                  </a:txBody>
                  <a:tcPr marL="71503" marR="71503" marT="35752" marB="35752"/>
                </a:tc>
                <a:tc>
                  <a:txBody>
                    <a:bodyPr/>
                    <a:lstStyle/>
                    <a:p>
                      <a:r>
                        <a:rPr lang="en-US" sz="1100" b="0" i="1" kern="1200">
                          <a:solidFill>
                            <a:schemeClr val="dk1"/>
                          </a:solidFill>
                          <a:effectLst/>
                          <a:latin typeface="+mn-lt"/>
                          <a:ea typeface="+mn-ea"/>
                          <a:cs typeface="+mn-cs"/>
                        </a:rPr>
                        <a:t>Viannia </a:t>
                      </a:r>
                      <a:r>
                        <a:rPr lang="en-US" sz="1100" b="0" i="0" kern="1200">
                          <a:solidFill>
                            <a:schemeClr val="dk1"/>
                          </a:solidFill>
                          <a:effectLst/>
                          <a:latin typeface="+mn-lt"/>
                          <a:ea typeface="+mn-ea"/>
                          <a:cs typeface="+mn-cs"/>
                        </a:rPr>
                        <a:t>subgenus</a:t>
                      </a:r>
                      <a:r>
                        <a:rPr lang="en-US" sz="1100" b="0" i="1" kern="1200">
                          <a:solidFill>
                            <a:schemeClr val="dk1"/>
                          </a:solidFill>
                          <a:effectLst/>
                          <a:latin typeface="+mn-lt"/>
                          <a:ea typeface="+mn-ea"/>
                          <a:cs typeface="+mn-cs"/>
                        </a:rPr>
                        <a:t>:</a:t>
                      </a:r>
                    </a:p>
                    <a:p>
                      <a:pPr marL="285750" indent="-285750">
                        <a:buFont typeface="Arial" panose="020B0604020202020204" pitchFamily="34" charset="0"/>
                        <a:buChar char="•"/>
                      </a:pPr>
                      <a:r>
                        <a:rPr lang="en-US" sz="1100" b="1" i="1" kern="1200">
                          <a:solidFill>
                            <a:schemeClr val="dk1"/>
                          </a:solidFill>
                          <a:effectLst/>
                          <a:latin typeface="+mn-lt"/>
                          <a:ea typeface="+mn-ea"/>
                          <a:cs typeface="+mn-cs"/>
                        </a:rPr>
                        <a:t>L. [V.] braziliensis</a:t>
                      </a:r>
                      <a:endParaRPr lang="en-US" sz="1100" b="1" i="0" kern="1200">
                        <a:solidFill>
                          <a:schemeClr val="dk1"/>
                        </a:solidFill>
                        <a:effectLst/>
                        <a:latin typeface="+mn-lt"/>
                        <a:ea typeface="+mn-ea"/>
                        <a:cs typeface="+mn-cs"/>
                      </a:endParaRPr>
                    </a:p>
                    <a:p>
                      <a:pPr marL="285750" indent="-285750">
                        <a:buFont typeface="Arial" panose="020B0604020202020204" pitchFamily="34" charset="0"/>
                        <a:buChar char="•"/>
                      </a:pPr>
                      <a:r>
                        <a:rPr lang="en-US" sz="1100" b="0" i="1" kern="1200">
                          <a:solidFill>
                            <a:schemeClr val="dk1"/>
                          </a:solidFill>
                          <a:effectLst/>
                          <a:latin typeface="+mn-lt"/>
                          <a:ea typeface="+mn-ea"/>
                          <a:cs typeface="+mn-cs"/>
                        </a:rPr>
                        <a:t>L. [V.]</a:t>
                      </a:r>
                      <a:r>
                        <a:rPr lang="en-US" sz="1100" b="0" i="1" kern="1200" baseline="0">
                          <a:solidFill>
                            <a:schemeClr val="dk1"/>
                          </a:solidFill>
                          <a:effectLst/>
                          <a:latin typeface="+mn-lt"/>
                          <a:ea typeface="+mn-ea"/>
                          <a:cs typeface="+mn-cs"/>
                        </a:rPr>
                        <a:t> </a:t>
                      </a:r>
                      <a:r>
                        <a:rPr lang="en-US" sz="1100" b="0" i="1" kern="1200">
                          <a:solidFill>
                            <a:schemeClr val="dk1"/>
                          </a:solidFill>
                          <a:effectLst/>
                          <a:latin typeface="+mn-lt"/>
                          <a:ea typeface="+mn-ea"/>
                          <a:cs typeface="+mn-cs"/>
                        </a:rPr>
                        <a:t>guyanensis</a:t>
                      </a:r>
                      <a:endParaRPr lang="en-US" sz="1100" b="0" i="0" kern="1200">
                        <a:solidFill>
                          <a:schemeClr val="dk1"/>
                        </a:solidFill>
                        <a:effectLst/>
                        <a:latin typeface="+mn-lt"/>
                        <a:ea typeface="+mn-ea"/>
                        <a:cs typeface="+mn-cs"/>
                      </a:endParaRPr>
                    </a:p>
                    <a:p>
                      <a:pPr marL="285750" indent="-285750">
                        <a:buFont typeface="Arial" panose="020B0604020202020204" pitchFamily="34" charset="0"/>
                        <a:buChar char="•"/>
                      </a:pPr>
                      <a:r>
                        <a:rPr lang="en-US" sz="1100" b="0" i="1" kern="1200">
                          <a:solidFill>
                            <a:schemeClr val="dk1"/>
                          </a:solidFill>
                          <a:effectLst/>
                          <a:latin typeface="+mn-lt"/>
                          <a:ea typeface="+mn-ea"/>
                          <a:cs typeface="+mn-cs"/>
                        </a:rPr>
                        <a:t>L. [V.]</a:t>
                      </a:r>
                      <a:r>
                        <a:rPr lang="en-US" sz="1100" b="0" i="1" kern="1200" baseline="0">
                          <a:solidFill>
                            <a:schemeClr val="dk1"/>
                          </a:solidFill>
                          <a:effectLst/>
                          <a:latin typeface="+mn-lt"/>
                          <a:ea typeface="+mn-ea"/>
                          <a:cs typeface="+mn-cs"/>
                        </a:rPr>
                        <a:t> </a:t>
                      </a:r>
                      <a:r>
                        <a:rPr lang="en-US" sz="1100" b="0" i="1" kern="1200">
                          <a:solidFill>
                            <a:schemeClr val="dk1"/>
                          </a:solidFill>
                          <a:effectLst/>
                          <a:latin typeface="+mn-lt"/>
                          <a:ea typeface="+mn-ea"/>
                          <a:cs typeface="+mn-cs"/>
                        </a:rPr>
                        <a:t>panamensis</a:t>
                      </a:r>
                    </a:p>
                    <a:p>
                      <a:pPr marL="285750" indent="-285750">
                        <a:buFont typeface="Arial" panose="020B0604020202020204" pitchFamily="34" charset="0"/>
                        <a:buChar char="•"/>
                      </a:pPr>
                      <a:r>
                        <a:rPr lang="en-US" sz="1100" b="0" i="1" kern="1200">
                          <a:solidFill>
                            <a:schemeClr val="dk1"/>
                          </a:solidFill>
                          <a:effectLst/>
                          <a:latin typeface="+mn-lt"/>
                          <a:ea typeface="+mn-ea"/>
                          <a:cs typeface="+mn-cs"/>
                        </a:rPr>
                        <a:t>L. [V.] peruviana</a:t>
                      </a:r>
                      <a:endParaRPr lang="en-US" sz="1100"/>
                    </a:p>
                    <a:p>
                      <a:r>
                        <a:rPr lang="en-US" sz="1100" i="1"/>
                        <a:t>L. amazonensis</a:t>
                      </a:r>
                    </a:p>
                  </a:txBody>
                  <a:tcPr marL="71503" marR="71503" marT="35752" marB="35752"/>
                </a:tc>
                <a:extLst>
                  <a:ext uri="{0D108BD9-81ED-4DB2-BD59-A6C34878D82A}">
                    <a16:rowId xmlns:a16="http://schemas.microsoft.com/office/drawing/2014/main" val="2950538325"/>
                  </a:ext>
                </a:extLst>
              </a:tr>
              <a:tr h="600627">
                <a:tc>
                  <a:txBody>
                    <a:bodyPr/>
                    <a:lstStyle/>
                    <a:p>
                      <a:r>
                        <a:rPr lang="en-US" sz="1100"/>
                        <a:t>Visceral</a:t>
                      </a:r>
                      <a:r>
                        <a:rPr lang="en-US" sz="1100" baseline="0"/>
                        <a:t> Leishmaniasis </a:t>
                      </a:r>
                    </a:p>
                    <a:p>
                      <a:r>
                        <a:rPr lang="en-US" sz="1100" baseline="0"/>
                        <a:t>(VL; also known as kala-azar)</a:t>
                      </a:r>
                      <a:endParaRPr lang="en-US" sz="1100"/>
                    </a:p>
                  </a:txBody>
                  <a:tcPr marL="71503" marR="71503" marT="35752" marB="35752"/>
                </a:tc>
                <a:tc>
                  <a:txBody>
                    <a:bodyPr/>
                    <a:lstStyle/>
                    <a:p>
                      <a:r>
                        <a:rPr lang="en-US" sz="1100"/>
                        <a:t>Dissemination of parasites to the visceral</a:t>
                      </a:r>
                      <a:r>
                        <a:rPr lang="en-US" sz="1100" baseline="0"/>
                        <a:t> tissues; high fever, weight loss, swelling of spleen &amp; liver, anemia</a:t>
                      </a:r>
                      <a:endParaRPr lang="en-US" sz="1100"/>
                    </a:p>
                  </a:txBody>
                  <a:tcPr marL="71503" marR="71503" marT="35752" marB="35752"/>
                </a:tc>
                <a:tc>
                  <a:txBody>
                    <a:bodyPr/>
                    <a:lstStyle/>
                    <a:p>
                      <a:r>
                        <a:rPr lang="en-US" sz="1100" b="1" i="1"/>
                        <a:t>L. donovani</a:t>
                      </a:r>
                    </a:p>
                    <a:p>
                      <a:r>
                        <a:rPr lang="en-US" sz="1100" i="1"/>
                        <a:t>L.</a:t>
                      </a:r>
                      <a:r>
                        <a:rPr lang="en-US" sz="1100" i="1" baseline="0"/>
                        <a:t> infantum </a:t>
                      </a:r>
                      <a:r>
                        <a:rPr lang="en-US" sz="1100" i="0" baseline="0"/>
                        <a:t>syn</a:t>
                      </a:r>
                      <a:r>
                        <a:rPr lang="en-US" sz="1100" i="1" baseline="0"/>
                        <a:t>. L. chagasi</a:t>
                      </a:r>
                      <a:endParaRPr lang="en-US" sz="1100" i="1"/>
                    </a:p>
                  </a:txBody>
                  <a:tcPr marL="71503" marR="71503" marT="35752" marB="35752"/>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i="1"/>
                        <a:t>L.</a:t>
                      </a:r>
                      <a:r>
                        <a:rPr lang="en-US" sz="1100" i="1" baseline="0"/>
                        <a:t> Infantum </a:t>
                      </a:r>
                      <a:r>
                        <a:rPr lang="en-US" sz="1100" i="0" baseline="0"/>
                        <a:t>syn</a:t>
                      </a:r>
                      <a:r>
                        <a:rPr lang="en-US" sz="1100" i="1" baseline="0"/>
                        <a:t>. L. chagasi</a:t>
                      </a:r>
                      <a:endParaRPr lang="en-US" sz="1100" i="1"/>
                    </a:p>
                    <a:p>
                      <a:endParaRPr lang="en-US" sz="1100"/>
                    </a:p>
                  </a:txBody>
                  <a:tcPr marL="71503" marR="71503" marT="35752" marB="35752"/>
                </a:tc>
                <a:extLst>
                  <a:ext uri="{0D108BD9-81ED-4DB2-BD59-A6C34878D82A}">
                    <a16:rowId xmlns:a16="http://schemas.microsoft.com/office/drawing/2014/main" val="1632965252"/>
                  </a:ext>
                </a:extLst>
              </a:tr>
              <a:tr h="266945">
                <a:tc>
                  <a:txBody>
                    <a:bodyPr/>
                    <a:lstStyle/>
                    <a:p>
                      <a:r>
                        <a:rPr lang="en-US" sz="1100"/>
                        <a:t>Diffuse Cutaneous Leishmaniasis</a:t>
                      </a:r>
                    </a:p>
                  </a:txBody>
                  <a:tcPr marL="71503" marR="71503" marT="35752" marB="35752"/>
                </a:tc>
                <a:tc>
                  <a:txBody>
                    <a:bodyPr/>
                    <a:lstStyle/>
                    <a:p>
                      <a:r>
                        <a:rPr lang="en-US" sz="1100"/>
                        <a:t>Presence of disseminated, chronic skin lesions</a:t>
                      </a:r>
                    </a:p>
                  </a:txBody>
                  <a:tcPr marL="71503" marR="71503" marT="35752" marB="35752"/>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i="1"/>
                        <a:t>L. aethiopica</a:t>
                      </a:r>
                    </a:p>
                  </a:txBody>
                  <a:tcPr marL="71503" marR="71503" marT="35752" marB="35752"/>
                </a:tc>
                <a:tc>
                  <a:txBody>
                    <a:bodyPr/>
                    <a:lstStyle/>
                    <a:p>
                      <a:r>
                        <a:rPr lang="en-US" sz="1100" i="1"/>
                        <a:t>L. amazonensis</a:t>
                      </a:r>
                    </a:p>
                  </a:txBody>
                  <a:tcPr marL="71503" marR="71503" marT="35752" marB="35752"/>
                </a:tc>
                <a:extLst>
                  <a:ext uri="{0D108BD9-81ED-4DB2-BD59-A6C34878D82A}">
                    <a16:rowId xmlns:a16="http://schemas.microsoft.com/office/drawing/2014/main" val="176854036"/>
                  </a:ext>
                </a:extLst>
              </a:tr>
              <a:tr h="600627">
                <a:tc>
                  <a:txBody>
                    <a:bodyPr/>
                    <a:lstStyle/>
                    <a:p>
                      <a:r>
                        <a:rPr lang="en-US" sz="1100"/>
                        <a:t>Post-Kala-azar dermal Leishmaniasis (PKDL)</a:t>
                      </a:r>
                    </a:p>
                  </a:txBody>
                  <a:tcPr marL="71503" marR="71503" marT="35752" marB="35752"/>
                </a:tc>
                <a:tc>
                  <a:txBody>
                    <a:bodyPr/>
                    <a:lstStyle/>
                    <a:p>
                      <a:r>
                        <a:rPr lang="en-US" sz="1100"/>
                        <a:t>Unique eruption</a:t>
                      </a:r>
                      <a:r>
                        <a:rPr lang="en-US" sz="1100" baseline="0"/>
                        <a:t> that develops after treatment and apparent cure of VL</a:t>
                      </a:r>
                      <a:endParaRPr lang="en-US" sz="1100"/>
                    </a:p>
                  </a:txBody>
                  <a:tcPr marL="71503" marR="71503" marT="35752" marB="35752"/>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i="1"/>
                        <a:t>L. donovani</a:t>
                      </a:r>
                    </a:p>
                    <a:p>
                      <a:endParaRPr lang="en-US" sz="1100"/>
                    </a:p>
                  </a:txBody>
                  <a:tcPr marL="71503" marR="71503" marT="35752" marB="35752"/>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i="1"/>
                        <a:t>L.</a:t>
                      </a:r>
                      <a:r>
                        <a:rPr lang="en-US" sz="1100" i="1" baseline="0"/>
                        <a:t> infantum </a:t>
                      </a:r>
                      <a:r>
                        <a:rPr lang="en-US" sz="1100" i="0" baseline="0"/>
                        <a:t>syn</a:t>
                      </a:r>
                      <a:r>
                        <a:rPr lang="en-US" sz="1100" i="1" baseline="0"/>
                        <a:t>. L. chagasi</a:t>
                      </a:r>
                      <a:endParaRPr lang="en-US" sz="1100" i="1"/>
                    </a:p>
                    <a:p>
                      <a:endParaRPr lang="en-US" sz="1100"/>
                    </a:p>
                  </a:txBody>
                  <a:tcPr marL="71503" marR="71503" marT="35752" marB="35752"/>
                </a:tc>
                <a:extLst>
                  <a:ext uri="{0D108BD9-81ED-4DB2-BD59-A6C34878D82A}">
                    <a16:rowId xmlns:a16="http://schemas.microsoft.com/office/drawing/2014/main" val="1521726771"/>
                  </a:ext>
                </a:extLst>
              </a:tr>
            </a:tbl>
          </a:graphicData>
        </a:graphic>
      </p:graphicFrame>
    </p:spTree>
    <p:extLst>
      <p:ext uri="{BB962C8B-B14F-4D97-AF65-F5344CB8AC3E}">
        <p14:creationId xmlns:p14="http://schemas.microsoft.com/office/powerpoint/2010/main" val="3737787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7736" name="Rectangle 457735">
            <a:extLst>
              <a:ext uri="{FF2B5EF4-FFF2-40B4-BE49-F238E27FC236}">
                <a16:creationId xmlns:a16="http://schemas.microsoft.com/office/drawing/2014/main" id="{6663C3DE-9980-E9DE-C30B-28DC9E9B6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730" name="Rectangle 2"/>
          <p:cNvSpPr>
            <a:spLocks noGrp="1" noChangeArrowheads="1"/>
          </p:cNvSpPr>
          <p:nvPr>
            <p:ph type="title"/>
          </p:nvPr>
        </p:nvSpPr>
        <p:spPr>
          <a:xfrm>
            <a:off x="749595" y="240241"/>
            <a:ext cx="10332310" cy="1228299"/>
          </a:xfrm>
        </p:spPr>
        <p:txBody>
          <a:bodyPr>
            <a:normAutofit/>
          </a:bodyPr>
          <a:lstStyle/>
          <a:p>
            <a:pPr eaLnBrk="1" hangingPunct="1">
              <a:defRPr/>
            </a:pPr>
            <a:r>
              <a:rPr lang="en-US" sz="4000">
                <a:latin typeface="+mn-lt"/>
              </a:rPr>
              <a:t>Laboratory Diagnosis</a:t>
            </a:r>
          </a:p>
        </p:txBody>
      </p:sp>
      <p:sp>
        <p:nvSpPr>
          <p:cNvPr id="457731" name="Rectangle 3"/>
          <p:cNvSpPr>
            <a:spLocks noGrp="1" noChangeArrowheads="1"/>
          </p:cNvSpPr>
          <p:nvPr>
            <p:ph idx="1"/>
          </p:nvPr>
        </p:nvSpPr>
        <p:spPr>
          <a:xfrm>
            <a:off x="761802" y="2449902"/>
            <a:ext cx="4310383" cy="3679553"/>
          </a:xfrm>
        </p:spPr>
        <p:txBody>
          <a:bodyPr anchor="ctr">
            <a:normAutofit/>
          </a:bodyPr>
          <a:lstStyle/>
          <a:p>
            <a:pPr>
              <a:defRPr/>
            </a:pPr>
            <a:r>
              <a:rPr lang="en-US" sz="1700"/>
              <a:t>Cutaneous and Mucocutaneous Leishmaniasis</a:t>
            </a:r>
          </a:p>
          <a:p>
            <a:pPr lvl="1">
              <a:defRPr/>
            </a:pPr>
            <a:r>
              <a:rPr lang="en-US" sz="1700"/>
              <a:t>Demonstrate amastigotes in tissue biopsy or aspirate</a:t>
            </a:r>
          </a:p>
          <a:p>
            <a:pPr lvl="2">
              <a:defRPr/>
            </a:pPr>
            <a:r>
              <a:rPr lang="en-US" sz="1700"/>
              <a:t>Nucleus and kinetoplast</a:t>
            </a:r>
          </a:p>
          <a:p>
            <a:pPr lvl="1">
              <a:defRPr/>
            </a:pPr>
            <a:r>
              <a:rPr lang="en-US" sz="1700"/>
              <a:t>Molecular tests (CDC) for identification and speciation</a:t>
            </a:r>
          </a:p>
          <a:p>
            <a:pPr lvl="1">
              <a:defRPr/>
            </a:pPr>
            <a:r>
              <a:rPr lang="en-US" sz="1700"/>
              <a:t>Culture in NNN media</a:t>
            </a:r>
          </a:p>
          <a:p>
            <a:pPr lvl="2">
              <a:defRPr/>
            </a:pPr>
            <a:r>
              <a:rPr lang="en-US" sz="1700"/>
              <a:t>Must coordinate with the CDC in advance to have special media sent to the provider for collection</a:t>
            </a:r>
          </a:p>
          <a:p>
            <a:pPr>
              <a:defRPr/>
            </a:pPr>
            <a:r>
              <a:rPr lang="en-US" sz="1700"/>
              <a:t>Visceral Leishmaniasis</a:t>
            </a:r>
          </a:p>
          <a:p>
            <a:pPr lvl="1">
              <a:defRPr/>
            </a:pPr>
            <a:r>
              <a:rPr lang="en-US" sz="1700"/>
              <a:t>Serology </a:t>
            </a:r>
          </a:p>
        </p:txBody>
      </p:sp>
      <p:pic>
        <p:nvPicPr>
          <p:cNvPr id="2052" name="Picture 4" descr="Figure C: &lt;em&gt;Leishmania tropica amastigotes&lt;/em&gt; from an impression smear of a biopsy specimen from a skin lesion. In this figure, an intact macrophage is practically filled with amastigotes (arrows), several of which have a clearly visible nucleus and kinetoplast.">
            <a:extLst>
              <a:ext uri="{FF2B5EF4-FFF2-40B4-BE49-F238E27FC236}">
                <a16:creationId xmlns:a16="http://schemas.microsoft.com/office/drawing/2014/main" id="{BCEEEFCA-6561-4E36-994F-1480E05303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3245" y="2861008"/>
            <a:ext cx="2665403" cy="28510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gure A: Amastigotes of &lt;em&gt;Leishmania&lt;/em&gt; sp. in a biopsy specimen from a skin lesion, stained with hematoxylin and eosin (H&amp;E).">
            <a:extLst>
              <a:ext uri="{FF2B5EF4-FFF2-40B4-BE49-F238E27FC236}">
                <a16:creationId xmlns:a16="http://schemas.microsoft.com/office/drawing/2014/main" id="{9E918EA7-079B-4BE5-8D97-8F140F0F98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56453" y="2953832"/>
            <a:ext cx="2665403" cy="266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0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C510A-F8D2-40DE-8DAC-9ED02BE6EFC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Key points</a:t>
            </a:r>
          </a:p>
        </p:txBody>
      </p:sp>
      <p:graphicFrame>
        <p:nvGraphicFramePr>
          <p:cNvPr id="5" name="Content Placeholder 2">
            <a:extLst>
              <a:ext uri="{FF2B5EF4-FFF2-40B4-BE49-F238E27FC236}">
                <a16:creationId xmlns:a16="http://schemas.microsoft.com/office/drawing/2014/main" id="{9A42E09D-321B-7BA0-98C2-42960EFD9AFD}"/>
              </a:ext>
            </a:extLst>
          </p:cNvPr>
          <p:cNvGraphicFramePr>
            <a:graphicFrameLocks noGrp="1"/>
          </p:cNvGraphicFramePr>
          <p:nvPr>
            <p:ph idx="1"/>
            <p:extLst>
              <p:ext uri="{D42A27DB-BD31-4B8C-83A1-F6EECF244321}">
                <p14:modId xmlns:p14="http://schemas.microsoft.com/office/powerpoint/2010/main" val="4183395022"/>
              </p:ext>
            </p:extLst>
          </p:nvPr>
        </p:nvGraphicFramePr>
        <p:xfrm>
          <a:off x="4145280" y="152400"/>
          <a:ext cx="7873999" cy="651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217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mn-lt"/>
              </a:rPr>
              <a:t>Microfilariae</a:t>
            </a:r>
          </a:p>
        </p:txBody>
      </p:sp>
      <p:graphicFrame>
        <p:nvGraphicFramePr>
          <p:cNvPr id="5" name="Content Placeholder 2">
            <a:extLst>
              <a:ext uri="{FF2B5EF4-FFF2-40B4-BE49-F238E27FC236}">
                <a16:creationId xmlns:a16="http://schemas.microsoft.com/office/drawing/2014/main" id="{D9F6D5AE-175E-C810-94B3-A65EFA17548C}"/>
              </a:ext>
            </a:extLst>
          </p:cNvPr>
          <p:cNvGraphicFramePr>
            <a:graphicFrameLocks noGrp="1"/>
          </p:cNvGraphicFramePr>
          <p:nvPr>
            <p:ph idx="1"/>
            <p:extLst>
              <p:ext uri="{D42A27DB-BD31-4B8C-83A1-F6EECF244321}">
                <p14:modId xmlns:p14="http://schemas.microsoft.com/office/powerpoint/2010/main" val="6320993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80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8761" name="Rectangle 45876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763" name="Rectangle 45876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765" name="Rectangle 45876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767" name="Rectangle 45876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769" name="Freeform: Shape 45876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8771" name="Rectangle 45877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754" name="Rectangle 2"/>
          <p:cNvSpPr>
            <a:spLocks noGrp="1" noChangeArrowheads="1"/>
          </p:cNvSpPr>
          <p:nvPr>
            <p:ph type="title"/>
          </p:nvPr>
        </p:nvSpPr>
        <p:spPr>
          <a:xfrm>
            <a:off x="586478" y="1683756"/>
            <a:ext cx="3115265" cy="2396359"/>
          </a:xfrm>
        </p:spPr>
        <p:txBody>
          <a:bodyPr anchor="b">
            <a:normAutofit/>
          </a:bodyPr>
          <a:lstStyle/>
          <a:p>
            <a:pPr algn="r" eaLnBrk="1" hangingPunct="1">
              <a:defRPr/>
            </a:pPr>
            <a:r>
              <a:rPr lang="en-US" sz="4000">
                <a:solidFill>
                  <a:srgbClr val="FFFFFF"/>
                </a:solidFill>
              </a:rPr>
              <a:t>Filarial Nematodes</a:t>
            </a:r>
          </a:p>
        </p:txBody>
      </p:sp>
      <p:graphicFrame>
        <p:nvGraphicFramePr>
          <p:cNvPr id="458757" name="Rectangle 3">
            <a:extLst>
              <a:ext uri="{FF2B5EF4-FFF2-40B4-BE49-F238E27FC236}">
                <a16:creationId xmlns:a16="http://schemas.microsoft.com/office/drawing/2014/main" id="{513DDAC3-2D6D-B06D-A823-D057E394D647}"/>
              </a:ext>
            </a:extLst>
          </p:cNvPr>
          <p:cNvGraphicFramePr>
            <a:graphicFrameLocks noGrp="1"/>
          </p:cNvGraphicFramePr>
          <p:nvPr>
            <p:ph idx="1"/>
            <p:extLst>
              <p:ext uri="{D42A27DB-BD31-4B8C-83A1-F6EECF244321}">
                <p14:modId xmlns:p14="http://schemas.microsoft.com/office/powerpoint/2010/main" val="2492525756"/>
              </p:ext>
            </p:extLst>
          </p:nvPr>
        </p:nvGraphicFramePr>
        <p:xfrm>
          <a:off x="4206240" y="223520"/>
          <a:ext cx="7823200" cy="648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9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390D-9613-417F-B3AC-FAC957CEAD9C}"/>
              </a:ext>
            </a:extLst>
          </p:cNvPr>
          <p:cNvSpPr>
            <a:spLocks noGrp="1"/>
          </p:cNvSpPr>
          <p:nvPr>
            <p:ph type="title"/>
          </p:nvPr>
        </p:nvSpPr>
        <p:spPr/>
        <p:txBody>
          <a:bodyPr/>
          <a:lstStyle/>
          <a:p>
            <a:r>
              <a:rPr lang="en-US" dirty="0"/>
              <a:t>Thick and thin smears</a:t>
            </a:r>
          </a:p>
        </p:txBody>
      </p:sp>
      <p:pic>
        <p:nvPicPr>
          <p:cNvPr id="4" name="Picture 2" descr="Quality thick films for malaria diagnosis | The Biomedical Scientist  Magazine of the IBMS">
            <a:extLst>
              <a:ext uri="{FF2B5EF4-FFF2-40B4-BE49-F238E27FC236}">
                <a16:creationId xmlns:a16="http://schemas.microsoft.com/office/drawing/2014/main" id="{5FE15928-2CF6-4DAA-9C13-2964E7219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883" y="2438399"/>
            <a:ext cx="4114800" cy="2564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ick smear vs Thin smear (Malaria) | medCampus">
            <a:extLst>
              <a:ext uri="{FF2B5EF4-FFF2-40B4-BE49-F238E27FC236}">
                <a16:creationId xmlns:a16="http://schemas.microsoft.com/office/drawing/2014/main" id="{877368A9-FA70-487C-A5D8-FB9784E457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00" b="21428"/>
          <a:stretch/>
        </p:blipFill>
        <p:spPr bwMode="auto">
          <a:xfrm>
            <a:off x="6997701" y="2824479"/>
            <a:ext cx="3429000" cy="3195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E916A0-3155-407A-864B-4384F41F6E4B}"/>
              </a:ext>
            </a:extLst>
          </p:cNvPr>
          <p:cNvSpPr txBox="1"/>
          <p:nvPr/>
        </p:nvSpPr>
        <p:spPr>
          <a:xfrm>
            <a:off x="3169484" y="1792070"/>
            <a:ext cx="2133601" cy="646331"/>
          </a:xfrm>
          <a:prstGeom prst="rect">
            <a:avLst/>
          </a:prstGeom>
          <a:noFill/>
        </p:spPr>
        <p:txBody>
          <a:bodyPr wrap="square" rtlCol="0">
            <a:spAutoFit/>
          </a:bodyPr>
          <a:lstStyle/>
          <a:p>
            <a:pPr algn="ctr"/>
            <a:r>
              <a:rPr lang="en-US" dirty="0"/>
              <a:t>Thick smear: </a:t>
            </a:r>
          </a:p>
          <a:p>
            <a:pPr algn="ctr"/>
            <a:r>
              <a:rPr lang="en-US" dirty="0"/>
              <a:t>Screen for parasites</a:t>
            </a:r>
          </a:p>
        </p:txBody>
      </p:sp>
      <p:sp>
        <p:nvSpPr>
          <p:cNvPr id="7" name="TextBox 6">
            <a:extLst>
              <a:ext uri="{FF2B5EF4-FFF2-40B4-BE49-F238E27FC236}">
                <a16:creationId xmlns:a16="http://schemas.microsoft.com/office/drawing/2014/main" id="{3D45F1BC-4627-47A7-BCF6-3584F2263DD0}"/>
              </a:ext>
            </a:extLst>
          </p:cNvPr>
          <p:cNvSpPr txBox="1"/>
          <p:nvPr/>
        </p:nvSpPr>
        <p:spPr>
          <a:xfrm>
            <a:off x="6410961" y="1515070"/>
            <a:ext cx="4602480" cy="1200329"/>
          </a:xfrm>
          <a:prstGeom prst="rect">
            <a:avLst/>
          </a:prstGeom>
          <a:noFill/>
        </p:spPr>
        <p:txBody>
          <a:bodyPr wrap="square" rtlCol="0">
            <a:spAutoFit/>
          </a:bodyPr>
          <a:lstStyle/>
          <a:p>
            <a:pPr algn="ctr"/>
            <a:r>
              <a:rPr lang="en-US" dirty="0"/>
              <a:t>Thin smear: </a:t>
            </a:r>
          </a:p>
          <a:p>
            <a:pPr algn="ctr"/>
            <a:r>
              <a:rPr lang="en-US" dirty="0"/>
              <a:t>RBC morphology</a:t>
            </a:r>
          </a:p>
          <a:p>
            <a:pPr algn="ctr"/>
            <a:r>
              <a:rPr lang="en-US" dirty="0"/>
              <a:t>Parasite ID</a:t>
            </a:r>
          </a:p>
          <a:p>
            <a:pPr algn="ctr"/>
            <a:r>
              <a:rPr lang="en-US" dirty="0"/>
              <a:t>% Parasitemia</a:t>
            </a:r>
          </a:p>
        </p:txBody>
      </p:sp>
    </p:spTree>
    <p:extLst>
      <p:ext uri="{BB962C8B-B14F-4D97-AF65-F5344CB8AC3E}">
        <p14:creationId xmlns:p14="http://schemas.microsoft.com/office/powerpoint/2010/main" val="2139430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Introduction_filariasis_who_Page_1">
            <a:extLst>
              <a:ext uri="{FF2B5EF4-FFF2-40B4-BE49-F238E27FC236}">
                <a16:creationId xmlns:a16="http://schemas.microsoft.com/office/drawing/2014/main" id="{A2112F13-7C8D-44FC-ABE5-54112753B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676" b="13665"/>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EDCA85-F4DA-4C8C-8E2C-0072C0751598}"/>
              </a:ext>
            </a:extLst>
          </p:cNvPr>
          <p:cNvSpPr txBox="1"/>
          <p:nvPr/>
        </p:nvSpPr>
        <p:spPr>
          <a:xfrm>
            <a:off x="1088079" y="3626678"/>
            <a:ext cx="300082" cy="369332"/>
          </a:xfrm>
          <a:prstGeom prst="rect">
            <a:avLst/>
          </a:prstGeom>
          <a:noFill/>
        </p:spPr>
        <p:txBody>
          <a:bodyPr wrap="none" rtlCol="0">
            <a:spAutoFit/>
          </a:bodyPr>
          <a:lstStyle/>
          <a:p>
            <a:r>
              <a:rPr lang="en-US" b="1" dirty="0">
                <a:solidFill>
                  <a:srgbClr val="FF0000"/>
                </a:solidFill>
              </a:rPr>
              <a:t>*</a:t>
            </a:r>
          </a:p>
        </p:txBody>
      </p:sp>
    </p:spTree>
    <p:extLst>
      <p:ext uri="{BB962C8B-B14F-4D97-AF65-F5344CB8AC3E}">
        <p14:creationId xmlns:p14="http://schemas.microsoft.com/office/powerpoint/2010/main" val="11549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1656" name="Rectangle 41165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650" name="Rectangle 2"/>
          <p:cNvSpPr>
            <a:spLocks noGrp="1" noChangeArrowheads="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eaLnBrk="1" hangingPunct="1">
              <a:defRPr/>
            </a:pPr>
            <a:r>
              <a:rPr lang="en-US" sz="3600">
                <a:solidFill>
                  <a:srgbClr val="3F3F3F"/>
                </a:solidFill>
              </a:rPr>
              <a:t>Microfilariae</a:t>
            </a:r>
          </a:p>
        </p:txBody>
      </p:sp>
      <p:sp>
        <p:nvSpPr>
          <p:cNvPr id="411651" name="Rectangle 3"/>
          <p:cNvSpPr>
            <a:spLocks noGrp="1" noChangeArrowheads="1"/>
          </p:cNvSpPr>
          <p:nvPr>
            <p:ph sz="half" idx="1"/>
          </p:nvPr>
        </p:nvSpPr>
        <p:spPr>
          <a:xfrm>
            <a:off x="1476915" y="2888250"/>
            <a:ext cx="4297351" cy="2959777"/>
          </a:xfrm>
        </p:spPr>
        <p:txBody>
          <a:bodyPr anchor="t">
            <a:normAutofit/>
          </a:bodyPr>
          <a:lstStyle/>
          <a:p>
            <a:pPr marL="0" indent="0">
              <a:buNone/>
              <a:defRPr/>
            </a:pPr>
            <a:r>
              <a:rPr lang="en-US" sz="2000" dirty="0"/>
              <a:t>Larvae found in the blood:</a:t>
            </a:r>
            <a:endParaRPr lang="en-US" sz="2000" i="1" dirty="0"/>
          </a:p>
          <a:p>
            <a:pPr lvl="1" eaLnBrk="1" hangingPunct="1">
              <a:defRPr/>
            </a:pPr>
            <a:r>
              <a:rPr lang="en-US" sz="2000" i="1" dirty="0" err="1"/>
              <a:t>Wuchereria</a:t>
            </a:r>
            <a:r>
              <a:rPr lang="en-US" sz="2000" i="1" dirty="0"/>
              <a:t> </a:t>
            </a:r>
            <a:r>
              <a:rPr lang="en-US" sz="2000" i="1" dirty="0" err="1"/>
              <a:t>bancrofti</a:t>
            </a:r>
            <a:endParaRPr lang="en-US" sz="2000" i="1" dirty="0"/>
          </a:p>
          <a:p>
            <a:pPr lvl="1" eaLnBrk="1" hangingPunct="1">
              <a:defRPr/>
            </a:pPr>
            <a:r>
              <a:rPr lang="en-US" sz="2000" i="1" dirty="0" err="1"/>
              <a:t>Brugia</a:t>
            </a:r>
            <a:r>
              <a:rPr lang="en-US" sz="2000" i="1" dirty="0"/>
              <a:t> </a:t>
            </a:r>
            <a:r>
              <a:rPr lang="en-US" sz="2000" i="1" dirty="0" err="1"/>
              <a:t>malayi</a:t>
            </a:r>
            <a:endParaRPr lang="en-US" sz="2000" i="1" dirty="0"/>
          </a:p>
          <a:p>
            <a:pPr lvl="1" eaLnBrk="1" hangingPunct="1">
              <a:defRPr/>
            </a:pPr>
            <a:r>
              <a:rPr lang="en-US" sz="2000" i="1" dirty="0"/>
              <a:t>Loa </a:t>
            </a:r>
            <a:r>
              <a:rPr lang="en-US" sz="2000" i="1" dirty="0" err="1"/>
              <a:t>loa</a:t>
            </a:r>
            <a:endParaRPr lang="en-US" sz="2000" i="1" dirty="0"/>
          </a:p>
          <a:p>
            <a:pPr lvl="1" eaLnBrk="1" hangingPunct="1">
              <a:defRPr/>
            </a:pPr>
            <a:r>
              <a:rPr lang="en-US" sz="2000" i="1" dirty="0" err="1"/>
              <a:t>Mansonella</a:t>
            </a:r>
            <a:r>
              <a:rPr lang="en-US" sz="2000" dirty="0"/>
              <a:t> species</a:t>
            </a:r>
          </a:p>
        </p:txBody>
      </p:sp>
      <p:cxnSp>
        <p:nvCxnSpPr>
          <p:cNvPr id="411658" name="Straight Connector 411657">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E40785A-9272-9166-BE3B-3104882E31E3}"/>
              </a:ext>
            </a:extLst>
          </p:cNvPr>
          <p:cNvSpPr>
            <a:spLocks noGrp="1"/>
          </p:cNvSpPr>
          <p:nvPr>
            <p:ph sz="half" idx="2"/>
          </p:nvPr>
        </p:nvSpPr>
        <p:spPr>
          <a:xfrm>
            <a:off x="6417731" y="2888250"/>
            <a:ext cx="4292594" cy="2959778"/>
          </a:xfrm>
        </p:spPr>
        <p:txBody>
          <a:bodyPr anchor="t">
            <a:normAutofit/>
          </a:bodyPr>
          <a:lstStyle/>
          <a:p>
            <a:pPr marL="0" indent="-217170">
              <a:spcBef>
                <a:spcPts val="1200"/>
              </a:spcBef>
              <a:buClr>
                <a:prstClr val="white">
                  <a:lumMod val="65000"/>
                </a:prstClr>
              </a:buClr>
              <a:buNone/>
              <a:defRPr/>
            </a:pPr>
            <a:r>
              <a:rPr lang="en-US" sz="2000" dirty="0"/>
              <a:t>Larvae found in tissue</a:t>
            </a:r>
            <a:endParaRPr lang="en-US" sz="2000" i="1" dirty="0"/>
          </a:p>
          <a:p>
            <a:pPr marL="697230" lvl="1" indent="-457200">
              <a:spcBef>
                <a:spcPts val="1200"/>
              </a:spcBef>
              <a:buClr>
                <a:prstClr val="white">
                  <a:lumMod val="65000"/>
                </a:prstClr>
              </a:buClr>
              <a:defRPr/>
            </a:pPr>
            <a:r>
              <a:rPr lang="en-US" sz="2000" i="1" dirty="0" err="1"/>
              <a:t>Onchocerca</a:t>
            </a:r>
            <a:r>
              <a:rPr lang="en-US" sz="2000" i="1" dirty="0"/>
              <a:t> volvulus</a:t>
            </a:r>
          </a:p>
          <a:p>
            <a:pPr marL="697230" lvl="1" indent="-457200">
              <a:spcBef>
                <a:spcPts val="1200"/>
              </a:spcBef>
              <a:buClr>
                <a:prstClr val="white">
                  <a:lumMod val="65000"/>
                </a:prstClr>
              </a:buClr>
              <a:defRPr/>
            </a:pPr>
            <a:r>
              <a:rPr lang="en-US" sz="2000" i="1" dirty="0" err="1"/>
              <a:t>Mansonella</a:t>
            </a:r>
            <a:r>
              <a:rPr lang="en-US" sz="2000" i="1" dirty="0"/>
              <a:t> </a:t>
            </a:r>
            <a:r>
              <a:rPr lang="en-US" sz="2000" i="1" dirty="0" err="1"/>
              <a:t>streptocerca</a:t>
            </a:r>
            <a:endParaRPr lang="en-US" sz="2000" i="1" dirty="0"/>
          </a:p>
          <a:p>
            <a:endParaRPr lang="en-US" sz="2000" dirty="0"/>
          </a:p>
        </p:txBody>
      </p:sp>
    </p:spTree>
    <p:extLst>
      <p:ext uri="{BB962C8B-B14F-4D97-AF65-F5344CB8AC3E}">
        <p14:creationId xmlns:p14="http://schemas.microsoft.com/office/powerpoint/2010/main" val="1531126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16" name="Rectangle 460815">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8" name="Rectangle 460817">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9" name="Rectangle 46081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0" name="Rectangle 46081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15" name="Rectangle 46081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17" name="Oval 46081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02" name="Rectangle 2"/>
          <p:cNvSpPr>
            <a:spLocks noGrp="1" noChangeArrowheads="1"/>
          </p:cNvSpPr>
          <p:nvPr>
            <p:ph type="title"/>
          </p:nvPr>
        </p:nvSpPr>
        <p:spPr>
          <a:xfrm>
            <a:off x="660042" y="891652"/>
            <a:ext cx="4412021" cy="3030724"/>
          </a:xfrm>
        </p:spPr>
        <p:txBody>
          <a:bodyPr vert="horz" lIns="91440" tIns="45720" rIns="91440" bIns="45720" rtlCol="0" anchor="b">
            <a:normAutofit/>
          </a:bodyPr>
          <a:lstStyle/>
          <a:p>
            <a:pPr algn="r">
              <a:defRPr/>
            </a:pPr>
            <a:r>
              <a:rPr lang="en-US" sz="4000" kern="1200">
                <a:solidFill>
                  <a:srgbClr val="FFFFFF"/>
                </a:solidFill>
                <a:latin typeface="+mj-lt"/>
                <a:ea typeface="+mj-ea"/>
                <a:cs typeface="+mj-cs"/>
              </a:rPr>
              <a:t>Microfilariae Identification</a:t>
            </a:r>
          </a:p>
        </p:txBody>
      </p:sp>
      <p:sp>
        <p:nvSpPr>
          <p:cNvPr id="3" name="Content Placeholder 2">
            <a:extLst>
              <a:ext uri="{FF2B5EF4-FFF2-40B4-BE49-F238E27FC236}">
                <a16:creationId xmlns:a16="http://schemas.microsoft.com/office/drawing/2014/main" id="{7EE1D113-F5A3-4BC0-952F-031634EDFF12}"/>
              </a:ext>
            </a:extLst>
          </p:cNvPr>
          <p:cNvSpPr>
            <a:spLocks noGrp="1"/>
          </p:cNvSpPr>
          <p:nvPr>
            <p:ph idx="1"/>
          </p:nvPr>
        </p:nvSpPr>
        <p:spPr>
          <a:xfrm>
            <a:off x="945791" y="4745317"/>
            <a:ext cx="4126272" cy="1375145"/>
          </a:xfrm>
        </p:spPr>
        <p:txBody>
          <a:bodyPr vert="horz" lIns="91440" tIns="45720" rIns="91440" bIns="45720" rtlCol="0">
            <a:normAutofit/>
          </a:bodyPr>
          <a:lstStyle/>
          <a:p>
            <a:pPr marL="0" indent="0" algn="r">
              <a:buNone/>
            </a:pPr>
            <a:r>
              <a:rPr lang="en-US" sz="2400" kern="1200" dirty="0">
                <a:solidFill>
                  <a:srgbClr val="FFFFFF"/>
                </a:solidFill>
                <a:latin typeface="+mn-lt"/>
                <a:ea typeface="+mn-ea"/>
                <a:cs typeface="+mn-cs"/>
              </a:rPr>
              <a:t>Based on </a:t>
            </a:r>
            <a:r>
              <a:rPr lang="en-US" sz="2400" kern="1200" dirty="0">
                <a:solidFill>
                  <a:srgbClr val="FF0000"/>
                </a:solidFill>
                <a:latin typeface="+mn-lt"/>
                <a:ea typeface="+mn-ea"/>
                <a:cs typeface="+mn-cs"/>
              </a:rPr>
              <a:t>presence of sheath </a:t>
            </a:r>
            <a:r>
              <a:rPr lang="en-US" sz="2400" kern="1200" dirty="0">
                <a:solidFill>
                  <a:srgbClr val="FFFFFF"/>
                </a:solidFill>
                <a:latin typeface="+mn-lt"/>
                <a:ea typeface="+mn-ea"/>
                <a:cs typeface="+mn-cs"/>
              </a:rPr>
              <a:t>and distribution of nuclei</a:t>
            </a:r>
          </a:p>
        </p:txBody>
      </p:sp>
      <p:pic>
        <p:nvPicPr>
          <p:cNvPr id="3074" name="Picture 2" descr="Comparison of microfilariae morphology, illustration - Stock Image -  F022/1868 - Science Photo Library">
            <a:extLst>
              <a:ext uri="{FF2B5EF4-FFF2-40B4-BE49-F238E27FC236}">
                <a16:creationId xmlns:a16="http://schemas.microsoft.com/office/drawing/2014/main" id="{0134DBC1-2946-4A35-BAC0-4CD75CCF5A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534998"/>
            <a:ext cx="5608320" cy="374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6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3880" name="Rectangle 46387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874" name="Rectangle 2"/>
          <p:cNvSpPr>
            <a:spLocks noGrp="1" noChangeArrowheads="1"/>
          </p:cNvSpPr>
          <p:nvPr>
            <p:ph type="title"/>
          </p:nvPr>
        </p:nvSpPr>
        <p:spPr>
          <a:xfrm>
            <a:off x="6392584" y="501651"/>
            <a:ext cx="4434720" cy="1716255"/>
          </a:xfrm>
        </p:spPr>
        <p:txBody>
          <a:bodyPr anchor="b">
            <a:normAutofit/>
          </a:bodyPr>
          <a:lstStyle/>
          <a:p>
            <a:pPr eaLnBrk="1" hangingPunct="1">
              <a:defRPr/>
            </a:pPr>
            <a:r>
              <a:rPr lang="en-US" sz="5600" i="1"/>
              <a:t>Wuchereria bancrofti</a:t>
            </a:r>
          </a:p>
        </p:txBody>
      </p:sp>
      <p:sp>
        <p:nvSpPr>
          <p:cNvPr id="463882" name="Rectangle 463881">
            <a:extLst>
              <a:ext uri="{FF2B5EF4-FFF2-40B4-BE49-F238E27FC236}">
                <a16:creationId xmlns:a16="http://schemas.microsoft.com/office/drawing/2014/main" id="{B5ABDEAA-B248-4182-B67C-A925338E7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008" y="252743"/>
            <a:ext cx="4739619"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1910" name="Picture 8" descr="Wuchereria_bancrofti_1_DPDX"/>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3397" y="539762"/>
            <a:ext cx="3258841" cy="24685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84" name="Rectangle 46388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49" y="3548095"/>
            <a:ext cx="4739619"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875" name="Rectangle 3"/>
          <p:cNvSpPr>
            <a:spLocks noGrp="1" noChangeArrowheads="1"/>
          </p:cNvSpPr>
          <p:nvPr>
            <p:ph idx="1"/>
          </p:nvPr>
        </p:nvSpPr>
        <p:spPr>
          <a:xfrm>
            <a:off x="6392583" y="2645922"/>
            <a:ext cx="4434721" cy="3710427"/>
          </a:xfrm>
        </p:spPr>
        <p:txBody>
          <a:bodyPr anchor="t">
            <a:normAutofit/>
          </a:bodyPr>
          <a:lstStyle/>
          <a:p>
            <a:pPr eaLnBrk="1" hangingPunct="1">
              <a:defRPr/>
            </a:pPr>
            <a:r>
              <a:rPr lang="en-US" sz="2000"/>
              <a:t>Lymphatic filariasis</a:t>
            </a:r>
          </a:p>
          <a:p>
            <a:pPr eaLnBrk="1" hangingPunct="1">
              <a:defRPr/>
            </a:pPr>
            <a:r>
              <a:rPr lang="en-US" sz="2000"/>
              <a:t>Bite from mosquito </a:t>
            </a:r>
          </a:p>
          <a:p>
            <a:pPr eaLnBrk="1" hangingPunct="1">
              <a:defRPr/>
            </a:pPr>
            <a:r>
              <a:rPr lang="en-US" sz="2000"/>
              <a:t>Nocturnal</a:t>
            </a:r>
          </a:p>
          <a:p>
            <a:pPr eaLnBrk="1" hangingPunct="1">
              <a:defRPr/>
            </a:pPr>
            <a:r>
              <a:rPr lang="en-US" sz="2000"/>
              <a:t>Resides in lymph nodes</a:t>
            </a:r>
          </a:p>
          <a:p>
            <a:pPr eaLnBrk="1" hangingPunct="1">
              <a:defRPr/>
            </a:pPr>
            <a:r>
              <a:rPr lang="en-US" sz="2000"/>
              <a:t>Sheathed larvae</a:t>
            </a:r>
          </a:p>
          <a:p>
            <a:pPr>
              <a:defRPr/>
            </a:pPr>
            <a:r>
              <a:rPr lang="en-US" sz="2000"/>
              <a:t>Hydrocele and elephantiasis</a:t>
            </a:r>
          </a:p>
          <a:p>
            <a:pPr eaLnBrk="1" hangingPunct="1">
              <a:defRPr/>
            </a:pPr>
            <a:r>
              <a:rPr lang="en-US" sz="2000"/>
              <a:t>Nuclei does not extend to tip of tail</a:t>
            </a:r>
          </a:p>
        </p:txBody>
      </p:sp>
      <p:pic>
        <p:nvPicPr>
          <p:cNvPr id="4098" name="Picture 2" descr="W_bancrofti_LifeCycle">
            <a:extLst>
              <a:ext uri="{FF2B5EF4-FFF2-40B4-BE49-F238E27FC236}">
                <a16:creationId xmlns:a16="http://schemas.microsoft.com/office/drawing/2014/main" id="{2B0B7245-049A-430B-AB20-811E0E35DE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4999" y="3835114"/>
            <a:ext cx="3440519" cy="2468573"/>
          </a:xfrm>
          <a:prstGeom prst="rect">
            <a:avLst/>
          </a:prstGeom>
          <a:noFill/>
          <a:extLst>
            <a:ext uri="{909E8E84-426E-40DD-AFC4-6F175D3DCCD1}">
              <a14:hiddenFill xmlns:a14="http://schemas.microsoft.com/office/drawing/2010/main">
                <a:solidFill>
                  <a:srgbClr val="FFFFFF"/>
                </a:solidFill>
              </a14:hiddenFill>
            </a:ext>
          </a:extLst>
        </p:spPr>
      </p:pic>
      <p:cxnSp>
        <p:nvCxnSpPr>
          <p:cNvPr id="463886" name="Straight Connector 46388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533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57716" y="467271"/>
            <a:ext cx="4195674" cy="2052522"/>
          </a:xfrm>
        </p:spPr>
        <p:txBody>
          <a:bodyPr anchor="b">
            <a:normAutofit/>
          </a:bodyPr>
          <a:lstStyle/>
          <a:p>
            <a:r>
              <a:rPr lang="en-US" sz="5600" i="1"/>
              <a:t>Brugia malayi</a:t>
            </a:r>
            <a:r>
              <a:rPr lang="en-US" sz="5600"/>
              <a:t>	</a:t>
            </a:r>
          </a:p>
        </p:txBody>
      </p:sp>
      <p:grpSp>
        <p:nvGrpSpPr>
          <p:cNvPr id="5129" name="Group 5128">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513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51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5133" name="Freeform: Shape 5132">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5" name="Freeform: Shape 5134">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211" y="165871"/>
            <a:ext cx="2353922" cy="2353922"/>
          </a:xfrm>
          <a:prstGeom prst="rect">
            <a:avLst/>
          </a:prstGeom>
        </p:spPr>
      </p:pic>
      <p:sp>
        <p:nvSpPr>
          <p:cNvPr id="3" name="Content Placeholder 2"/>
          <p:cNvSpPr>
            <a:spLocks noGrp="1"/>
          </p:cNvSpPr>
          <p:nvPr>
            <p:ph idx="1"/>
          </p:nvPr>
        </p:nvSpPr>
        <p:spPr>
          <a:xfrm>
            <a:off x="6013153" y="2519793"/>
            <a:ext cx="4840238" cy="3384897"/>
          </a:xfrm>
        </p:spPr>
        <p:txBody>
          <a:bodyPr anchor="t">
            <a:normAutofit fontScale="92500" lnSpcReduction="10000"/>
          </a:bodyPr>
          <a:lstStyle/>
          <a:p>
            <a:r>
              <a:rPr lang="en-US" sz="2400" dirty="0"/>
              <a:t>Lymphatic filariasis</a:t>
            </a:r>
          </a:p>
          <a:p>
            <a:r>
              <a:rPr lang="en-US" sz="2400" dirty="0"/>
              <a:t>Vector: mosquito</a:t>
            </a:r>
          </a:p>
          <a:p>
            <a:r>
              <a:rPr lang="en-US" sz="2400" dirty="0"/>
              <a:t>Asia</a:t>
            </a:r>
          </a:p>
          <a:p>
            <a:r>
              <a:rPr lang="en-US" sz="2400" dirty="0"/>
              <a:t>Resembles </a:t>
            </a:r>
            <a:r>
              <a:rPr lang="en-US" sz="2400" i="1" dirty="0"/>
              <a:t>W. </a:t>
            </a:r>
            <a:r>
              <a:rPr lang="en-US" sz="2400" i="1" dirty="0" err="1"/>
              <a:t>bancrofti</a:t>
            </a:r>
            <a:r>
              <a:rPr lang="en-US" sz="2400" dirty="0"/>
              <a:t>, but smaller.</a:t>
            </a:r>
          </a:p>
          <a:p>
            <a:r>
              <a:rPr lang="en-US" sz="2400" dirty="0"/>
              <a:t>Sheath stains pink.</a:t>
            </a:r>
          </a:p>
          <a:p>
            <a:r>
              <a:rPr lang="en-US" sz="2400" dirty="0"/>
              <a:t>Additional manifestation: pulmonary tropical eosinophilia syndrome, with nocturnal cough and wheezing, fever, and eosinophilia.</a:t>
            </a:r>
          </a:p>
        </p:txBody>
      </p:sp>
      <p:pic>
        <p:nvPicPr>
          <p:cNvPr id="5122" name="Picture 2" descr="B_malayi_LifeCycle">
            <a:extLst>
              <a:ext uri="{FF2B5EF4-FFF2-40B4-BE49-F238E27FC236}">
                <a16:creationId xmlns:a16="http://schemas.microsoft.com/office/drawing/2014/main" id="{D75AA35D-EBF6-46C4-9402-7F79C8E200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8639" y="3990062"/>
            <a:ext cx="2865781" cy="2142171"/>
          </a:xfrm>
          <a:prstGeom prst="rect">
            <a:avLst/>
          </a:prstGeom>
          <a:noFill/>
          <a:extLst>
            <a:ext uri="{909E8E84-426E-40DD-AFC4-6F175D3DCCD1}">
              <a14:hiddenFill xmlns:a14="http://schemas.microsoft.com/office/drawing/2010/main">
                <a:solidFill>
                  <a:srgbClr val="FFFFFF"/>
                </a:solidFill>
              </a14:hiddenFill>
            </a:ext>
          </a:extLst>
        </p:spPr>
      </p:pic>
      <p:sp>
        <p:nvSpPr>
          <p:cNvPr id="51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5139" name="Straight Connector 51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43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5929" name="Rectangle 465928">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922" name="Rectangle 2"/>
          <p:cNvSpPr>
            <a:spLocks noGrp="1" noChangeArrowheads="1"/>
          </p:cNvSpPr>
          <p:nvPr>
            <p:ph type="title"/>
          </p:nvPr>
        </p:nvSpPr>
        <p:spPr>
          <a:xfrm>
            <a:off x="532015" y="3930305"/>
            <a:ext cx="3861960" cy="2437244"/>
          </a:xfrm>
        </p:spPr>
        <p:txBody>
          <a:bodyPr anchor="ctr">
            <a:normAutofit/>
          </a:bodyPr>
          <a:lstStyle/>
          <a:p>
            <a:pPr eaLnBrk="1" hangingPunct="1">
              <a:defRPr/>
            </a:pPr>
            <a:r>
              <a:rPr lang="en-US" sz="3600" i="1"/>
              <a:t>Loa loa</a:t>
            </a:r>
          </a:p>
        </p:txBody>
      </p:sp>
      <p:sp>
        <p:nvSpPr>
          <p:cNvPr id="465931" name="Rectangle 46593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933" name="Rectangle 4659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ifeCycle">
            <a:extLst>
              <a:ext uri="{FF2B5EF4-FFF2-40B4-BE49-F238E27FC236}">
                <a16:creationId xmlns:a16="http://schemas.microsoft.com/office/drawing/2014/main" id="{A1EC2616-D71C-4F6F-A0D7-60750B4A7D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4410" y="384463"/>
            <a:ext cx="3063369" cy="2811320"/>
          </a:xfrm>
          <a:prstGeom prst="rect">
            <a:avLst/>
          </a:prstGeom>
          <a:noFill/>
          <a:extLst>
            <a:ext uri="{909E8E84-426E-40DD-AFC4-6F175D3DCCD1}">
              <a14:hiddenFill xmlns:a14="http://schemas.microsoft.com/office/drawing/2010/main">
                <a:solidFill>
                  <a:srgbClr val="FFFFFF"/>
                </a:solidFill>
              </a14:hiddenFill>
            </a:ext>
          </a:extLst>
        </p:spPr>
      </p:pic>
      <p:pic>
        <p:nvPicPr>
          <p:cNvPr id="252933" name="Picture 9" descr="loa1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6396" y="472026"/>
            <a:ext cx="3336953" cy="2636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a_loa_eye">
            <a:extLst>
              <a:ext uri="{FF2B5EF4-FFF2-40B4-BE49-F238E27FC236}">
                <a16:creationId xmlns:a16="http://schemas.microsoft.com/office/drawing/2014/main" id="{CA8A5F5A-ECBE-4659-9070-3AD8D3201F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95756" y="546864"/>
            <a:ext cx="3336953" cy="24865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935" name="Rectangle 46593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924" name="Rectangle 4"/>
          <p:cNvSpPr>
            <a:spLocks noGrp="1" noChangeArrowheads="1"/>
          </p:cNvSpPr>
          <p:nvPr>
            <p:ph idx="1"/>
          </p:nvPr>
        </p:nvSpPr>
        <p:spPr>
          <a:xfrm>
            <a:off x="5162719" y="3930305"/>
            <a:ext cx="6586915" cy="2437244"/>
          </a:xfrm>
        </p:spPr>
        <p:txBody>
          <a:bodyPr anchor="ctr">
            <a:normAutofit/>
          </a:bodyPr>
          <a:lstStyle/>
          <a:p>
            <a:pPr eaLnBrk="1" hangingPunct="1">
              <a:defRPr/>
            </a:pPr>
            <a:r>
              <a:rPr lang="en-US" sz="2000"/>
              <a:t>Subcutaneous filariasis</a:t>
            </a:r>
          </a:p>
          <a:p>
            <a:pPr eaLnBrk="1" hangingPunct="1">
              <a:defRPr/>
            </a:pPr>
            <a:r>
              <a:rPr lang="en-US" sz="2000"/>
              <a:t>African Eye Worm</a:t>
            </a:r>
          </a:p>
          <a:p>
            <a:pPr eaLnBrk="1" hangingPunct="1">
              <a:defRPr/>
            </a:pPr>
            <a:r>
              <a:rPr lang="en-US" sz="2000"/>
              <a:t>Deerfly (</a:t>
            </a:r>
            <a:r>
              <a:rPr lang="en-US" sz="2000" i="1"/>
              <a:t>Chrysops</a:t>
            </a:r>
            <a:r>
              <a:rPr lang="en-US" sz="2000"/>
              <a:t>)</a:t>
            </a:r>
          </a:p>
          <a:p>
            <a:pPr eaLnBrk="1" hangingPunct="1">
              <a:defRPr/>
            </a:pPr>
            <a:r>
              <a:rPr lang="en-US" sz="2000"/>
              <a:t>Adults live in the conjunctival sac of eye</a:t>
            </a:r>
          </a:p>
          <a:p>
            <a:pPr eaLnBrk="1" hangingPunct="1">
              <a:defRPr/>
            </a:pPr>
            <a:r>
              <a:rPr lang="en-US" sz="2000"/>
              <a:t>Sheathed, nuclei to tip of tail</a:t>
            </a:r>
          </a:p>
          <a:p>
            <a:pPr eaLnBrk="1" hangingPunct="1">
              <a:defRPr/>
            </a:pPr>
            <a:endParaRPr lang="en-US" sz="2000"/>
          </a:p>
        </p:txBody>
      </p:sp>
    </p:spTree>
    <p:extLst>
      <p:ext uri="{BB962C8B-B14F-4D97-AF65-F5344CB8AC3E}">
        <p14:creationId xmlns:p14="http://schemas.microsoft.com/office/powerpoint/2010/main" val="606653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pPr eaLnBrk="1" hangingPunct="1">
              <a:defRPr/>
            </a:pPr>
            <a:r>
              <a:rPr lang="en-US" i="1" dirty="0" err="1"/>
              <a:t>Onchocerca</a:t>
            </a:r>
            <a:r>
              <a:rPr lang="en-US" i="1" dirty="0"/>
              <a:t> volvulus</a:t>
            </a:r>
          </a:p>
        </p:txBody>
      </p:sp>
      <p:graphicFrame>
        <p:nvGraphicFramePr>
          <p:cNvPr id="472070" name="Rectangle 4">
            <a:extLst>
              <a:ext uri="{FF2B5EF4-FFF2-40B4-BE49-F238E27FC236}">
                <a16:creationId xmlns:a16="http://schemas.microsoft.com/office/drawing/2014/main" id="{D9A97328-9070-AD04-822A-974002415411}"/>
              </a:ext>
            </a:extLst>
          </p:cNvPr>
          <p:cNvGraphicFramePr>
            <a:graphicFrameLocks noGrp="1"/>
          </p:cNvGraphicFramePr>
          <p:nvPr>
            <p:ph sz="half" idx="1"/>
          </p:nvPr>
        </p:nvGraphicFramePr>
        <p:xfrm>
          <a:off x="824176" y="1514599"/>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Adult black fly (Simulium damnosum). | Download Scientific Diagram">
            <a:extLst>
              <a:ext uri="{FF2B5EF4-FFF2-40B4-BE49-F238E27FC236}">
                <a16:creationId xmlns:a16="http://schemas.microsoft.com/office/drawing/2014/main" id="{428B8144-50D4-4B19-A527-4E7B7D412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5563" y="593273"/>
            <a:ext cx="3571876" cy="29120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velopment of Genetic Markers for Early Detection and Monitoring of  Ivermectin Resistance in Onchocerca volvulus and Standardization of  Molecular Assay for Identification of Onchocerca spp. – ARNTD">
            <a:extLst>
              <a:ext uri="{FF2B5EF4-FFF2-40B4-BE49-F238E27FC236}">
                <a16:creationId xmlns:a16="http://schemas.microsoft.com/office/drawing/2014/main" id="{2030CF7C-B2D2-4C28-BEA1-2083D7F84B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1" y="3962400"/>
            <a:ext cx="3571876" cy="238125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76AF2B67-8905-477C-8989-3552459C3985}"/>
              </a:ext>
            </a:extLst>
          </p:cNvPr>
          <p:cNvCxnSpPr>
            <a:cxnSpLocks/>
          </p:cNvCxnSpPr>
          <p:nvPr/>
        </p:nvCxnSpPr>
        <p:spPr>
          <a:xfrm flipH="1">
            <a:off x="9043726" y="3690268"/>
            <a:ext cx="888758" cy="5769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CBC540-56CE-48A7-8F62-1EFA117974C7}"/>
              </a:ext>
            </a:extLst>
          </p:cNvPr>
          <p:cNvCxnSpPr>
            <a:cxnSpLocks/>
          </p:cNvCxnSpPr>
          <p:nvPr/>
        </p:nvCxnSpPr>
        <p:spPr>
          <a:xfrm flipH="1">
            <a:off x="7848602" y="3962400"/>
            <a:ext cx="685799" cy="720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824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4119" name="Rectangle 47411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114" name="Rectangle 2"/>
          <p:cNvSpPr>
            <a:spLocks noGrp="1" noChangeArrowheads="1"/>
          </p:cNvSpPr>
          <p:nvPr>
            <p:ph type="title"/>
          </p:nvPr>
        </p:nvSpPr>
        <p:spPr>
          <a:xfrm>
            <a:off x="5779911" y="303319"/>
            <a:ext cx="6132945" cy="1716255"/>
          </a:xfrm>
        </p:spPr>
        <p:txBody>
          <a:bodyPr vert="horz" lIns="91440" tIns="45720" rIns="91440" bIns="45720" rtlCol="0" anchor="b">
            <a:normAutofit/>
          </a:bodyPr>
          <a:lstStyle/>
          <a:p>
            <a:pPr>
              <a:defRPr/>
            </a:pPr>
            <a:r>
              <a:rPr lang="en-US" sz="5600" i="1" kern="1200" dirty="0" err="1">
                <a:solidFill>
                  <a:schemeClr val="tx1"/>
                </a:solidFill>
                <a:latin typeface="+mj-lt"/>
                <a:ea typeface="+mj-ea"/>
                <a:cs typeface="+mj-cs"/>
              </a:rPr>
              <a:t>Onchocerca</a:t>
            </a:r>
            <a:r>
              <a:rPr lang="en-US" sz="5600" i="1" kern="1200" dirty="0">
                <a:solidFill>
                  <a:schemeClr val="tx1"/>
                </a:solidFill>
                <a:latin typeface="+mj-lt"/>
                <a:ea typeface="+mj-ea"/>
                <a:cs typeface="+mj-cs"/>
              </a:rPr>
              <a:t> volvulus</a:t>
            </a:r>
          </a:p>
        </p:txBody>
      </p:sp>
      <p:sp>
        <p:nvSpPr>
          <p:cNvPr id="474121" name="Rectangle 4741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Figure A: Microfilariae of &lt;em&gt;O. volvulus&lt;/em&gt; from a skin nodule of a patient from Zambia, stained with hematoxylin and eosin (H&amp;E). Image taken at 1000x oil magnification.">
            <a:extLst>
              <a:ext uri="{FF2B5EF4-FFF2-40B4-BE49-F238E27FC236}">
                <a16:creationId xmlns:a16="http://schemas.microsoft.com/office/drawing/2014/main" id="{C0E9423A-E2AD-41CF-B62C-5E01999A2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614"/>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gure B: Adult of &lt;em&gt;O. volvulus&lt;/em&gt; in a subcutaneous nodule, stained with hematoxylin and eosin (H&amp;E).">
            <a:extLst>
              <a:ext uri="{FF2B5EF4-FFF2-40B4-BE49-F238E27FC236}">
                <a16:creationId xmlns:a16="http://schemas.microsoft.com/office/drawing/2014/main" id="{035F0BAA-EDA9-4AFA-A6C5-EA0F4DC01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696" r="-2" b="27650"/>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FEB313-88A4-44B5-AAD1-32A1653F19CE}"/>
              </a:ext>
            </a:extLst>
          </p:cNvPr>
          <p:cNvSpPr/>
          <p:nvPr/>
        </p:nvSpPr>
        <p:spPr>
          <a:xfrm>
            <a:off x="5955702" y="2089519"/>
            <a:ext cx="5630455" cy="4169041"/>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Unsheathed</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Tail tapers to a point and is often sharply bent</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Nuclei do not extend to the tip of the tail</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Microfilariae typically reside in skin but may be found in blood or urine during heavy infections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rPr>
              <a:t>May also invade the eye and cause a condition known as </a:t>
            </a:r>
            <a:r>
              <a:rPr lang="en-US" sz="2400" b="1" dirty="0">
                <a:solidFill>
                  <a:schemeClr val="tx1">
                    <a:alpha val="80000"/>
                  </a:schemeClr>
                </a:solidFill>
              </a:rPr>
              <a:t>river blindness</a:t>
            </a:r>
            <a:br>
              <a:rPr lang="en-US" sz="2400" dirty="0">
                <a:solidFill>
                  <a:schemeClr val="tx1">
                    <a:alpha val="80000"/>
                  </a:schemeClr>
                </a:solidFill>
              </a:rPr>
            </a:br>
            <a:endParaRPr lang="en-US" sz="2400" dirty="0">
              <a:solidFill>
                <a:schemeClr val="tx1">
                  <a:alpha val="80000"/>
                </a:schemeClr>
              </a:solidFill>
            </a:endParaRPr>
          </a:p>
        </p:txBody>
      </p:sp>
      <p:cxnSp>
        <p:nvCxnSpPr>
          <p:cNvPr id="474123" name="Straight Connector 4741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4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78FE39-743E-4AF5-A10A-05AFEC7DFA8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Key points</a:t>
            </a:r>
          </a:p>
        </p:txBody>
      </p:sp>
      <p:graphicFrame>
        <p:nvGraphicFramePr>
          <p:cNvPr id="5" name="Content Placeholder 2">
            <a:extLst>
              <a:ext uri="{FF2B5EF4-FFF2-40B4-BE49-F238E27FC236}">
                <a16:creationId xmlns:a16="http://schemas.microsoft.com/office/drawing/2014/main" id="{16B914CB-CD1C-D022-DD68-20C3477262CC}"/>
              </a:ext>
            </a:extLst>
          </p:cNvPr>
          <p:cNvGraphicFramePr>
            <a:graphicFrameLocks noGrp="1"/>
          </p:cNvGraphicFramePr>
          <p:nvPr>
            <p:ph idx="1"/>
            <p:extLst>
              <p:ext uri="{D42A27DB-BD31-4B8C-83A1-F6EECF244321}">
                <p14:modId xmlns:p14="http://schemas.microsoft.com/office/powerpoint/2010/main" val="14795111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004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E782662D-0C5D-4C4E-B294-01389A35F990}"/>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Bonus slides</a:t>
            </a:r>
          </a:p>
        </p:txBody>
      </p:sp>
      <p:sp>
        <p:nvSpPr>
          <p:cNvPr id="5" name="Text Placeholder 4">
            <a:extLst>
              <a:ext uri="{FF2B5EF4-FFF2-40B4-BE49-F238E27FC236}">
                <a16:creationId xmlns:a16="http://schemas.microsoft.com/office/drawing/2014/main" id="{DB0BD3AA-CC2D-4EAB-8E04-B89E4D7E2D19}"/>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34036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5032" name="Rectangle 38503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026" name="Rectangle 2"/>
          <p:cNvSpPr>
            <a:spLocks noGrp="1" noChangeArrowheads="1"/>
          </p:cNvSpPr>
          <p:nvPr>
            <p:ph type="title"/>
          </p:nvPr>
        </p:nvSpPr>
        <p:spPr>
          <a:xfrm>
            <a:off x="1136397" y="502020"/>
            <a:ext cx="5323715" cy="1642970"/>
          </a:xfrm>
        </p:spPr>
        <p:txBody>
          <a:bodyPr anchor="b">
            <a:normAutofit/>
          </a:bodyPr>
          <a:lstStyle/>
          <a:p>
            <a:pPr eaLnBrk="1" hangingPunct="1">
              <a:defRPr/>
            </a:pPr>
            <a:r>
              <a:rPr lang="en-US" sz="4000" b="1">
                <a:latin typeface="+mn-lt"/>
              </a:rPr>
              <a:t>Blood smear-stains</a:t>
            </a:r>
          </a:p>
        </p:txBody>
      </p:sp>
      <p:sp>
        <p:nvSpPr>
          <p:cNvPr id="385027" name="Rectangle 3"/>
          <p:cNvSpPr>
            <a:spLocks noGrp="1" noChangeArrowheads="1"/>
          </p:cNvSpPr>
          <p:nvPr>
            <p:ph idx="1"/>
          </p:nvPr>
        </p:nvSpPr>
        <p:spPr>
          <a:xfrm>
            <a:off x="1144923" y="2405894"/>
            <a:ext cx="5315189" cy="3535083"/>
          </a:xfrm>
        </p:spPr>
        <p:txBody>
          <a:bodyPr anchor="t">
            <a:normAutofit/>
          </a:bodyPr>
          <a:lstStyle/>
          <a:p>
            <a:pPr eaLnBrk="1" hangingPunct="1">
              <a:defRPr/>
            </a:pPr>
            <a:r>
              <a:rPr lang="en-US" sz="1700" dirty="0"/>
              <a:t>Giemsa is the preferred stain</a:t>
            </a:r>
          </a:p>
          <a:p>
            <a:pPr eaLnBrk="1" hangingPunct="1">
              <a:defRPr/>
            </a:pPr>
            <a:r>
              <a:rPr lang="en-US" sz="1700" dirty="0"/>
              <a:t>Allows for detection of certain morphologic features (</a:t>
            </a:r>
            <a:r>
              <a:rPr lang="en-US" sz="1700" dirty="0" err="1"/>
              <a:t>Schüffner’s</a:t>
            </a:r>
            <a:r>
              <a:rPr lang="en-US" sz="1700" dirty="0"/>
              <a:t> dots, Maurer’s clefts) that other stains (Wright, Wright-Giemsa) miss</a:t>
            </a:r>
          </a:p>
          <a:p>
            <a:pPr eaLnBrk="1" hangingPunct="1">
              <a:defRPr/>
            </a:pPr>
            <a:r>
              <a:rPr lang="en-US" sz="1700" dirty="0"/>
              <a:t>Use fresh methanol for fixation </a:t>
            </a:r>
          </a:p>
          <a:p>
            <a:pPr eaLnBrk="1" hangingPunct="1">
              <a:defRPr/>
            </a:pPr>
            <a:r>
              <a:rPr lang="en-US" sz="1700" dirty="0"/>
              <a:t>pH (7.2) is critical for staining (CAP requirement)</a:t>
            </a:r>
          </a:p>
          <a:p>
            <a:pPr eaLnBrk="1" hangingPunct="1">
              <a:defRPr/>
            </a:pPr>
            <a:r>
              <a:rPr lang="en-US" sz="1700" dirty="0"/>
              <a:t>RBCs: pale red</a:t>
            </a:r>
          </a:p>
          <a:p>
            <a:pPr eaLnBrk="1" hangingPunct="1">
              <a:defRPr/>
            </a:pPr>
            <a:r>
              <a:rPr lang="en-US" sz="1700" dirty="0"/>
              <a:t>WBCs: purple with pale purple cytoplasm</a:t>
            </a:r>
          </a:p>
          <a:p>
            <a:pPr eaLnBrk="1" hangingPunct="1">
              <a:defRPr/>
            </a:pPr>
            <a:r>
              <a:rPr lang="en-US" sz="1700" dirty="0"/>
              <a:t>Neutrophilic granules stain dark purple</a:t>
            </a:r>
          </a:p>
          <a:p>
            <a:pPr eaLnBrk="1" hangingPunct="1">
              <a:defRPr/>
            </a:pPr>
            <a:r>
              <a:rPr lang="en-US" sz="1700" dirty="0"/>
              <a:t>QC: perform with each batch of testing</a:t>
            </a:r>
          </a:p>
          <a:p>
            <a:pPr lvl="1" eaLnBrk="1" hangingPunct="1">
              <a:defRPr/>
            </a:pPr>
            <a:endParaRPr lang="en-US" sz="1700" dirty="0"/>
          </a:p>
        </p:txBody>
      </p:sp>
      <p:sp>
        <p:nvSpPr>
          <p:cNvPr id="385034" name="Rectangle 3850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036" name="Rectangle 3850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038" name="Rectangle 3850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040" name="Rectangle 3850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3538" name="Picture 2" descr="Giemsa Stain Principle, Results, Procedure and more | Lab Tests Guide">
            <a:extLst>
              <a:ext uri="{FF2B5EF4-FFF2-40B4-BE49-F238E27FC236}">
                <a16:creationId xmlns:a16="http://schemas.microsoft.com/office/drawing/2014/main" id="{9D676D10-0EB3-604D-996A-C221CD218A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r="26000"/>
          <a:stretch/>
        </p:blipFill>
        <p:spPr bwMode="auto">
          <a:xfrm rot="5400000">
            <a:off x="6625366" y="2005671"/>
            <a:ext cx="5071731" cy="287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4A2FBF-9469-4065-B202-8AF682CA6FC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Antiparasitic drugs</a:t>
            </a:r>
          </a:p>
        </p:txBody>
      </p:sp>
      <p:graphicFrame>
        <p:nvGraphicFramePr>
          <p:cNvPr id="4" name="Content Placeholder 3">
            <a:extLst>
              <a:ext uri="{FF2B5EF4-FFF2-40B4-BE49-F238E27FC236}">
                <a16:creationId xmlns:a16="http://schemas.microsoft.com/office/drawing/2014/main" id="{DF4DF098-4F75-4A22-8D74-E942AC06B58A}"/>
              </a:ext>
            </a:extLst>
          </p:cNvPr>
          <p:cNvGraphicFramePr>
            <a:graphicFrameLocks noGrp="1"/>
          </p:cNvGraphicFramePr>
          <p:nvPr>
            <p:ph idx="1"/>
            <p:extLst>
              <p:ext uri="{D42A27DB-BD31-4B8C-83A1-F6EECF244321}">
                <p14:modId xmlns:p14="http://schemas.microsoft.com/office/powerpoint/2010/main" val="4001920977"/>
              </p:ext>
            </p:extLst>
          </p:nvPr>
        </p:nvGraphicFramePr>
        <p:xfrm>
          <a:off x="254000" y="1706879"/>
          <a:ext cx="11714478" cy="4802255"/>
        </p:xfrm>
        <a:graphic>
          <a:graphicData uri="http://schemas.openxmlformats.org/drawingml/2006/table">
            <a:tbl>
              <a:tblPr firstRow="1" bandRow="1">
                <a:tableStyleId>{5C22544A-7EE6-4342-B048-85BDC9FD1C3A}</a:tableStyleId>
              </a:tblPr>
              <a:tblGrid>
                <a:gridCol w="2205465">
                  <a:extLst>
                    <a:ext uri="{9D8B030D-6E8A-4147-A177-3AD203B41FA5}">
                      <a16:colId xmlns:a16="http://schemas.microsoft.com/office/drawing/2014/main" val="3566083917"/>
                    </a:ext>
                  </a:extLst>
                </a:gridCol>
                <a:gridCol w="3294648">
                  <a:extLst>
                    <a:ext uri="{9D8B030D-6E8A-4147-A177-3AD203B41FA5}">
                      <a16:colId xmlns:a16="http://schemas.microsoft.com/office/drawing/2014/main" val="938989489"/>
                    </a:ext>
                  </a:extLst>
                </a:gridCol>
                <a:gridCol w="6214365">
                  <a:extLst>
                    <a:ext uri="{9D8B030D-6E8A-4147-A177-3AD203B41FA5}">
                      <a16:colId xmlns:a16="http://schemas.microsoft.com/office/drawing/2014/main" val="548778323"/>
                    </a:ext>
                  </a:extLst>
                </a:gridCol>
              </a:tblGrid>
              <a:tr h="410024">
                <a:tc>
                  <a:txBody>
                    <a:bodyPr/>
                    <a:lstStyle/>
                    <a:p>
                      <a:r>
                        <a:rPr lang="en-US" sz="1600"/>
                        <a:t>Drug family</a:t>
                      </a:r>
                    </a:p>
                  </a:txBody>
                  <a:tcPr marL="81361" marR="81361" marT="40681" marB="40681"/>
                </a:tc>
                <a:tc>
                  <a:txBody>
                    <a:bodyPr/>
                    <a:lstStyle/>
                    <a:p>
                      <a:r>
                        <a:rPr lang="en-US" sz="1600"/>
                        <a:t>Drug class/Use</a:t>
                      </a:r>
                    </a:p>
                  </a:txBody>
                  <a:tcPr marL="81361" marR="81361" marT="40681" marB="40681"/>
                </a:tc>
                <a:tc>
                  <a:txBody>
                    <a:bodyPr/>
                    <a:lstStyle/>
                    <a:p>
                      <a:r>
                        <a:rPr lang="en-US" sz="1600"/>
                        <a:t>Mechanism of Action/Comments</a:t>
                      </a:r>
                    </a:p>
                  </a:txBody>
                  <a:tcPr marL="81361" marR="81361" marT="40681" marB="40681"/>
                </a:tc>
                <a:extLst>
                  <a:ext uri="{0D108BD9-81ED-4DB2-BD59-A6C34878D82A}">
                    <a16:rowId xmlns:a16="http://schemas.microsoft.com/office/drawing/2014/main" val="427380085"/>
                  </a:ext>
                </a:extLst>
              </a:tr>
              <a:tr h="565337">
                <a:tc rowSpan="2">
                  <a:txBody>
                    <a:bodyPr/>
                    <a:lstStyle/>
                    <a:p>
                      <a:pPr algn="l"/>
                      <a:r>
                        <a:rPr lang="en-US" sz="1200"/>
                        <a:t>Antihelminths</a:t>
                      </a:r>
                    </a:p>
                  </a:txBody>
                  <a:tcPr marL="81361" marR="81361" marT="40681" marB="40681" anchor="ctr"/>
                </a:tc>
                <a:tc>
                  <a:txBody>
                    <a:bodyPr/>
                    <a:lstStyle/>
                    <a:p>
                      <a:r>
                        <a:rPr lang="en-US" sz="1200"/>
                        <a:t>Benzimidazoles </a:t>
                      </a:r>
                    </a:p>
                    <a:p>
                      <a:r>
                        <a:rPr lang="en-US" sz="1200"/>
                        <a:t>(mebandezole, albendazole)</a:t>
                      </a:r>
                    </a:p>
                  </a:txBody>
                  <a:tcPr marL="81361" marR="81361" marT="40681" marB="40681" anchor="ctr"/>
                </a:tc>
                <a:tc>
                  <a:txBody>
                    <a:bodyPr/>
                    <a:lstStyle/>
                    <a:p>
                      <a:pPr marL="0" lvl="2" indent="0"/>
                      <a:r>
                        <a:rPr lang="en-US" sz="1200" kern="1200">
                          <a:solidFill>
                            <a:schemeClr val="dk1"/>
                          </a:solidFill>
                          <a:effectLst/>
                          <a:latin typeface="+mn-lt"/>
                          <a:ea typeface="+mn-ea"/>
                          <a:cs typeface="+mn-cs"/>
                        </a:rPr>
                        <a:t>Inhibits the polymerization of tubulin into microtubules </a:t>
                      </a:r>
                      <a:r>
                        <a:rPr lang="en-US" sz="1200" kern="1200">
                          <a:solidFill>
                            <a:schemeClr val="dk1"/>
                          </a:solidFill>
                          <a:effectLst/>
                          <a:latin typeface="+mn-lt"/>
                          <a:ea typeface="+mn-ea"/>
                          <a:cs typeface="+mn-cs"/>
                          <a:sym typeface="Wingdings" panose="05000000000000000000" pitchFamily="2" charset="2"/>
                        </a:rPr>
                        <a:t></a:t>
                      </a:r>
                      <a:r>
                        <a:rPr lang="en-US" sz="1200" kern="1200">
                          <a:solidFill>
                            <a:schemeClr val="dk1"/>
                          </a:solidFill>
                          <a:effectLst/>
                          <a:latin typeface="+mn-lt"/>
                          <a:ea typeface="+mn-ea"/>
                          <a:cs typeface="+mn-cs"/>
                        </a:rPr>
                        <a:t> prevents cellular division and the absorption of glucose </a:t>
                      </a:r>
                    </a:p>
                  </a:txBody>
                  <a:tcPr marL="81361" marR="81361" marT="40681" marB="40681" anchor="ctr"/>
                </a:tc>
                <a:extLst>
                  <a:ext uri="{0D108BD9-81ED-4DB2-BD59-A6C34878D82A}">
                    <a16:rowId xmlns:a16="http://schemas.microsoft.com/office/drawing/2014/main" val="3157539499"/>
                  </a:ext>
                </a:extLst>
              </a:tr>
              <a:tr h="565337">
                <a:tc vMerge="1">
                  <a:txBody>
                    <a:bodyPr/>
                    <a:lstStyle/>
                    <a:p>
                      <a:endParaRPr lang="en-US" dirty="0"/>
                    </a:p>
                  </a:txBody>
                  <a:tcPr/>
                </a:tc>
                <a:tc>
                  <a:txBody>
                    <a:bodyPr/>
                    <a:lstStyle/>
                    <a:p>
                      <a:r>
                        <a:rPr lang="en-US" sz="1200"/>
                        <a:t>Macrocyclic lactones</a:t>
                      </a:r>
                    </a:p>
                    <a:p>
                      <a:r>
                        <a:rPr lang="en-US" sz="1200"/>
                        <a:t>(milbemycin, ivermectin)</a:t>
                      </a:r>
                    </a:p>
                  </a:txBody>
                  <a:tcPr marL="81361" marR="81361" marT="40681" marB="40681"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Kill by interfering with the target nervous system </a:t>
                      </a:r>
                    </a:p>
                    <a:p>
                      <a:endParaRPr lang="en-US" sz="1200"/>
                    </a:p>
                  </a:txBody>
                  <a:tcPr marL="81361" marR="81361" marT="40681" marB="40681" anchor="ctr"/>
                </a:tc>
                <a:extLst>
                  <a:ext uri="{0D108BD9-81ED-4DB2-BD59-A6C34878D82A}">
                    <a16:rowId xmlns:a16="http://schemas.microsoft.com/office/drawing/2014/main" val="4150380983"/>
                  </a:ext>
                </a:extLst>
              </a:tr>
              <a:tr h="565337">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Schistosomicides</a:t>
                      </a:r>
                    </a:p>
                    <a:p>
                      <a:pPr algn="l"/>
                      <a:endParaRPr lang="en-US" sz="1200"/>
                    </a:p>
                  </a:txBody>
                  <a:tcPr marL="81361" marR="81361" marT="40681" marB="40681" anchor="ctr"/>
                </a:tc>
                <a:tc>
                  <a:txBody>
                    <a:bodyPr/>
                    <a:lstStyle/>
                    <a:p>
                      <a:r>
                        <a:rPr lang="en-US" sz="1200"/>
                        <a:t>Praziquantel</a:t>
                      </a:r>
                    </a:p>
                  </a:txBody>
                  <a:tcPr marL="81361" marR="81361" marT="40681" marB="40681" anchor="ctr"/>
                </a:tc>
                <a:tc>
                  <a:txBody>
                    <a:bodyPr/>
                    <a:lstStyle/>
                    <a:p>
                      <a:r>
                        <a:rPr lang="en-US" sz="1200" kern="1200">
                          <a:solidFill>
                            <a:schemeClr val="dk1"/>
                          </a:solidFill>
                          <a:effectLst/>
                          <a:latin typeface="+mn-lt"/>
                          <a:ea typeface="+mn-ea"/>
                          <a:cs typeface="+mn-cs"/>
                        </a:rPr>
                        <a:t>Disrupts the membrane of the schistosome that coats the parasite with host molecules</a:t>
                      </a:r>
                      <a:endParaRPr lang="en-US" sz="1200"/>
                    </a:p>
                  </a:txBody>
                  <a:tcPr marL="81361" marR="81361" marT="40681" marB="40681" anchor="ctr"/>
                </a:tc>
                <a:extLst>
                  <a:ext uri="{0D108BD9-81ED-4DB2-BD59-A6C34878D82A}">
                    <a16:rowId xmlns:a16="http://schemas.microsoft.com/office/drawing/2014/main" val="2391621164"/>
                  </a:ext>
                </a:extLst>
              </a:tr>
              <a:tr h="347899">
                <a:tc vMerge="1">
                  <a:txBody>
                    <a:bodyPr/>
                    <a:lstStyle/>
                    <a:p>
                      <a:endParaRPr lang="en-US" dirty="0"/>
                    </a:p>
                  </a:txBody>
                  <a:tcPr/>
                </a:tc>
                <a:tc>
                  <a:txBody>
                    <a:bodyPr/>
                    <a:lstStyle/>
                    <a:p>
                      <a:r>
                        <a:rPr lang="en-US" sz="1200"/>
                        <a:t>Artemisinin</a:t>
                      </a:r>
                    </a:p>
                  </a:txBody>
                  <a:tcPr marL="81361" marR="81361" marT="40681" marB="40681" anchor="ctr"/>
                </a:tc>
                <a:tc>
                  <a:txBody>
                    <a:bodyPr/>
                    <a:lstStyle/>
                    <a:p>
                      <a:r>
                        <a:rPr lang="en-US" sz="1200"/>
                        <a:t>Anti-malarial</a:t>
                      </a:r>
                    </a:p>
                  </a:txBody>
                  <a:tcPr marL="81361" marR="81361" marT="40681" marB="40681" anchor="ctr"/>
                </a:tc>
                <a:extLst>
                  <a:ext uri="{0D108BD9-81ED-4DB2-BD59-A6C34878D82A}">
                    <a16:rowId xmlns:a16="http://schemas.microsoft.com/office/drawing/2014/main" val="3430711337"/>
                  </a:ext>
                </a:extLst>
              </a:tr>
              <a:tr h="565337">
                <a:tc rowSpan="3">
                  <a:txBody>
                    <a:bodyPr/>
                    <a:lstStyle/>
                    <a:p>
                      <a:r>
                        <a:rPr lang="en-US" sz="1200"/>
                        <a:t>Protozoacides</a:t>
                      </a:r>
                    </a:p>
                  </a:txBody>
                  <a:tcPr marL="81361" marR="81361" marT="40681" marB="40681"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 Human African Trypanosomiasis</a:t>
                      </a:r>
                    </a:p>
                  </a:txBody>
                  <a:tcPr marL="81361" marR="81361" marT="40681" marB="40681"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Pentamidine and suramin-early stages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Melarsoprol-CNS stages</a:t>
                      </a:r>
                    </a:p>
                  </a:txBody>
                  <a:tcPr marL="81361" marR="81361" marT="40681" marB="40681" anchor="ctr"/>
                </a:tc>
                <a:extLst>
                  <a:ext uri="{0D108BD9-81ED-4DB2-BD59-A6C34878D82A}">
                    <a16:rowId xmlns:a16="http://schemas.microsoft.com/office/drawing/2014/main" val="3803856959"/>
                  </a:ext>
                </a:extLst>
              </a:tr>
              <a:tr h="782773">
                <a:tc vMerge="1">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Human American Trypanosomiasis</a:t>
                      </a:r>
                    </a:p>
                  </a:txBody>
                  <a:tcPr marL="81361" marR="81361" marT="40681" marB="40681"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Benznidazole-</a:t>
                      </a:r>
                      <a:r>
                        <a:rPr lang="en-US" sz="1200" b="0" i="0" kern="1200">
                          <a:solidFill>
                            <a:schemeClr val="dk1"/>
                          </a:solidFill>
                          <a:effectLst/>
                          <a:latin typeface="+mn-lt"/>
                          <a:ea typeface="+mn-ea"/>
                          <a:cs typeface="+mn-cs"/>
                        </a:rPr>
                        <a:t>generate radical species and reductive metabolites that damage parasitic DNA</a:t>
                      </a:r>
                      <a:endParaRPr lang="en-US" sz="1200" kern="1200">
                        <a:solidFill>
                          <a:schemeClr val="dk1"/>
                        </a:solidFill>
                        <a:effectLst/>
                        <a:latin typeface="+mn-lt"/>
                        <a:ea typeface="+mn-ea"/>
                        <a:cs typeface="+mn-cs"/>
                      </a:endParaRPr>
                    </a:p>
                    <a:p>
                      <a:endParaRPr lang="en-US" sz="1200"/>
                    </a:p>
                  </a:txBody>
                  <a:tcPr marL="81361" marR="81361" marT="40681" marB="40681" anchor="ctr"/>
                </a:tc>
                <a:extLst>
                  <a:ext uri="{0D108BD9-81ED-4DB2-BD59-A6C34878D82A}">
                    <a16:rowId xmlns:a16="http://schemas.microsoft.com/office/drawing/2014/main" val="1740962552"/>
                  </a:ext>
                </a:extLst>
              </a:tr>
              <a:tr h="1000211">
                <a:tc vMerge="1">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Leishmania</a:t>
                      </a:r>
                    </a:p>
                    <a:p>
                      <a:endParaRPr lang="en-US" sz="1200"/>
                    </a:p>
                  </a:txBody>
                  <a:tcPr marL="81361" marR="81361" marT="40681" marB="40681" anchor="ctr"/>
                </a:tc>
                <a:tc>
                  <a:txBody>
                    <a:bodyPr/>
                    <a:lstStyle/>
                    <a:p>
                      <a:r>
                        <a:rPr lang="en-US" sz="1200" kern="1200" dirty="0">
                          <a:solidFill>
                            <a:schemeClr val="dk1"/>
                          </a:solidFill>
                          <a:effectLst/>
                          <a:latin typeface="+mn-lt"/>
                          <a:ea typeface="+mn-ea"/>
                          <a:cs typeface="+mn-cs"/>
                        </a:rPr>
                        <a:t>Liposomal Amphotericin B-complexes with ergosterol precursors in the cell membrane, forming pores that allow ions to enter the cell </a:t>
                      </a:r>
                    </a:p>
                    <a:p>
                      <a:endParaRPr lang="en-US" sz="1200" kern="120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effectLst/>
                          <a:latin typeface="+mn-lt"/>
                          <a:ea typeface="+mn-ea"/>
                          <a:cs typeface="+mn-cs"/>
                        </a:rPr>
                        <a:t>Aminosidine</a:t>
                      </a:r>
                      <a:r>
                        <a:rPr lang="en-US" sz="1200" kern="1200" dirty="0">
                          <a:solidFill>
                            <a:schemeClr val="dk1"/>
                          </a:solidFill>
                          <a:effectLst/>
                          <a:latin typeface="+mn-lt"/>
                          <a:ea typeface="+mn-ea"/>
                          <a:cs typeface="+mn-cs"/>
                        </a:rPr>
                        <a:t>-Inhibits initiation and elongation during protein synthesis </a:t>
                      </a:r>
                    </a:p>
                  </a:txBody>
                  <a:tcPr marL="81361" marR="81361" marT="40681" marB="40681" anchor="ctr"/>
                </a:tc>
                <a:extLst>
                  <a:ext uri="{0D108BD9-81ED-4DB2-BD59-A6C34878D82A}">
                    <a16:rowId xmlns:a16="http://schemas.microsoft.com/office/drawing/2014/main" val="4131141626"/>
                  </a:ext>
                </a:extLst>
              </a:tr>
            </a:tbl>
          </a:graphicData>
        </a:graphic>
      </p:graphicFrame>
    </p:spTree>
    <p:extLst>
      <p:ext uri="{BB962C8B-B14F-4D97-AF65-F5344CB8AC3E}">
        <p14:creationId xmlns:p14="http://schemas.microsoft.com/office/powerpoint/2010/main" val="2450349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EB9B6A-955B-4DFB-AAB1-8AC283D5AFC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Antimalarial drugs</a:t>
            </a:r>
          </a:p>
        </p:txBody>
      </p:sp>
      <p:graphicFrame>
        <p:nvGraphicFramePr>
          <p:cNvPr id="4" name="Content Placeholder 3">
            <a:extLst>
              <a:ext uri="{FF2B5EF4-FFF2-40B4-BE49-F238E27FC236}">
                <a16:creationId xmlns:a16="http://schemas.microsoft.com/office/drawing/2014/main" id="{D3E01C19-56D3-47E8-91B0-65A06827F880}"/>
              </a:ext>
            </a:extLst>
          </p:cNvPr>
          <p:cNvGraphicFramePr>
            <a:graphicFrameLocks noGrp="1"/>
          </p:cNvGraphicFramePr>
          <p:nvPr>
            <p:ph idx="1"/>
            <p:extLst>
              <p:ext uri="{D42A27DB-BD31-4B8C-83A1-F6EECF244321}">
                <p14:modId xmlns:p14="http://schemas.microsoft.com/office/powerpoint/2010/main" val="1310868170"/>
              </p:ext>
            </p:extLst>
          </p:nvPr>
        </p:nvGraphicFramePr>
        <p:xfrm>
          <a:off x="203200" y="1767840"/>
          <a:ext cx="11755120" cy="4741296"/>
        </p:xfrm>
        <a:graphic>
          <a:graphicData uri="http://schemas.openxmlformats.org/drawingml/2006/table">
            <a:tbl>
              <a:tblPr firstRow="1" bandRow="1">
                <a:tableStyleId>{5C22544A-7EE6-4342-B048-85BDC9FD1C3A}</a:tableStyleId>
              </a:tblPr>
              <a:tblGrid>
                <a:gridCol w="3809865">
                  <a:extLst>
                    <a:ext uri="{9D8B030D-6E8A-4147-A177-3AD203B41FA5}">
                      <a16:colId xmlns:a16="http://schemas.microsoft.com/office/drawing/2014/main" val="938989489"/>
                    </a:ext>
                  </a:extLst>
                </a:gridCol>
                <a:gridCol w="7945255">
                  <a:extLst>
                    <a:ext uri="{9D8B030D-6E8A-4147-A177-3AD203B41FA5}">
                      <a16:colId xmlns:a16="http://schemas.microsoft.com/office/drawing/2014/main" val="548778323"/>
                    </a:ext>
                  </a:extLst>
                </a:gridCol>
              </a:tblGrid>
              <a:tr h="385733">
                <a:tc>
                  <a:txBody>
                    <a:bodyPr/>
                    <a:lstStyle/>
                    <a:p>
                      <a:r>
                        <a:rPr lang="en-US" sz="1500"/>
                        <a:t>Drug class</a:t>
                      </a:r>
                    </a:p>
                  </a:txBody>
                  <a:tcPr marL="75981" marR="75981" marT="37991" marB="37991"/>
                </a:tc>
                <a:tc>
                  <a:txBody>
                    <a:bodyPr/>
                    <a:lstStyle/>
                    <a:p>
                      <a:r>
                        <a:rPr lang="en-US" sz="1500"/>
                        <a:t>Mechanism of Action</a:t>
                      </a:r>
                    </a:p>
                  </a:txBody>
                  <a:tcPr marL="75981" marR="75981" marT="37991" marB="37991"/>
                </a:tc>
                <a:extLst>
                  <a:ext uri="{0D108BD9-81ED-4DB2-BD59-A6C34878D82A}">
                    <a16:rowId xmlns:a16="http://schemas.microsoft.com/office/drawing/2014/main" val="427380085"/>
                  </a:ext>
                </a:extLst>
              </a:tr>
              <a:tr h="3199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Quinolines </a:t>
                      </a:r>
                    </a:p>
                  </a:txBody>
                  <a:tcPr marL="75981" marR="75981" marT="37991" marB="3799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latin typeface="+mn-lt"/>
                          <a:ea typeface="+mn-ea"/>
                          <a:cs typeface="+mn-cs"/>
                        </a:rPr>
                        <a:t>Sequester the heme so that it cannot be made unreactive, resulting in the death of the parasite</a:t>
                      </a:r>
                    </a:p>
                  </a:txBody>
                  <a:tcPr marL="75981" marR="75981" marT="37991" marB="37991"/>
                </a:tc>
                <a:extLst>
                  <a:ext uri="{0D108BD9-81ED-4DB2-BD59-A6C34878D82A}">
                    <a16:rowId xmlns:a16="http://schemas.microsoft.com/office/drawing/2014/main" val="3803856959"/>
                  </a:ext>
                </a:extLst>
              </a:tr>
              <a:tr h="385733">
                <a:tc>
                  <a:txBody>
                    <a:bodyPr/>
                    <a:lstStyle/>
                    <a:p>
                      <a:r>
                        <a:rPr lang="en-US" sz="1500"/>
                        <a:t>Chloroquine</a:t>
                      </a:r>
                    </a:p>
                  </a:txBody>
                  <a:tcPr marL="75981" marR="75981" marT="37991" marB="37991"/>
                </a:tc>
                <a:tc>
                  <a:txBody>
                    <a:bodyPr/>
                    <a:lstStyle/>
                    <a:p>
                      <a:r>
                        <a:rPr lang="en-US" sz="1100" kern="1200">
                          <a:solidFill>
                            <a:schemeClr val="dk1"/>
                          </a:solidFill>
                          <a:effectLst/>
                          <a:latin typeface="+mn-lt"/>
                          <a:ea typeface="+mn-ea"/>
                          <a:cs typeface="+mn-cs"/>
                        </a:rPr>
                        <a:t>Chlorine atom attached to position 7 of the quinoline ring confers the greatest antimalarial activity </a:t>
                      </a:r>
                      <a:endParaRPr lang="en-US" sz="1500"/>
                    </a:p>
                  </a:txBody>
                  <a:tcPr marL="75981" marR="75981" marT="37991" marB="37991"/>
                </a:tc>
                <a:extLst>
                  <a:ext uri="{0D108BD9-81ED-4DB2-BD59-A6C34878D82A}">
                    <a16:rowId xmlns:a16="http://schemas.microsoft.com/office/drawing/2014/main" val="1740962552"/>
                  </a:ext>
                </a:extLst>
              </a:tr>
              <a:tr h="5829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latin typeface="+mn-lt"/>
                          <a:ea typeface="+mn-ea"/>
                          <a:cs typeface="+mn-cs"/>
                        </a:rPr>
                        <a:t>Hydroxychloroquine</a:t>
                      </a:r>
                    </a:p>
                    <a:p>
                      <a:endParaRPr lang="en-US" sz="1500"/>
                    </a:p>
                  </a:txBody>
                  <a:tcPr marL="75981" marR="75981" marT="37991" marB="37991"/>
                </a:tc>
                <a:tc>
                  <a:txBody>
                    <a:bodyPr/>
                    <a:lstStyle/>
                    <a:p>
                      <a:r>
                        <a:rPr lang="en-US" sz="1100" kern="1200">
                          <a:solidFill>
                            <a:schemeClr val="dk1"/>
                          </a:solidFill>
                          <a:effectLst/>
                          <a:latin typeface="+mn-lt"/>
                          <a:ea typeface="+mn-ea"/>
                          <a:cs typeface="+mn-cs"/>
                        </a:rPr>
                        <a:t>One of the </a:t>
                      </a:r>
                      <a:r>
                        <a:rPr lang="en-US" sz="1100" i="1" kern="1200">
                          <a:solidFill>
                            <a:schemeClr val="dk1"/>
                          </a:solidFill>
                          <a:effectLst/>
                          <a:latin typeface="+mn-lt"/>
                          <a:ea typeface="+mn-ea"/>
                          <a:cs typeface="+mn-cs"/>
                        </a:rPr>
                        <a:t>N</a:t>
                      </a:r>
                      <a:r>
                        <a:rPr lang="en-US" sz="1100" kern="1200">
                          <a:solidFill>
                            <a:schemeClr val="dk1"/>
                          </a:solidFill>
                          <a:effectLst/>
                          <a:latin typeface="+mn-lt"/>
                          <a:ea typeface="+mn-ea"/>
                          <a:cs typeface="+mn-cs"/>
                        </a:rPr>
                        <a:t>-ethyl substituents of chloroquine is beta-hydroxylated </a:t>
                      </a:r>
                      <a:endParaRPr lang="en-US" sz="1500"/>
                    </a:p>
                  </a:txBody>
                  <a:tcPr marL="75981" marR="75981" marT="37991" marB="37991"/>
                </a:tc>
                <a:extLst>
                  <a:ext uri="{0D108BD9-81ED-4DB2-BD59-A6C34878D82A}">
                    <a16:rowId xmlns:a16="http://schemas.microsoft.com/office/drawing/2014/main" val="4131141626"/>
                  </a:ext>
                </a:extLst>
              </a:tr>
              <a:tr h="531843">
                <a:tc>
                  <a:txBody>
                    <a:bodyPr/>
                    <a:lstStyle/>
                    <a:p>
                      <a:r>
                        <a:rPr lang="en-US" sz="1500"/>
                        <a:t>Mefloquine</a:t>
                      </a:r>
                    </a:p>
                  </a:txBody>
                  <a:tcPr marL="75981" marR="75981" marT="37991" marB="37991"/>
                </a:tc>
                <a:tc>
                  <a:txBody>
                    <a:bodyPr/>
                    <a:lstStyle/>
                    <a:p>
                      <a:pPr marL="0" lvl="2" indent="0"/>
                      <a:r>
                        <a:rPr lang="en-US" sz="1200" kern="1200">
                          <a:solidFill>
                            <a:schemeClr val="dk1"/>
                          </a:solidFill>
                          <a:effectLst/>
                          <a:latin typeface="+mn-lt"/>
                          <a:ea typeface="+mn-ea"/>
                          <a:cs typeface="+mn-cs"/>
                        </a:rPr>
                        <a:t>Most effective for the treatment of chloroquine-resistant falciparum malaria </a:t>
                      </a:r>
                    </a:p>
                    <a:p>
                      <a:pPr marL="0" lvl="2" indent="0"/>
                      <a:r>
                        <a:rPr lang="en-US" sz="1200" kern="1200">
                          <a:solidFill>
                            <a:schemeClr val="dk1"/>
                          </a:solidFill>
                          <a:effectLst/>
                          <a:latin typeface="+mn-lt"/>
                          <a:ea typeface="+mn-ea"/>
                          <a:cs typeface="+mn-cs"/>
                        </a:rPr>
                        <a:t>Inhibits heme polymerization during hemoglobin digestion in the parasite food vacuole </a:t>
                      </a:r>
                    </a:p>
                  </a:txBody>
                  <a:tcPr marL="75981" marR="75981" marT="37991" marB="37991"/>
                </a:tc>
                <a:extLst>
                  <a:ext uri="{0D108BD9-81ED-4DB2-BD59-A6C34878D82A}">
                    <a16:rowId xmlns:a16="http://schemas.microsoft.com/office/drawing/2014/main" val="2621459357"/>
                  </a:ext>
                </a:extLst>
              </a:tr>
              <a:tr h="582982">
                <a:tc>
                  <a:txBody>
                    <a:bodyPr/>
                    <a:lstStyle/>
                    <a:p>
                      <a:r>
                        <a:rPr lang="en-US" sz="1500"/>
                        <a:t>Halfantrine</a:t>
                      </a:r>
                    </a:p>
                  </a:txBody>
                  <a:tcPr marL="75981" marR="75981" marT="37991" marB="3799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latin typeface="+mn-lt"/>
                          <a:ea typeface="+mn-ea"/>
                          <a:cs typeface="+mn-cs"/>
                        </a:rPr>
                        <a:t>Most effective when mefloquine is ineffective </a:t>
                      </a:r>
                    </a:p>
                    <a:p>
                      <a:endParaRPr lang="en-US" sz="1500"/>
                    </a:p>
                  </a:txBody>
                  <a:tcPr marL="75981" marR="75981" marT="37991" marB="37991"/>
                </a:tc>
                <a:extLst>
                  <a:ext uri="{0D108BD9-81ED-4DB2-BD59-A6C34878D82A}">
                    <a16:rowId xmlns:a16="http://schemas.microsoft.com/office/drawing/2014/main" val="3145614826"/>
                  </a:ext>
                </a:extLst>
              </a:tr>
              <a:tr h="531843">
                <a:tc>
                  <a:txBody>
                    <a:bodyPr/>
                    <a:lstStyle/>
                    <a:p>
                      <a:r>
                        <a:rPr lang="en-US" sz="1500"/>
                        <a:t>Primaquine</a:t>
                      </a:r>
                    </a:p>
                  </a:txBody>
                  <a:tcPr marL="75981" marR="75981" marT="37991" marB="37991"/>
                </a:tc>
                <a:tc>
                  <a:txBody>
                    <a:bodyPr/>
                    <a:lstStyle/>
                    <a:p>
                      <a:pPr marL="685800" lvl="2" indent="-685800"/>
                      <a:r>
                        <a:rPr lang="en-US" sz="1200" kern="1200">
                          <a:solidFill>
                            <a:schemeClr val="dk1"/>
                          </a:solidFill>
                          <a:effectLst/>
                          <a:latin typeface="+mn-lt"/>
                          <a:ea typeface="+mn-ea"/>
                          <a:cs typeface="+mn-cs"/>
                        </a:rPr>
                        <a:t>Kills the parasites dormant in liver tissues</a:t>
                      </a:r>
                    </a:p>
                    <a:p>
                      <a:pPr marL="0" lvl="2" indent="0"/>
                      <a:r>
                        <a:rPr lang="en-US" sz="1200" kern="1200">
                          <a:solidFill>
                            <a:schemeClr val="dk1"/>
                          </a:solidFill>
                          <a:effectLst/>
                          <a:latin typeface="+mn-lt"/>
                          <a:ea typeface="+mn-ea"/>
                          <a:cs typeface="+mn-cs"/>
                        </a:rPr>
                        <a:t>Frequently administered with other quinolines so that all of the </a:t>
                      </a:r>
                      <a:r>
                        <a:rPr lang="en-US" sz="1200" i="1" kern="1200">
                          <a:solidFill>
                            <a:schemeClr val="dk1"/>
                          </a:solidFill>
                          <a:effectLst/>
                          <a:latin typeface="+mn-lt"/>
                          <a:ea typeface="+mn-ea"/>
                          <a:cs typeface="+mn-cs"/>
                        </a:rPr>
                        <a:t>Plasmodia</a:t>
                      </a:r>
                      <a:r>
                        <a:rPr lang="en-US" sz="1200" kern="1200">
                          <a:solidFill>
                            <a:schemeClr val="dk1"/>
                          </a:solidFill>
                          <a:effectLst/>
                          <a:latin typeface="+mn-lt"/>
                          <a:ea typeface="+mn-ea"/>
                          <a:cs typeface="+mn-cs"/>
                        </a:rPr>
                        <a:t> in the body are eliminated</a:t>
                      </a:r>
                    </a:p>
                  </a:txBody>
                  <a:tcPr marL="75981" marR="75981" marT="37991" marB="37991"/>
                </a:tc>
                <a:extLst>
                  <a:ext uri="{0D108BD9-81ED-4DB2-BD59-A6C34878D82A}">
                    <a16:rowId xmlns:a16="http://schemas.microsoft.com/office/drawing/2014/main" val="713008063"/>
                  </a:ext>
                </a:extLst>
              </a:tr>
              <a:tr h="517232">
                <a:tc>
                  <a:txBody>
                    <a:bodyPr/>
                    <a:lstStyle/>
                    <a:p>
                      <a:r>
                        <a:rPr lang="en-US" sz="1500"/>
                        <a:t>Artemisin</a:t>
                      </a:r>
                    </a:p>
                  </a:txBody>
                  <a:tcPr marL="75981" marR="75981" marT="37991" marB="37991"/>
                </a:tc>
                <a:tc>
                  <a:txBody>
                    <a:bodyPr/>
                    <a:lstStyle/>
                    <a:p>
                      <a:r>
                        <a:rPr lang="en-US" sz="1100" kern="1200">
                          <a:solidFill>
                            <a:schemeClr val="dk1"/>
                          </a:solidFill>
                          <a:effectLst/>
                          <a:latin typeface="+mn-lt"/>
                          <a:ea typeface="+mn-ea"/>
                          <a:cs typeface="+mn-cs"/>
                        </a:rPr>
                        <a:t>Sequiterpene; Highly hydrophobic, so binds to various parasitic membranes; </a:t>
                      </a:r>
                      <a:r>
                        <a:rPr lang="en-GB" sz="1100" kern="1200">
                          <a:solidFill>
                            <a:schemeClr val="dk1"/>
                          </a:solidFill>
                          <a:effectLst/>
                          <a:latin typeface="+mn-lt"/>
                          <a:ea typeface="+mn-ea"/>
                          <a:cs typeface="+mn-cs"/>
                        </a:rPr>
                        <a:t>Activated by heme to produce free radicals &gt; membrane damage</a:t>
                      </a:r>
                      <a:endParaRPr lang="en-US" sz="1500"/>
                    </a:p>
                  </a:txBody>
                  <a:tcPr marL="75981" marR="75981" marT="37991" marB="37991"/>
                </a:tc>
                <a:extLst>
                  <a:ext uri="{0D108BD9-81ED-4DB2-BD59-A6C34878D82A}">
                    <a16:rowId xmlns:a16="http://schemas.microsoft.com/office/drawing/2014/main" val="3913444334"/>
                  </a:ext>
                </a:extLst>
              </a:tr>
              <a:tr h="517232">
                <a:tc>
                  <a:txBody>
                    <a:bodyPr/>
                    <a:lstStyle/>
                    <a:p>
                      <a:r>
                        <a:rPr lang="en-US" sz="1500"/>
                        <a:t>Atovaquone</a:t>
                      </a:r>
                    </a:p>
                  </a:txBody>
                  <a:tcPr marL="75981" marR="75981" marT="37991" marB="3799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latin typeface="+mn-lt"/>
                          <a:ea typeface="+mn-ea"/>
                          <a:cs typeface="+mn-cs"/>
                        </a:rPr>
                        <a:t>Interferes with mitochondrial function (ATP and pyrimidine biosynthesis)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latin typeface="+mn-lt"/>
                          <a:ea typeface="+mn-ea"/>
                          <a:cs typeface="+mn-cs"/>
                        </a:rPr>
                        <a:t>Proguanil enhances the membrane-collapsing activity of atovaquone (Atvaquone+Proguanil= Malarone)</a:t>
                      </a:r>
                    </a:p>
                  </a:txBody>
                  <a:tcPr marL="75981" marR="75981" marT="37991" marB="37991"/>
                </a:tc>
                <a:extLst>
                  <a:ext uri="{0D108BD9-81ED-4DB2-BD59-A6C34878D82A}">
                    <a16:rowId xmlns:a16="http://schemas.microsoft.com/office/drawing/2014/main" val="4059490055"/>
                  </a:ext>
                </a:extLst>
              </a:tr>
              <a:tr h="385733">
                <a:tc>
                  <a:txBody>
                    <a:bodyPr/>
                    <a:lstStyle/>
                    <a:p>
                      <a:r>
                        <a:rPr lang="en-US" sz="1500"/>
                        <a:t>Folate synthesis inhibitors</a:t>
                      </a:r>
                    </a:p>
                  </a:txBody>
                  <a:tcPr marL="75981" marR="75981" marT="37991" marB="37991"/>
                </a:tc>
                <a:tc>
                  <a:txBody>
                    <a:bodyPr/>
                    <a:lstStyle/>
                    <a:p>
                      <a:r>
                        <a:rPr lang="en-US" sz="1500" dirty="0"/>
                        <a:t>DNA synthesis is inhibited (e.g., sulfonamides, diaminopyrimidines)</a:t>
                      </a:r>
                    </a:p>
                  </a:txBody>
                  <a:tcPr marL="75981" marR="75981" marT="37991" marB="37991"/>
                </a:tc>
                <a:extLst>
                  <a:ext uri="{0D108BD9-81ED-4DB2-BD59-A6C34878D82A}">
                    <a16:rowId xmlns:a16="http://schemas.microsoft.com/office/drawing/2014/main" val="2535166415"/>
                  </a:ext>
                </a:extLst>
              </a:tr>
            </a:tbl>
          </a:graphicData>
        </a:graphic>
      </p:graphicFrame>
    </p:spTree>
    <p:extLst>
      <p:ext uri="{BB962C8B-B14F-4D97-AF65-F5344CB8AC3E}">
        <p14:creationId xmlns:p14="http://schemas.microsoft.com/office/powerpoint/2010/main" val="3226997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C6F0818-FF36-4649-A14B-98A19C2FB36C}"/>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Review</a:t>
            </a:r>
          </a:p>
        </p:txBody>
      </p:sp>
      <p:sp>
        <p:nvSpPr>
          <p:cNvPr id="5" name="Text Placeholder 4">
            <a:extLst>
              <a:ext uri="{FF2B5EF4-FFF2-40B4-BE49-F238E27FC236}">
                <a16:creationId xmlns:a16="http://schemas.microsoft.com/office/drawing/2014/main" id="{3EB5CCE7-CE02-4067-9A02-F364D1B48E3F}"/>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329805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468C-FE70-4466-ABE9-2B264EDC2D33}"/>
              </a:ext>
            </a:extLst>
          </p:cNvPr>
          <p:cNvSpPr>
            <a:spLocks noGrp="1"/>
          </p:cNvSpPr>
          <p:nvPr>
            <p:ph type="title"/>
          </p:nvPr>
        </p:nvSpPr>
        <p:spPr>
          <a:xfrm>
            <a:off x="640080" y="329184"/>
            <a:ext cx="6894576" cy="1783080"/>
          </a:xfrm>
        </p:spPr>
        <p:txBody>
          <a:bodyPr anchor="b">
            <a:normAutofit/>
          </a:bodyPr>
          <a:lstStyle/>
          <a:p>
            <a:r>
              <a:rPr lang="en-US" sz="5400"/>
              <a:t>PathPrimer</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EC70E7-87E3-4CE6-B89D-A81ECF98C224}"/>
              </a:ext>
            </a:extLst>
          </p:cNvPr>
          <p:cNvSpPr>
            <a:spLocks noGrp="1"/>
          </p:cNvSpPr>
          <p:nvPr>
            <p:ph idx="1"/>
          </p:nvPr>
        </p:nvSpPr>
        <p:spPr>
          <a:xfrm>
            <a:off x="640080" y="2706624"/>
            <a:ext cx="6894576" cy="3483864"/>
          </a:xfrm>
        </p:spPr>
        <p:txBody>
          <a:bodyPr>
            <a:normAutofit/>
          </a:bodyPr>
          <a:lstStyle/>
          <a:p>
            <a:pPr marL="0" indent="0">
              <a:buNone/>
            </a:pPr>
            <a:r>
              <a:rPr lang="en-US" sz="1500"/>
              <a:t>A 12-year-old bone marrow transplant recipient presented to the emergency department with nonspecific influenza-like symptoms, including fever, chills, and myalgia. Initial laboratory test results were consistent with hemolytic anemia. The hematology technologist observed abnormal findings on the smear (see figures) and referred the slide to the microbiology laboratory. Relevant past medical history includes a blood transfusion 1 month before admission and no recent travel, although his parents confirmed a trip to the Ivory Coast 3 years ago. Which one of the following is the etiologic agent seen in the figures?</a:t>
            </a:r>
          </a:p>
          <a:p>
            <a:pPr marL="457200" indent="-457200">
              <a:buAutoNum type="alphaUcPeriod"/>
            </a:pPr>
            <a:r>
              <a:rPr lang="en-US" sz="1500" i="1"/>
              <a:t>Plasmodium falciparum</a:t>
            </a:r>
          </a:p>
          <a:p>
            <a:pPr marL="457200" indent="-457200">
              <a:buAutoNum type="alphaUcPeriod"/>
            </a:pPr>
            <a:r>
              <a:rPr lang="en-US" sz="1500" i="1"/>
              <a:t>Babesia microti</a:t>
            </a:r>
          </a:p>
          <a:p>
            <a:pPr marL="457200" indent="-457200">
              <a:buAutoNum type="alphaUcPeriod"/>
            </a:pPr>
            <a:r>
              <a:rPr lang="en-US" sz="1500" i="1"/>
              <a:t>Toxoplasma gondii</a:t>
            </a:r>
          </a:p>
          <a:p>
            <a:pPr marL="457200" indent="-457200">
              <a:buAutoNum type="alphaUcPeriod"/>
            </a:pPr>
            <a:r>
              <a:rPr lang="en-US" sz="1500" i="1"/>
              <a:t>Plasmodium ovale</a:t>
            </a:r>
          </a:p>
          <a:p>
            <a:pPr marL="457200" indent="-457200">
              <a:buAutoNum type="alphaUcPeriod"/>
            </a:pPr>
            <a:r>
              <a:rPr lang="en-US" sz="1500" i="1"/>
              <a:t>Ehrlichia chaffeensis</a:t>
            </a:r>
            <a:endParaRPr lang="en-US" sz="1500"/>
          </a:p>
          <a:p>
            <a:pPr marL="0" indent="0">
              <a:buNone/>
            </a:pPr>
            <a:endParaRPr lang="en-US" sz="1500"/>
          </a:p>
        </p:txBody>
      </p:sp>
      <p:pic>
        <p:nvPicPr>
          <p:cNvPr id="5" name="Picture 4">
            <a:extLst>
              <a:ext uri="{FF2B5EF4-FFF2-40B4-BE49-F238E27FC236}">
                <a16:creationId xmlns:a16="http://schemas.microsoft.com/office/drawing/2014/main" id="{1EAE6204-FB69-4B37-946A-59904FD9B39A}"/>
              </a:ext>
            </a:extLst>
          </p:cNvPr>
          <p:cNvPicPr>
            <a:picLocks noChangeAspect="1"/>
          </p:cNvPicPr>
          <p:nvPr/>
        </p:nvPicPr>
        <p:blipFill rotWithShape="1">
          <a:blip r:embed="rId2"/>
          <a:srcRect l="35833" t="47037" r="41667" b="11481"/>
          <a:stretch/>
        </p:blipFill>
        <p:spPr>
          <a:xfrm>
            <a:off x="8217233" y="329183"/>
            <a:ext cx="3307430" cy="3429969"/>
          </a:xfrm>
          <a:prstGeom prst="rect">
            <a:avLst/>
          </a:prstGeom>
        </p:spPr>
      </p:pic>
      <p:pic>
        <p:nvPicPr>
          <p:cNvPr id="4" name="Picture 3">
            <a:extLst>
              <a:ext uri="{FF2B5EF4-FFF2-40B4-BE49-F238E27FC236}">
                <a16:creationId xmlns:a16="http://schemas.microsoft.com/office/drawing/2014/main" id="{8074718D-D197-4E90-9B53-04A05B061287}"/>
              </a:ext>
            </a:extLst>
          </p:cNvPr>
          <p:cNvPicPr>
            <a:picLocks noChangeAspect="1"/>
          </p:cNvPicPr>
          <p:nvPr/>
        </p:nvPicPr>
        <p:blipFill rotWithShape="1">
          <a:blip r:embed="rId3"/>
          <a:srcRect l="35833" t="47037" r="41667" b="11481"/>
          <a:stretch/>
        </p:blipFill>
        <p:spPr>
          <a:xfrm>
            <a:off x="8812542" y="4079193"/>
            <a:ext cx="2098523" cy="2176272"/>
          </a:xfrm>
          <a:prstGeom prst="rect">
            <a:avLst/>
          </a:prstGeom>
        </p:spPr>
      </p:pic>
    </p:spTree>
    <p:extLst>
      <p:ext uri="{BB962C8B-B14F-4D97-AF65-F5344CB8AC3E}">
        <p14:creationId xmlns:p14="http://schemas.microsoft.com/office/powerpoint/2010/main" val="979998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BC883-D7EB-4FA6-B278-9E5761A68DC3}"/>
              </a:ext>
            </a:extLst>
          </p:cNvPr>
          <p:cNvSpPr>
            <a:spLocks noGrp="1"/>
          </p:cNvSpPr>
          <p:nvPr>
            <p:ph type="title"/>
          </p:nvPr>
        </p:nvSpPr>
        <p:spPr>
          <a:xfrm>
            <a:off x="630936" y="639520"/>
            <a:ext cx="3429000" cy="1719072"/>
          </a:xfrm>
        </p:spPr>
        <p:txBody>
          <a:bodyPr anchor="b">
            <a:normAutofit/>
          </a:bodyPr>
          <a:lstStyle/>
          <a:p>
            <a:r>
              <a:rPr lang="en-US" sz="5400"/>
              <a:t>PathPrimer</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9E5D05-14D1-4D05-93A4-9293D9948E1F}"/>
              </a:ext>
            </a:extLst>
          </p:cNvPr>
          <p:cNvSpPr>
            <a:spLocks noGrp="1"/>
          </p:cNvSpPr>
          <p:nvPr>
            <p:ph idx="1"/>
          </p:nvPr>
        </p:nvSpPr>
        <p:spPr>
          <a:xfrm>
            <a:off x="630936" y="2807208"/>
            <a:ext cx="3429000" cy="3410712"/>
          </a:xfrm>
        </p:spPr>
        <p:txBody>
          <a:bodyPr anchor="t">
            <a:normAutofit/>
          </a:bodyPr>
          <a:lstStyle/>
          <a:p>
            <a:pPr marL="0" indent="0">
              <a:buNone/>
            </a:pPr>
            <a:r>
              <a:rPr lang="en-US" sz="2000"/>
              <a:t>Which one of the following is the insect vector responsible for transmitting the organism seen in the figure?</a:t>
            </a:r>
          </a:p>
          <a:p>
            <a:pPr marL="457200" indent="-457200">
              <a:buAutoNum type="alphaUcPeriod"/>
            </a:pPr>
            <a:r>
              <a:rPr lang="en-US" sz="2000"/>
              <a:t>Tsetse fly</a:t>
            </a:r>
          </a:p>
          <a:p>
            <a:pPr marL="457200" indent="-457200">
              <a:buAutoNum type="alphaUcPeriod"/>
            </a:pPr>
            <a:r>
              <a:rPr lang="en-US" sz="2000"/>
              <a:t>Reduviid bug</a:t>
            </a:r>
          </a:p>
          <a:p>
            <a:pPr marL="457200" indent="-457200">
              <a:buAutoNum type="alphaUcPeriod"/>
            </a:pPr>
            <a:r>
              <a:rPr lang="en-US" sz="2000" i="1"/>
              <a:t>Ixodes scapularis</a:t>
            </a:r>
          </a:p>
          <a:p>
            <a:pPr marL="457200" indent="-457200">
              <a:buAutoNum type="alphaUcPeriod"/>
            </a:pPr>
            <a:r>
              <a:rPr lang="en-US" sz="2000"/>
              <a:t>Anopheline mosquito</a:t>
            </a:r>
          </a:p>
          <a:p>
            <a:pPr marL="457200" indent="-457200">
              <a:buAutoNum type="alphaUcPeriod"/>
            </a:pPr>
            <a:r>
              <a:rPr lang="en-US" sz="2000"/>
              <a:t>Black fly</a:t>
            </a:r>
          </a:p>
          <a:p>
            <a:pPr marL="0" indent="0">
              <a:buNone/>
            </a:pPr>
            <a:endParaRPr lang="en-US" sz="2000"/>
          </a:p>
        </p:txBody>
      </p:sp>
      <p:pic>
        <p:nvPicPr>
          <p:cNvPr id="5" name="Picture 4">
            <a:extLst>
              <a:ext uri="{FF2B5EF4-FFF2-40B4-BE49-F238E27FC236}">
                <a16:creationId xmlns:a16="http://schemas.microsoft.com/office/drawing/2014/main" id="{71E87B4F-1CC7-492A-857E-8BA8D17357F5}"/>
              </a:ext>
            </a:extLst>
          </p:cNvPr>
          <p:cNvPicPr>
            <a:picLocks noChangeAspect="1"/>
          </p:cNvPicPr>
          <p:nvPr/>
        </p:nvPicPr>
        <p:blipFill rotWithShape="1">
          <a:blip r:embed="rId2"/>
          <a:srcRect l="35833" t="47037" r="41667" b="12963"/>
          <a:stretch/>
        </p:blipFill>
        <p:spPr>
          <a:xfrm>
            <a:off x="5317233" y="640080"/>
            <a:ext cx="5577846" cy="5577840"/>
          </a:xfrm>
          <a:prstGeom prst="rect">
            <a:avLst/>
          </a:prstGeom>
        </p:spPr>
      </p:pic>
    </p:spTree>
    <p:extLst>
      <p:ext uri="{BB962C8B-B14F-4D97-AF65-F5344CB8AC3E}">
        <p14:creationId xmlns:p14="http://schemas.microsoft.com/office/powerpoint/2010/main" val="2378773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76C9C-60E8-4536-AEEC-BA40A4B44797}"/>
              </a:ext>
            </a:extLst>
          </p:cNvPr>
          <p:cNvSpPr>
            <a:spLocks noGrp="1"/>
          </p:cNvSpPr>
          <p:nvPr>
            <p:ph type="title"/>
          </p:nvPr>
        </p:nvSpPr>
        <p:spPr>
          <a:xfrm>
            <a:off x="841248" y="548640"/>
            <a:ext cx="3600860" cy="5431536"/>
          </a:xfrm>
        </p:spPr>
        <p:txBody>
          <a:bodyPr>
            <a:normAutofit/>
          </a:bodyPr>
          <a:lstStyle/>
          <a:p>
            <a:r>
              <a:rPr lang="en-US" sz="5400"/>
              <a:t>Practice question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921CB0-B119-433B-8FBE-87CEB143612F}"/>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Which microfilariae are usually not found circulating in the peripheral blood?</a:t>
            </a:r>
          </a:p>
          <a:p>
            <a:pPr marL="457200" indent="-457200">
              <a:buAutoNum type="alphaUcPeriod"/>
            </a:pPr>
            <a:r>
              <a:rPr lang="en-US" sz="2200" i="1" dirty="0" err="1"/>
              <a:t>Brugia</a:t>
            </a:r>
            <a:r>
              <a:rPr lang="en-US" sz="2200" i="1" dirty="0"/>
              <a:t> </a:t>
            </a:r>
            <a:r>
              <a:rPr lang="en-US" sz="2200" i="1" dirty="0" err="1"/>
              <a:t>malayi</a:t>
            </a:r>
            <a:endParaRPr lang="en-US" sz="2200" i="1" dirty="0"/>
          </a:p>
          <a:p>
            <a:pPr marL="457200" indent="-457200">
              <a:buAutoNum type="alphaUcPeriod"/>
            </a:pPr>
            <a:r>
              <a:rPr lang="en-US" sz="2200" i="1" dirty="0" err="1"/>
              <a:t>Wuchereria</a:t>
            </a:r>
            <a:r>
              <a:rPr lang="en-US" sz="2200" i="1" dirty="0"/>
              <a:t> </a:t>
            </a:r>
            <a:r>
              <a:rPr lang="en-US" sz="2200" i="1" dirty="0" err="1"/>
              <a:t>bancrofti</a:t>
            </a:r>
            <a:endParaRPr lang="en-US" sz="2200" i="1" dirty="0"/>
          </a:p>
          <a:p>
            <a:pPr marL="457200" indent="-457200">
              <a:buAutoNum type="alphaUcPeriod"/>
            </a:pPr>
            <a:r>
              <a:rPr lang="en-US" sz="2200" i="1" dirty="0" err="1"/>
              <a:t>Onchocerca</a:t>
            </a:r>
            <a:r>
              <a:rPr lang="en-US" sz="2200" i="1" dirty="0"/>
              <a:t> volvulus</a:t>
            </a:r>
          </a:p>
          <a:p>
            <a:pPr marL="457200" indent="-457200">
              <a:buAutoNum type="alphaUcPeriod"/>
            </a:pPr>
            <a:r>
              <a:rPr lang="en-US" sz="2200" i="1" dirty="0"/>
              <a:t>Loa </a:t>
            </a:r>
            <a:r>
              <a:rPr lang="en-US" sz="2200" i="1" dirty="0" err="1"/>
              <a:t>loa</a:t>
            </a:r>
            <a:endParaRPr lang="en-US" sz="2200" i="1" dirty="0"/>
          </a:p>
        </p:txBody>
      </p:sp>
    </p:spTree>
    <p:extLst>
      <p:ext uri="{BB962C8B-B14F-4D97-AF65-F5344CB8AC3E}">
        <p14:creationId xmlns:p14="http://schemas.microsoft.com/office/powerpoint/2010/main" val="360312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8104" name="Rectangle 38810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106" name="Rectangle 38810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108" name="Rectangle 38810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110" name="Rectangle 38810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112" name="Rectangle 38811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098" name="Rectangle 2"/>
          <p:cNvSpPr>
            <a:spLocks noGrp="1" noChangeArrowheads="1"/>
          </p:cNvSpPr>
          <p:nvPr>
            <p:ph type="title"/>
          </p:nvPr>
        </p:nvSpPr>
        <p:spPr>
          <a:xfrm>
            <a:off x="1371599" y="294538"/>
            <a:ext cx="9895951" cy="1033669"/>
          </a:xfrm>
        </p:spPr>
        <p:txBody>
          <a:bodyPr>
            <a:normAutofit/>
          </a:bodyPr>
          <a:lstStyle/>
          <a:p>
            <a:pPr eaLnBrk="1" hangingPunct="1">
              <a:defRPr/>
            </a:pPr>
            <a:r>
              <a:rPr lang="en-US" sz="4000">
                <a:solidFill>
                  <a:srgbClr val="FFFFFF"/>
                </a:solidFill>
                <a:latin typeface="+mn-lt"/>
              </a:rPr>
              <a:t>Smear Examination</a:t>
            </a:r>
          </a:p>
        </p:txBody>
      </p:sp>
      <p:sp>
        <p:nvSpPr>
          <p:cNvPr id="388099" name="Rectangle 3"/>
          <p:cNvSpPr>
            <a:spLocks noGrp="1" noChangeArrowheads="1"/>
          </p:cNvSpPr>
          <p:nvPr>
            <p:ph idx="1"/>
          </p:nvPr>
        </p:nvSpPr>
        <p:spPr>
          <a:xfrm>
            <a:off x="1371599" y="2318197"/>
            <a:ext cx="9724031" cy="3683358"/>
          </a:xfrm>
        </p:spPr>
        <p:txBody>
          <a:bodyPr anchor="ctr">
            <a:normAutofit/>
          </a:bodyPr>
          <a:lstStyle/>
          <a:p>
            <a:pPr eaLnBrk="1" hangingPunct="1">
              <a:defRPr/>
            </a:pPr>
            <a:r>
              <a:rPr lang="en-US" sz="1700"/>
              <a:t>Examine both thin and thick on 10x</a:t>
            </a:r>
          </a:p>
          <a:p>
            <a:pPr eaLnBrk="1" hangingPunct="1">
              <a:defRPr/>
            </a:pPr>
            <a:r>
              <a:rPr lang="en-US" sz="1700"/>
              <a:t>Examine a minimum of 300 thick and 300 thin fields under 100x before reporting a negative result</a:t>
            </a:r>
          </a:p>
          <a:p>
            <a:pPr eaLnBrk="1" hangingPunct="1">
              <a:defRPr/>
            </a:pPr>
            <a:r>
              <a:rPr lang="en-US" sz="1700"/>
              <a:t>Quality Control should be performed with each specimen tested</a:t>
            </a:r>
          </a:p>
          <a:p>
            <a:pPr eaLnBrk="1" hangingPunct="1">
              <a:defRPr/>
            </a:pPr>
            <a:r>
              <a:rPr lang="en-US" sz="1700"/>
              <a:t>Thin smear: report % parasitemia</a:t>
            </a:r>
          </a:p>
          <a:p>
            <a:pPr lvl="1">
              <a:defRPr/>
            </a:pPr>
            <a:r>
              <a:rPr lang="en-US" sz="1700"/>
              <a:t>Important for monitoring treatment</a:t>
            </a:r>
          </a:p>
          <a:p>
            <a:pPr lvl="1">
              <a:defRPr/>
            </a:pPr>
            <a:r>
              <a:rPr lang="en-US" sz="1700"/>
              <a:t>CAP requirement</a:t>
            </a:r>
          </a:p>
          <a:p>
            <a:pPr lvl="1">
              <a:defRPr/>
            </a:pPr>
            <a:r>
              <a:rPr lang="en-US" sz="1700"/>
              <a:t># infected RBCs / total # RBCs counted X 100 = % infected RBCs</a:t>
            </a:r>
          </a:p>
          <a:p>
            <a:pPr lvl="1">
              <a:defRPr/>
            </a:pPr>
            <a:r>
              <a:rPr lang="en-US" sz="1700"/>
              <a:t>&gt; 5% parasitemia is considered severe</a:t>
            </a:r>
          </a:p>
          <a:p>
            <a:pPr>
              <a:defRPr/>
            </a:pPr>
            <a:r>
              <a:rPr lang="en-US" sz="1700"/>
              <a:t>One set of negative smears does not rule-out malaria</a:t>
            </a:r>
          </a:p>
          <a:p>
            <a:pPr lvl="1">
              <a:defRPr/>
            </a:pPr>
            <a:r>
              <a:rPr lang="en-US" sz="1700"/>
              <a:t>2-3 sets over 24 hours preferred</a:t>
            </a:r>
          </a:p>
          <a:p>
            <a:pPr eaLnBrk="1" hangingPunct="1">
              <a:buFont typeface="Wingdings" panose="05000000000000000000" pitchFamily="2" charset="2"/>
              <a:buNone/>
              <a:defRPr/>
            </a:pPr>
            <a:endParaRPr lang="en-US" sz="1700"/>
          </a:p>
          <a:p>
            <a:pPr eaLnBrk="1" hangingPunct="1">
              <a:defRPr/>
            </a:pPr>
            <a:endParaRPr lang="en-US" sz="1700"/>
          </a:p>
        </p:txBody>
      </p:sp>
    </p:spTree>
    <p:extLst>
      <p:ext uri="{BB962C8B-B14F-4D97-AF65-F5344CB8AC3E}">
        <p14:creationId xmlns:p14="http://schemas.microsoft.com/office/powerpoint/2010/main" val="30153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defRPr/>
            </a:pPr>
            <a:r>
              <a:rPr lang="en-US" dirty="0"/>
              <a:t>Malaria</a:t>
            </a:r>
          </a:p>
        </p:txBody>
      </p:sp>
      <p:graphicFrame>
        <p:nvGraphicFramePr>
          <p:cNvPr id="387077" name="Rectangle 3">
            <a:extLst>
              <a:ext uri="{FF2B5EF4-FFF2-40B4-BE49-F238E27FC236}">
                <a16:creationId xmlns:a16="http://schemas.microsoft.com/office/drawing/2014/main" id="{63C3F3C8-FA32-9596-422B-C8BB976EFECB}"/>
              </a:ext>
            </a:extLst>
          </p:cNvPr>
          <p:cNvGraphicFramePr>
            <a:graphicFrameLocks noGrp="1"/>
          </p:cNvGraphicFramePr>
          <p:nvPr>
            <p:ph idx="1"/>
            <p:extLst>
              <p:ext uri="{D42A27DB-BD31-4B8C-83A1-F6EECF244321}">
                <p14:modId xmlns:p14="http://schemas.microsoft.com/office/powerpoint/2010/main" val="2546233973"/>
              </p:ext>
            </p:extLst>
          </p:nvPr>
        </p:nvGraphicFramePr>
        <p:xfrm>
          <a:off x="1056641" y="1534160"/>
          <a:ext cx="5587050" cy="4642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8">
            <a:extLst>
              <a:ext uri="{FF2B5EF4-FFF2-40B4-BE49-F238E27FC236}">
                <a16:creationId xmlns:a16="http://schemas.microsoft.com/office/drawing/2014/main" id="{90AC5BEF-844B-974B-95FD-4A655DF7809B}"/>
              </a:ext>
            </a:extLst>
          </p:cNvPr>
          <p:cNvSpPr/>
          <p:nvPr/>
        </p:nvSpPr>
        <p:spPr>
          <a:xfrm>
            <a:off x="6643690" y="2247900"/>
            <a:ext cx="4308790" cy="3279140"/>
          </a:xfrm>
          <a:prstGeom prst="rect">
            <a:avLst/>
          </a:prstGeom>
          <a:blipFill>
            <a:blip r:embed="rId7" cstate="print"/>
            <a:stretch>
              <a:fillRect/>
            </a:stretch>
          </a:blipFill>
        </p:spPr>
        <p:txBody>
          <a:bodyPr wrap="square" lIns="0" tIns="0" rIns="0" bIns="0" rtlCol="0"/>
          <a:lstStyle/>
          <a:p>
            <a:endParaRPr/>
          </a:p>
        </p:txBody>
      </p:sp>
      <p:sp>
        <p:nvSpPr>
          <p:cNvPr id="2" name="Rectangle 1">
            <a:extLst>
              <a:ext uri="{FF2B5EF4-FFF2-40B4-BE49-F238E27FC236}">
                <a16:creationId xmlns:a16="http://schemas.microsoft.com/office/drawing/2014/main" id="{C406FD28-FECC-BD4E-9140-8FC9BC4F6CC3}"/>
              </a:ext>
            </a:extLst>
          </p:cNvPr>
          <p:cNvSpPr/>
          <p:nvPr/>
        </p:nvSpPr>
        <p:spPr>
          <a:xfrm>
            <a:off x="7494172" y="1743684"/>
            <a:ext cx="1694695" cy="523220"/>
          </a:xfrm>
          <a:prstGeom prst="rect">
            <a:avLst/>
          </a:prstGeom>
        </p:spPr>
        <p:txBody>
          <a:bodyPr wrap="none">
            <a:spAutoFit/>
          </a:bodyPr>
          <a:lstStyle/>
          <a:p>
            <a:r>
              <a:rPr lang="en-US" sz="2800" i="1" dirty="0"/>
              <a:t>Anopheles</a:t>
            </a:r>
            <a:endParaRPr lang="en-US" sz="2800" dirty="0"/>
          </a:p>
        </p:txBody>
      </p:sp>
    </p:spTree>
    <p:extLst>
      <p:ext uri="{BB962C8B-B14F-4D97-AF65-F5344CB8AC3E}">
        <p14:creationId xmlns:p14="http://schemas.microsoft.com/office/powerpoint/2010/main" val="169376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593" name="Rectangle 19559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5" name="Rectangle 19559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7" name="Rectangle 19559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99" name="Rectangle 19559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9BD364-4054-4646-971F-51EB74A2452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Endemic areas</a:t>
            </a:r>
          </a:p>
        </p:txBody>
      </p:sp>
      <p:pic>
        <p:nvPicPr>
          <p:cNvPr id="195588" name="Picture 4" descr="Map of Malaria endemic areas in the world.">
            <a:extLst>
              <a:ext uri="{FF2B5EF4-FFF2-40B4-BE49-F238E27FC236}">
                <a16:creationId xmlns:a16="http://schemas.microsoft.com/office/drawing/2014/main" id="{A349AB0C-5E4B-7C4C-A3E7-8A0E3287F9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9967" y="1966293"/>
            <a:ext cx="7152064" cy="44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74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lifecycle">
            <a:extLst>
              <a:ext uri="{FF2B5EF4-FFF2-40B4-BE49-F238E27FC236}">
                <a16:creationId xmlns:a16="http://schemas.microsoft.com/office/drawing/2014/main" id="{886CD62B-D54A-2941-9698-F3E3CABE1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
            <a:ext cx="8305800" cy="665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2656</Words>
  <Application>Microsoft Office PowerPoint</Application>
  <PresentationFormat>Widescreen</PresentationFormat>
  <Paragraphs>487</Paragraphs>
  <Slides>55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Wingdings</vt:lpstr>
      <vt:lpstr>Office Theme</vt:lpstr>
      <vt:lpstr>Diagnostic Parasitology- Blood Parasites</vt:lpstr>
      <vt:lpstr>Blood Parasites</vt:lpstr>
      <vt:lpstr>Diagnosis: Thick and Thin Blood Smears</vt:lpstr>
      <vt:lpstr>Thick and thin smears</vt:lpstr>
      <vt:lpstr>Blood smear-stains</vt:lpstr>
      <vt:lpstr>Smear Examination</vt:lpstr>
      <vt:lpstr>Malaria</vt:lpstr>
      <vt:lpstr>Endemic areas</vt:lpstr>
      <vt:lpstr>PowerPoint Presentation</vt:lpstr>
      <vt:lpstr>Malaria Symptoms</vt:lpstr>
      <vt:lpstr>Clinical manifestations</vt:lpstr>
      <vt:lpstr>Plasmodium vivax</vt:lpstr>
      <vt:lpstr>Plasmodium ovale</vt:lpstr>
      <vt:lpstr>Plasmodium malariae</vt:lpstr>
      <vt:lpstr>Plasmodium falciparum</vt:lpstr>
      <vt:lpstr>Special structures</vt:lpstr>
      <vt:lpstr>Plasmodium knowlesi</vt:lpstr>
      <vt:lpstr>Mixed Malarial Infections</vt:lpstr>
      <vt:lpstr>Immunoassay: BinaxNow Malaria</vt:lpstr>
      <vt:lpstr>BinaxNOW Malaria</vt:lpstr>
      <vt:lpstr>Sensitivity and Specificity vs. Microscopy</vt:lpstr>
      <vt:lpstr>Limitations</vt:lpstr>
      <vt:lpstr>Babesia</vt:lpstr>
      <vt:lpstr>Trypanosomes</vt:lpstr>
      <vt:lpstr>African Trypanosomiasis</vt:lpstr>
      <vt:lpstr>African Trypanosomes</vt:lpstr>
      <vt:lpstr>American Trypanosomiasis</vt:lpstr>
      <vt:lpstr>Prevalence</vt:lpstr>
      <vt:lpstr>Transmission</vt:lpstr>
      <vt:lpstr>T. cruzi</vt:lpstr>
      <vt:lpstr>Complications of American Trypanosomiasis</vt:lpstr>
      <vt:lpstr>African vs. American Trypomastigotes</vt:lpstr>
      <vt:lpstr>Leishmania</vt:lpstr>
      <vt:lpstr>Leismaniasis: clinical presentations</vt:lpstr>
      <vt:lpstr>PowerPoint Presentation</vt:lpstr>
      <vt:lpstr>Laboratory Diagnosis</vt:lpstr>
      <vt:lpstr>Key points</vt:lpstr>
      <vt:lpstr>Microfilariae</vt:lpstr>
      <vt:lpstr>Filarial Nematodes</vt:lpstr>
      <vt:lpstr>PowerPoint Presentation</vt:lpstr>
      <vt:lpstr>Microfilariae</vt:lpstr>
      <vt:lpstr>Microfilariae Identification</vt:lpstr>
      <vt:lpstr>Wuchereria bancrofti</vt:lpstr>
      <vt:lpstr>Brugia malayi </vt:lpstr>
      <vt:lpstr>Loa loa</vt:lpstr>
      <vt:lpstr>Onchocerca volvulus</vt:lpstr>
      <vt:lpstr>Onchocerca volvulus</vt:lpstr>
      <vt:lpstr>Key points</vt:lpstr>
      <vt:lpstr>Bonus slides</vt:lpstr>
      <vt:lpstr>Antiparasitic drugs</vt:lpstr>
      <vt:lpstr>Antimalarial drugs</vt:lpstr>
      <vt:lpstr>Review</vt:lpstr>
      <vt:lpstr>PathPrimer</vt:lpstr>
      <vt:lpstr>PathPrimer</vt:lpstr>
      <vt:lpstr>Practice question</vt:lpstr>
    </vt:vector>
  </TitlesOfParts>
  <Company>LAC+USC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Parasitology- Blood Parasites</dc:title>
  <dc:creator>Qichao Ji</dc:creator>
  <cp:lastModifiedBy>Qichao Ji</cp:lastModifiedBy>
  <cp:revision>1</cp:revision>
  <dcterms:created xsi:type="dcterms:W3CDTF">2024-10-01T17:00:04Z</dcterms:created>
  <dcterms:modified xsi:type="dcterms:W3CDTF">2024-10-01T17:21:02Z</dcterms:modified>
</cp:coreProperties>
</file>