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9.jpg" ContentType="image/jpe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media/image43.jpg" ContentType="image/jpeg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671" r:id="rId3"/>
    <p:sldId id="672" r:id="rId4"/>
    <p:sldId id="673" r:id="rId5"/>
    <p:sldId id="674" r:id="rId6"/>
    <p:sldId id="675" r:id="rId7"/>
    <p:sldId id="676" r:id="rId8"/>
    <p:sldId id="677" r:id="rId9"/>
    <p:sldId id="678" r:id="rId10"/>
    <p:sldId id="679" r:id="rId11"/>
    <p:sldId id="680" r:id="rId12"/>
    <p:sldId id="681" r:id="rId13"/>
    <p:sldId id="682" r:id="rId14"/>
    <p:sldId id="683" r:id="rId15"/>
    <p:sldId id="684" r:id="rId16"/>
    <p:sldId id="685" r:id="rId17"/>
    <p:sldId id="686" r:id="rId18"/>
    <p:sldId id="687" r:id="rId19"/>
    <p:sldId id="688" r:id="rId20"/>
    <p:sldId id="689" r:id="rId21"/>
    <p:sldId id="690" r:id="rId22"/>
    <p:sldId id="691" r:id="rId23"/>
    <p:sldId id="692" r:id="rId24"/>
    <p:sldId id="693" r:id="rId25"/>
    <p:sldId id="694" r:id="rId26"/>
    <p:sldId id="695" r:id="rId27"/>
    <p:sldId id="696" r:id="rId28"/>
    <p:sldId id="697" r:id="rId29"/>
    <p:sldId id="698" r:id="rId30"/>
    <p:sldId id="699" r:id="rId31"/>
    <p:sldId id="700" r:id="rId32"/>
    <p:sldId id="701" r:id="rId33"/>
    <p:sldId id="702" r:id="rId34"/>
    <p:sldId id="703" r:id="rId35"/>
    <p:sldId id="704" r:id="rId36"/>
    <p:sldId id="705" r:id="rId37"/>
    <p:sldId id="706" r:id="rId38"/>
    <p:sldId id="707" r:id="rId39"/>
    <p:sldId id="708" r:id="rId40"/>
    <p:sldId id="709" r:id="rId41"/>
    <p:sldId id="710" r:id="rId42"/>
    <p:sldId id="711" r:id="rId43"/>
    <p:sldId id="712" r:id="rId44"/>
    <p:sldId id="581" r:id="rId45"/>
    <p:sldId id="582" r:id="rId46"/>
    <p:sldId id="360" r:id="rId47"/>
    <p:sldId id="583" r:id="rId48"/>
    <p:sldId id="584" r:id="rId49"/>
    <p:sldId id="585" r:id="rId50"/>
    <p:sldId id="586" r:id="rId51"/>
    <p:sldId id="587" r:id="rId52"/>
    <p:sldId id="532" r:id="rId53"/>
    <p:sldId id="588" r:id="rId54"/>
    <p:sldId id="590" r:id="rId55"/>
    <p:sldId id="591" r:id="rId56"/>
    <p:sldId id="589" r:id="rId57"/>
    <p:sldId id="592" r:id="rId58"/>
    <p:sldId id="643" r:id="rId59"/>
    <p:sldId id="644" r:id="rId60"/>
    <p:sldId id="645" r:id="rId61"/>
    <p:sldId id="646" r:id="rId62"/>
    <p:sldId id="654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DA958C8-1408-478E-B581-C27DEA760301}">
          <p14:sldIdLst>
            <p14:sldId id="256"/>
          </p14:sldIdLst>
        </p14:section>
        <p14:section name="Protozoa- Amoebas" id="{22B6A826-75E6-425B-8E2A-060C6048476A}">
          <p14:sldIdLst>
            <p14:sldId id="671"/>
            <p14:sldId id="672"/>
            <p14:sldId id="673"/>
            <p14:sldId id="674"/>
            <p14:sldId id="675"/>
            <p14:sldId id="676"/>
            <p14:sldId id="677"/>
            <p14:sldId id="678"/>
            <p14:sldId id="679"/>
            <p14:sldId id="680"/>
            <p14:sldId id="681"/>
            <p14:sldId id="682"/>
            <p14:sldId id="683"/>
          </p14:sldIdLst>
        </p14:section>
        <p14:section name="Protozoas- Flagellates" id="{76FB4B8D-E35E-470F-A0CA-31790E7BD837}">
          <p14:sldIdLst>
            <p14:sldId id="684"/>
            <p14:sldId id="685"/>
            <p14:sldId id="686"/>
            <p14:sldId id="687"/>
            <p14:sldId id="688"/>
            <p14:sldId id="689"/>
            <p14:sldId id="690"/>
            <p14:sldId id="691"/>
            <p14:sldId id="692"/>
            <p14:sldId id="693"/>
            <p14:sldId id="694"/>
            <p14:sldId id="695"/>
          </p14:sldIdLst>
        </p14:section>
        <p14:section name="Protozoa-Cilliates" id="{BFA6D836-8315-4E2F-B100-EA68C37FBBB0}">
          <p14:sldIdLst>
            <p14:sldId id="696"/>
            <p14:sldId id="697"/>
            <p14:sldId id="698"/>
            <p14:sldId id="699"/>
          </p14:sldIdLst>
        </p14:section>
        <p14:section name="Protozoa Sporazoa- coccidia" id="{975FD55F-5075-4C60-A0FA-221909424D58}">
          <p14:sldIdLst>
            <p14:sldId id="700"/>
            <p14:sldId id="701"/>
            <p14:sldId id="702"/>
            <p14:sldId id="703"/>
            <p14:sldId id="704"/>
            <p14:sldId id="705"/>
            <p14:sldId id="706"/>
            <p14:sldId id="707"/>
            <p14:sldId id="708"/>
            <p14:sldId id="709"/>
            <p14:sldId id="710"/>
            <p14:sldId id="711"/>
            <p14:sldId id="712"/>
          </p14:sldIdLst>
        </p14:section>
        <p14:section name="Free-living amoeba" id="{35F90363-0327-477F-A3D9-BF2FBDE421CA}">
          <p14:sldIdLst>
            <p14:sldId id="581"/>
            <p14:sldId id="582"/>
            <p14:sldId id="360"/>
            <p14:sldId id="583"/>
            <p14:sldId id="584"/>
            <p14:sldId id="585"/>
          </p14:sldIdLst>
        </p14:section>
        <p14:section name="Other protozoas" id="{A836BFBC-6D77-4CD4-AE61-0D7DF4FA1EE6}">
          <p14:sldIdLst>
            <p14:sldId id="586"/>
            <p14:sldId id="587"/>
            <p14:sldId id="532"/>
            <p14:sldId id="588"/>
            <p14:sldId id="590"/>
            <p14:sldId id="591"/>
            <p14:sldId id="589"/>
            <p14:sldId id="592"/>
            <p14:sldId id="643"/>
            <p14:sldId id="644"/>
            <p14:sldId id="645"/>
            <p14:sldId id="646"/>
            <p14:sldId id="65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F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89" autoAdjust="0"/>
    <p:restoredTop sz="94660"/>
  </p:normalViewPr>
  <p:slideViewPr>
    <p:cSldViewPr snapToGrid="0">
      <p:cViewPr varScale="1">
        <p:scale>
          <a:sx n="94" d="100"/>
          <a:sy n="94" d="100"/>
        </p:scale>
        <p:origin x="11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svg"/><Relationship Id="rId1" Type="http://schemas.openxmlformats.org/officeDocument/2006/relationships/image" Target="../media/image68.png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svg"/><Relationship Id="rId1" Type="http://schemas.openxmlformats.org/officeDocument/2006/relationships/image" Target="../media/image68.png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27A0B7-8395-4BE9-ADDA-3D175A1B43C3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248E7686-06C3-4111-BA9A-F844105B82E4}">
      <dgm:prSet custT="1"/>
      <dgm:spPr/>
      <dgm:t>
        <a:bodyPr/>
        <a:lstStyle/>
        <a:p>
          <a:pPr>
            <a:defRPr b="1"/>
          </a:pPr>
          <a:r>
            <a:rPr lang="en-US" sz="2800"/>
            <a:t>Know clinical presentation of </a:t>
          </a:r>
          <a:r>
            <a:rPr lang="en-US" sz="2800" i="1"/>
            <a:t>E. histolytica </a:t>
          </a:r>
          <a:r>
            <a:rPr lang="en-US" sz="2800"/>
            <a:t>and preferred tests</a:t>
          </a:r>
        </a:p>
      </dgm:t>
    </dgm:pt>
    <dgm:pt modelId="{83BD6DB0-C288-4B11-BD05-9D1FEA0A69B5}" type="parTrans" cxnId="{18227B17-B514-47FB-8FF6-3713E361C5AF}">
      <dgm:prSet/>
      <dgm:spPr/>
      <dgm:t>
        <a:bodyPr/>
        <a:lstStyle/>
        <a:p>
          <a:endParaRPr lang="en-US" sz="2400"/>
        </a:p>
      </dgm:t>
    </dgm:pt>
    <dgm:pt modelId="{1B44386F-1D84-436A-B613-FE430DD44D2B}" type="sibTrans" cxnId="{18227B17-B514-47FB-8FF6-3713E361C5AF}">
      <dgm:prSet/>
      <dgm:spPr/>
      <dgm:t>
        <a:bodyPr/>
        <a:lstStyle/>
        <a:p>
          <a:endParaRPr lang="en-US" sz="2400"/>
        </a:p>
      </dgm:t>
    </dgm:pt>
    <dgm:pt modelId="{DED46ADE-04F7-4395-9015-75927E5ADFD5}">
      <dgm:prSet custT="1"/>
      <dgm:spPr/>
      <dgm:t>
        <a:bodyPr/>
        <a:lstStyle/>
        <a:p>
          <a:r>
            <a:rPr lang="en-US" sz="2000"/>
            <a:t>Diarrhea, dysentery, liver abscess</a:t>
          </a:r>
        </a:p>
      </dgm:t>
    </dgm:pt>
    <dgm:pt modelId="{0E4BF9D3-1A08-4A9A-B4BC-2498285FEA39}" type="parTrans" cxnId="{09355FE6-2220-4045-BE66-10E950212AEE}">
      <dgm:prSet/>
      <dgm:spPr/>
      <dgm:t>
        <a:bodyPr/>
        <a:lstStyle/>
        <a:p>
          <a:endParaRPr lang="en-US" sz="2400"/>
        </a:p>
      </dgm:t>
    </dgm:pt>
    <dgm:pt modelId="{2DB80665-68F7-4487-B71B-D910103C280B}" type="sibTrans" cxnId="{09355FE6-2220-4045-BE66-10E950212AEE}">
      <dgm:prSet/>
      <dgm:spPr/>
      <dgm:t>
        <a:bodyPr/>
        <a:lstStyle/>
        <a:p>
          <a:endParaRPr lang="en-US" sz="2400"/>
        </a:p>
      </dgm:t>
    </dgm:pt>
    <dgm:pt modelId="{A23B7D9E-1345-4F34-95A4-EB9A03CCDCA5}">
      <dgm:prSet custT="1"/>
      <dgm:spPr/>
      <dgm:t>
        <a:bodyPr/>
        <a:lstStyle/>
        <a:p>
          <a:r>
            <a:rPr lang="en-US" sz="2000"/>
            <a:t>Antigen test (EIA) or NAAT</a:t>
          </a:r>
        </a:p>
      </dgm:t>
    </dgm:pt>
    <dgm:pt modelId="{96CE9C26-7559-4E73-91A3-08B84D686D61}" type="parTrans" cxnId="{EACF73F6-3488-49ED-BA97-783D5760312A}">
      <dgm:prSet/>
      <dgm:spPr/>
      <dgm:t>
        <a:bodyPr/>
        <a:lstStyle/>
        <a:p>
          <a:endParaRPr lang="en-US" sz="2400"/>
        </a:p>
      </dgm:t>
    </dgm:pt>
    <dgm:pt modelId="{EF3EAE20-F2D0-4208-AD01-97B4DE44CCC2}" type="sibTrans" cxnId="{EACF73F6-3488-49ED-BA97-783D5760312A}">
      <dgm:prSet/>
      <dgm:spPr/>
      <dgm:t>
        <a:bodyPr/>
        <a:lstStyle/>
        <a:p>
          <a:endParaRPr lang="en-US" sz="2400"/>
        </a:p>
      </dgm:t>
    </dgm:pt>
    <dgm:pt modelId="{5346A7F5-6DEF-4CDC-8B2B-D9B2055CD2EE}">
      <dgm:prSet custT="1"/>
      <dgm:spPr/>
      <dgm:t>
        <a:bodyPr/>
        <a:lstStyle/>
        <a:p>
          <a:pPr>
            <a:defRPr b="1"/>
          </a:pPr>
          <a:r>
            <a:rPr lang="en-US" sz="2800"/>
            <a:t>Know morphology of cysts and trophs</a:t>
          </a:r>
        </a:p>
      </dgm:t>
    </dgm:pt>
    <dgm:pt modelId="{CC6A11C9-5F8D-4331-B8D3-FA3D9BD75D35}" type="parTrans" cxnId="{43122C2F-11C5-4ADD-B23E-0C5C245FC932}">
      <dgm:prSet/>
      <dgm:spPr/>
      <dgm:t>
        <a:bodyPr/>
        <a:lstStyle/>
        <a:p>
          <a:endParaRPr lang="en-US" sz="2400"/>
        </a:p>
      </dgm:t>
    </dgm:pt>
    <dgm:pt modelId="{1CB9C492-87C4-4BC7-9326-E14C6A628552}" type="sibTrans" cxnId="{43122C2F-11C5-4ADD-B23E-0C5C245FC932}">
      <dgm:prSet/>
      <dgm:spPr/>
      <dgm:t>
        <a:bodyPr/>
        <a:lstStyle/>
        <a:p>
          <a:endParaRPr lang="en-US" sz="2400"/>
        </a:p>
      </dgm:t>
    </dgm:pt>
    <dgm:pt modelId="{BB8758F0-CF94-4CE5-A0DA-584CB4702EE1}" type="pres">
      <dgm:prSet presAssocID="{E527A0B7-8395-4BE9-ADDA-3D175A1B43C3}" presName="root" presStyleCnt="0">
        <dgm:presLayoutVars>
          <dgm:dir/>
          <dgm:resizeHandles val="exact"/>
        </dgm:presLayoutVars>
      </dgm:prSet>
      <dgm:spPr/>
    </dgm:pt>
    <dgm:pt modelId="{AB9A569E-9DE1-428C-A1C2-0389A1C5052A}" type="pres">
      <dgm:prSet presAssocID="{248E7686-06C3-4111-BA9A-F844105B82E4}" presName="compNode" presStyleCnt="0"/>
      <dgm:spPr/>
    </dgm:pt>
    <dgm:pt modelId="{FB15863B-165D-410F-9320-72D68C851CEE}" type="pres">
      <dgm:prSet presAssocID="{248E7686-06C3-4111-BA9A-F844105B82E4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93511A4E-8468-49D3-ABA6-D4B60DFE8064}" type="pres">
      <dgm:prSet presAssocID="{248E7686-06C3-4111-BA9A-F844105B82E4}" presName="iconSpace" presStyleCnt="0"/>
      <dgm:spPr/>
    </dgm:pt>
    <dgm:pt modelId="{92DA9EC2-8866-4235-A65E-33ACBD24302E}" type="pres">
      <dgm:prSet presAssocID="{248E7686-06C3-4111-BA9A-F844105B82E4}" presName="parTx" presStyleLbl="revTx" presStyleIdx="0" presStyleCnt="4">
        <dgm:presLayoutVars>
          <dgm:chMax val="0"/>
          <dgm:chPref val="0"/>
        </dgm:presLayoutVars>
      </dgm:prSet>
      <dgm:spPr/>
    </dgm:pt>
    <dgm:pt modelId="{631974D4-C42F-48AF-BEEC-B20716E18D4E}" type="pres">
      <dgm:prSet presAssocID="{248E7686-06C3-4111-BA9A-F844105B82E4}" presName="txSpace" presStyleCnt="0"/>
      <dgm:spPr/>
    </dgm:pt>
    <dgm:pt modelId="{FF16B6A3-6835-4A24-A1D9-5C91CDAA29AF}" type="pres">
      <dgm:prSet presAssocID="{248E7686-06C3-4111-BA9A-F844105B82E4}" presName="desTx" presStyleLbl="revTx" presStyleIdx="1" presStyleCnt="4">
        <dgm:presLayoutVars/>
      </dgm:prSet>
      <dgm:spPr/>
    </dgm:pt>
    <dgm:pt modelId="{2AEC8815-BCFD-45D3-91F9-298A0CBD0FF1}" type="pres">
      <dgm:prSet presAssocID="{1B44386F-1D84-436A-B613-FE430DD44D2B}" presName="sibTrans" presStyleCnt="0"/>
      <dgm:spPr/>
    </dgm:pt>
    <dgm:pt modelId="{9A04B104-DA24-4D25-9CA4-71B383EE1BE1}" type="pres">
      <dgm:prSet presAssocID="{5346A7F5-6DEF-4CDC-8B2B-D9B2055CD2EE}" presName="compNode" presStyleCnt="0"/>
      <dgm:spPr/>
    </dgm:pt>
    <dgm:pt modelId="{D7CFC8A3-EAFF-4167-9CAA-CFB2A2CD8E24}" type="pres">
      <dgm:prSet presAssocID="{5346A7F5-6DEF-4CDC-8B2B-D9B2055CD2E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4FAB78DB-F702-49BB-B3E5-F2DA1B06890A}" type="pres">
      <dgm:prSet presAssocID="{5346A7F5-6DEF-4CDC-8B2B-D9B2055CD2EE}" presName="iconSpace" presStyleCnt="0"/>
      <dgm:spPr/>
    </dgm:pt>
    <dgm:pt modelId="{66662FEC-B90A-44DD-AD5D-63A850283774}" type="pres">
      <dgm:prSet presAssocID="{5346A7F5-6DEF-4CDC-8B2B-D9B2055CD2EE}" presName="parTx" presStyleLbl="revTx" presStyleIdx="2" presStyleCnt="4">
        <dgm:presLayoutVars>
          <dgm:chMax val="0"/>
          <dgm:chPref val="0"/>
        </dgm:presLayoutVars>
      </dgm:prSet>
      <dgm:spPr/>
    </dgm:pt>
    <dgm:pt modelId="{8804CE47-7973-4297-92E6-C2D1EE44888A}" type="pres">
      <dgm:prSet presAssocID="{5346A7F5-6DEF-4CDC-8B2B-D9B2055CD2EE}" presName="txSpace" presStyleCnt="0"/>
      <dgm:spPr/>
    </dgm:pt>
    <dgm:pt modelId="{D7D3C587-59C1-46D4-88B8-131E08C7E8CE}" type="pres">
      <dgm:prSet presAssocID="{5346A7F5-6DEF-4CDC-8B2B-D9B2055CD2EE}" presName="desTx" presStyleLbl="revTx" presStyleIdx="3" presStyleCnt="4">
        <dgm:presLayoutVars/>
      </dgm:prSet>
      <dgm:spPr/>
    </dgm:pt>
  </dgm:ptLst>
  <dgm:cxnLst>
    <dgm:cxn modelId="{18227B17-B514-47FB-8FF6-3713E361C5AF}" srcId="{E527A0B7-8395-4BE9-ADDA-3D175A1B43C3}" destId="{248E7686-06C3-4111-BA9A-F844105B82E4}" srcOrd="0" destOrd="0" parTransId="{83BD6DB0-C288-4B11-BD05-9D1FEA0A69B5}" sibTransId="{1B44386F-1D84-436A-B613-FE430DD44D2B}"/>
    <dgm:cxn modelId="{43122C2F-11C5-4ADD-B23E-0C5C245FC932}" srcId="{E527A0B7-8395-4BE9-ADDA-3D175A1B43C3}" destId="{5346A7F5-6DEF-4CDC-8B2B-D9B2055CD2EE}" srcOrd="1" destOrd="0" parTransId="{CC6A11C9-5F8D-4331-B8D3-FA3D9BD75D35}" sibTransId="{1CB9C492-87C4-4BC7-9326-E14C6A628552}"/>
    <dgm:cxn modelId="{0F9D6F7D-4813-4114-B0F0-8924A8802509}" type="presOf" srcId="{DED46ADE-04F7-4395-9015-75927E5ADFD5}" destId="{FF16B6A3-6835-4A24-A1D9-5C91CDAA29AF}" srcOrd="0" destOrd="0" presId="urn:microsoft.com/office/officeart/2018/2/layout/IconLabelDescriptionList"/>
    <dgm:cxn modelId="{7FA97FA5-0A41-47EF-B008-B255C25328CA}" type="presOf" srcId="{248E7686-06C3-4111-BA9A-F844105B82E4}" destId="{92DA9EC2-8866-4235-A65E-33ACBD24302E}" srcOrd="0" destOrd="0" presId="urn:microsoft.com/office/officeart/2018/2/layout/IconLabelDescriptionList"/>
    <dgm:cxn modelId="{B3F588AE-0F23-47DA-9278-184884C9D995}" type="presOf" srcId="{A23B7D9E-1345-4F34-95A4-EB9A03CCDCA5}" destId="{FF16B6A3-6835-4A24-A1D9-5C91CDAA29AF}" srcOrd="0" destOrd="1" presId="urn:microsoft.com/office/officeart/2018/2/layout/IconLabelDescriptionList"/>
    <dgm:cxn modelId="{D2569BBF-7D3D-4652-BD23-590BC9C28872}" type="presOf" srcId="{5346A7F5-6DEF-4CDC-8B2B-D9B2055CD2EE}" destId="{66662FEC-B90A-44DD-AD5D-63A850283774}" srcOrd="0" destOrd="0" presId="urn:microsoft.com/office/officeart/2018/2/layout/IconLabelDescriptionList"/>
    <dgm:cxn modelId="{10E61AD4-AE46-49D5-8961-46790EF43A32}" type="presOf" srcId="{E527A0B7-8395-4BE9-ADDA-3D175A1B43C3}" destId="{BB8758F0-CF94-4CE5-A0DA-584CB4702EE1}" srcOrd="0" destOrd="0" presId="urn:microsoft.com/office/officeart/2018/2/layout/IconLabelDescriptionList"/>
    <dgm:cxn modelId="{09355FE6-2220-4045-BE66-10E950212AEE}" srcId="{248E7686-06C3-4111-BA9A-F844105B82E4}" destId="{DED46ADE-04F7-4395-9015-75927E5ADFD5}" srcOrd="0" destOrd="0" parTransId="{0E4BF9D3-1A08-4A9A-B4BC-2498285FEA39}" sibTransId="{2DB80665-68F7-4487-B71B-D910103C280B}"/>
    <dgm:cxn modelId="{EACF73F6-3488-49ED-BA97-783D5760312A}" srcId="{248E7686-06C3-4111-BA9A-F844105B82E4}" destId="{A23B7D9E-1345-4F34-95A4-EB9A03CCDCA5}" srcOrd="1" destOrd="0" parTransId="{96CE9C26-7559-4E73-91A3-08B84D686D61}" sibTransId="{EF3EAE20-F2D0-4208-AD01-97B4DE44CCC2}"/>
    <dgm:cxn modelId="{683C0A13-7A6A-4380-9A13-361591781881}" type="presParOf" srcId="{BB8758F0-CF94-4CE5-A0DA-584CB4702EE1}" destId="{AB9A569E-9DE1-428C-A1C2-0389A1C5052A}" srcOrd="0" destOrd="0" presId="urn:microsoft.com/office/officeart/2018/2/layout/IconLabelDescriptionList"/>
    <dgm:cxn modelId="{14EF82D6-F803-438A-88D2-19C2649350DA}" type="presParOf" srcId="{AB9A569E-9DE1-428C-A1C2-0389A1C5052A}" destId="{FB15863B-165D-410F-9320-72D68C851CEE}" srcOrd="0" destOrd="0" presId="urn:microsoft.com/office/officeart/2018/2/layout/IconLabelDescriptionList"/>
    <dgm:cxn modelId="{673D31C3-9DA7-458E-9FF7-2CDA1165D915}" type="presParOf" srcId="{AB9A569E-9DE1-428C-A1C2-0389A1C5052A}" destId="{93511A4E-8468-49D3-ABA6-D4B60DFE8064}" srcOrd="1" destOrd="0" presId="urn:microsoft.com/office/officeart/2018/2/layout/IconLabelDescriptionList"/>
    <dgm:cxn modelId="{CE5E69E1-4831-4EBD-92A9-11E388D5F6FF}" type="presParOf" srcId="{AB9A569E-9DE1-428C-A1C2-0389A1C5052A}" destId="{92DA9EC2-8866-4235-A65E-33ACBD24302E}" srcOrd="2" destOrd="0" presId="urn:microsoft.com/office/officeart/2018/2/layout/IconLabelDescriptionList"/>
    <dgm:cxn modelId="{26426A75-C64A-41EA-8BC9-9A99E4B90355}" type="presParOf" srcId="{AB9A569E-9DE1-428C-A1C2-0389A1C5052A}" destId="{631974D4-C42F-48AF-BEEC-B20716E18D4E}" srcOrd="3" destOrd="0" presId="urn:microsoft.com/office/officeart/2018/2/layout/IconLabelDescriptionList"/>
    <dgm:cxn modelId="{CFAC1753-39E5-45DE-BC45-37FE327FCB46}" type="presParOf" srcId="{AB9A569E-9DE1-428C-A1C2-0389A1C5052A}" destId="{FF16B6A3-6835-4A24-A1D9-5C91CDAA29AF}" srcOrd="4" destOrd="0" presId="urn:microsoft.com/office/officeart/2018/2/layout/IconLabelDescriptionList"/>
    <dgm:cxn modelId="{E8735802-6EA6-4659-95C8-25262B4373BA}" type="presParOf" srcId="{BB8758F0-CF94-4CE5-A0DA-584CB4702EE1}" destId="{2AEC8815-BCFD-45D3-91F9-298A0CBD0FF1}" srcOrd="1" destOrd="0" presId="urn:microsoft.com/office/officeart/2018/2/layout/IconLabelDescriptionList"/>
    <dgm:cxn modelId="{4C26D917-1C6A-4729-8507-9A7276C9C776}" type="presParOf" srcId="{BB8758F0-CF94-4CE5-A0DA-584CB4702EE1}" destId="{9A04B104-DA24-4D25-9CA4-71B383EE1BE1}" srcOrd="2" destOrd="0" presId="urn:microsoft.com/office/officeart/2018/2/layout/IconLabelDescriptionList"/>
    <dgm:cxn modelId="{51D35116-7319-431F-8DC8-F4FE083FC3B4}" type="presParOf" srcId="{9A04B104-DA24-4D25-9CA4-71B383EE1BE1}" destId="{D7CFC8A3-EAFF-4167-9CAA-CFB2A2CD8E24}" srcOrd="0" destOrd="0" presId="urn:microsoft.com/office/officeart/2018/2/layout/IconLabelDescriptionList"/>
    <dgm:cxn modelId="{834C74D5-17F4-46A0-B018-ACEB5083E576}" type="presParOf" srcId="{9A04B104-DA24-4D25-9CA4-71B383EE1BE1}" destId="{4FAB78DB-F702-49BB-B3E5-F2DA1B06890A}" srcOrd="1" destOrd="0" presId="urn:microsoft.com/office/officeart/2018/2/layout/IconLabelDescriptionList"/>
    <dgm:cxn modelId="{BC4C897D-7453-4365-875B-109C3F192802}" type="presParOf" srcId="{9A04B104-DA24-4D25-9CA4-71B383EE1BE1}" destId="{66662FEC-B90A-44DD-AD5D-63A850283774}" srcOrd="2" destOrd="0" presId="urn:microsoft.com/office/officeart/2018/2/layout/IconLabelDescriptionList"/>
    <dgm:cxn modelId="{2A9F6999-EBC9-4B21-AC80-905C71D1F1A8}" type="presParOf" srcId="{9A04B104-DA24-4D25-9CA4-71B383EE1BE1}" destId="{8804CE47-7973-4297-92E6-C2D1EE44888A}" srcOrd="3" destOrd="0" presId="urn:microsoft.com/office/officeart/2018/2/layout/IconLabelDescriptionList"/>
    <dgm:cxn modelId="{4E23630E-DCB3-4087-A0A6-7B1804BA50A6}" type="presParOf" srcId="{9A04B104-DA24-4D25-9CA4-71B383EE1BE1}" destId="{D7D3C587-59C1-46D4-88B8-131E08C7E8CE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5B6B8C6-1FDA-4D06-8BB2-A0E7FB4AAF02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C49D31D-539E-48EF-9698-BC1B7AECFAF6}">
      <dgm:prSet/>
      <dgm:spPr/>
      <dgm:t>
        <a:bodyPr/>
        <a:lstStyle/>
        <a:p>
          <a:r>
            <a:rPr lang="en-US"/>
            <a:t>Fresh water sources</a:t>
          </a:r>
        </a:p>
      </dgm:t>
    </dgm:pt>
    <dgm:pt modelId="{871AFE2F-D5B9-407C-B927-8852F76EE4B6}" type="parTrans" cxnId="{AE733CFA-FEEB-4D59-A31B-0919BCDA239E}">
      <dgm:prSet/>
      <dgm:spPr/>
      <dgm:t>
        <a:bodyPr/>
        <a:lstStyle/>
        <a:p>
          <a:endParaRPr lang="en-US"/>
        </a:p>
      </dgm:t>
    </dgm:pt>
    <dgm:pt modelId="{4FADEC0D-3E81-43AF-B60E-16700DFACECC}" type="sibTrans" cxnId="{AE733CFA-FEEB-4D59-A31B-0919BCDA239E}">
      <dgm:prSet/>
      <dgm:spPr/>
      <dgm:t>
        <a:bodyPr/>
        <a:lstStyle/>
        <a:p>
          <a:endParaRPr lang="en-US"/>
        </a:p>
      </dgm:t>
    </dgm:pt>
    <dgm:pt modelId="{9B1FF1E6-F3D8-4D47-8573-277F99274F22}">
      <dgm:prSet/>
      <dgm:spPr/>
      <dgm:t>
        <a:bodyPr/>
        <a:lstStyle/>
        <a:p>
          <a:r>
            <a:rPr lang="en-US"/>
            <a:t>Resistant to high chlorine concentrations </a:t>
          </a:r>
        </a:p>
      </dgm:t>
    </dgm:pt>
    <dgm:pt modelId="{41CE6C48-88D0-4C4A-88A4-40B1CE09121A}" type="parTrans" cxnId="{ADB6620D-389F-47D4-9E50-605FDDFFA743}">
      <dgm:prSet/>
      <dgm:spPr/>
      <dgm:t>
        <a:bodyPr/>
        <a:lstStyle/>
        <a:p>
          <a:endParaRPr lang="en-US"/>
        </a:p>
      </dgm:t>
    </dgm:pt>
    <dgm:pt modelId="{6EBE7E3D-47EF-4BAA-AACF-73C6DED2FA0E}" type="sibTrans" cxnId="{ADB6620D-389F-47D4-9E50-605FDDFFA743}">
      <dgm:prSet/>
      <dgm:spPr/>
      <dgm:t>
        <a:bodyPr/>
        <a:lstStyle/>
        <a:p>
          <a:endParaRPr lang="en-US"/>
        </a:p>
      </dgm:t>
    </dgm:pt>
    <dgm:pt modelId="{0ACC74E3-4669-4F64-B739-505639FCE787}">
      <dgm:prSet/>
      <dgm:spPr/>
      <dgm:t>
        <a:bodyPr/>
        <a:lstStyle/>
        <a:p>
          <a:r>
            <a:rPr lang="en-US"/>
            <a:t>Disease presentation</a:t>
          </a:r>
        </a:p>
      </dgm:t>
    </dgm:pt>
    <dgm:pt modelId="{4A249B05-7BA3-4A54-B471-4935C9B7B979}" type="parTrans" cxnId="{CCC421C8-8283-42BA-B11B-9DFC338069A9}">
      <dgm:prSet/>
      <dgm:spPr/>
      <dgm:t>
        <a:bodyPr/>
        <a:lstStyle/>
        <a:p>
          <a:endParaRPr lang="en-US"/>
        </a:p>
      </dgm:t>
    </dgm:pt>
    <dgm:pt modelId="{7F38535B-6151-442F-8A49-0E40F83362CF}" type="sibTrans" cxnId="{CCC421C8-8283-42BA-B11B-9DFC338069A9}">
      <dgm:prSet/>
      <dgm:spPr/>
      <dgm:t>
        <a:bodyPr/>
        <a:lstStyle/>
        <a:p>
          <a:endParaRPr lang="en-US"/>
        </a:p>
      </dgm:t>
    </dgm:pt>
    <dgm:pt modelId="{F6FDB17B-F707-4B1A-B93A-203CBF7470F4}">
      <dgm:prSet/>
      <dgm:spPr/>
      <dgm:t>
        <a:bodyPr/>
        <a:lstStyle/>
        <a:p>
          <a:r>
            <a:rPr lang="en-US"/>
            <a:t>Granulomatous amebic encephalitis (GAE)</a:t>
          </a:r>
        </a:p>
      </dgm:t>
    </dgm:pt>
    <dgm:pt modelId="{DD65C332-49BE-4FC2-98B1-FDE61BE8E90F}" type="parTrans" cxnId="{B912FC71-7BE4-476D-828F-E8BC18ADF88B}">
      <dgm:prSet/>
      <dgm:spPr/>
      <dgm:t>
        <a:bodyPr/>
        <a:lstStyle/>
        <a:p>
          <a:endParaRPr lang="en-US"/>
        </a:p>
      </dgm:t>
    </dgm:pt>
    <dgm:pt modelId="{C7946AEA-43EA-40B3-88D9-88EF499507C9}" type="sibTrans" cxnId="{B912FC71-7BE4-476D-828F-E8BC18ADF88B}">
      <dgm:prSet/>
      <dgm:spPr/>
      <dgm:t>
        <a:bodyPr/>
        <a:lstStyle/>
        <a:p>
          <a:endParaRPr lang="en-US"/>
        </a:p>
      </dgm:t>
    </dgm:pt>
    <dgm:pt modelId="{2E783498-C9B8-4D23-A27C-7BD3F67114F2}">
      <dgm:prSet/>
      <dgm:spPr/>
      <dgm:t>
        <a:bodyPr/>
        <a:lstStyle/>
        <a:p>
          <a:r>
            <a:rPr lang="en-US"/>
            <a:t>Unlike PAM, GAE has slower, more chronic onset</a:t>
          </a:r>
        </a:p>
      </dgm:t>
    </dgm:pt>
    <dgm:pt modelId="{154AB4AA-A0E5-410C-A332-93005865B21E}" type="parTrans" cxnId="{2041A260-B019-4191-8559-45156EA4073D}">
      <dgm:prSet/>
      <dgm:spPr/>
      <dgm:t>
        <a:bodyPr/>
        <a:lstStyle/>
        <a:p>
          <a:endParaRPr lang="en-US"/>
        </a:p>
      </dgm:t>
    </dgm:pt>
    <dgm:pt modelId="{D9DBA263-4459-477D-B53D-5314AAB5A1B1}" type="sibTrans" cxnId="{2041A260-B019-4191-8559-45156EA4073D}">
      <dgm:prSet/>
      <dgm:spPr/>
      <dgm:t>
        <a:bodyPr/>
        <a:lstStyle/>
        <a:p>
          <a:endParaRPr lang="en-US"/>
        </a:p>
      </dgm:t>
    </dgm:pt>
    <dgm:pt modelId="{F6441EBC-1EE1-4859-B514-5ECBEB900BFB}">
      <dgm:prSet/>
      <dgm:spPr/>
      <dgm:t>
        <a:bodyPr/>
        <a:lstStyle/>
        <a:p>
          <a:r>
            <a:rPr lang="en-US"/>
            <a:t>Signs and symptoms like meningitis and encephalitis</a:t>
          </a:r>
        </a:p>
      </dgm:t>
    </dgm:pt>
    <dgm:pt modelId="{2F1C187E-8A00-4292-843D-F37B6202CC8B}" type="parTrans" cxnId="{C5041429-8897-4337-AA0F-F89F20648FD1}">
      <dgm:prSet/>
      <dgm:spPr/>
      <dgm:t>
        <a:bodyPr/>
        <a:lstStyle/>
        <a:p>
          <a:endParaRPr lang="en-US"/>
        </a:p>
      </dgm:t>
    </dgm:pt>
    <dgm:pt modelId="{A2D3A000-35FA-41CC-A851-CD0ED3F8360B}" type="sibTrans" cxnId="{C5041429-8897-4337-AA0F-F89F20648FD1}">
      <dgm:prSet/>
      <dgm:spPr/>
      <dgm:t>
        <a:bodyPr/>
        <a:lstStyle/>
        <a:p>
          <a:endParaRPr lang="en-US"/>
        </a:p>
      </dgm:t>
    </dgm:pt>
    <dgm:pt modelId="{319EE01C-EF45-4AD6-BF3D-320450A68543}">
      <dgm:prSet/>
      <dgm:spPr/>
      <dgm:t>
        <a:bodyPr/>
        <a:lstStyle/>
        <a:p>
          <a:r>
            <a:rPr lang="en-US"/>
            <a:t>Keratitis (Contact lens wearers)</a:t>
          </a:r>
        </a:p>
      </dgm:t>
    </dgm:pt>
    <dgm:pt modelId="{4732DA3C-B56A-429E-A921-D1D697E6818C}" type="parTrans" cxnId="{CF1392CF-0B69-4A53-81C9-81A699ADF9DA}">
      <dgm:prSet/>
      <dgm:spPr/>
      <dgm:t>
        <a:bodyPr/>
        <a:lstStyle/>
        <a:p>
          <a:endParaRPr lang="en-US"/>
        </a:p>
      </dgm:t>
    </dgm:pt>
    <dgm:pt modelId="{7FF63EE3-C5CC-495A-B9C2-FD6AED22DF64}" type="sibTrans" cxnId="{CF1392CF-0B69-4A53-81C9-81A699ADF9DA}">
      <dgm:prSet/>
      <dgm:spPr/>
      <dgm:t>
        <a:bodyPr/>
        <a:lstStyle/>
        <a:p>
          <a:endParaRPr lang="en-US"/>
        </a:p>
      </dgm:t>
    </dgm:pt>
    <dgm:pt modelId="{B2A09D90-C905-42BF-A388-D7875C3E1386}">
      <dgm:prSet/>
      <dgm:spPr/>
      <dgm:t>
        <a:bodyPr/>
        <a:lstStyle/>
        <a:p>
          <a:r>
            <a:rPr lang="en-US"/>
            <a:t>Cutaneous lesions</a:t>
          </a:r>
        </a:p>
      </dgm:t>
    </dgm:pt>
    <dgm:pt modelId="{FF164B26-61D9-4B76-B531-CE49C2C783F3}" type="parTrans" cxnId="{27128D11-3242-4336-9AF9-0009920C7980}">
      <dgm:prSet/>
      <dgm:spPr/>
      <dgm:t>
        <a:bodyPr/>
        <a:lstStyle/>
        <a:p>
          <a:endParaRPr lang="en-US"/>
        </a:p>
      </dgm:t>
    </dgm:pt>
    <dgm:pt modelId="{54710E17-B4D8-4771-A7ED-91A4599F24B4}" type="sibTrans" cxnId="{27128D11-3242-4336-9AF9-0009920C7980}">
      <dgm:prSet/>
      <dgm:spPr/>
      <dgm:t>
        <a:bodyPr/>
        <a:lstStyle/>
        <a:p>
          <a:endParaRPr lang="en-US"/>
        </a:p>
      </dgm:t>
    </dgm:pt>
    <dgm:pt modelId="{712D52A1-454C-43DB-BEE3-9CEAA216D81F}" type="pres">
      <dgm:prSet presAssocID="{25B6B8C6-1FDA-4D06-8BB2-A0E7FB4AAF02}" presName="linear" presStyleCnt="0">
        <dgm:presLayoutVars>
          <dgm:dir/>
          <dgm:animLvl val="lvl"/>
          <dgm:resizeHandles val="exact"/>
        </dgm:presLayoutVars>
      </dgm:prSet>
      <dgm:spPr/>
    </dgm:pt>
    <dgm:pt modelId="{01AA47D2-FC54-4B5E-95E5-201478F77D4A}" type="pres">
      <dgm:prSet presAssocID="{AC49D31D-539E-48EF-9698-BC1B7AECFAF6}" presName="parentLin" presStyleCnt="0"/>
      <dgm:spPr/>
    </dgm:pt>
    <dgm:pt modelId="{0C960D25-565F-48F3-BE5A-1A40346A2ABF}" type="pres">
      <dgm:prSet presAssocID="{AC49D31D-539E-48EF-9698-BC1B7AECFAF6}" presName="parentLeftMargin" presStyleLbl="node1" presStyleIdx="0" presStyleCnt="3"/>
      <dgm:spPr/>
    </dgm:pt>
    <dgm:pt modelId="{C74675A1-3854-4BFC-98B7-5387AE44D2ED}" type="pres">
      <dgm:prSet presAssocID="{AC49D31D-539E-48EF-9698-BC1B7AECFAF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7BA1785-6C26-41EA-A81E-297018D8AD02}" type="pres">
      <dgm:prSet presAssocID="{AC49D31D-539E-48EF-9698-BC1B7AECFAF6}" presName="negativeSpace" presStyleCnt="0"/>
      <dgm:spPr/>
    </dgm:pt>
    <dgm:pt modelId="{44BF107A-8972-4174-8ADD-F9C65CD0D7A8}" type="pres">
      <dgm:prSet presAssocID="{AC49D31D-539E-48EF-9698-BC1B7AECFAF6}" presName="childText" presStyleLbl="conFgAcc1" presStyleIdx="0" presStyleCnt="3">
        <dgm:presLayoutVars>
          <dgm:bulletEnabled val="1"/>
        </dgm:presLayoutVars>
      </dgm:prSet>
      <dgm:spPr/>
    </dgm:pt>
    <dgm:pt modelId="{C1456CC7-29D6-4BE8-98E3-0715F06C4DE9}" type="pres">
      <dgm:prSet presAssocID="{4FADEC0D-3E81-43AF-B60E-16700DFACECC}" presName="spaceBetweenRectangles" presStyleCnt="0"/>
      <dgm:spPr/>
    </dgm:pt>
    <dgm:pt modelId="{E4A5B4AB-E27C-48DD-A827-97CB311624D9}" type="pres">
      <dgm:prSet presAssocID="{9B1FF1E6-F3D8-4D47-8573-277F99274F22}" presName="parentLin" presStyleCnt="0"/>
      <dgm:spPr/>
    </dgm:pt>
    <dgm:pt modelId="{E4A8E630-EC8D-4061-B3F7-50C77BA11B6D}" type="pres">
      <dgm:prSet presAssocID="{9B1FF1E6-F3D8-4D47-8573-277F99274F22}" presName="parentLeftMargin" presStyleLbl="node1" presStyleIdx="0" presStyleCnt="3"/>
      <dgm:spPr/>
    </dgm:pt>
    <dgm:pt modelId="{D1C1831E-88B7-42EC-B0D5-A4F82E4902B2}" type="pres">
      <dgm:prSet presAssocID="{9B1FF1E6-F3D8-4D47-8573-277F99274F2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67BEDFA-B730-46D9-BD33-46D3D5AF6E9D}" type="pres">
      <dgm:prSet presAssocID="{9B1FF1E6-F3D8-4D47-8573-277F99274F22}" presName="negativeSpace" presStyleCnt="0"/>
      <dgm:spPr/>
    </dgm:pt>
    <dgm:pt modelId="{624E467C-C9CA-43C4-BB9F-517A91282302}" type="pres">
      <dgm:prSet presAssocID="{9B1FF1E6-F3D8-4D47-8573-277F99274F22}" presName="childText" presStyleLbl="conFgAcc1" presStyleIdx="1" presStyleCnt="3">
        <dgm:presLayoutVars>
          <dgm:bulletEnabled val="1"/>
        </dgm:presLayoutVars>
      </dgm:prSet>
      <dgm:spPr/>
    </dgm:pt>
    <dgm:pt modelId="{0CD6D8E8-BD57-427C-972C-6C48DC9C79C3}" type="pres">
      <dgm:prSet presAssocID="{6EBE7E3D-47EF-4BAA-AACF-73C6DED2FA0E}" presName="spaceBetweenRectangles" presStyleCnt="0"/>
      <dgm:spPr/>
    </dgm:pt>
    <dgm:pt modelId="{DC0178AF-8546-4FE0-B597-A8B17307C126}" type="pres">
      <dgm:prSet presAssocID="{0ACC74E3-4669-4F64-B739-505639FCE787}" presName="parentLin" presStyleCnt="0"/>
      <dgm:spPr/>
    </dgm:pt>
    <dgm:pt modelId="{B4767909-9890-40D2-8F71-CBBF7B2538BA}" type="pres">
      <dgm:prSet presAssocID="{0ACC74E3-4669-4F64-B739-505639FCE787}" presName="parentLeftMargin" presStyleLbl="node1" presStyleIdx="1" presStyleCnt="3"/>
      <dgm:spPr/>
    </dgm:pt>
    <dgm:pt modelId="{86EE155A-0758-4CA2-9DB1-AA6B0BDB7CBD}" type="pres">
      <dgm:prSet presAssocID="{0ACC74E3-4669-4F64-B739-505639FCE78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0654219-4242-4A65-BD4B-0F8508E226CC}" type="pres">
      <dgm:prSet presAssocID="{0ACC74E3-4669-4F64-B739-505639FCE787}" presName="negativeSpace" presStyleCnt="0"/>
      <dgm:spPr/>
    </dgm:pt>
    <dgm:pt modelId="{A91FB656-02A0-4859-9780-C1CF2EFC6E0C}" type="pres">
      <dgm:prSet presAssocID="{0ACC74E3-4669-4F64-B739-505639FCE78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F9E1D01-016F-40FB-95F5-08FD5FB1D23E}" type="presOf" srcId="{F6441EBC-1EE1-4859-B514-5ECBEB900BFB}" destId="{A91FB656-02A0-4859-9780-C1CF2EFC6E0C}" srcOrd="0" destOrd="2" presId="urn:microsoft.com/office/officeart/2005/8/layout/list1"/>
    <dgm:cxn modelId="{ADB6620D-389F-47D4-9E50-605FDDFFA743}" srcId="{25B6B8C6-1FDA-4D06-8BB2-A0E7FB4AAF02}" destId="{9B1FF1E6-F3D8-4D47-8573-277F99274F22}" srcOrd="1" destOrd="0" parTransId="{41CE6C48-88D0-4C4A-88A4-40B1CE09121A}" sibTransId="{6EBE7E3D-47EF-4BAA-AACF-73C6DED2FA0E}"/>
    <dgm:cxn modelId="{27128D11-3242-4336-9AF9-0009920C7980}" srcId="{0ACC74E3-4669-4F64-B739-505639FCE787}" destId="{B2A09D90-C905-42BF-A388-D7875C3E1386}" srcOrd="4" destOrd="0" parTransId="{FF164B26-61D9-4B76-B531-CE49C2C783F3}" sibTransId="{54710E17-B4D8-4771-A7ED-91A4599F24B4}"/>
    <dgm:cxn modelId="{C5041429-8897-4337-AA0F-F89F20648FD1}" srcId="{0ACC74E3-4669-4F64-B739-505639FCE787}" destId="{F6441EBC-1EE1-4859-B514-5ECBEB900BFB}" srcOrd="2" destOrd="0" parTransId="{2F1C187E-8A00-4292-843D-F37B6202CC8B}" sibTransId="{A2D3A000-35FA-41CC-A851-CD0ED3F8360B}"/>
    <dgm:cxn modelId="{653F542C-A886-40F3-8F25-4CCAAB3475E8}" type="presOf" srcId="{9B1FF1E6-F3D8-4D47-8573-277F99274F22}" destId="{D1C1831E-88B7-42EC-B0D5-A4F82E4902B2}" srcOrd="1" destOrd="0" presId="urn:microsoft.com/office/officeart/2005/8/layout/list1"/>
    <dgm:cxn modelId="{2041A260-B019-4191-8559-45156EA4073D}" srcId="{0ACC74E3-4669-4F64-B739-505639FCE787}" destId="{2E783498-C9B8-4D23-A27C-7BD3F67114F2}" srcOrd="1" destOrd="0" parTransId="{154AB4AA-A0E5-410C-A332-93005865B21E}" sibTransId="{D9DBA263-4459-477D-B53D-5314AAB5A1B1}"/>
    <dgm:cxn modelId="{B912FC71-7BE4-476D-828F-E8BC18ADF88B}" srcId="{0ACC74E3-4669-4F64-B739-505639FCE787}" destId="{F6FDB17B-F707-4B1A-B93A-203CBF7470F4}" srcOrd="0" destOrd="0" parTransId="{DD65C332-49BE-4FC2-98B1-FDE61BE8E90F}" sibTransId="{C7946AEA-43EA-40B3-88D9-88EF499507C9}"/>
    <dgm:cxn modelId="{E21AD173-3DE1-4235-9BCC-0CE8A108AEC7}" type="presOf" srcId="{319EE01C-EF45-4AD6-BF3D-320450A68543}" destId="{A91FB656-02A0-4859-9780-C1CF2EFC6E0C}" srcOrd="0" destOrd="3" presId="urn:microsoft.com/office/officeart/2005/8/layout/list1"/>
    <dgm:cxn modelId="{4A7B4B75-F99C-402B-8263-F01CC308737E}" type="presOf" srcId="{AC49D31D-539E-48EF-9698-BC1B7AECFAF6}" destId="{C74675A1-3854-4BFC-98B7-5387AE44D2ED}" srcOrd="1" destOrd="0" presId="urn:microsoft.com/office/officeart/2005/8/layout/list1"/>
    <dgm:cxn modelId="{CF569D96-C42D-42B0-8424-F9D86FA17C74}" type="presOf" srcId="{0ACC74E3-4669-4F64-B739-505639FCE787}" destId="{B4767909-9890-40D2-8F71-CBBF7B2538BA}" srcOrd="0" destOrd="0" presId="urn:microsoft.com/office/officeart/2005/8/layout/list1"/>
    <dgm:cxn modelId="{76527EAB-74CF-41AE-811E-A23F6C93AACC}" type="presOf" srcId="{9B1FF1E6-F3D8-4D47-8573-277F99274F22}" destId="{E4A8E630-EC8D-4061-B3F7-50C77BA11B6D}" srcOrd="0" destOrd="0" presId="urn:microsoft.com/office/officeart/2005/8/layout/list1"/>
    <dgm:cxn modelId="{01ABCFB0-D51B-415A-860E-7369509FC8D5}" type="presOf" srcId="{F6FDB17B-F707-4B1A-B93A-203CBF7470F4}" destId="{A91FB656-02A0-4859-9780-C1CF2EFC6E0C}" srcOrd="0" destOrd="0" presId="urn:microsoft.com/office/officeart/2005/8/layout/list1"/>
    <dgm:cxn modelId="{DB4B4FB4-9625-4B9F-8276-3FB74D648EAB}" type="presOf" srcId="{0ACC74E3-4669-4F64-B739-505639FCE787}" destId="{86EE155A-0758-4CA2-9DB1-AA6B0BDB7CBD}" srcOrd="1" destOrd="0" presId="urn:microsoft.com/office/officeart/2005/8/layout/list1"/>
    <dgm:cxn modelId="{416601BE-A524-4708-81C2-4127CCBBBDB8}" type="presOf" srcId="{B2A09D90-C905-42BF-A388-D7875C3E1386}" destId="{A91FB656-02A0-4859-9780-C1CF2EFC6E0C}" srcOrd="0" destOrd="4" presId="urn:microsoft.com/office/officeart/2005/8/layout/list1"/>
    <dgm:cxn modelId="{CCC421C8-8283-42BA-B11B-9DFC338069A9}" srcId="{25B6B8C6-1FDA-4D06-8BB2-A0E7FB4AAF02}" destId="{0ACC74E3-4669-4F64-B739-505639FCE787}" srcOrd="2" destOrd="0" parTransId="{4A249B05-7BA3-4A54-B471-4935C9B7B979}" sibTransId="{7F38535B-6151-442F-8A49-0E40F83362CF}"/>
    <dgm:cxn modelId="{CF1392CF-0B69-4A53-81C9-81A699ADF9DA}" srcId="{0ACC74E3-4669-4F64-B739-505639FCE787}" destId="{319EE01C-EF45-4AD6-BF3D-320450A68543}" srcOrd="3" destOrd="0" parTransId="{4732DA3C-B56A-429E-A921-D1D697E6818C}" sibTransId="{7FF63EE3-C5CC-495A-B9C2-FD6AED22DF64}"/>
    <dgm:cxn modelId="{CFEB1CF1-4740-41DB-AB7F-124407B18FCA}" type="presOf" srcId="{AC49D31D-539E-48EF-9698-BC1B7AECFAF6}" destId="{0C960D25-565F-48F3-BE5A-1A40346A2ABF}" srcOrd="0" destOrd="0" presId="urn:microsoft.com/office/officeart/2005/8/layout/list1"/>
    <dgm:cxn modelId="{AE733CFA-FEEB-4D59-A31B-0919BCDA239E}" srcId="{25B6B8C6-1FDA-4D06-8BB2-A0E7FB4AAF02}" destId="{AC49D31D-539E-48EF-9698-BC1B7AECFAF6}" srcOrd="0" destOrd="0" parTransId="{871AFE2F-D5B9-407C-B927-8852F76EE4B6}" sibTransId="{4FADEC0D-3E81-43AF-B60E-16700DFACECC}"/>
    <dgm:cxn modelId="{05478BFB-E63E-4328-BB2C-31A0ACBF2FA2}" type="presOf" srcId="{25B6B8C6-1FDA-4D06-8BB2-A0E7FB4AAF02}" destId="{712D52A1-454C-43DB-BEE3-9CEAA216D81F}" srcOrd="0" destOrd="0" presId="urn:microsoft.com/office/officeart/2005/8/layout/list1"/>
    <dgm:cxn modelId="{BF8865FD-C50F-4A16-8440-3F81EFD48702}" type="presOf" srcId="{2E783498-C9B8-4D23-A27C-7BD3F67114F2}" destId="{A91FB656-02A0-4859-9780-C1CF2EFC6E0C}" srcOrd="0" destOrd="1" presId="urn:microsoft.com/office/officeart/2005/8/layout/list1"/>
    <dgm:cxn modelId="{E2844C5D-071E-4899-BACF-9E9FCB07C984}" type="presParOf" srcId="{712D52A1-454C-43DB-BEE3-9CEAA216D81F}" destId="{01AA47D2-FC54-4B5E-95E5-201478F77D4A}" srcOrd="0" destOrd="0" presId="urn:microsoft.com/office/officeart/2005/8/layout/list1"/>
    <dgm:cxn modelId="{249E683B-3FDB-4B53-8B1D-848908FC2084}" type="presParOf" srcId="{01AA47D2-FC54-4B5E-95E5-201478F77D4A}" destId="{0C960D25-565F-48F3-BE5A-1A40346A2ABF}" srcOrd="0" destOrd="0" presId="urn:microsoft.com/office/officeart/2005/8/layout/list1"/>
    <dgm:cxn modelId="{590DDA8C-1145-49E8-8D2E-30F98288F78E}" type="presParOf" srcId="{01AA47D2-FC54-4B5E-95E5-201478F77D4A}" destId="{C74675A1-3854-4BFC-98B7-5387AE44D2ED}" srcOrd="1" destOrd="0" presId="urn:microsoft.com/office/officeart/2005/8/layout/list1"/>
    <dgm:cxn modelId="{6B0773C8-F953-46E0-89E8-C51392C14DDC}" type="presParOf" srcId="{712D52A1-454C-43DB-BEE3-9CEAA216D81F}" destId="{57BA1785-6C26-41EA-A81E-297018D8AD02}" srcOrd="1" destOrd="0" presId="urn:microsoft.com/office/officeart/2005/8/layout/list1"/>
    <dgm:cxn modelId="{F4D82FE5-328A-4864-98E6-5080E5C289A3}" type="presParOf" srcId="{712D52A1-454C-43DB-BEE3-9CEAA216D81F}" destId="{44BF107A-8972-4174-8ADD-F9C65CD0D7A8}" srcOrd="2" destOrd="0" presId="urn:microsoft.com/office/officeart/2005/8/layout/list1"/>
    <dgm:cxn modelId="{5E496623-0FBE-4205-8DB3-C7E1D27D18A3}" type="presParOf" srcId="{712D52A1-454C-43DB-BEE3-9CEAA216D81F}" destId="{C1456CC7-29D6-4BE8-98E3-0715F06C4DE9}" srcOrd="3" destOrd="0" presId="urn:microsoft.com/office/officeart/2005/8/layout/list1"/>
    <dgm:cxn modelId="{40AED9AD-D367-42BF-99D8-F55D62D9AFCB}" type="presParOf" srcId="{712D52A1-454C-43DB-BEE3-9CEAA216D81F}" destId="{E4A5B4AB-E27C-48DD-A827-97CB311624D9}" srcOrd="4" destOrd="0" presId="urn:microsoft.com/office/officeart/2005/8/layout/list1"/>
    <dgm:cxn modelId="{08EB9508-DCE5-4FE6-8CCE-9CDFDF53F203}" type="presParOf" srcId="{E4A5B4AB-E27C-48DD-A827-97CB311624D9}" destId="{E4A8E630-EC8D-4061-B3F7-50C77BA11B6D}" srcOrd="0" destOrd="0" presId="urn:microsoft.com/office/officeart/2005/8/layout/list1"/>
    <dgm:cxn modelId="{C05B240D-B4C9-4EBA-8724-8028A5C9F752}" type="presParOf" srcId="{E4A5B4AB-E27C-48DD-A827-97CB311624D9}" destId="{D1C1831E-88B7-42EC-B0D5-A4F82E4902B2}" srcOrd="1" destOrd="0" presId="urn:microsoft.com/office/officeart/2005/8/layout/list1"/>
    <dgm:cxn modelId="{35C8756E-4C9D-4D5C-B0AB-3A90E5CB8684}" type="presParOf" srcId="{712D52A1-454C-43DB-BEE3-9CEAA216D81F}" destId="{B67BEDFA-B730-46D9-BD33-46D3D5AF6E9D}" srcOrd="5" destOrd="0" presId="urn:microsoft.com/office/officeart/2005/8/layout/list1"/>
    <dgm:cxn modelId="{45E00FEF-C406-45C4-9C97-69B1B12EA574}" type="presParOf" srcId="{712D52A1-454C-43DB-BEE3-9CEAA216D81F}" destId="{624E467C-C9CA-43C4-BB9F-517A91282302}" srcOrd="6" destOrd="0" presId="urn:microsoft.com/office/officeart/2005/8/layout/list1"/>
    <dgm:cxn modelId="{D6AA2FB2-3CB2-4C4C-ACF2-9F0E556058BD}" type="presParOf" srcId="{712D52A1-454C-43DB-BEE3-9CEAA216D81F}" destId="{0CD6D8E8-BD57-427C-972C-6C48DC9C79C3}" srcOrd="7" destOrd="0" presId="urn:microsoft.com/office/officeart/2005/8/layout/list1"/>
    <dgm:cxn modelId="{12192B9C-9EA9-46D9-9894-0659C12E86D1}" type="presParOf" srcId="{712D52A1-454C-43DB-BEE3-9CEAA216D81F}" destId="{DC0178AF-8546-4FE0-B597-A8B17307C126}" srcOrd="8" destOrd="0" presId="urn:microsoft.com/office/officeart/2005/8/layout/list1"/>
    <dgm:cxn modelId="{8B63AB28-44E3-4E0C-8A63-DEC763A47036}" type="presParOf" srcId="{DC0178AF-8546-4FE0-B597-A8B17307C126}" destId="{B4767909-9890-40D2-8F71-CBBF7B2538BA}" srcOrd="0" destOrd="0" presId="urn:microsoft.com/office/officeart/2005/8/layout/list1"/>
    <dgm:cxn modelId="{AF11D402-9845-4867-B1C0-087F31A85C22}" type="presParOf" srcId="{DC0178AF-8546-4FE0-B597-A8B17307C126}" destId="{86EE155A-0758-4CA2-9DB1-AA6B0BDB7CBD}" srcOrd="1" destOrd="0" presId="urn:microsoft.com/office/officeart/2005/8/layout/list1"/>
    <dgm:cxn modelId="{5C425757-1018-4310-AB47-3F83490DAD88}" type="presParOf" srcId="{712D52A1-454C-43DB-BEE3-9CEAA216D81F}" destId="{F0654219-4242-4A65-BD4B-0F8508E226CC}" srcOrd="9" destOrd="0" presId="urn:microsoft.com/office/officeart/2005/8/layout/list1"/>
    <dgm:cxn modelId="{B69F89AC-6AC5-40BD-B839-4591C8BF7FD7}" type="presParOf" srcId="{712D52A1-454C-43DB-BEE3-9CEAA216D81F}" destId="{A91FB656-02A0-4859-9780-C1CF2EFC6E0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8FB6E72-5D7B-4F13-916C-D3878BB2894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F5E2C1-E357-4B78-8B98-1CFAEFB9466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Microscopic exam of cysts and trophozoites from stained smears of biopsy specimens (brain tissue, skin, cornea) or corneal scrapings</a:t>
          </a:r>
        </a:p>
      </dgm:t>
    </dgm:pt>
    <dgm:pt modelId="{8AB50186-F781-4EF6-BF51-5C84595DBB59}" type="parTrans" cxnId="{EA97BCE2-8A3A-4605-81DF-F43A0698B46B}">
      <dgm:prSet/>
      <dgm:spPr/>
      <dgm:t>
        <a:bodyPr/>
        <a:lstStyle/>
        <a:p>
          <a:endParaRPr lang="en-US"/>
        </a:p>
      </dgm:t>
    </dgm:pt>
    <dgm:pt modelId="{5BEBC439-315C-465C-8110-3B3F518D1AE3}" type="sibTrans" cxnId="{EA97BCE2-8A3A-4605-81DF-F43A0698B46B}">
      <dgm:prSet/>
      <dgm:spPr/>
      <dgm:t>
        <a:bodyPr/>
        <a:lstStyle/>
        <a:p>
          <a:endParaRPr lang="en-US"/>
        </a:p>
      </dgm:t>
    </dgm:pt>
    <dgm:pt modelId="{C987693A-E4E1-4092-930B-B153C5ECB7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Wright’s stain, Lactophenol blue, acridine orange, silver, and calcofluor white stains have been used in diagnosis on histologic sections </a:t>
          </a:r>
        </a:p>
      </dgm:t>
    </dgm:pt>
    <dgm:pt modelId="{342F981E-F152-4A23-B8B0-F0202BBDA2E8}" type="parTrans" cxnId="{1BD0FA63-3078-4B9F-8176-9F82F369A763}">
      <dgm:prSet/>
      <dgm:spPr/>
      <dgm:t>
        <a:bodyPr/>
        <a:lstStyle/>
        <a:p>
          <a:endParaRPr lang="en-US"/>
        </a:p>
      </dgm:t>
    </dgm:pt>
    <dgm:pt modelId="{2066C677-ABD7-4D7C-8CDB-FB38D3271B92}" type="sibTrans" cxnId="{1BD0FA63-3078-4B9F-8176-9F82F369A763}">
      <dgm:prSet/>
      <dgm:spPr/>
      <dgm:t>
        <a:bodyPr/>
        <a:lstStyle/>
        <a:p>
          <a:endParaRPr lang="en-US"/>
        </a:p>
      </dgm:t>
    </dgm:pt>
    <dgm:pt modelId="{C954035E-2473-45B3-86C4-0EE59C55826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Cultured on non-nutrient agar with Page’s saline and </a:t>
          </a:r>
          <a:r>
            <a:rPr lang="en-US" i="1"/>
            <a:t>Escherichia coli</a:t>
          </a:r>
          <a:r>
            <a:rPr lang="en-US"/>
            <a:t> overlay &gt; makes “tracks” in culture</a:t>
          </a:r>
        </a:p>
      </dgm:t>
    </dgm:pt>
    <dgm:pt modelId="{553D9301-AD8E-443B-8334-D9647403A67C}" type="parTrans" cxnId="{BD415F6A-9888-489C-BA66-9534A1BD474F}">
      <dgm:prSet/>
      <dgm:spPr/>
      <dgm:t>
        <a:bodyPr/>
        <a:lstStyle/>
        <a:p>
          <a:endParaRPr lang="en-US"/>
        </a:p>
      </dgm:t>
    </dgm:pt>
    <dgm:pt modelId="{2CA84002-378A-4F7C-97ED-B48D9EF42C1C}" type="sibTrans" cxnId="{BD415F6A-9888-489C-BA66-9534A1BD474F}">
      <dgm:prSet/>
      <dgm:spPr/>
      <dgm:t>
        <a:bodyPr/>
        <a:lstStyle/>
        <a:p>
          <a:endParaRPr lang="en-US"/>
        </a:p>
      </dgm:t>
    </dgm:pt>
    <dgm:pt modelId="{01F99F03-51EB-4143-9E2D-3AA0D5FAC574}" type="pres">
      <dgm:prSet presAssocID="{A8FB6E72-5D7B-4F13-916C-D3878BB28940}" presName="root" presStyleCnt="0">
        <dgm:presLayoutVars>
          <dgm:dir/>
          <dgm:resizeHandles val="exact"/>
        </dgm:presLayoutVars>
      </dgm:prSet>
      <dgm:spPr/>
    </dgm:pt>
    <dgm:pt modelId="{50EB94EA-1A28-4ED8-9BB2-501B7C3E35C5}" type="pres">
      <dgm:prSet presAssocID="{01F5E2C1-E357-4B78-8B98-1CFAEFB9466C}" presName="compNode" presStyleCnt="0"/>
      <dgm:spPr/>
    </dgm:pt>
    <dgm:pt modelId="{6FEB4EC2-390A-4A50-A06E-BCF030ABA769}" type="pres">
      <dgm:prSet presAssocID="{01F5E2C1-E357-4B78-8B98-1CFAEFB9466C}" presName="bgRect" presStyleLbl="bgShp" presStyleIdx="0" presStyleCnt="3"/>
      <dgm:spPr/>
    </dgm:pt>
    <dgm:pt modelId="{4C98B495-402E-414F-ADEB-130331B3BFB0}" type="pres">
      <dgm:prSet presAssocID="{01F5E2C1-E357-4B78-8B98-1CFAEFB9466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808D0723-C92F-4B6C-B629-E4CBAED677AE}" type="pres">
      <dgm:prSet presAssocID="{01F5E2C1-E357-4B78-8B98-1CFAEFB9466C}" presName="spaceRect" presStyleCnt="0"/>
      <dgm:spPr/>
    </dgm:pt>
    <dgm:pt modelId="{98F5A943-86C5-4A5D-849E-3A1EB1ACFF5A}" type="pres">
      <dgm:prSet presAssocID="{01F5E2C1-E357-4B78-8B98-1CFAEFB9466C}" presName="parTx" presStyleLbl="revTx" presStyleIdx="0" presStyleCnt="3">
        <dgm:presLayoutVars>
          <dgm:chMax val="0"/>
          <dgm:chPref val="0"/>
        </dgm:presLayoutVars>
      </dgm:prSet>
      <dgm:spPr/>
    </dgm:pt>
    <dgm:pt modelId="{8A1D8A84-BAD1-4043-AAC8-C60EF188E71D}" type="pres">
      <dgm:prSet presAssocID="{5BEBC439-315C-465C-8110-3B3F518D1AE3}" presName="sibTrans" presStyleCnt="0"/>
      <dgm:spPr/>
    </dgm:pt>
    <dgm:pt modelId="{18152B19-0FF2-4E79-8225-BA8AF3B434A0}" type="pres">
      <dgm:prSet presAssocID="{C987693A-E4E1-4092-930B-B153C5ECB73B}" presName="compNode" presStyleCnt="0"/>
      <dgm:spPr/>
    </dgm:pt>
    <dgm:pt modelId="{5B5FE8D7-E9D2-4056-9ECD-FEA2B6F90DE1}" type="pres">
      <dgm:prSet presAssocID="{C987693A-E4E1-4092-930B-B153C5ECB73B}" presName="bgRect" presStyleLbl="bgShp" presStyleIdx="1" presStyleCnt="3"/>
      <dgm:spPr/>
    </dgm:pt>
    <dgm:pt modelId="{E4668E86-522A-43E5-AE17-1833ECBAC224}" type="pres">
      <dgm:prSet presAssocID="{C987693A-E4E1-4092-930B-B153C5ECB73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722EC7F6-23BD-4DE6-884A-6CA98CDE234D}" type="pres">
      <dgm:prSet presAssocID="{C987693A-E4E1-4092-930B-B153C5ECB73B}" presName="spaceRect" presStyleCnt="0"/>
      <dgm:spPr/>
    </dgm:pt>
    <dgm:pt modelId="{3F9737DF-8E20-4FC0-AD3C-1BDD1196920A}" type="pres">
      <dgm:prSet presAssocID="{C987693A-E4E1-4092-930B-B153C5ECB73B}" presName="parTx" presStyleLbl="revTx" presStyleIdx="1" presStyleCnt="3">
        <dgm:presLayoutVars>
          <dgm:chMax val="0"/>
          <dgm:chPref val="0"/>
        </dgm:presLayoutVars>
      </dgm:prSet>
      <dgm:spPr/>
    </dgm:pt>
    <dgm:pt modelId="{9182B221-435E-45E2-BEB9-64626076220B}" type="pres">
      <dgm:prSet presAssocID="{2066C677-ABD7-4D7C-8CDB-FB38D3271B92}" presName="sibTrans" presStyleCnt="0"/>
      <dgm:spPr/>
    </dgm:pt>
    <dgm:pt modelId="{0A94C02B-1E02-4209-96B4-0A0F542AFEFB}" type="pres">
      <dgm:prSet presAssocID="{C954035E-2473-45B3-86C4-0EE59C558264}" presName="compNode" presStyleCnt="0"/>
      <dgm:spPr/>
    </dgm:pt>
    <dgm:pt modelId="{9FACBDD7-6D3B-4036-B9C8-5A599B94C371}" type="pres">
      <dgm:prSet presAssocID="{C954035E-2473-45B3-86C4-0EE59C558264}" presName="bgRect" presStyleLbl="bgShp" presStyleIdx="2" presStyleCnt="3"/>
      <dgm:spPr/>
    </dgm:pt>
    <dgm:pt modelId="{9057394A-F0A5-4F9A-920D-4D8F413C63FF}" type="pres">
      <dgm:prSet presAssocID="{C954035E-2473-45B3-86C4-0EE59C55826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t"/>
        </a:ext>
      </dgm:extLst>
    </dgm:pt>
    <dgm:pt modelId="{5414AAC4-6D79-4273-B1D6-8F8C62845272}" type="pres">
      <dgm:prSet presAssocID="{C954035E-2473-45B3-86C4-0EE59C558264}" presName="spaceRect" presStyleCnt="0"/>
      <dgm:spPr/>
    </dgm:pt>
    <dgm:pt modelId="{47D26029-1A29-4520-A691-A15E1F1928D4}" type="pres">
      <dgm:prSet presAssocID="{C954035E-2473-45B3-86C4-0EE59C55826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BD0FA63-3078-4B9F-8176-9F82F369A763}" srcId="{A8FB6E72-5D7B-4F13-916C-D3878BB28940}" destId="{C987693A-E4E1-4092-930B-B153C5ECB73B}" srcOrd="1" destOrd="0" parTransId="{342F981E-F152-4A23-B8B0-F0202BBDA2E8}" sibTransId="{2066C677-ABD7-4D7C-8CDB-FB38D3271B92}"/>
    <dgm:cxn modelId="{BD415F6A-9888-489C-BA66-9534A1BD474F}" srcId="{A8FB6E72-5D7B-4F13-916C-D3878BB28940}" destId="{C954035E-2473-45B3-86C4-0EE59C558264}" srcOrd="2" destOrd="0" parTransId="{553D9301-AD8E-443B-8334-D9647403A67C}" sibTransId="{2CA84002-378A-4F7C-97ED-B48D9EF42C1C}"/>
    <dgm:cxn modelId="{B8B0706A-F223-4A6A-8988-025A7EDC1108}" type="presOf" srcId="{C987693A-E4E1-4092-930B-B153C5ECB73B}" destId="{3F9737DF-8E20-4FC0-AD3C-1BDD1196920A}" srcOrd="0" destOrd="0" presId="urn:microsoft.com/office/officeart/2018/2/layout/IconVerticalSolidList"/>
    <dgm:cxn modelId="{32D46AB5-3DBC-41EC-B59E-61E90F29AC8A}" type="presOf" srcId="{C954035E-2473-45B3-86C4-0EE59C558264}" destId="{47D26029-1A29-4520-A691-A15E1F1928D4}" srcOrd="0" destOrd="0" presId="urn:microsoft.com/office/officeart/2018/2/layout/IconVerticalSolidList"/>
    <dgm:cxn modelId="{58BA1EC7-43DF-4090-A6B0-85C276055066}" type="presOf" srcId="{01F5E2C1-E357-4B78-8B98-1CFAEFB9466C}" destId="{98F5A943-86C5-4A5D-849E-3A1EB1ACFF5A}" srcOrd="0" destOrd="0" presId="urn:microsoft.com/office/officeart/2018/2/layout/IconVerticalSolidList"/>
    <dgm:cxn modelId="{5C35BDD0-2BAF-4AF3-B87F-3DE936028C8A}" type="presOf" srcId="{A8FB6E72-5D7B-4F13-916C-D3878BB28940}" destId="{01F99F03-51EB-4143-9E2D-3AA0D5FAC574}" srcOrd="0" destOrd="0" presId="urn:microsoft.com/office/officeart/2018/2/layout/IconVerticalSolidList"/>
    <dgm:cxn modelId="{EA97BCE2-8A3A-4605-81DF-F43A0698B46B}" srcId="{A8FB6E72-5D7B-4F13-916C-D3878BB28940}" destId="{01F5E2C1-E357-4B78-8B98-1CFAEFB9466C}" srcOrd="0" destOrd="0" parTransId="{8AB50186-F781-4EF6-BF51-5C84595DBB59}" sibTransId="{5BEBC439-315C-465C-8110-3B3F518D1AE3}"/>
    <dgm:cxn modelId="{B1AB96AA-B69E-4495-93B6-535804F231D8}" type="presParOf" srcId="{01F99F03-51EB-4143-9E2D-3AA0D5FAC574}" destId="{50EB94EA-1A28-4ED8-9BB2-501B7C3E35C5}" srcOrd="0" destOrd="0" presId="urn:microsoft.com/office/officeart/2018/2/layout/IconVerticalSolidList"/>
    <dgm:cxn modelId="{2B48D51E-5B0A-4565-AF34-4E03C7A0C791}" type="presParOf" srcId="{50EB94EA-1A28-4ED8-9BB2-501B7C3E35C5}" destId="{6FEB4EC2-390A-4A50-A06E-BCF030ABA769}" srcOrd="0" destOrd="0" presId="urn:microsoft.com/office/officeart/2018/2/layout/IconVerticalSolidList"/>
    <dgm:cxn modelId="{9A5595F3-B567-4C7C-ABC8-93890927EC56}" type="presParOf" srcId="{50EB94EA-1A28-4ED8-9BB2-501B7C3E35C5}" destId="{4C98B495-402E-414F-ADEB-130331B3BFB0}" srcOrd="1" destOrd="0" presId="urn:microsoft.com/office/officeart/2018/2/layout/IconVerticalSolidList"/>
    <dgm:cxn modelId="{4BAAFC77-AF67-420F-B0D6-B16535B7565A}" type="presParOf" srcId="{50EB94EA-1A28-4ED8-9BB2-501B7C3E35C5}" destId="{808D0723-C92F-4B6C-B629-E4CBAED677AE}" srcOrd="2" destOrd="0" presId="urn:microsoft.com/office/officeart/2018/2/layout/IconVerticalSolidList"/>
    <dgm:cxn modelId="{95721D66-BAFC-402B-ABC4-D9374C373E8E}" type="presParOf" srcId="{50EB94EA-1A28-4ED8-9BB2-501B7C3E35C5}" destId="{98F5A943-86C5-4A5D-849E-3A1EB1ACFF5A}" srcOrd="3" destOrd="0" presId="urn:microsoft.com/office/officeart/2018/2/layout/IconVerticalSolidList"/>
    <dgm:cxn modelId="{B2864069-576D-4DE4-B2B0-45CAE692188C}" type="presParOf" srcId="{01F99F03-51EB-4143-9E2D-3AA0D5FAC574}" destId="{8A1D8A84-BAD1-4043-AAC8-C60EF188E71D}" srcOrd="1" destOrd="0" presId="urn:microsoft.com/office/officeart/2018/2/layout/IconVerticalSolidList"/>
    <dgm:cxn modelId="{CB9DCB0F-8AF3-4B29-B37B-8A491EE88AC3}" type="presParOf" srcId="{01F99F03-51EB-4143-9E2D-3AA0D5FAC574}" destId="{18152B19-0FF2-4E79-8225-BA8AF3B434A0}" srcOrd="2" destOrd="0" presId="urn:microsoft.com/office/officeart/2018/2/layout/IconVerticalSolidList"/>
    <dgm:cxn modelId="{AC4D4D05-177F-4FCF-B102-BBC0826E78CA}" type="presParOf" srcId="{18152B19-0FF2-4E79-8225-BA8AF3B434A0}" destId="{5B5FE8D7-E9D2-4056-9ECD-FEA2B6F90DE1}" srcOrd="0" destOrd="0" presId="urn:microsoft.com/office/officeart/2018/2/layout/IconVerticalSolidList"/>
    <dgm:cxn modelId="{52C65C34-8EEF-449D-8D5A-F49110762343}" type="presParOf" srcId="{18152B19-0FF2-4E79-8225-BA8AF3B434A0}" destId="{E4668E86-522A-43E5-AE17-1833ECBAC224}" srcOrd="1" destOrd="0" presId="urn:microsoft.com/office/officeart/2018/2/layout/IconVerticalSolidList"/>
    <dgm:cxn modelId="{C9B2C11C-D94E-4109-8EC3-7F6777C64A9F}" type="presParOf" srcId="{18152B19-0FF2-4E79-8225-BA8AF3B434A0}" destId="{722EC7F6-23BD-4DE6-884A-6CA98CDE234D}" srcOrd="2" destOrd="0" presId="urn:microsoft.com/office/officeart/2018/2/layout/IconVerticalSolidList"/>
    <dgm:cxn modelId="{B31DAD8F-9690-4667-9CD0-D46DECB0DB53}" type="presParOf" srcId="{18152B19-0FF2-4E79-8225-BA8AF3B434A0}" destId="{3F9737DF-8E20-4FC0-AD3C-1BDD1196920A}" srcOrd="3" destOrd="0" presId="urn:microsoft.com/office/officeart/2018/2/layout/IconVerticalSolidList"/>
    <dgm:cxn modelId="{159CB9B2-FAE8-4FC7-B33D-EEE76973DD10}" type="presParOf" srcId="{01F99F03-51EB-4143-9E2D-3AA0D5FAC574}" destId="{9182B221-435E-45E2-BEB9-64626076220B}" srcOrd="3" destOrd="0" presId="urn:microsoft.com/office/officeart/2018/2/layout/IconVerticalSolidList"/>
    <dgm:cxn modelId="{A6C84A1C-1FC5-4097-8C3C-39C5803672A5}" type="presParOf" srcId="{01F99F03-51EB-4143-9E2D-3AA0D5FAC574}" destId="{0A94C02B-1E02-4209-96B4-0A0F542AFEFB}" srcOrd="4" destOrd="0" presId="urn:microsoft.com/office/officeart/2018/2/layout/IconVerticalSolidList"/>
    <dgm:cxn modelId="{E62ACD56-073C-4AF3-9F31-C1D6733FAD9C}" type="presParOf" srcId="{0A94C02B-1E02-4209-96B4-0A0F542AFEFB}" destId="{9FACBDD7-6D3B-4036-B9C8-5A599B94C371}" srcOrd="0" destOrd="0" presId="urn:microsoft.com/office/officeart/2018/2/layout/IconVerticalSolidList"/>
    <dgm:cxn modelId="{AFAB19AA-CF38-427B-8072-AAD49CB0791D}" type="presParOf" srcId="{0A94C02B-1E02-4209-96B4-0A0F542AFEFB}" destId="{9057394A-F0A5-4F9A-920D-4D8F413C63FF}" srcOrd="1" destOrd="0" presId="urn:microsoft.com/office/officeart/2018/2/layout/IconVerticalSolidList"/>
    <dgm:cxn modelId="{54C89445-D17E-400B-B326-92DEFC0957F7}" type="presParOf" srcId="{0A94C02B-1E02-4209-96B4-0A0F542AFEFB}" destId="{5414AAC4-6D79-4273-B1D6-8F8C62845272}" srcOrd="2" destOrd="0" presId="urn:microsoft.com/office/officeart/2018/2/layout/IconVerticalSolidList"/>
    <dgm:cxn modelId="{B1775964-4C01-4373-97B8-9DB1A7E2FA17}" type="presParOf" srcId="{0A94C02B-1E02-4209-96B4-0A0F542AFEFB}" destId="{47D26029-1A29-4520-A691-A15E1F1928D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4072D10-4367-41CB-8793-228568130280}" type="doc">
      <dgm:prSet loTypeId="urn:microsoft.com/office/officeart/2005/8/layout/hierarchy3" loCatId="hierarchy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D2D4727-B9BD-47D1-B847-B77859CBC7DC}">
      <dgm:prSet/>
      <dgm:spPr/>
      <dgm:t>
        <a:bodyPr/>
        <a:lstStyle/>
        <a:p>
          <a:r>
            <a:rPr lang="en-US" i="1"/>
            <a:t>Trichomonas vaginalis</a:t>
          </a:r>
          <a:endParaRPr lang="en-US"/>
        </a:p>
      </dgm:t>
    </dgm:pt>
    <dgm:pt modelId="{3FD4F6D9-CD28-4E4F-8739-727919DE1869}" type="parTrans" cxnId="{EADD5557-17CA-4B93-8373-84ACBBE4231C}">
      <dgm:prSet/>
      <dgm:spPr/>
      <dgm:t>
        <a:bodyPr/>
        <a:lstStyle/>
        <a:p>
          <a:endParaRPr lang="en-US"/>
        </a:p>
      </dgm:t>
    </dgm:pt>
    <dgm:pt modelId="{E9720D28-3806-42B6-B92E-4C78EE37C407}" type="sibTrans" cxnId="{EADD5557-17CA-4B93-8373-84ACBBE4231C}">
      <dgm:prSet/>
      <dgm:spPr/>
      <dgm:t>
        <a:bodyPr/>
        <a:lstStyle/>
        <a:p>
          <a:endParaRPr lang="en-US"/>
        </a:p>
      </dgm:t>
    </dgm:pt>
    <dgm:pt modelId="{A116BCC9-4789-4639-B12E-EE6593B391DA}">
      <dgm:prSet/>
      <dgm:spPr/>
      <dgm:t>
        <a:bodyPr/>
        <a:lstStyle/>
        <a:p>
          <a:r>
            <a:rPr lang="en-US" i="1"/>
            <a:t>Toxoplasma gondii</a:t>
          </a:r>
          <a:endParaRPr lang="en-US"/>
        </a:p>
      </dgm:t>
    </dgm:pt>
    <dgm:pt modelId="{9321A547-6CAD-4DA0-BF86-557D867FD610}" type="parTrans" cxnId="{B56251AD-04B3-4887-BB43-A07E22F68CC0}">
      <dgm:prSet/>
      <dgm:spPr/>
      <dgm:t>
        <a:bodyPr/>
        <a:lstStyle/>
        <a:p>
          <a:endParaRPr lang="en-US"/>
        </a:p>
      </dgm:t>
    </dgm:pt>
    <dgm:pt modelId="{5EA84251-F852-44F1-8184-0195C3869FB1}" type="sibTrans" cxnId="{B56251AD-04B3-4887-BB43-A07E22F68CC0}">
      <dgm:prSet/>
      <dgm:spPr/>
      <dgm:t>
        <a:bodyPr/>
        <a:lstStyle/>
        <a:p>
          <a:endParaRPr lang="en-US"/>
        </a:p>
      </dgm:t>
    </dgm:pt>
    <dgm:pt modelId="{20B4E941-CDA3-4822-AC19-0027E3C1C4A7}" type="pres">
      <dgm:prSet presAssocID="{94072D10-4367-41CB-8793-22856813028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AA22B37-EF27-4AA6-B765-7A31B2C2B8DA}" type="pres">
      <dgm:prSet presAssocID="{ED2D4727-B9BD-47D1-B847-B77859CBC7DC}" presName="root" presStyleCnt="0"/>
      <dgm:spPr/>
    </dgm:pt>
    <dgm:pt modelId="{158EF506-B993-4209-91D1-C48531969E8C}" type="pres">
      <dgm:prSet presAssocID="{ED2D4727-B9BD-47D1-B847-B77859CBC7DC}" presName="rootComposite" presStyleCnt="0"/>
      <dgm:spPr/>
    </dgm:pt>
    <dgm:pt modelId="{3308BB01-02A1-48AE-B590-B46D6C63BA94}" type="pres">
      <dgm:prSet presAssocID="{ED2D4727-B9BD-47D1-B847-B77859CBC7DC}" presName="rootText" presStyleLbl="node1" presStyleIdx="0" presStyleCnt="2"/>
      <dgm:spPr/>
    </dgm:pt>
    <dgm:pt modelId="{9E21F7F5-C584-4CE8-B15D-BB50F43CF86D}" type="pres">
      <dgm:prSet presAssocID="{ED2D4727-B9BD-47D1-B847-B77859CBC7DC}" presName="rootConnector" presStyleLbl="node1" presStyleIdx="0" presStyleCnt="2"/>
      <dgm:spPr/>
    </dgm:pt>
    <dgm:pt modelId="{1F378AF2-F6CE-48A0-B839-676EDF0776BB}" type="pres">
      <dgm:prSet presAssocID="{ED2D4727-B9BD-47D1-B847-B77859CBC7DC}" presName="childShape" presStyleCnt="0"/>
      <dgm:spPr/>
    </dgm:pt>
    <dgm:pt modelId="{BAADAF8A-CE05-4D6F-B5F3-A780708E1446}" type="pres">
      <dgm:prSet presAssocID="{A116BCC9-4789-4639-B12E-EE6593B391DA}" presName="root" presStyleCnt="0"/>
      <dgm:spPr/>
    </dgm:pt>
    <dgm:pt modelId="{6AC8D0B0-9682-400F-803B-C8457D22016E}" type="pres">
      <dgm:prSet presAssocID="{A116BCC9-4789-4639-B12E-EE6593B391DA}" presName="rootComposite" presStyleCnt="0"/>
      <dgm:spPr/>
    </dgm:pt>
    <dgm:pt modelId="{34565B84-1A5F-428A-B3CB-E589D2D10ABF}" type="pres">
      <dgm:prSet presAssocID="{A116BCC9-4789-4639-B12E-EE6593B391DA}" presName="rootText" presStyleLbl="node1" presStyleIdx="1" presStyleCnt="2"/>
      <dgm:spPr/>
    </dgm:pt>
    <dgm:pt modelId="{36D6B9B0-EF7D-4C30-AC97-3B054284E350}" type="pres">
      <dgm:prSet presAssocID="{A116BCC9-4789-4639-B12E-EE6593B391DA}" presName="rootConnector" presStyleLbl="node1" presStyleIdx="1" presStyleCnt="2"/>
      <dgm:spPr/>
    </dgm:pt>
    <dgm:pt modelId="{0B1E7311-9513-4500-AE65-D6E27B32CF83}" type="pres">
      <dgm:prSet presAssocID="{A116BCC9-4789-4639-B12E-EE6593B391DA}" presName="childShape" presStyleCnt="0"/>
      <dgm:spPr/>
    </dgm:pt>
  </dgm:ptLst>
  <dgm:cxnLst>
    <dgm:cxn modelId="{73D91D0D-4B43-40FE-8545-D165A64406DD}" type="presOf" srcId="{94072D10-4367-41CB-8793-228568130280}" destId="{20B4E941-CDA3-4822-AC19-0027E3C1C4A7}" srcOrd="0" destOrd="0" presId="urn:microsoft.com/office/officeart/2005/8/layout/hierarchy3"/>
    <dgm:cxn modelId="{EADD5557-17CA-4B93-8373-84ACBBE4231C}" srcId="{94072D10-4367-41CB-8793-228568130280}" destId="{ED2D4727-B9BD-47D1-B847-B77859CBC7DC}" srcOrd="0" destOrd="0" parTransId="{3FD4F6D9-CD28-4E4F-8739-727919DE1869}" sibTransId="{E9720D28-3806-42B6-B92E-4C78EE37C407}"/>
    <dgm:cxn modelId="{FD967E8F-7F59-4DA3-9929-7B9548CE7BF4}" type="presOf" srcId="{A116BCC9-4789-4639-B12E-EE6593B391DA}" destId="{34565B84-1A5F-428A-B3CB-E589D2D10ABF}" srcOrd="0" destOrd="0" presId="urn:microsoft.com/office/officeart/2005/8/layout/hierarchy3"/>
    <dgm:cxn modelId="{3F0218A5-F742-4756-8005-6200A21708DB}" type="presOf" srcId="{A116BCC9-4789-4639-B12E-EE6593B391DA}" destId="{36D6B9B0-EF7D-4C30-AC97-3B054284E350}" srcOrd="1" destOrd="0" presId="urn:microsoft.com/office/officeart/2005/8/layout/hierarchy3"/>
    <dgm:cxn modelId="{B56251AD-04B3-4887-BB43-A07E22F68CC0}" srcId="{94072D10-4367-41CB-8793-228568130280}" destId="{A116BCC9-4789-4639-B12E-EE6593B391DA}" srcOrd="1" destOrd="0" parTransId="{9321A547-6CAD-4DA0-BF86-557D867FD610}" sibTransId="{5EA84251-F852-44F1-8184-0195C3869FB1}"/>
    <dgm:cxn modelId="{486119CC-684A-4E6C-A853-1CF758EA2450}" type="presOf" srcId="{ED2D4727-B9BD-47D1-B847-B77859CBC7DC}" destId="{9E21F7F5-C584-4CE8-B15D-BB50F43CF86D}" srcOrd="1" destOrd="0" presId="urn:microsoft.com/office/officeart/2005/8/layout/hierarchy3"/>
    <dgm:cxn modelId="{30AB61F3-B49F-4560-9AEC-67CD4B7B6753}" type="presOf" srcId="{ED2D4727-B9BD-47D1-B847-B77859CBC7DC}" destId="{3308BB01-02A1-48AE-B590-B46D6C63BA94}" srcOrd="0" destOrd="0" presId="urn:microsoft.com/office/officeart/2005/8/layout/hierarchy3"/>
    <dgm:cxn modelId="{5586A17C-324C-450B-8CB4-ED55C95568C7}" type="presParOf" srcId="{20B4E941-CDA3-4822-AC19-0027E3C1C4A7}" destId="{7AA22B37-EF27-4AA6-B765-7A31B2C2B8DA}" srcOrd="0" destOrd="0" presId="urn:microsoft.com/office/officeart/2005/8/layout/hierarchy3"/>
    <dgm:cxn modelId="{08129D3F-F1B3-46D9-A019-869075C67A03}" type="presParOf" srcId="{7AA22B37-EF27-4AA6-B765-7A31B2C2B8DA}" destId="{158EF506-B993-4209-91D1-C48531969E8C}" srcOrd="0" destOrd="0" presId="urn:microsoft.com/office/officeart/2005/8/layout/hierarchy3"/>
    <dgm:cxn modelId="{24A0F8B0-9C89-4AD9-9E10-92576FEB1458}" type="presParOf" srcId="{158EF506-B993-4209-91D1-C48531969E8C}" destId="{3308BB01-02A1-48AE-B590-B46D6C63BA94}" srcOrd="0" destOrd="0" presId="urn:microsoft.com/office/officeart/2005/8/layout/hierarchy3"/>
    <dgm:cxn modelId="{85E23EE0-6F31-4038-9E59-657125F06757}" type="presParOf" srcId="{158EF506-B993-4209-91D1-C48531969E8C}" destId="{9E21F7F5-C584-4CE8-B15D-BB50F43CF86D}" srcOrd="1" destOrd="0" presId="urn:microsoft.com/office/officeart/2005/8/layout/hierarchy3"/>
    <dgm:cxn modelId="{052AA4B8-B55B-4ED6-AF9D-1C5789EFE14E}" type="presParOf" srcId="{7AA22B37-EF27-4AA6-B765-7A31B2C2B8DA}" destId="{1F378AF2-F6CE-48A0-B839-676EDF0776BB}" srcOrd="1" destOrd="0" presId="urn:microsoft.com/office/officeart/2005/8/layout/hierarchy3"/>
    <dgm:cxn modelId="{222FAB78-0A4A-4D46-8D67-0537814656A5}" type="presParOf" srcId="{20B4E941-CDA3-4822-AC19-0027E3C1C4A7}" destId="{BAADAF8A-CE05-4D6F-B5F3-A780708E1446}" srcOrd="1" destOrd="0" presId="urn:microsoft.com/office/officeart/2005/8/layout/hierarchy3"/>
    <dgm:cxn modelId="{4089F37E-B3A2-4123-8954-B9B037B5F720}" type="presParOf" srcId="{BAADAF8A-CE05-4D6F-B5F3-A780708E1446}" destId="{6AC8D0B0-9682-400F-803B-C8457D22016E}" srcOrd="0" destOrd="0" presId="urn:microsoft.com/office/officeart/2005/8/layout/hierarchy3"/>
    <dgm:cxn modelId="{0C6B2CE5-5710-477A-84FD-274F3BA05534}" type="presParOf" srcId="{6AC8D0B0-9682-400F-803B-C8457D22016E}" destId="{34565B84-1A5F-428A-B3CB-E589D2D10ABF}" srcOrd="0" destOrd="0" presId="urn:microsoft.com/office/officeart/2005/8/layout/hierarchy3"/>
    <dgm:cxn modelId="{5EB34A2C-DBEC-4092-A865-62548F6A8470}" type="presParOf" srcId="{6AC8D0B0-9682-400F-803B-C8457D22016E}" destId="{36D6B9B0-EF7D-4C30-AC97-3B054284E350}" srcOrd="1" destOrd="0" presId="urn:microsoft.com/office/officeart/2005/8/layout/hierarchy3"/>
    <dgm:cxn modelId="{EC6519BB-5F12-4188-B5E6-62CFC78F26CA}" type="presParOf" srcId="{BAADAF8A-CE05-4D6F-B5F3-A780708E1446}" destId="{0B1E7311-9513-4500-AE65-D6E27B32CF8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100F506-8D79-4430-83BC-E1EE17BCBE42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AF36A5A-FE53-4416-9B23-7865B4B3B838}">
      <dgm:prSet/>
      <dgm:spPr/>
      <dgm:t>
        <a:bodyPr/>
        <a:lstStyle/>
        <a:p>
          <a:r>
            <a:rPr lang="en-US"/>
            <a:t>Flagellate, does not appear to have a cyst form</a:t>
          </a:r>
        </a:p>
      </dgm:t>
    </dgm:pt>
    <dgm:pt modelId="{41212F16-F42B-4B28-A330-07F1687FC65B}" type="parTrans" cxnId="{17CB3D99-9808-41A3-9C45-02B8A6A8AB25}">
      <dgm:prSet/>
      <dgm:spPr/>
      <dgm:t>
        <a:bodyPr/>
        <a:lstStyle/>
        <a:p>
          <a:endParaRPr lang="en-US"/>
        </a:p>
      </dgm:t>
    </dgm:pt>
    <dgm:pt modelId="{D80D67F5-7576-4D1B-A35A-9530C36B3B69}" type="sibTrans" cxnId="{17CB3D99-9808-41A3-9C45-02B8A6A8AB25}">
      <dgm:prSet/>
      <dgm:spPr/>
      <dgm:t>
        <a:bodyPr/>
        <a:lstStyle/>
        <a:p>
          <a:endParaRPr lang="en-US"/>
        </a:p>
      </dgm:t>
    </dgm:pt>
    <dgm:pt modelId="{A5B1A06C-8CBF-4600-8123-52A2E0A7377F}">
      <dgm:prSet/>
      <dgm:spPr/>
      <dgm:t>
        <a:bodyPr/>
        <a:lstStyle/>
        <a:p>
          <a:r>
            <a:rPr lang="en-US"/>
            <a:t>Resides in the female lower genital tract and the male urethra and prostate</a:t>
          </a:r>
        </a:p>
      </dgm:t>
    </dgm:pt>
    <dgm:pt modelId="{01BE5F8F-5B9A-472D-9F75-8333507E264F}" type="parTrans" cxnId="{74685113-A682-419C-9E89-C181DCBD0B76}">
      <dgm:prSet/>
      <dgm:spPr/>
      <dgm:t>
        <a:bodyPr/>
        <a:lstStyle/>
        <a:p>
          <a:endParaRPr lang="en-US"/>
        </a:p>
      </dgm:t>
    </dgm:pt>
    <dgm:pt modelId="{AC3DB7AF-FC03-4C2D-B0D1-8AB0E73FD6B9}" type="sibTrans" cxnId="{74685113-A682-419C-9E89-C181DCBD0B76}">
      <dgm:prSet/>
      <dgm:spPr/>
      <dgm:t>
        <a:bodyPr/>
        <a:lstStyle/>
        <a:p>
          <a:endParaRPr lang="en-US"/>
        </a:p>
      </dgm:t>
    </dgm:pt>
    <dgm:pt modelId="{DDA0A37A-481B-4729-8A3E-A699C0DB65D2}">
      <dgm:prSet/>
      <dgm:spPr/>
      <dgm:t>
        <a:bodyPr/>
        <a:lstStyle/>
        <a:p>
          <a:r>
            <a:rPr lang="en-US"/>
            <a:t>Sexually transmitted</a:t>
          </a:r>
        </a:p>
      </dgm:t>
    </dgm:pt>
    <dgm:pt modelId="{7963E5AE-7B82-4620-8E9B-68BB2BD388AC}" type="parTrans" cxnId="{C4AB1C3F-C526-4614-A207-3D77196D8101}">
      <dgm:prSet/>
      <dgm:spPr/>
      <dgm:t>
        <a:bodyPr/>
        <a:lstStyle/>
        <a:p>
          <a:endParaRPr lang="en-US"/>
        </a:p>
      </dgm:t>
    </dgm:pt>
    <dgm:pt modelId="{BA746643-9389-4AAF-83BF-3F3F7347EF38}" type="sibTrans" cxnId="{C4AB1C3F-C526-4614-A207-3D77196D8101}">
      <dgm:prSet/>
      <dgm:spPr/>
      <dgm:t>
        <a:bodyPr/>
        <a:lstStyle/>
        <a:p>
          <a:endParaRPr lang="en-US"/>
        </a:p>
      </dgm:t>
    </dgm:pt>
    <dgm:pt modelId="{21523FB7-8A44-4EEC-8873-1C6AA82A03C0}">
      <dgm:prSet/>
      <dgm:spPr/>
      <dgm:t>
        <a:bodyPr/>
        <a:lstStyle/>
        <a:p>
          <a:r>
            <a:rPr lang="en-US"/>
            <a:t>Clinical presentation in women is frequently symptomatic</a:t>
          </a:r>
        </a:p>
      </dgm:t>
    </dgm:pt>
    <dgm:pt modelId="{C7365F35-D82F-4D68-8D95-421325A52B8C}" type="parTrans" cxnId="{C5313D54-A98A-4A31-A0CF-C5CA0A3A4203}">
      <dgm:prSet/>
      <dgm:spPr/>
      <dgm:t>
        <a:bodyPr/>
        <a:lstStyle/>
        <a:p>
          <a:endParaRPr lang="en-US"/>
        </a:p>
      </dgm:t>
    </dgm:pt>
    <dgm:pt modelId="{0598A90C-156A-4275-A8C4-688476AB7A85}" type="sibTrans" cxnId="{C5313D54-A98A-4A31-A0CF-C5CA0A3A4203}">
      <dgm:prSet/>
      <dgm:spPr/>
      <dgm:t>
        <a:bodyPr/>
        <a:lstStyle/>
        <a:p>
          <a:endParaRPr lang="en-US"/>
        </a:p>
      </dgm:t>
    </dgm:pt>
    <dgm:pt modelId="{04347C58-009B-47B5-BF18-89FDBCD2A8DB}">
      <dgm:prSet/>
      <dgm:spPr/>
      <dgm:t>
        <a:bodyPr/>
        <a:lstStyle/>
        <a:p>
          <a:r>
            <a:rPr lang="en-US"/>
            <a:t>Most common: vaginitis with a frothy or milky discharge and amine odor</a:t>
          </a:r>
        </a:p>
      </dgm:t>
    </dgm:pt>
    <dgm:pt modelId="{DCABF03B-977A-4B28-9DF1-2963DF37D17F}" type="parTrans" cxnId="{3BAE5C5E-860F-43B0-A884-FDABB0B1DD9A}">
      <dgm:prSet/>
      <dgm:spPr/>
      <dgm:t>
        <a:bodyPr/>
        <a:lstStyle/>
        <a:p>
          <a:endParaRPr lang="en-US"/>
        </a:p>
      </dgm:t>
    </dgm:pt>
    <dgm:pt modelId="{1366B42A-8256-4FFD-8D23-5617D2E3D2B0}" type="sibTrans" cxnId="{3BAE5C5E-860F-43B0-A884-FDABB0B1DD9A}">
      <dgm:prSet/>
      <dgm:spPr/>
      <dgm:t>
        <a:bodyPr/>
        <a:lstStyle/>
        <a:p>
          <a:endParaRPr lang="en-US"/>
        </a:p>
      </dgm:t>
    </dgm:pt>
    <dgm:pt modelId="{EAA1EE73-F6AA-4A16-85F3-528B8FC81D27}">
      <dgm:prSet/>
      <dgm:spPr/>
      <dgm:t>
        <a:bodyPr/>
        <a:lstStyle/>
        <a:p>
          <a:r>
            <a:rPr lang="en-US"/>
            <a:t>More severe: vulvar and cervical lesions, abdominal pain, dysuria and dyspareunia</a:t>
          </a:r>
        </a:p>
      </dgm:t>
    </dgm:pt>
    <dgm:pt modelId="{3DF13046-2203-4EDB-BDAC-D476A7A75DAE}" type="parTrans" cxnId="{EBBB8BB8-99A5-4829-988C-1C153581CE0F}">
      <dgm:prSet/>
      <dgm:spPr/>
      <dgm:t>
        <a:bodyPr/>
        <a:lstStyle/>
        <a:p>
          <a:endParaRPr lang="en-US"/>
        </a:p>
      </dgm:t>
    </dgm:pt>
    <dgm:pt modelId="{2069BE6F-7F07-49CF-A2DA-118D25FEBE33}" type="sibTrans" cxnId="{EBBB8BB8-99A5-4829-988C-1C153581CE0F}">
      <dgm:prSet/>
      <dgm:spPr/>
      <dgm:t>
        <a:bodyPr/>
        <a:lstStyle/>
        <a:p>
          <a:endParaRPr lang="en-US"/>
        </a:p>
      </dgm:t>
    </dgm:pt>
    <dgm:pt modelId="{0A23CA30-EE36-4913-8C7B-71A87D360AAA}">
      <dgm:prSet/>
      <dgm:spPr/>
      <dgm:t>
        <a:bodyPr/>
        <a:lstStyle/>
        <a:p>
          <a:r>
            <a:rPr lang="en-US"/>
            <a:t>In men, the infection is frequently asymptomatic</a:t>
          </a:r>
        </a:p>
      </dgm:t>
    </dgm:pt>
    <dgm:pt modelId="{69A1D5FE-5764-48BF-92F2-D51C0FE0D24D}" type="parTrans" cxnId="{769117F1-51B9-4A27-A076-6723D686098A}">
      <dgm:prSet/>
      <dgm:spPr/>
      <dgm:t>
        <a:bodyPr/>
        <a:lstStyle/>
        <a:p>
          <a:endParaRPr lang="en-US"/>
        </a:p>
      </dgm:t>
    </dgm:pt>
    <dgm:pt modelId="{865ABF57-02C7-447B-80C1-C1229720B13C}" type="sibTrans" cxnId="{769117F1-51B9-4A27-A076-6723D686098A}">
      <dgm:prSet/>
      <dgm:spPr/>
      <dgm:t>
        <a:bodyPr/>
        <a:lstStyle/>
        <a:p>
          <a:endParaRPr lang="en-US"/>
        </a:p>
      </dgm:t>
    </dgm:pt>
    <dgm:pt modelId="{C73154E0-F9E2-4743-8CFE-E8AA90AEE5CF}">
      <dgm:prSet/>
      <dgm:spPr/>
      <dgm:t>
        <a:bodyPr/>
        <a:lstStyle/>
        <a:p>
          <a:r>
            <a:rPr lang="en-US"/>
            <a:t>Occasionally, urethritis, epididymitis, and prostatitis</a:t>
          </a:r>
        </a:p>
      </dgm:t>
    </dgm:pt>
    <dgm:pt modelId="{64C08E81-C8C0-4CFA-93B6-AD3C4BC3BDF7}" type="parTrans" cxnId="{29CC27F3-5152-4A9A-B3AC-8E6EEC94E569}">
      <dgm:prSet/>
      <dgm:spPr/>
      <dgm:t>
        <a:bodyPr/>
        <a:lstStyle/>
        <a:p>
          <a:endParaRPr lang="en-US"/>
        </a:p>
      </dgm:t>
    </dgm:pt>
    <dgm:pt modelId="{C8C27B6A-6714-48A9-A806-DB9C2A157797}" type="sibTrans" cxnId="{29CC27F3-5152-4A9A-B3AC-8E6EEC94E569}">
      <dgm:prSet/>
      <dgm:spPr/>
      <dgm:t>
        <a:bodyPr/>
        <a:lstStyle/>
        <a:p>
          <a:endParaRPr lang="en-US"/>
        </a:p>
      </dgm:t>
    </dgm:pt>
    <dgm:pt modelId="{CA6ABC3F-DE73-46C4-8991-7831102ADAAC}" type="pres">
      <dgm:prSet presAssocID="{8100F506-8D79-4430-83BC-E1EE17BCBE42}" presName="linear" presStyleCnt="0">
        <dgm:presLayoutVars>
          <dgm:animLvl val="lvl"/>
          <dgm:resizeHandles val="exact"/>
        </dgm:presLayoutVars>
      </dgm:prSet>
      <dgm:spPr/>
    </dgm:pt>
    <dgm:pt modelId="{1FF270FA-6CE8-40FB-AFF4-B698A881CDD7}" type="pres">
      <dgm:prSet presAssocID="{FAF36A5A-FE53-4416-9B23-7865B4B3B83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AB44A1E-1C21-4694-A63F-C2EF3AC77B80}" type="pres">
      <dgm:prSet presAssocID="{D80D67F5-7576-4D1B-A35A-9530C36B3B69}" presName="spacer" presStyleCnt="0"/>
      <dgm:spPr/>
    </dgm:pt>
    <dgm:pt modelId="{4324E150-F047-40A7-9E42-AFF6419AC38D}" type="pres">
      <dgm:prSet presAssocID="{A5B1A06C-8CBF-4600-8123-52A2E0A7377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9BE7ED3-B6FE-4BC1-A444-022563D0E4F4}" type="pres">
      <dgm:prSet presAssocID="{AC3DB7AF-FC03-4C2D-B0D1-8AB0E73FD6B9}" presName="spacer" presStyleCnt="0"/>
      <dgm:spPr/>
    </dgm:pt>
    <dgm:pt modelId="{4A29E31E-D756-44CC-9205-D2AF8BE6EDD2}" type="pres">
      <dgm:prSet presAssocID="{DDA0A37A-481B-4729-8A3E-A699C0DB65D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9B1CA8E-359C-423B-8795-517C9BF3C1CE}" type="pres">
      <dgm:prSet presAssocID="{BA746643-9389-4AAF-83BF-3F3F7347EF38}" presName="spacer" presStyleCnt="0"/>
      <dgm:spPr/>
    </dgm:pt>
    <dgm:pt modelId="{0093A03F-99CB-4A6C-A403-751D141FF1AB}" type="pres">
      <dgm:prSet presAssocID="{21523FB7-8A44-4EEC-8873-1C6AA82A03C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D91EAAD-EAD6-4FCA-ACC1-1F86C3BADCA6}" type="pres">
      <dgm:prSet presAssocID="{21523FB7-8A44-4EEC-8873-1C6AA82A03C0}" presName="childText" presStyleLbl="revTx" presStyleIdx="0" presStyleCnt="2">
        <dgm:presLayoutVars>
          <dgm:bulletEnabled val="1"/>
        </dgm:presLayoutVars>
      </dgm:prSet>
      <dgm:spPr/>
    </dgm:pt>
    <dgm:pt modelId="{9C3303C9-8B5A-413A-99F2-EC5DDEBBFC8D}" type="pres">
      <dgm:prSet presAssocID="{0A23CA30-EE36-4913-8C7B-71A87D360AAA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986D70F1-4AF4-4783-B165-4AF3123CB0A3}" type="pres">
      <dgm:prSet presAssocID="{0A23CA30-EE36-4913-8C7B-71A87D360AAA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2B69503-7352-4225-B591-59497E90E02C}" type="presOf" srcId="{C73154E0-F9E2-4743-8CFE-E8AA90AEE5CF}" destId="{986D70F1-4AF4-4783-B165-4AF3123CB0A3}" srcOrd="0" destOrd="0" presId="urn:microsoft.com/office/officeart/2005/8/layout/vList2"/>
    <dgm:cxn modelId="{74685113-A682-419C-9E89-C181DCBD0B76}" srcId="{8100F506-8D79-4430-83BC-E1EE17BCBE42}" destId="{A5B1A06C-8CBF-4600-8123-52A2E0A7377F}" srcOrd="1" destOrd="0" parTransId="{01BE5F8F-5B9A-472D-9F75-8333507E264F}" sibTransId="{AC3DB7AF-FC03-4C2D-B0D1-8AB0E73FD6B9}"/>
    <dgm:cxn modelId="{C4AB1C3F-C526-4614-A207-3D77196D8101}" srcId="{8100F506-8D79-4430-83BC-E1EE17BCBE42}" destId="{DDA0A37A-481B-4729-8A3E-A699C0DB65D2}" srcOrd="2" destOrd="0" parTransId="{7963E5AE-7B82-4620-8E9B-68BB2BD388AC}" sibTransId="{BA746643-9389-4AAF-83BF-3F3F7347EF38}"/>
    <dgm:cxn modelId="{3BAE5C5E-860F-43B0-A884-FDABB0B1DD9A}" srcId="{21523FB7-8A44-4EEC-8873-1C6AA82A03C0}" destId="{04347C58-009B-47B5-BF18-89FDBCD2A8DB}" srcOrd="0" destOrd="0" parTransId="{DCABF03B-977A-4B28-9DF1-2963DF37D17F}" sibTransId="{1366B42A-8256-4FFD-8D23-5617D2E3D2B0}"/>
    <dgm:cxn modelId="{7CE5065F-66EB-4711-9CAA-F7E2BBD19093}" type="presOf" srcId="{FAF36A5A-FE53-4416-9B23-7865B4B3B838}" destId="{1FF270FA-6CE8-40FB-AFF4-B698A881CDD7}" srcOrd="0" destOrd="0" presId="urn:microsoft.com/office/officeart/2005/8/layout/vList2"/>
    <dgm:cxn modelId="{45BB2641-B74C-42C9-8003-AE65DEC01081}" type="presOf" srcId="{A5B1A06C-8CBF-4600-8123-52A2E0A7377F}" destId="{4324E150-F047-40A7-9E42-AFF6419AC38D}" srcOrd="0" destOrd="0" presId="urn:microsoft.com/office/officeart/2005/8/layout/vList2"/>
    <dgm:cxn modelId="{08B1EC6F-D495-44A3-8F28-A1767551BB42}" type="presOf" srcId="{EAA1EE73-F6AA-4A16-85F3-528B8FC81D27}" destId="{4D91EAAD-EAD6-4FCA-ACC1-1F86C3BADCA6}" srcOrd="0" destOrd="1" presId="urn:microsoft.com/office/officeart/2005/8/layout/vList2"/>
    <dgm:cxn modelId="{C5313D54-A98A-4A31-A0CF-C5CA0A3A4203}" srcId="{8100F506-8D79-4430-83BC-E1EE17BCBE42}" destId="{21523FB7-8A44-4EEC-8873-1C6AA82A03C0}" srcOrd="3" destOrd="0" parTransId="{C7365F35-D82F-4D68-8D95-421325A52B8C}" sibTransId="{0598A90C-156A-4275-A8C4-688476AB7A85}"/>
    <dgm:cxn modelId="{E1D3F185-6AFD-4C87-A47D-2B888F12FA85}" type="presOf" srcId="{8100F506-8D79-4430-83BC-E1EE17BCBE42}" destId="{CA6ABC3F-DE73-46C4-8991-7831102ADAAC}" srcOrd="0" destOrd="0" presId="urn:microsoft.com/office/officeart/2005/8/layout/vList2"/>
    <dgm:cxn modelId="{17CB3D99-9808-41A3-9C45-02B8A6A8AB25}" srcId="{8100F506-8D79-4430-83BC-E1EE17BCBE42}" destId="{FAF36A5A-FE53-4416-9B23-7865B4B3B838}" srcOrd="0" destOrd="0" parTransId="{41212F16-F42B-4B28-A330-07F1687FC65B}" sibTransId="{D80D67F5-7576-4D1B-A35A-9530C36B3B69}"/>
    <dgm:cxn modelId="{ECD84E9C-61E8-4D0C-9D34-21A3E5E08A14}" type="presOf" srcId="{04347C58-009B-47B5-BF18-89FDBCD2A8DB}" destId="{4D91EAAD-EAD6-4FCA-ACC1-1F86C3BADCA6}" srcOrd="0" destOrd="0" presId="urn:microsoft.com/office/officeart/2005/8/layout/vList2"/>
    <dgm:cxn modelId="{EBBB8BB8-99A5-4829-988C-1C153581CE0F}" srcId="{21523FB7-8A44-4EEC-8873-1C6AA82A03C0}" destId="{EAA1EE73-F6AA-4A16-85F3-528B8FC81D27}" srcOrd="1" destOrd="0" parTransId="{3DF13046-2203-4EDB-BDAC-D476A7A75DAE}" sibTransId="{2069BE6F-7F07-49CF-A2DA-118D25FEBE33}"/>
    <dgm:cxn modelId="{808483C2-383F-4B09-876C-B6899CF76248}" type="presOf" srcId="{DDA0A37A-481B-4729-8A3E-A699C0DB65D2}" destId="{4A29E31E-D756-44CC-9205-D2AF8BE6EDD2}" srcOrd="0" destOrd="0" presId="urn:microsoft.com/office/officeart/2005/8/layout/vList2"/>
    <dgm:cxn modelId="{769117F1-51B9-4A27-A076-6723D686098A}" srcId="{8100F506-8D79-4430-83BC-E1EE17BCBE42}" destId="{0A23CA30-EE36-4913-8C7B-71A87D360AAA}" srcOrd="4" destOrd="0" parTransId="{69A1D5FE-5764-48BF-92F2-D51C0FE0D24D}" sibTransId="{865ABF57-02C7-447B-80C1-C1229720B13C}"/>
    <dgm:cxn modelId="{BFD48AF1-7D15-4FF7-8D40-2EB917BD6857}" type="presOf" srcId="{21523FB7-8A44-4EEC-8873-1C6AA82A03C0}" destId="{0093A03F-99CB-4A6C-A403-751D141FF1AB}" srcOrd="0" destOrd="0" presId="urn:microsoft.com/office/officeart/2005/8/layout/vList2"/>
    <dgm:cxn modelId="{6949B7F1-2544-4A8D-BB8C-E23FDE6F96BF}" type="presOf" srcId="{0A23CA30-EE36-4913-8C7B-71A87D360AAA}" destId="{9C3303C9-8B5A-413A-99F2-EC5DDEBBFC8D}" srcOrd="0" destOrd="0" presId="urn:microsoft.com/office/officeart/2005/8/layout/vList2"/>
    <dgm:cxn modelId="{29CC27F3-5152-4A9A-B3AC-8E6EEC94E569}" srcId="{0A23CA30-EE36-4913-8C7B-71A87D360AAA}" destId="{C73154E0-F9E2-4743-8CFE-E8AA90AEE5CF}" srcOrd="0" destOrd="0" parTransId="{64C08E81-C8C0-4CFA-93B6-AD3C4BC3BDF7}" sibTransId="{C8C27B6A-6714-48A9-A806-DB9C2A157797}"/>
    <dgm:cxn modelId="{30EFB94F-72AE-4292-A500-8AA92FD28466}" type="presParOf" srcId="{CA6ABC3F-DE73-46C4-8991-7831102ADAAC}" destId="{1FF270FA-6CE8-40FB-AFF4-B698A881CDD7}" srcOrd="0" destOrd="0" presId="urn:microsoft.com/office/officeart/2005/8/layout/vList2"/>
    <dgm:cxn modelId="{2418EA27-1899-466E-B901-DFA1EBB7DD72}" type="presParOf" srcId="{CA6ABC3F-DE73-46C4-8991-7831102ADAAC}" destId="{CAB44A1E-1C21-4694-A63F-C2EF3AC77B80}" srcOrd="1" destOrd="0" presId="urn:microsoft.com/office/officeart/2005/8/layout/vList2"/>
    <dgm:cxn modelId="{FA5F4D1C-0E0E-483F-A91E-EB569CAE90E2}" type="presParOf" srcId="{CA6ABC3F-DE73-46C4-8991-7831102ADAAC}" destId="{4324E150-F047-40A7-9E42-AFF6419AC38D}" srcOrd="2" destOrd="0" presId="urn:microsoft.com/office/officeart/2005/8/layout/vList2"/>
    <dgm:cxn modelId="{3B4696AB-159A-4E1C-83EB-C9C33D739E51}" type="presParOf" srcId="{CA6ABC3F-DE73-46C4-8991-7831102ADAAC}" destId="{99BE7ED3-B6FE-4BC1-A444-022563D0E4F4}" srcOrd="3" destOrd="0" presId="urn:microsoft.com/office/officeart/2005/8/layout/vList2"/>
    <dgm:cxn modelId="{029979B9-C5FE-4895-BA8D-33275D84230A}" type="presParOf" srcId="{CA6ABC3F-DE73-46C4-8991-7831102ADAAC}" destId="{4A29E31E-D756-44CC-9205-D2AF8BE6EDD2}" srcOrd="4" destOrd="0" presId="urn:microsoft.com/office/officeart/2005/8/layout/vList2"/>
    <dgm:cxn modelId="{A4EBDC2B-31AE-42CA-AA7C-EA1EE0F28745}" type="presParOf" srcId="{CA6ABC3F-DE73-46C4-8991-7831102ADAAC}" destId="{49B1CA8E-359C-423B-8795-517C9BF3C1CE}" srcOrd="5" destOrd="0" presId="urn:microsoft.com/office/officeart/2005/8/layout/vList2"/>
    <dgm:cxn modelId="{71F96084-6442-40C3-A3D6-207D665A949E}" type="presParOf" srcId="{CA6ABC3F-DE73-46C4-8991-7831102ADAAC}" destId="{0093A03F-99CB-4A6C-A403-751D141FF1AB}" srcOrd="6" destOrd="0" presId="urn:microsoft.com/office/officeart/2005/8/layout/vList2"/>
    <dgm:cxn modelId="{66CFC418-3F25-45C1-8F8D-E9737E3AFC34}" type="presParOf" srcId="{CA6ABC3F-DE73-46C4-8991-7831102ADAAC}" destId="{4D91EAAD-EAD6-4FCA-ACC1-1F86C3BADCA6}" srcOrd="7" destOrd="0" presId="urn:microsoft.com/office/officeart/2005/8/layout/vList2"/>
    <dgm:cxn modelId="{70C9BA26-6240-4BC8-B90C-08D12ECCA013}" type="presParOf" srcId="{CA6ABC3F-DE73-46C4-8991-7831102ADAAC}" destId="{9C3303C9-8B5A-413A-99F2-EC5DDEBBFC8D}" srcOrd="8" destOrd="0" presId="urn:microsoft.com/office/officeart/2005/8/layout/vList2"/>
    <dgm:cxn modelId="{3D98D3EC-AD4E-42E0-8D1A-639662D1CAC9}" type="presParOf" srcId="{CA6ABC3F-DE73-46C4-8991-7831102ADAAC}" destId="{986D70F1-4AF4-4783-B165-4AF3123CB0A3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EAC5D03-C4F8-49DA-92E5-6B70822DF3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421D2BA-2BA9-404C-8E8C-C7E1E26DE1D3}">
      <dgm:prSet/>
      <dgm:spPr/>
      <dgm:t>
        <a:bodyPr/>
        <a:lstStyle/>
        <a:p>
          <a:r>
            <a:rPr lang="en-US" dirty="0"/>
            <a:t>Protozoan parasite that infects most species of warm-blooded animals</a:t>
          </a:r>
        </a:p>
      </dgm:t>
    </dgm:pt>
    <dgm:pt modelId="{7DC77C0B-F672-4D3A-9AEB-C7C9205B9FC4}" type="parTrans" cxnId="{F233F614-05A4-42DA-B6AD-F2FC0FCB5D1B}">
      <dgm:prSet/>
      <dgm:spPr/>
      <dgm:t>
        <a:bodyPr/>
        <a:lstStyle/>
        <a:p>
          <a:endParaRPr lang="en-US"/>
        </a:p>
      </dgm:t>
    </dgm:pt>
    <dgm:pt modelId="{E1BB3F4B-FC27-4A61-8FAA-39B8F33401ED}" type="sibTrans" cxnId="{F233F614-05A4-42DA-B6AD-F2FC0FCB5D1B}">
      <dgm:prSet/>
      <dgm:spPr/>
      <dgm:t>
        <a:bodyPr/>
        <a:lstStyle/>
        <a:p>
          <a:endParaRPr lang="en-US"/>
        </a:p>
      </dgm:t>
    </dgm:pt>
    <dgm:pt modelId="{56F5AA36-0F2D-410E-9661-B7BC75BFCFDC}">
      <dgm:prSet/>
      <dgm:spPr/>
      <dgm:t>
        <a:bodyPr/>
        <a:lstStyle/>
        <a:p>
          <a:r>
            <a:rPr lang="en-US"/>
            <a:t>Mostly asymptomatic in immunocompetent persons</a:t>
          </a:r>
        </a:p>
      </dgm:t>
    </dgm:pt>
    <dgm:pt modelId="{A92E74AF-8F63-491F-8233-1C0CC7DE68CB}" type="parTrans" cxnId="{0EA7DF00-66A6-4A4B-AE07-1EB2C6C3B906}">
      <dgm:prSet/>
      <dgm:spPr/>
      <dgm:t>
        <a:bodyPr/>
        <a:lstStyle/>
        <a:p>
          <a:endParaRPr lang="en-US"/>
        </a:p>
      </dgm:t>
    </dgm:pt>
    <dgm:pt modelId="{8F5EF40E-31C9-401A-8F6C-F12367E168F6}" type="sibTrans" cxnId="{0EA7DF00-66A6-4A4B-AE07-1EB2C6C3B906}">
      <dgm:prSet/>
      <dgm:spPr/>
      <dgm:t>
        <a:bodyPr/>
        <a:lstStyle/>
        <a:p>
          <a:endParaRPr lang="en-US"/>
        </a:p>
      </dgm:t>
    </dgm:pt>
    <dgm:pt modelId="{232DE19C-ED1E-4B63-88B2-DC47ED08B7ED}">
      <dgm:prSet/>
      <dgm:spPr/>
      <dgm:t>
        <a:bodyPr/>
        <a:lstStyle/>
        <a:p>
          <a:r>
            <a:rPr lang="en-US"/>
            <a:t>10% to 20% of patients with acute infection may develop </a:t>
          </a:r>
          <a:r>
            <a:rPr lang="en-US" b="1"/>
            <a:t>cervical lymphadenopathy</a:t>
          </a:r>
          <a:r>
            <a:rPr lang="en-US"/>
            <a:t> and/or a flu-like illness. </a:t>
          </a:r>
        </a:p>
      </dgm:t>
    </dgm:pt>
    <dgm:pt modelId="{0655A26F-59FF-499C-A196-7E654FDE4231}" type="parTrans" cxnId="{4528F86F-EF39-4226-8938-998C091B5EBF}">
      <dgm:prSet/>
      <dgm:spPr/>
      <dgm:t>
        <a:bodyPr/>
        <a:lstStyle/>
        <a:p>
          <a:endParaRPr lang="en-US"/>
        </a:p>
      </dgm:t>
    </dgm:pt>
    <dgm:pt modelId="{B699043D-173F-4617-A08A-23CEF4C27B1D}" type="sibTrans" cxnId="{4528F86F-EF39-4226-8938-998C091B5EBF}">
      <dgm:prSet/>
      <dgm:spPr/>
      <dgm:t>
        <a:bodyPr/>
        <a:lstStyle/>
        <a:p>
          <a:endParaRPr lang="en-US"/>
        </a:p>
      </dgm:t>
    </dgm:pt>
    <dgm:pt modelId="{7A21F757-B62B-4389-9877-06402704CA90}">
      <dgm:prSet/>
      <dgm:spPr/>
      <dgm:t>
        <a:bodyPr/>
        <a:lstStyle/>
        <a:p>
          <a:r>
            <a:rPr lang="en-US"/>
            <a:t>Clinical course is usually benign and self-limited; symptoms usually resolve within a few weeks to months. </a:t>
          </a:r>
        </a:p>
      </dgm:t>
    </dgm:pt>
    <dgm:pt modelId="{AB4A5835-0005-44E0-A86D-A5ABE315203E}" type="parTrans" cxnId="{545E0C52-6926-4076-A7A9-DC9B1003902F}">
      <dgm:prSet/>
      <dgm:spPr/>
      <dgm:t>
        <a:bodyPr/>
        <a:lstStyle/>
        <a:p>
          <a:endParaRPr lang="en-US"/>
        </a:p>
      </dgm:t>
    </dgm:pt>
    <dgm:pt modelId="{CAF5F0A4-D53A-443E-A023-427F971C6C15}" type="sibTrans" cxnId="{545E0C52-6926-4076-A7A9-DC9B1003902F}">
      <dgm:prSet/>
      <dgm:spPr/>
      <dgm:t>
        <a:bodyPr/>
        <a:lstStyle/>
        <a:p>
          <a:endParaRPr lang="en-US"/>
        </a:p>
      </dgm:t>
    </dgm:pt>
    <dgm:pt modelId="{D933CA17-2F47-44D8-9866-58582C1F7C54}">
      <dgm:prSet/>
      <dgm:spPr/>
      <dgm:t>
        <a:bodyPr/>
        <a:lstStyle/>
        <a:p>
          <a:r>
            <a:rPr lang="en-US"/>
            <a:t>In rare cases ocular infection with visual loss can occur. </a:t>
          </a:r>
        </a:p>
      </dgm:t>
    </dgm:pt>
    <dgm:pt modelId="{C1902C3C-84B6-4F0D-8A53-05D7521A2DC6}" type="parTrans" cxnId="{6F94CF28-F8CB-418B-9783-A5B146D6E643}">
      <dgm:prSet/>
      <dgm:spPr/>
      <dgm:t>
        <a:bodyPr/>
        <a:lstStyle/>
        <a:p>
          <a:endParaRPr lang="en-US"/>
        </a:p>
      </dgm:t>
    </dgm:pt>
    <dgm:pt modelId="{196A99CA-3750-4F41-AD88-E34BF65D85A3}" type="sibTrans" cxnId="{6F94CF28-F8CB-418B-9783-A5B146D6E643}">
      <dgm:prSet/>
      <dgm:spPr/>
      <dgm:t>
        <a:bodyPr/>
        <a:lstStyle/>
        <a:p>
          <a:endParaRPr lang="en-US"/>
        </a:p>
      </dgm:t>
    </dgm:pt>
    <dgm:pt modelId="{08D3DF1A-774B-4306-9C83-D6E16340B5EF}" type="pres">
      <dgm:prSet presAssocID="{5EAC5D03-C4F8-49DA-92E5-6B70822DF3D4}" presName="linear" presStyleCnt="0">
        <dgm:presLayoutVars>
          <dgm:animLvl val="lvl"/>
          <dgm:resizeHandles val="exact"/>
        </dgm:presLayoutVars>
      </dgm:prSet>
      <dgm:spPr/>
    </dgm:pt>
    <dgm:pt modelId="{BE20B1A9-6DC7-4A4F-8E31-AD4F305B85CD}" type="pres">
      <dgm:prSet presAssocID="{8421D2BA-2BA9-404C-8E8C-C7E1E26DE1D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6C518E5-781B-45F1-8CD9-47E545A7D14B}" type="pres">
      <dgm:prSet presAssocID="{E1BB3F4B-FC27-4A61-8FAA-39B8F33401ED}" presName="spacer" presStyleCnt="0"/>
      <dgm:spPr/>
    </dgm:pt>
    <dgm:pt modelId="{9D88FEBB-AE40-4A52-BE29-AF411993544B}" type="pres">
      <dgm:prSet presAssocID="{56F5AA36-0F2D-410E-9661-B7BC75BFCFD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AFC0285-1752-4B1E-AE23-45260D8B6592}" type="pres">
      <dgm:prSet presAssocID="{8F5EF40E-31C9-401A-8F6C-F12367E168F6}" presName="spacer" presStyleCnt="0"/>
      <dgm:spPr/>
    </dgm:pt>
    <dgm:pt modelId="{645BF010-C470-4629-BCD3-B6F3085C7F5B}" type="pres">
      <dgm:prSet presAssocID="{232DE19C-ED1E-4B63-88B2-DC47ED08B7E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0E7DE4D-BCB6-43B1-9A5E-E60E4D3E4536}" type="pres">
      <dgm:prSet presAssocID="{B699043D-173F-4617-A08A-23CEF4C27B1D}" presName="spacer" presStyleCnt="0"/>
      <dgm:spPr/>
    </dgm:pt>
    <dgm:pt modelId="{C44441C0-29A1-46A9-9352-9058307493BB}" type="pres">
      <dgm:prSet presAssocID="{7A21F757-B62B-4389-9877-06402704CA9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B98F5F-FD63-45F1-BC20-F8DC3D6EDEA7}" type="pres">
      <dgm:prSet presAssocID="{CAF5F0A4-D53A-443E-A023-427F971C6C15}" presName="spacer" presStyleCnt="0"/>
      <dgm:spPr/>
    </dgm:pt>
    <dgm:pt modelId="{1B8B14C6-1287-4F71-B0F2-AD6DFD306412}" type="pres">
      <dgm:prSet presAssocID="{D933CA17-2F47-44D8-9866-58582C1F7C5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EA7DF00-66A6-4A4B-AE07-1EB2C6C3B906}" srcId="{5EAC5D03-C4F8-49DA-92E5-6B70822DF3D4}" destId="{56F5AA36-0F2D-410E-9661-B7BC75BFCFDC}" srcOrd="1" destOrd="0" parTransId="{A92E74AF-8F63-491F-8233-1C0CC7DE68CB}" sibTransId="{8F5EF40E-31C9-401A-8F6C-F12367E168F6}"/>
    <dgm:cxn modelId="{E8443107-5C49-4730-AC8A-41F634682F26}" type="presOf" srcId="{D933CA17-2F47-44D8-9866-58582C1F7C54}" destId="{1B8B14C6-1287-4F71-B0F2-AD6DFD306412}" srcOrd="0" destOrd="0" presId="urn:microsoft.com/office/officeart/2005/8/layout/vList2"/>
    <dgm:cxn modelId="{171D5C09-50FE-4537-A20B-1B500AE18CD0}" type="presOf" srcId="{232DE19C-ED1E-4B63-88B2-DC47ED08B7ED}" destId="{645BF010-C470-4629-BCD3-B6F3085C7F5B}" srcOrd="0" destOrd="0" presId="urn:microsoft.com/office/officeart/2005/8/layout/vList2"/>
    <dgm:cxn modelId="{F233F614-05A4-42DA-B6AD-F2FC0FCB5D1B}" srcId="{5EAC5D03-C4F8-49DA-92E5-6B70822DF3D4}" destId="{8421D2BA-2BA9-404C-8E8C-C7E1E26DE1D3}" srcOrd="0" destOrd="0" parTransId="{7DC77C0B-F672-4D3A-9AEB-C7C9205B9FC4}" sibTransId="{E1BB3F4B-FC27-4A61-8FAA-39B8F33401ED}"/>
    <dgm:cxn modelId="{7B63F417-ED55-41A3-976A-D6A58951EFBF}" type="presOf" srcId="{8421D2BA-2BA9-404C-8E8C-C7E1E26DE1D3}" destId="{BE20B1A9-6DC7-4A4F-8E31-AD4F305B85CD}" srcOrd="0" destOrd="0" presId="urn:microsoft.com/office/officeart/2005/8/layout/vList2"/>
    <dgm:cxn modelId="{6F94CF28-F8CB-418B-9783-A5B146D6E643}" srcId="{5EAC5D03-C4F8-49DA-92E5-6B70822DF3D4}" destId="{D933CA17-2F47-44D8-9866-58582C1F7C54}" srcOrd="4" destOrd="0" parTransId="{C1902C3C-84B6-4F0D-8A53-05D7521A2DC6}" sibTransId="{196A99CA-3750-4F41-AD88-E34BF65D85A3}"/>
    <dgm:cxn modelId="{4528F86F-EF39-4226-8938-998C091B5EBF}" srcId="{5EAC5D03-C4F8-49DA-92E5-6B70822DF3D4}" destId="{232DE19C-ED1E-4B63-88B2-DC47ED08B7ED}" srcOrd="2" destOrd="0" parTransId="{0655A26F-59FF-499C-A196-7E654FDE4231}" sibTransId="{B699043D-173F-4617-A08A-23CEF4C27B1D}"/>
    <dgm:cxn modelId="{545E0C52-6926-4076-A7A9-DC9B1003902F}" srcId="{5EAC5D03-C4F8-49DA-92E5-6B70822DF3D4}" destId="{7A21F757-B62B-4389-9877-06402704CA90}" srcOrd="3" destOrd="0" parTransId="{AB4A5835-0005-44E0-A86D-A5ABE315203E}" sibTransId="{CAF5F0A4-D53A-443E-A023-427F971C6C15}"/>
    <dgm:cxn modelId="{0D009F7C-85EB-444D-B6B7-CBA172A0C2E1}" type="presOf" srcId="{5EAC5D03-C4F8-49DA-92E5-6B70822DF3D4}" destId="{08D3DF1A-774B-4306-9C83-D6E16340B5EF}" srcOrd="0" destOrd="0" presId="urn:microsoft.com/office/officeart/2005/8/layout/vList2"/>
    <dgm:cxn modelId="{F74F908B-F72F-4D36-B418-1289CC03B3FC}" type="presOf" srcId="{56F5AA36-0F2D-410E-9661-B7BC75BFCFDC}" destId="{9D88FEBB-AE40-4A52-BE29-AF411993544B}" srcOrd="0" destOrd="0" presId="urn:microsoft.com/office/officeart/2005/8/layout/vList2"/>
    <dgm:cxn modelId="{EE82E3B5-7DE0-4119-B34A-AF53C6154464}" type="presOf" srcId="{7A21F757-B62B-4389-9877-06402704CA90}" destId="{C44441C0-29A1-46A9-9352-9058307493BB}" srcOrd="0" destOrd="0" presId="urn:microsoft.com/office/officeart/2005/8/layout/vList2"/>
    <dgm:cxn modelId="{26B05A04-30D6-4B08-9C41-FB3E97874812}" type="presParOf" srcId="{08D3DF1A-774B-4306-9C83-D6E16340B5EF}" destId="{BE20B1A9-6DC7-4A4F-8E31-AD4F305B85CD}" srcOrd="0" destOrd="0" presId="urn:microsoft.com/office/officeart/2005/8/layout/vList2"/>
    <dgm:cxn modelId="{0BB0B5FD-DC4E-4CD1-B4FC-75947CA037B3}" type="presParOf" srcId="{08D3DF1A-774B-4306-9C83-D6E16340B5EF}" destId="{A6C518E5-781B-45F1-8CD9-47E545A7D14B}" srcOrd="1" destOrd="0" presId="urn:microsoft.com/office/officeart/2005/8/layout/vList2"/>
    <dgm:cxn modelId="{5710C478-7059-4AF6-A128-7F2B9275385A}" type="presParOf" srcId="{08D3DF1A-774B-4306-9C83-D6E16340B5EF}" destId="{9D88FEBB-AE40-4A52-BE29-AF411993544B}" srcOrd="2" destOrd="0" presId="urn:microsoft.com/office/officeart/2005/8/layout/vList2"/>
    <dgm:cxn modelId="{3A267393-7D2F-4F08-95A4-EFA23A217C2F}" type="presParOf" srcId="{08D3DF1A-774B-4306-9C83-D6E16340B5EF}" destId="{2AFC0285-1752-4B1E-AE23-45260D8B6592}" srcOrd="3" destOrd="0" presId="urn:microsoft.com/office/officeart/2005/8/layout/vList2"/>
    <dgm:cxn modelId="{7E2D7E82-DEC7-4753-8C2A-24B38C55ACBD}" type="presParOf" srcId="{08D3DF1A-774B-4306-9C83-D6E16340B5EF}" destId="{645BF010-C470-4629-BCD3-B6F3085C7F5B}" srcOrd="4" destOrd="0" presId="urn:microsoft.com/office/officeart/2005/8/layout/vList2"/>
    <dgm:cxn modelId="{CBD978C0-4551-4953-923B-5BFD8285282D}" type="presParOf" srcId="{08D3DF1A-774B-4306-9C83-D6E16340B5EF}" destId="{A0E7DE4D-BCB6-43B1-9A5E-E60E4D3E4536}" srcOrd="5" destOrd="0" presId="urn:microsoft.com/office/officeart/2005/8/layout/vList2"/>
    <dgm:cxn modelId="{607E0105-4782-442B-9EB4-BBD12891D16F}" type="presParOf" srcId="{08D3DF1A-774B-4306-9C83-D6E16340B5EF}" destId="{C44441C0-29A1-46A9-9352-9058307493BB}" srcOrd="6" destOrd="0" presId="urn:microsoft.com/office/officeart/2005/8/layout/vList2"/>
    <dgm:cxn modelId="{CDCEED15-EBC9-4745-8034-D85743CD0DB0}" type="presParOf" srcId="{08D3DF1A-774B-4306-9C83-D6E16340B5EF}" destId="{24B98F5F-FD63-45F1-BC20-F8DC3D6EDEA7}" srcOrd="7" destOrd="0" presId="urn:microsoft.com/office/officeart/2005/8/layout/vList2"/>
    <dgm:cxn modelId="{440907F7-E2E0-4965-AF92-9B21A6D6A539}" type="presParOf" srcId="{08D3DF1A-774B-4306-9C83-D6E16340B5EF}" destId="{1B8B14C6-1287-4F71-B0F2-AD6DFD306412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D47A383-C29B-433A-9980-55C4BB01FD5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DE4ED5A-6029-4CC4-A4F7-0F40F2E0F2B0}">
      <dgm:prSet/>
      <dgm:spPr/>
      <dgm:t>
        <a:bodyPr/>
        <a:lstStyle/>
        <a:p>
          <a:r>
            <a:rPr lang="en-US"/>
            <a:t>Congenital toxoplasmosis results from an acute primary infection acquired by the mother during pregnancy. </a:t>
          </a:r>
        </a:p>
      </dgm:t>
    </dgm:pt>
    <dgm:pt modelId="{EFB47F65-1432-48B4-9EEB-459EF5C6F20D}" type="parTrans" cxnId="{D2403CB0-F0CA-4F97-8F30-34E71CCADADA}">
      <dgm:prSet/>
      <dgm:spPr/>
      <dgm:t>
        <a:bodyPr/>
        <a:lstStyle/>
        <a:p>
          <a:endParaRPr lang="en-US"/>
        </a:p>
      </dgm:t>
    </dgm:pt>
    <dgm:pt modelId="{29B29811-E105-4818-893A-C754BAFE79BD}" type="sibTrans" cxnId="{D2403CB0-F0CA-4F97-8F30-34E71CCADADA}">
      <dgm:prSet/>
      <dgm:spPr/>
      <dgm:t>
        <a:bodyPr/>
        <a:lstStyle/>
        <a:p>
          <a:endParaRPr lang="en-US"/>
        </a:p>
      </dgm:t>
    </dgm:pt>
    <dgm:pt modelId="{72D83506-0AC2-4859-B8A4-C934BDB2DA0C}">
      <dgm:prSet/>
      <dgm:spPr/>
      <dgm:t>
        <a:bodyPr/>
        <a:lstStyle/>
        <a:p>
          <a:r>
            <a:rPr lang="en-US"/>
            <a:t>The incidence and severity of congenital toxoplasmosis vary with the trimester during which infection was acquired. </a:t>
          </a:r>
        </a:p>
      </dgm:t>
    </dgm:pt>
    <dgm:pt modelId="{E084D5CD-DD0E-446B-BD70-B6CA5568F9FF}" type="parTrans" cxnId="{7BAFDD34-637E-4372-ACEC-604ABB8C6122}">
      <dgm:prSet/>
      <dgm:spPr/>
      <dgm:t>
        <a:bodyPr/>
        <a:lstStyle/>
        <a:p>
          <a:endParaRPr lang="en-US"/>
        </a:p>
      </dgm:t>
    </dgm:pt>
    <dgm:pt modelId="{EA9D0326-444E-4F22-B4D7-AC978BB0AFA0}" type="sibTrans" cxnId="{7BAFDD34-637E-4372-ACEC-604ABB8C6122}">
      <dgm:prSet/>
      <dgm:spPr/>
      <dgm:t>
        <a:bodyPr/>
        <a:lstStyle/>
        <a:p>
          <a:endParaRPr lang="en-US"/>
        </a:p>
      </dgm:t>
    </dgm:pt>
    <dgm:pt modelId="{42031CDD-B425-4B9D-95DF-1755AC723B16}">
      <dgm:prSet/>
      <dgm:spPr/>
      <dgm:t>
        <a:bodyPr/>
        <a:lstStyle/>
        <a:p>
          <a:r>
            <a:rPr lang="en-US"/>
            <a:t>Many infants with subclinical infection at birth will subsequently develop signs or symptoms of congenital toxoplasmosis. </a:t>
          </a:r>
        </a:p>
      </dgm:t>
    </dgm:pt>
    <dgm:pt modelId="{E9CB32EF-ACBF-493C-A2A4-742B411A500A}" type="parTrans" cxnId="{40381223-3640-4E48-935C-95A331AFCFC4}">
      <dgm:prSet/>
      <dgm:spPr/>
      <dgm:t>
        <a:bodyPr/>
        <a:lstStyle/>
        <a:p>
          <a:endParaRPr lang="en-US"/>
        </a:p>
      </dgm:t>
    </dgm:pt>
    <dgm:pt modelId="{28E7D1F3-C0BA-4BBF-AD23-19F35BFA9A03}" type="sibTrans" cxnId="{40381223-3640-4E48-935C-95A331AFCFC4}">
      <dgm:prSet/>
      <dgm:spPr/>
      <dgm:t>
        <a:bodyPr/>
        <a:lstStyle/>
        <a:p>
          <a:endParaRPr lang="en-US"/>
        </a:p>
      </dgm:t>
    </dgm:pt>
    <dgm:pt modelId="{3C6FBBF1-4DC5-446C-AE9C-70E3DB35B969}">
      <dgm:prSet/>
      <dgm:spPr/>
      <dgm:t>
        <a:bodyPr/>
        <a:lstStyle/>
        <a:p>
          <a:r>
            <a:rPr lang="en-US"/>
            <a:t>Ocular </a:t>
          </a:r>
          <a:r>
            <a:rPr lang="en-US" i="1"/>
            <a:t>Toxoplasma</a:t>
          </a:r>
          <a:r>
            <a:rPr lang="en-US"/>
            <a:t> infection, an important cause of retinochoroiditis in the United States, can be the result of congenital infection, or infection after birth. </a:t>
          </a:r>
        </a:p>
      </dgm:t>
    </dgm:pt>
    <dgm:pt modelId="{DCFE240E-0CC4-456B-A5CC-E773BB41DA1F}" type="parTrans" cxnId="{F0D6CB54-7A7D-432F-B298-FC30D6E13CA7}">
      <dgm:prSet/>
      <dgm:spPr/>
      <dgm:t>
        <a:bodyPr/>
        <a:lstStyle/>
        <a:p>
          <a:endParaRPr lang="en-US"/>
        </a:p>
      </dgm:t>
    </dgm:pt>
    <dgm:pt modelId="{A7835C04-8285-4935-BD8C-DAC8E9FE2579}" type="sibTrans" cxnId="{F0D6CB54-7A7D-432F-B298-FC30D6E13CA7}">
      <dgm:prSet/>
      <dgm:spPr/>
      <dgm:t>
        <a:bodyPr/>
        <a:lstStyle/>
        <a:p>
          <a:endParaRPr lang="en-US"/>
        </a:p>
      </dgm:t>
    </dgm:pt>
    <dgm:pt modelId="{E82046B8-8E50-4022-A19D-5C713E680AAF}">
      <dgm:prSet/>
      <dgm:spPr/>
      <dgm:t>
        <a:bodyPr/>
        <a:lstStyle/>
        <a:p>
          <a:r>
            <a:rPr lang="en-US"/>
            <a:t>In congenital infection, patients are often asymptomatic until the second or third decade of life, when lesions develop in the eye.</a:t>
          </a:r>
        </a:p>
      </dgm:t>
    </dgm:pt>
    <dgm:pt modelId="{EEADA79A-E7D6-4354-9FB6-F0CDDBE6625D}" type="parTrans" cxnId="{BC8A6A86-2D51-4641-9DFD-CA32884249E9}">
      <dgm:prSet/>
      <dgm:spPr/>
      <dgm:t>
        <a:bodyPr/>
        <a:lstStyle/>
        <a:p>
          <a:endParaRPr lang="en-US"/>
        </a:p>
      </dgm:t>
    </dgm:pt>
    <dgm:pt modelId="{78BDBE15-F5DB-4ABE-A771-678D15DDDACA}" type="sibTrans" cxnId="{BC8A6A86-2D51-4641-9DFD-CA32884249E9}">
      <dgm:prSet/>
      <dgm:spPr/>
      <dgm:t>
        <a:bodyPr/>
        <a:lstStyle/>
        <a:p>
          <a:endParaRPr lang="en-US"/>
        </a:p>
      </dgm:t>
    </dgm:pt>
    <dgm:pt modelId="{CD9383D3-CCEC-4472-9772-76D399DC0F70}" type="pres">
      <dgm:prSet presAssocID="{DD47A383-C29B-433A-9980-55C4BB01FD54}" presName="linear" presStyleCnt="0">
        <dgm:presLayoutVars>
          <dgm:animLvl val="lvl"/>
          <dgm:resizeHandles val="exact"/>
        </dgm:presLayoutVars>
      </dgm:prSet>
      <dgm:spPr/>
    </dgm:pt>
    <dgm:pt modelId="{75AC1DE9-0E79-4C00-894C-121DED60FC93}" type="pres">
      <dgm:prSet presAssocID="{5DE4ED5A-6029-4CC4-A4F7-0F40F2E0F2B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DB1CA19-2001-47DA-A165-449C7BB319B3}" type="pres">
      <dgm:prSet presAssocID="{29B29811-E105-4818-893A-C754BAFE79BD}" presName="spacer" presStyleCnt="0"/>
      <dgm:spPr/>
    </dgm:pt>
    <dgm:pt modelId="{03111922-6A75-4748-96A3-001F06DC303C}" type="pres">
      <dgm:prSet presAssocID="{72D83506-0AC2-4859-B8A4-C934BDB2DA0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BBF5F55-84E1-4DE7-8F0A-665B9C0DF01D}" type="pres">
      <dgm:prSet presAssocID="{EA9D0326-444E-4F22-B4D7-AC978BB0AFA0}" presName="spacer" presStyleCnt="0"/>
      <dgm:spPr/>
    </dgm:pt>
    <dgm:pt modelId="{E39B87BE-ACD1-426B-88CD-038D8C6BE9A4}" type="pres">
      <dgm:prSet presAssocID="{42031CDD-B425-4B9D-95DF-1755AC723B1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192AB9E-7E76-4E60-ACC6-0EE4AC111DF8}" type="pres">
      <dgm:prSet presAssocID="{28E7D1F3-C0BA-4BBF-AD23-19F35BFA9A03}" presName="spacer" presStyleCnt="0"/>
      <dgm:spPr/>
    </dgm:pt>
    <dgm:pt modelId="{A7DAE01D-7480-4579-8A92-6DEAA220A980}" type="pres">
      <dgm:prSet presAssocID="{3C6FBBF1-4DC5-446C-AE9C-70E3DB35B96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318C7F5-2261-4322-8212-069D4F7C2619}" type="pres">
      <dgm:prSet presAssocID="{A7835C04-8285-4935-BD8C-DAC8E9FE2579}" presName="spacer" presStyleCnt="0"/>
      <dgm:spPr/>
    </dgm:pt>
    <dgm:pt modelId="{1CC0A585-E892-41C7-BA8F-F97F223747AB}" type="pres">
      <dgm:prSet presAssocID="{E82046B8-8E50-4022-A19D-5C713E680AA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7F03703-2824-4243-B26C-68828C38A2C8}" type="presOf" srcId="{E82046B8-8E50-4022-A19D-5C713E680AAF}" destId="{1CC0A585-E892-41C7-BA8F-F97F223747AB}" srcOrd="0" destOrd="0" presId="urn:microsoft.com/office/officeart/2005/8/layout/vList2"/>
    <dgm:cxn modelId="{7E8B010C-1BEF-41A7-941F-134A762B44E4}" type="presOf" srcId="{42031CDD-B425-4B9D-95DF-1755AC723B16}" destId="{E39B87BE-ACD1-426B-88CD-038D8C6BE9A4}" srcOrd="0" destOrd="0" presId="urn:microsoft.com/office/officeart/2005/8/layout/vList2"/>
    <dgm:cxn modelId="{40381223-3640-4E48-935C-95A331AFCFC4}" srcId="{DD47A383-C29B-433A-9980-55C4BB01FD54}" destId="{42031CDD-B425-4B9D-95DF-1755AC723B16}" srcOrd="2" destOrd="0" parTransId="{E9CB32EF-ACBF-493C-A2A4-742B411A500A}" sibTransId="{28E7D1F3-C0BA-4BBF-AD23-19F35BFA9A03}"/>
    <dgm:cxn modelId="{73F4CD23-191E-4B45-9EE9-F1F2A8F060F9}" type="presOf" srcId="{3C6FBBF1-4DC5-446C-AE9C-70E3DB35B969}" destId="{A7DAE01D-7480-4579-8A92-6DEAA220A980}" srcOrd="0" destOrd="0" presId="urn:microsoft.com/office/officeart/2005/8/layout/vList2"/>
    <dgm:cxn modelId="{7BAFDD34-637E-4372-ACEC-604ABB8C6122}" srcId="{DD47A383-C29B-433A-9980-55C4BB01FD54}" destId="{72D83506-0AC2-4859-B8A4-C934BDB2DA0C}" srcOrd="1" destOrd="0" parTransId="{E084D5CD-DD0E-446B-BD70-B6CA5568F9FF}" sibTransId="{EA9D0326-444E-4F22-B4D7-AC978BB0AFA0}"/>
    <dgm:cxn modelId="{FFCBB469-C275-4722-A786-8C18AF575443}" type="presOf" srcId="{DD47A383-C29B-433A-9980-55C4BB01FD54}" destId="{CD9383D3-CCEC-4472-9772-76D399DC0F70}" srcOrd="0" destOrd="0" presId="urn:microsoft.com/office/officeart/2005/8/layout/vList2"/>
    <dgm:cxn modelId="{F0D6CB54-7A7D-432F-B298-FC30D6E13CA7}" srcId="{DD47A383-C29B-433A-9980-55C4BB01FD54}" destId="{3C6FBBF1-4DC5-446C-AE9C-70E3DB35B969}" srcOrd="3" destOrd="0" parTransId="{DCFE240E-0CC4-456B-A5CC-E773BB41DA1F}" sibTransId="{A7835C04-8285-4935-BD8C-DAC8E9FE2579}"/>
    <dgm:cxn modelId="{26377A84-FE11-4060-BBF0-8C57BD0EA77F}" type="presOf" srcId="{5DE4ED5A-6029-4CC4-A4F7-0F40F2E0F2B0}" destId="{75AC1DE9-0E79-4C00-894C-121DED60FC93}" srcOrd="0" destOrd="0" presId="urn:microsoft.com/office/officeart/2005/8/layout/vList2"/>
    <dgm:cxn modelId="{BC8A6A86-2D51-4641-9DFD-CA32884249E9}" srcId="{DD47A383-C29B-433A-9980-55C4BB01FD54}" destId="{E82046B8-8E50-4022-A19D-5C713E680AAF}" srcOrd="4" destOrd="0" parTransId="{EEADA79A-E7D6-4354-9FB6-F0CDDBE6625D}" sibTransId="{78BDBE15-F5DB-4ABE-A771-678D15DDDACA}"/>
    <dgm:cxn modelId="{D2403CB0-F0CA-4F97-8F30-34E71CCADADA}" srcId="{DD47A383-C29B-433A-9980-55C4BB01FD54}" destId="{5DE4ED5A-6029-4CC4-A4F7-0F40F2E0F2B0}" srcOrd="0" destOrd="0" parTransId="{EFB47F65-1432-48B4-9EEB-459EF5C6F20D}" sibTransId="{29B29811-E105-4818-893A-C754BAFE79BD}"/>
    <dgm:cxn modelId="{E236B1F5-CD4B-45C9-A99D-7854226AC996}" type="presOf" srcId="{72D83506-0AC2-4859-B8A4-C934BDB2DA0C}" destId="{03111922-6A75-4748-96A3-001F06DC303C}" srcOrd="0" destOrd="0" presId="urn:microsoft.com/office/officeart/2005/8/layout/vList2"/>
    <dgm:cxn modelId="{CAA545C4-0195-41A3-9AF5-A47729C72BBA}" type="presParOf" srcId="{CD9383D3-CCEC-4472-9772-76D399DC0F70}" destId="{75AC1DE9-0E79-4C00-894C-121DED60FC93}" srcOrd="0" destOrd="0" presId="urn:microsoft.com/office/officeart/2005/8/layout/vList2"/>
    <dgm:cxn modelId="{D8E6DC2A-388A-42A2-A075-71EFC8A592B2}" type="presParOf" srcId="{CD9383D3-CCEC-4472-9772-76D399DC0F70}" destId="{ADB1CA19-2001-47DA-A165-449C7BB319B3}" srcOrd="1" destOrd="0" presId="urn:microsoft.com/office/officeart/2005/8/layout/vList2"/>
    <dgm:cxn modelId="{4D5B6D6C-3CC1-4E1A-8B03-25760F500DEE}" type="presParOf" srcId="{CD9383D3-CCEC-4472-9772-76D399DC0F70}" destId="{03111922-6A75-4748-96A3-001F06DC303C}" srcOrd="2" destOrd="0" presId="urn:microsoft.com/office/officeart/2005/8/layout/vList2"/>
    <dgm:cxn modelId="{668B4D5E-AB8D-463F-A904-1D7D37DC8A90}" type="presParOf" srcId="{CD9383D3-CCEC-4472-9772-76D399DC0F70}" destId="{1BBF5F55-84E1-4DE7-8F0A-665B9C0DF01D}" srcOrd="3" destOrd="0" presId="urn:microsoft.com/office/officeart/2005/8/layout/vList2"/>
    <dgm:cxn modelId="{D2D55489-ACAA-444E-8446-23B8AACAFA71}" type="presParOf" srcId="{CD9383D3-CCEC-4472-9772-76D399DC0F70}" destId="{E39B87BE-ACD1-426B-88CD-038D8C6BE9A4}" srcOrd="4" destOrd="0" presId="urn:microsoft.com/office/officeart/2005/8/layout/vList2"/>
    <dgm:cxn modelId="{4737CED5-DA77-46C7-BB17-BB10F2BF4192}" type="presParOf" srcId="{CD9383D3-CCEC-4472-9772-76D399DC0F70}" destId="{F192AB9E-7E76-4E60-ACC6-0EE4AC111DF8}" srcOrd="5" destOrd="0" presId="urn:microsoft.com/office/officeart/2005/8/layout/vList2"/>
    <dgm:cxn modelId="{A7787012-C021-4300-BD68-A504A0144FD2}" type="presParOf" srcId="{CD9383D3-CCEC-4472-9772-76D399DC0F70}" destId="{A7DAE01D-7480-4579-8A92-6DEAA220A980}" srcOrd="6" destOrd="0" presId="urn:microsoft.com/office/officeart/2005/8/layout/vList2"/>
    <dgm:cxn modelId="{4DC2B3C3-0B40-4374-9251-5E5658CD3817}" type="presParOf" srcId="{CD9383D3-CCEC-4472-9772-76D399DC0F70}" destId="{B318C7F5-2261-4322-8212-069D4F7C2619}" srcOrd="7" destOrd="0" presId="urn:microsoft.com/office/officeart/2005/8/layout/vList2"/>
    <dgm:cxn modelId="{A4550C60-8326-4095-965E-12ED52648431}" type="presParOf" srcId="{CD9383D3-CCEC-4472-9772-76D399DC0F70}" destId="{1CC0A585-E892-41C7-BA8F-F97F223747A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59F8D1-14BD-4DF1-AE4B-E5668A4B1BCC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EE6402A-BA36-4D31-9505-38F4C2D58085}">
      <dgm:prSet/>
      <dgm:spPr/>
      <dgm:t>
        <a:bodyPr/>
        <a:lstStyle/>
        <a:p>
          <a:r>
            <a:rPr lang="en-US" i="1"/>
            <a:t>Giardia lamblia</a:t>
          </a:r>
          <a:endParaRPr lang="en-US"/>
        </a:p>
      </dgm:t>
    </dgm:pt>
    <dgm:pt modelId="{7D942AC0-B0F1-43B1-B302-DD1DA090793A}" type="parTrans" cxnId="{86884EB5-D8CB-4313-8AF6-9FF76A5B6C81}">
      <dgm:prSet/>
      <dgm:spPr/>
      <dgm:t>
        <a:bodyPr/>
        <a:lstStyle/>
        <a:p>
          <a:endParaRPr lang="en-US"/>
        </a:p>
      </dgm:t>
    </dgm:pt>
    <dgm:pt modelId="{20214988-B78E-4E7A-98CA-3A37E24CA329}" type="sibTrans" cxnId="{86884EB5-D8CB-4313-8AF6-9FF76A5B6C81}">
      <dgm:prSet/>
      <dgm:spPr/>
      <dgm:t>
        <a:bodyPr/>
        <a:lstStyle/>
        <a:p>
          <a:endParaRPr lang="en-US"/>
        </a:p>
      </dgm:t>
    </dgm:pt>
    <dgm:pt modelId="{DB738BF3-2252-4CE7-AB44-89A696435DB5}">
      <dgm:prSet/>
      <dgm:spPr/>
      <dgm:t>
        <a:bodyPr/>
        <a:lstStyle/>
        <a:p>
          <a:r>
            <a:rPr lang="en-US" i="1"/>
            <a:t>Dientamoeba fragilis</a:t>
          </a:r>
          <a:endParaRPr lang="en-US"/>
        </a:p>
      </dgm:t>
    </dgm:pt>
    <dgm:pt modelId="{BBBA243B-B739-4A90-87A9-0007D1A03D12}" type="parTrans" cxnId="{CDA1946B-4A1A-4C78-A3EF-360D6BFA7AFB}">
      <dgm:prSet/>
      <dgm:spPr/>
      <dgm:t>
        <a:bodyPr/>
        <a:lstStyle/>
        <a:p>
          <a:endParaRPr lang="en-US"/>
        </a:p>
      </dgm:t>
    </dgm:pt>
    <dgm:pt modelId="{7369DB50-10A3-4772-830F-7094FB405859}" type="sibTrans" cxnId="{CDA1946B-4A1A-4C78-A3EF-360D6BFA7AFB}">
      <dgm:prSet/>
      <dgm:spPr/>
      <dgm:t>
        <a:bodyPr/>
        <a:lstStyle/>
        <a:p>
          <a:endParaRPr lang="en-US"/>
        </a:p>
      </dgm:t>
    </dgm:pt>
    <dgm:pt modelId="{C957C329-BB63-4E39-831F-29E9E8D4D0E3}">
      <dgm:prSet/>
      <dgm:spPr/>
      <dgm:t>
        <a:bodyPr/>
        <a:lstStyle/>
        <a:p>
          <a:r>
            <a:rPr lang="en-US" i="1"/>
            <a:t>Chilomastix mesnili</a:t>
          </a:r>
          <a:endParaRPr lang="en-US"/>
        </a:p>
      </dgm:t>
    </dgm:pt>
    <dgm:pt modelId="{890A9106-AF5E-4AAE-82BF-9E41E5E55EDC}" type="parTrans" cxnId="{05D9E8F2-C767-4A27-99E1-7396D822D81B}">
      <dgm:prSet/>
      <dgm:spPr/>
      <dgm:t>
        <a:bodyPr/>
        <a:lstStyle/>
        <a:p>
          <a:endParaRPr lang="en-US"/>
        </a:p>
      </dgm:t>
    </dgm:pt>
    <dgm:pt modelId="{15F1AD94-6F66-43EB-8370-4E6C8AE6E595}" type="sibTrans" cxnId="{05D9E8F2-C767-4A27-99E1-7396D822D81B}">
      <dgm:prSet/>
      <dgm:spPr/>
      <dgm:t>
        <a:bodyPr/>
        <a:lstStyle/>
        <a:p>
          <a:endParaRPr lang="en-US"/>
        </a:p>
      </dgm:t>
    </dgm:pt>
    <dgm:pt modelId="{CF66BE9C-02BB-4ACF-8046-7780FE2CA20C}" type="pres">
      <dgm:prSet presAssocID="{1759F8D1-14BD-4DF1-AE4B-E5668A4B1BC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6A76FED-A86B-48E3-BE3C-202C79C39799}" type="pres">
      <dgm:prSet presAssocID="{1EE6402A-BA36-4D31-9505-38F4C2D58085}" presName="root" presStyleCnt="0"/>
      <dgm:spPr/>
    </dgm:pt>
    <dgm:pt modelId="{A4CAB5AD-2236-4CCC-990A-DC558EBA9DE0}" type="pres">
      <dgm:prSet presAssocID="{1EE6402A-BA36-4D31-9505-38F4C2D58085}" presName="rootComposite" presStyleCnt="0"/>
      <dgm:spPr/>
    </dgm:pt>
    <dgm:pt modelId="{03E3CBCC-75D9-4CFC-87BF-382875804CBE}" type="pres">
      <dgm:prSet presAssocID="{1EE6402A-BA36-4D31-9505-38F4C2D58085}" presName="rootText" presStyleLbl="node1" presStyleIdx="0" presStyleCnt="3"/>
      <dgm:spPr/>
    </dgm:pt>
    <dgm:pt modelId="{4C4DDA49-CEB5-4AC7-BD75-BE8FAAA834A3}" type="pres">
      <dgm:prSet presAssocID="{1EE6402A-BA36-4D31-9505-38F4C2D58085}" presName="rootConnector" presStyleLbl="node1" presStyleIdx="0" presStyleCnt="3"/>
      <dgm:spPr/>
    </dgm:pt>
    <dgm:pt modelId="{2B0D39B7-3ECE-487E-963C-900A9B1582E5}" type="pres">
      <dgm:prSet presAssocID="{1EE6402A-BA36-4D31-9505-38F4C2D58085}" presName="childShape" presStyleCnt="0"/>
      <dgm:spPr/>
    </dgm:pt>
    <dgm:pt modelId="{190E6295-8843-44F1-AFB9-0F5421012885}" type="pres">
      <dgm:prSet presAssocID="{DB738BF3-2252-4CE7-AB44-89A696435DB5}" presName="root" presStyleCnt="0"/>
      <dgm:spPr/>
    </dgm:pt>
    <dgm:pt modelId="{BF071CB9-3698-43CC-9FBE-EA8A8441A1A9}" type="pres">
      <dgm:prSet presAssocID="{DB738BF3-2252-4CE7-AB44-89A696435DB5}" presName="rootComposite" presStyleCnt="0"/>
      <dgm:spPr/>
    </dgm:pt>
    <dgm:pt modelId="{E2E9C93A-D08A-436F-AB10-C7C6F7E5BDD1}" type="pres">
      <dgm:prSet presAssocID="{DB738BF3-2252-4CE7-AB44-89A696435DB5}" presName="rootText" presStyleLbl="node1" presStyleIdx="1" presStyleCnt="3"/>
      <dgm:spPr/>
    </dgm:pt>
    <dgm:pt modelId="{53DA1B0B-6B3A-4708-8079-C94D191DF797}" type="pres">
      <dgm:prSet presAssocID="{DB738BF3-2252-4CE7-AB44-89A696435DB5}" presName="rootConnector" presStyleLbl="node1" presStyleIdx="1" presStyleCnt="3"/>
      <dgm:spPr/>
    </dgm:pt>
    <dgm:pt modelId="{381975BB-5406-4130-8686-907C4CB66191}" type="pres">
      <dgm:prSet presAssocID="{DB738BF3-2252-4CE7-AB44-89A696435DB5}" presName="childShape" presStyleCnt="0"/>
      <dgm:spPr/>
    </dgm:pt>
    <dgm:pt modelId="{204196F5-EE5D-4947-BE2C-68437FE0310A}" type="pres">
      <dgm:prSet presAssocID="{C957C329-BB63-4E39-831F-29E9E8D4D0E3}" presName="root" presStyleCnt="0"/>
      <dgm:spPr/>
    </dgm:pt>
    <dgm:pt modelId="{6EDF776F-57B5-4ACC-8DE3-6CE0FCD23FFD}" type="pres">
      <dgm:prSet presAssocID="{C957C329-BB63-4E39-831F-29E9E8D4D0E3}" presName="rootComposite" presStyleCnt="0"/>
      <dgm:spPr/>
    </dgm:pt>
    <dgm:pt modelId="{8B4CD777-030B-4BF6-90D3-5305B3C510E7}" type="pres">
      <dgm:prSet presAssocID="{C957C329-BB63-4E39-831F-29E9E8D4D0E3}" presName="rootText" presStyleLbl="node1" presStyleIdx="2" presStyleCnt="3"/>
      <dgm:spPr/>
    </dgm:pt>
    <dgm:pt modelId="{595B9EDB-495D-47F4-880D-A05163A30C3F}" type="pres">
      <dgm:prSet presAssocID="{C957C329-BB63-4E39-831F-29E9E8D4D0E3}" presName="rootConnector" presStyleLbl="node1" presStyleIdx="2" presStyleCnt="3"/>
      <dgm:spPr/>
    </dgm:pt>
    <dgm:pt modelId="{597B3221-AB5E-4C64-A55D-D3D87CE5E7A7}" type="pres">
      <dgm:prSet presAssocID="{C957C329-BB63-4E39-831F-29E9E8D4D0E3}" presName="childShape" presStyleCnt="0"/>
      <dgm:spPr/>
    </dgm:pt>
  </dgm:ptLst>
  <dgm:cxnLst>
    <dgm:cxn modelId="{6A09663D-B998-4DD6-A884-C78CAE943B94}" type="presOf" srcId="{DB738BF3-2252-4CE7-AB44-89A696435DB5}" destId="{53DA1B0B-6B3A-4708-8079-C94D191DF797}" srcOrd="1" destOrd="0" presId="urn:microsoft.com/office/officeart/2005/8/layout/hierarchy3"/>
    <dgm:cxn modelId="{FF07675E-ECBF-4307-BB94-4683E805AFA1}" type="presOf" srcId="{C957C329-BB63-4E39-831F-29E9E8D4D0E3}" destId="{595B9EDB-495D-47F4-880D-A05163A30C3F}" srcOrd="1" destOrd="0" presId="urn:microsoft.com/office/officeart/2005/8/layout/hierarchy3"/>
    <dgm:cxn modelId="{CDA1946B-4A1A-4C78-A3EF-360D6BFA7AFB}" srcId="{1759F8D1-14BD-4DF1-AE4B-E5668A4B1BCC}" destId="{DB738BF3-2252-4CE7-AB44-89A696435DB5}" srcOrd="1" destOrd="0" parTransId="{BBBA243B-B739-4A90-87A9-0007D1A03D12}" sibTransId="{7369DB50-10A3-4772-830F-7094FB405859}"/>
    <dgm:cxn modelId="{DB96A76C-93D3-4530-B923-7A3B30156C04}" type="presOf" srcId="{DB738BF3-2252-4CE7-AB44-89A696435DB5}" destId="{E2E9C93A-D08A-436F-AB10-C7C6F7E5BDD1}" srcOrd="0" destOrd="0" presId="urn:microsoft.com/office/officeart/2005/8/layout/hierarchy3"/>
    <dgm:cxn modelId="{9CB05679-9478-4CAA-B25F-B0D512039DF0}" type="presOf" srcId="{1759F8D1-14BD-4DF1-AE4B-E5668A4B1BCC}" destId="{CF66BE9C-02BB-4ACF-8046-7780FE2CA20C}" srcOrd="0" destOrd="0" presId="urn:microsoft.com/office/officeart/2005/8/layout/hierarchy3"/>
    <dgm:cxn modelId="{B1CF8081-AA06-4390-9756-C672B559742A}" type="presOf" srcId="{C957C329-BB63-4E39-831F-29E9E8D4D0E3}" destId="{8B4CD777-030B-4BF6-90D3-5305B3C510E7}" srcOrd="0" destOrd="0" presId="urn:microsoft.com/office/officeart/2005/8/layout/hierarchy3"/>
    <dgm:cxn modelId="{7028A382-8DCD-4B43-9EA1-ECBC1E420CF3}" type="presOf" srcId="{1EE6402A-BA36-4D31-9505-38F4C2D58085}" destId="{4C4DDA49-CEB5-4AC7-BD75-BE8FAAA834A3}" srcOrd="1" destOrd="0" presId="urn:microsoft.com/office/officeart/2005/8/layout/hierarchy3"/>
    <dgm:cxn modelId="{86884EB5-D8CB-4313-8AF6-9FF76A5B6C81}" srcId="{1759F8D1-14BD-4DF1-AE4B-E5668A4B1BCC}" destId="{1EE6402A-BA36-4D31-9505-38F4C2D58085}" srcOrd="0" destOrd="0" parTransId="{7D942AC0-B0F1-43B1-B302-DD1DA090793A}" sibTransId="{20214988-B78E-4E7A-98CA-3A37E24CA329}"/>
    <dgm:cxn modelId="{F84205BB-7176-42F9-8442-B705476A5A62}" type="presOf" srcId="{1EE6402A-BA36-4D31-9505-38F4C2D58085}" destId="{03E3CBCC-75D9-4CFC-87BF-382875804CBE}" srcOrd="0" destOrd="0" presId="urn:microsoft.com/office/officeart/2005/8/layout/hierarchy3"/>
    <dgm:cxn modelId="{05D9E8F2-C767-4A27-99E1-7396D822D81B}" srcId="{1759F8D1-14BD-4DF1-AE4B-E5668A4B1BCC}" destId="{C957C329-BB63-4E39-831F-29E9E8D4D0E3}" srcOrd="2" destOrd="0" parTransId="{890A9106-AF5E-4AAE-82BF-9E41E5E55EDC}" sibTransId="{15F1AD94-6F66-43EB-8370-4E6C8AE6E595}"/>
    <dgm:cxn modelId="{2829E10A-02BF-45A8-9FD4-AF5AA653F28E}" type="presParOf" srcId="{CF66BE9C-02BB-4ACF-8046-7780FE2CA20C}" destId="{86A76FED-A86B-48E3-BE3C-202C79C39799}" srcOrd="0" destOrd="0" presId="urn:microsoft.com/office/officeart/2005/8/layout/hierarchy3"/>
    <dgm:cxn modelId="{2B02F54D-F8A2-4288-8BD5-2A8C7E45AFB0}" type="presParOf" srcId="{86A76FED-A86B-48E3-BE3C-202C79C39799}" destId="{A4CAB5AD-2236-4CCC-990A-DC558EBA9DE0}" srcOrd="0" destOrd="0" presId="urn:microsoft.com/office/officeart/2005/8/layout/hierarchy3"/>
    <dgm:cxn modelId="{62E74062-458E-4C3E-9C91-26E2D5061DB1}" type="presParOf" srcId="{A4CAB5AD-2236-4CCC-990A-DC558EBA9DE0}" destId="{03E3CBCC-75D9-4CFC-87BF-382875804CBE}" srcOrd="0" destOrd="0" presId="urn:microsoft.com/office/officeart/2005/8/layout/hierarchy3"/>
    <dgm:cxn modelId="{0DDDDE5C-1D71-48A0-85BC-24F856449936}" type="presParOf" srcId="{A4CAB5AD-2236-4CCC-990A-DC558EBA9DE0}" destId="{4C4DDA49-CEB5-4AC7-BD75-BE8FAAA834A3}" srcOrd="1" destOrd="0" presId="urn:microsoft.com/office/officeart/2005/8/layout/hierarchy3"/>
    <dgm:cxn modelId="{EF1F20F6-93F8-46F9-BC0C-76EE672E1752}" type="presParOf" srcId="{86A76FED-A86B-48E3-BE3C-202C79C39799}" destId="{2B0D39B7-3ECE-487E-963C-900A9B1582E5}" srcOrd="1" destOrd="0" presId="urn:microsoft.com/office/officeart/2005/8/layout/hierarchy3"/>
    <dgm:cxn modelId="{5811D687-C86F-450F-8C21-2AF18919B1AE}" type="presParOf" srcId="{CF66BE9C-02BB-4ACF-8046-7780FE2CA20C}" destId="{190E6295-8843-44F1-AFB9-0F5421012885}" srcOrd="1" destOrd="0" presId="urn:microsoft.com/office/officeart/2005/8/layout/hierarchy3"/>
    <dgm:cxn modelId="{96C0A8E4-671D-4443-A4EB-F07320598C22}" type="presParOf" srcId="{190E6295-8843-44F1-AFB9-0F5421012885}" destId="{BF071CB9-3698-43CC-9FBE-EA8A8441A1A9}" srcOrd="0" destOrd="0" presId="urn:microsoft.com/office/officeart/2005/8/layout/hierarchy3"/>
    <dgm:cxn modelId="{BAD41452-243B-4E06-9A3B-6263F55E649A}" type="presParOf" srcId="{BF071CB9-3698-43CC-9FBE-EA8A8441A1A9}" destId="{E2E9C93A-D08A-436F-AB10-C7C6F7E5BDD1}" srcOrd="0" destOrd="0" presId="urn:microsoft.com/office/officeart/2005/8/layout/hierarchy3"/>
    <dgm:cxn modelId="{60EC738B-0966-47E8-BBF4-F50F260FCB25}" type="presParOf" srcId="{BF071CB9-3698-43CC-9FBE-EA8A8441A1A9}" destId="{53DA1B0B-6B3A-4708-8079-C94D191DF797}" srcOrd="1" destOrd="0" presId="urn:microsoft.com/office/officeart/2005/8/layout/hierarchy3"/>
    <dgm:cxn modelId="{8320A463-D9A7-4B17-86F3-CBCCB40EC12B}" type="presParOf" srcId="{190E6295-8843-44F1-AFB9-0F5421012885}" destId="{381975BB-5406-4130-8686-907C4CB66191}" srcOrd="1" destOrd="0" presId="urn:microsoft.com/office/officeart/2005/8/layout/hierarchy3"/>
    <dgm:cxn modelId="{62DD08A7-6831-40D3-8A7F-FF6BF524B375}" type="presParOf" srcId="{CF66BE9C-02BB-4ACF-8046-7780FE2CA20C}" destId="{204196F5-EE5D-4947-BE2C-68437FE0310A}" srcOrd="2" destOrd="0" presId="urn:microsoft.com/office/officeart/2005/8/layout/hierarchy3"/>
    <dgm:cxn modelId="{8EE7959C-E731-4525-A2F6-1FDA9331023C}" type="presParOf" srcId="{204196F5-EE5D-4947-BE2C-68437FE0310A}" destId="{6EDF776F-57B5-4ACC-8DE3-6CE0FCD23FFD}" srcOrd="0" destOrd="0" presId="urn:microsoft.com/office/officeart/2005/8/layout/hierarchy3"/>
    <dgm:cxn modelId="{D55E72D6-3096-421C-97DE-8518424A3F5F}" type="presParOf" srcId="{6EDF776F-57B5-4ACC-8DE3-6CE0FCD23FFD}" destId="{8B4CD777-030B-4BF6-90D3-5305B3C510E7}" srcOrd="0" destOrd="0" presId="urn:microsoft.com/office/officeart/2005/8/layout/hierarchy3"/>
    <dgm:cxn modelId="{2EC8D9A2-0766-4356-AADC-8254DDDE22D7}" type="presParOf" srcId="{6EDF776F-57B5-4ACC-8DE3-6CE0FCD23FFD}" destId="{595B9EDB-495D-47F4-880D-A05163A30C3F}" srcOrd="1" destOrd="0" presId="urn:microsoft.com/office/officeart/2005/8/layout/hierarchy3"/>
    <dgm:cxn modelId="{A215D2F1-EDDF-4C8F-8F59-FBAE2716B293}" type="presParOf" srcId="{204196F5-EE5D-4947-BE2C-68437FE0310A}" destId="{597B3221-AB5E-4C64-A55D-D3D87CE5E7A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40BC6C-EA20-4DFB-8843-BFE2393F44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FDBACF-867B-4D9E-9EF9-15B4C1A31C72}">
      <dgm:prSet custT="1"/>
      <dgm:spPr/>
      <dgm:t>
        <a:bodyPr/>
        <a:lstStyle/>
        <a:p>
          <a:r>
            <a:rPr lang="en-US" sz="1600" dirty="0"/>
            <a:t>Ova and Parasite</a:t>
          </a:r>
        </a:p>
      </dgm:t>
    </dgm:pt>
    <dgm:pt modelId="{0E68F0BC-53D1-481E-A7E6-9FB6EFA89530}" type="parTrans" cxnId="{FFC1C567-259A-4AC3-9818-3F3304FB62EC}">
      <dgm:prSet/>
      <dgm:spPr/>
      <dgm:t>
        <a:bodyPr/>
        <a:lstStyle/>
        <a:p>
          <a:endParaRPr lang="en-US" sz="2000"/>
        </a:p>
      </dgm:t>
    </dgm:pt>
    <dgm:pt modelId="{BB9BDD91-6336-4FD2-AD94-13B07277F0BD}" type="sibTrans" cxnId="{FFC1C567-259A-4AC3-9818-3F3304FB62EC}">
      <dgm:prSet/>
      <dgm:spPr/>
      <dgm:t>
        <a:bodyPr/>
        <a:lstStyle/>
        <a:p>
          <a:endParaRPr lang="en-US" sz="2000"/>
        </a:p>
      </dgm:t>
    </dgm:pt>
    <dgm:pt modelId="{FF530F02-7CA4-454F-82AB-DEC60F6D71A8}">
      <dgm:prSet custT="1"/>
      <dgm:spPr/>
      <dgm:t>
        <a:bodyPr/>
        <a:lstStyle/>
        <a:p>
          <a:r>
            <a:rPr lang="en-US" sz="1400"/>
            <a:t>Cysts and trophozoites may be seen in stool</a:t>
          </a:r>
        </a:p>
      </dgm:t>
    </dgm:pt>
    <dgm:pt modelId="{CAF50C1C-726C-444E-83D1-DAE34C7B12E9}" type="parTrans" cxnId="{5F695416-F96B-493C-9097-9FCF6CD2BD19}">
      <dgm:prSet/>
      <dgm:spPr/>
      <dgm:t>
        <a:bodyPr/>
        <a:lstStyle/>
        <a:p>
          <a:endParaRPr lang="en-US" sz="2000"/>
        </a:p>
      </dgm:t>
    </dgm:pt>
    <dgm:pt modelId="{C1849665-7E60-4FD2-9408-F5C31B2F5AE7}" type="sibTrans" cxnId="{5F695416-F96B-493C-9097-9FCF6CD2BD19}">
      <dgm:prSet/>
      <dgm:spPr/>
      <dgm:t>
        <a:bodyPr/>
        <a:lstStyle/>
        <a:p>
          <a:endParaRPr lang="en-US" sz="2000"/>
        </a:p>
      </dgm:t>
    </dgm:pt>
    <dgm:pt modelId="{EA66447D-DCF0-4E5C-8296-017D969A0290}">
      <dgm:prSet custT="1"/>
      <dgm:spPr/>
      <dgm:t>
        <a:bodyPr/>
        <a:lstStyle/>
        <a:p>
          <a:r>
            <a:rPr lang="en-US" sz="1400"/>
            <a:t>Concentrated wet mount </a:t>
          </a:r>
        </a:p>
      </dgm:t>
    </dgm:pt>
    <dgm:pt modelId="{246573FB-9BB1-4BD1-B541-AE02C01185E5}" type="parTrans" cxnId="{D1D49DC9-ABB1-483D-8415-0EC6A21BEF33}">
      <dgm:prSet/>
      <dgm:spPr/>
      <dgm:t>
        <a:bodyPr/>
        <a:lstStyle/>
        <a:p>
          <a:endParaRPr lang="en-US" sz="2000"/>
        </a:p>
      </dgm:t>
    </dgm:pt>
    <dgm:pt modelId="{2A2C3C58-E23F-4E3E-BDF7-411DC7305D37}" type="sibTrans" cxnId="{D1D49DC9-ABB1-483D-8415-0EC6A21BEF33}">
      <dgm:prSet/>
      <dgm:spPr/>
      <dgm:t>
        <a:bodyPr/>
        <a:lstStyle/>
        <a:p>
          <a:endParaRPr lang="en-US" sz="2000"/>
        </a:p>
      </dgm:t>
    </dgm:pt>
    <dgm:pt modelId="{48D2955B-F708-49D6-8779-29FBBEAFA75E}">
      <dgm:prSet custT="1"/>
      <dgm:spPr/>
      <dgm:t>
        <a:bodyPr/>
        <a:lstStyle/>
        <a:p>
          <a:r>
            <a:rPr lang="en-US" sz="1400"/>
            <a:t>Permanent stain</a:t>
          </a:r>
        </a:p>
      </dgm:t>
    </dgm:pt>
    <dgm:pt modelId="{2FF0FEE6-E569-4BB8-8728-3B96582779F6}" type="parTrans" cxnId="{F37C48CB-06C2-433D-920C-351661B5C769}">
      <dgm:prSet/>
      <dgm:spPr/>
      <dgm:t>
        <a:bodyPr/>
        <a:lstStyle/>
        <a:p>
          <a:endParaRPr lang="en-US" sz="2000"/>
        </a:p>
      </dgm:t>
    </dgm:pt>
    <dgm:pt modelId="{B9304E07-C48D-428E-BCA7-28150D70A5CC}" type="sibTrans" cxnId="{F37C48CB-06C2-433D-920C-351661B5C769}">
      <dgm:prSet/>
      <dgm:spPr/>
      <dgm:t>
        <a:bodyPr/>
        <a:lstStyle/>
        <a:p>
          <a:endParaRPr lang="en-US" sz="2000"/>
        </a:p>
      </dgm:t>
    </dgm:pt>
    <dgm:pt modelId="{47D1E6F1-466D-4460-9121-DF1922A63A07}">
      <dgm:prSet custT="1"/>
      <dgm:spPr/>
      <dgm:t>
        <a:bodyPr/>
        <a:lstStyle/>
        <a:p>
          <a:r>
            <a:rPr lang="en-US" sz="1600"/>
            <a:t>Antigen test </a:t>
          </a:r>
        </a:p>
      </dgm:t>
    </dgm:pt>
    <dgm:pt modelId="{A0122B57-BCAC-4655-B68E-38CD07D8C989}" type="parTrans" cxnId="{760EE404-0E83-4285-BA1A-4355CD928243}">
      <dgm:prSet/>
      <dgm:spPr/>
      <dgm:t>
        <a:bodyPr/>
        <a:lstStyle/>
        <a:p>
          <a:endParaRPr lang="en-US" sz="2000"/>
        </a:p>
      </dgm:t>
    </dgm:pt>
    <dgm:pt modelId="{1D3A675D-15FE-4A0C-A43D-FAE6B0DDED90}" type="sibTrans" cxnId="{760EE404-0E83-4285-BA1A-4355CD928243}">
      <dgm:prSet/>
      <dgm:spPr/>
      <dgm:t>
        <a:bodyPr/>
        <a:lstStyle/>
        <a:p>
          <a:endParaRPr lang="en-US" sz="2000"/>
        </a:p>
      </dgm:t>
    </dgm:pt>
    <dgm:pt modelId="{324DD146-BF00-4292-84DF-026B67D5CDC7}">
      <dgm:prSet custT="1"/>
      <dgm:spPr/>
      <dgm:t>
        <a:bodyPr/>
        <a:lstStyle/>
        <a:p>
          <a:r>
            <a:rPr lang="en-US" sz="1400"/>
            <a:t>Direct Fluorescent Antibody (DFA)</a:t>
          </a:r>
        </a:p>
      </dgm:t>
    </dgm:pt>
    <dgm:pt modelId="{8382AE9A-F206-45D6-814A-A7D8AA18458F}" type="parTrans" cxnId="{AA4F08A2-3FA9-4C45-AE58-6AECADD826CE}">
      <dgm:prSet/>
      <dgm:spPr/>
      <dgm:t>
        <a:bodyPr/>
        <a:lstStyle/>
        <a:p>
          <a:endParaRPr lang="en-US" sz="2000"/>
        </a:p>
      </dgm:t>
    </dgm:pt>
    <dgm:pt modelId="{9266C1B0-0F93-478B-9DE6-411483677B70}" type="sibTrans" cxnId="{AA4F08A2-3FA9-4C45-AE58-6AECADD826CE}">
      <dgm:prSet/>
      <dgm:spPr/>
      <dgm:t>
        <a:bodyPr/>
        <a:lstStyle/>
        <a:p>
          <a:endParaRPr lang="en-US" sz="2000"/>
        </a:p>
      </dgm:t>
    </dgm:pt>
    <dgm:pt modelId="{D38701DD-0BF5-4E27-B29E-DB87145BECED}">
      <dgm:prSet custT="1"/>
      <dgm:spPr/>
      <dgm:t>
        <a:bodyPr/>
        <a:lstStyle/>
        <a:p>
          <a:r>
            <a:rPr lang="en-US" sz="1400"/>
            <a:t>Enzyme immunoassay (EIA)</a:t>
          </a:r>
        </a:p>
      </dgm:t>
    </dgm:pt>
    <dgm:pt modelId="{69593183-40BC-43E5-B308-F172D6CF4F36}" type="parTrans" cxnId="{304AE65F-43E5-4023-82D7-4A7BFC01466C}">
      <dgm:prSet/>
      <dgm:spPr/>
      <dgm:t>
        <a:bodyPr/>
        <a:lstStyle/>
        <a:p>
          <a:endParaRPr lang="en-US" sz="2000"/>
        </a:p>
      </dgm:t>
    </dgm:pt>
    <dgm:pt modelId="{A44D81CD-5C76-4D48-A683-2C09D120D188}" type="sibTrans" cxnId="{304AE65F-43E5-4023-82D7-4A7BFC01466C}">
      <dgm:prSet/>
      <dgm:spPr/>
      <dgm:t>
        <a:bodyPr/>
        <a:lstStyle/>
        <a:p>
          <a:endParaRPr lang="en-US" sz="2000"/>
        </a:p>
      </dgm:t>
    </dgm:pt>
    <dgm:pt modelId="{BD0DC81E-1B0C-47C0-A42C-B7BA4C3E06B9}">
      <dgm:prSet custT="1"/>
      <dgm:spPr/>
      <dgm:t>
        <a:bodyPr/>
        <a:lstStyle/>
        <a:p>
          <a:r>
            <a:rPr lang="en-US" sz="1400"/>
            <a:t>Immunochromatographic assay (IC)</a:t>
          </a:r>
        </a:p>
      </dgm:t>
    </dgm:pt>
    <dgm:pt modelId="{47E6E552-B831-4BBE-A8B9-0E21018F6D7C}" type="parTrans" cxnId="{F9D847F3-A804-47EA-A27B-019775BFE37F}">
      <dgm:prSet/>
      <dgm:spPr/>
      <dgm:t>
        <a:bodyPr/>
        <a:lstStyle/>
        <a:p>
          <a:endParaRPr lang="en-US" sz="2000"/>
        </a:p>
      </dgm:t>
    </dgm:pt>
    <dgm:pt modelId="{E23275EC-E305-417B-B501-0C72A665BFFC}" type="sibTrans" cxnId="{F9D847F3-A804-47EA-A27B-019775BFE37F}">
      <dgm:prSet/>
      <dgm:spPr/>
      <dgm:t>
        <a:bodyPr/>
        <a:lstStyle/>
        <a:p>
          <a:endParaRPr lang="en-US" sz="2000"/>
        </a:p>
      </dgm:t>
    </dgm:pt>
    <dgm:pt modelId="{962C4C31-FF15-403F-8FC3-71032EB38E97}">
      <dgm:prSet custT="1"/>
      <dgm:spPr/>
      <dgm:t>
        <a:bodyPr/>
        <a:lstStyle/>
        <a:p>
          <a:r>
            <a:rPr lang="en-US" sz="1600"/>
            <a:t>Molecular tests</a:t>
          </a:r>
        </a:p>
      </dgm:t>
    </dgm:pt>
    <dgm:pt modelId="{EF38A766-6668-4B6F-B2B9-D9F5E15B59F6}" type="parTrans" cxnId="{E1359443-2612-4D74-9E9D-788A882B67C3}">
      <dgm:prSet/>
      <dgm:spPr/>
      <dgm:t>
        <a:bodyPr/>
        <a:lstStyle/>
        <a:p>
          <a:endParaRPr lang="en-US" sz="2000"/>
        </a:p>
      </dgm:t>
    </dgm:pt>
    <dgm:pt modelId="{4358A914-F77A-4F05-B1D8-A8D1835287FD}" type="sibTrans" cxnId="{E1359443-2612-4D74-9E9D-788A882B67C3}">
      <dgm:prSet/>
      <dgm:spPr/>
      <dgm:t>
        <a:bodyPr/>
        <a:lstStyle/>
        <a:p>
          <a:endParaRPr lang="en-US" sz="2000"/>
        </a:p>
      </dgm:t>
    </dgm:pt>
    <dgm:pt modelId="{6E3A0B94-CCDA-4105-82BE-1A7FDD30DBF8}">
      <dgm:prSet custT="1"/>
      <dgm:spPr/>
      <dgm:t>
        <a:bodyPr/>
        <a:lstStyle/>
        <a:p>
          <a:r>
            <a:rPr lang="en-US" sz="1600" dirty="0"/>
            <a:t>Antigen and molecular tests are more sensitive, so they are preferred over the Ova and Parasite</a:t>
          </a:r>
        </a:p>
      </dgm:t>
    </dgm:pt>
    <dgm:pt modelId="{3C2F14A8-831C-4537-8F65-2D202EE4B9B4}" type="parTrans" cxnId="{D6943CF0-5D2A-47D5-90E8-4756296F1B7D}">
      <dgm:prSet/>
      <dgm:spPr/>
      <dgm:t>
        <a:bodyPr/>
        <a:lstStyle/>
        <a:p>
          <a:endParaRPr lang="en-US" sz="2000"/>
        </a:p>
      </dgm:t>
    </dgm:pt>
    <dgm:pt modelId="{FC7D8906-BCD0-41F6-AA6D-F0D6CE3E2602}" type="sibTrans" cxnId="{D6943CF0-5D2A-47D5-90E8-4756296F1B7D}">
      <dgm:prSet/>
      <dgm:spPr/>
      <dgm:t>
        <a:bodyPr/>
        <a:lstStyle/>
        <a:p>
          <a:endParaRPr lang="en-US" sz="2000"/>
        </a:p>
      </dgm:t>
    </dgm:pt>
    <dgm:pt modelId="{72A69469-BE0D-4B10-9BF3-0CC17051EE36}">
      <dgm:prSet custT="1"/>
      <dgm:spPr/>
      <dgm:t>
        <a:bodyPr/>
        <a:lstStyle/>
        <a:p>
          <a:r>
            <a:rPr lang="en-US" sz="1600"/>
            <a:t>If stool specimens are negative and suspicion is still high, duodenal aspirate can be performed</a:t>
          </a:r>
        </a:p>
      </dgm:t>
    </dgm:pt>
    <dgm:pt modelId="{BC9C7D76-8A6F-4156-82B9-3214F027736D}" type="parTrans" cxnId="{DD450566-5CDF-4B34-8CD9-1407164F4400}">
      <dgm:prSet/>
      <dgm:spPr/>
      <dgm:t>
        <a:bodyPr/>
        <a:lstStyle/>
        <a:p>
          <a:endParaRPr lang="en-US" sz="2000"/>
        </a:p>
      </dgm:t>
    </dgm:pt>
    <dgm:pt modelId="{C7B94B25-E782-4D52-AD6F-5BAC35FE17EC}" type="sibTrans" cxnId="{DD450566-5CDF-4B34-8CD9-1407164F4400}">
      <dgm:prSet/>
      <dgm:spPr/>
      <dgm:t>
        <a:bodyPr/>
        <a:lstStyle/>
        <a:p>
          <a:endParaRPr lang="en-US" sz="2000"/>
        </a:p>
      </dgm:t>
    </dgm:pt>
    <dgm:pt modelId="{C6A22695-CA67-4431-A42A-83863A98453A}">
      <dgm:prSet custT="1"/>
      <dgm:spPr/>
      <dgm:t>
        <a:bodyPr/>
        <a:lstStyle/>
        <a:p>
          <a:r>
            <a:rPr lang="en-US" sz="1600"/>
            <a:t>Challenging:</a:t>
          </a:r>
        </a:p>
      </dgm:t>
    </dgm:pt>
    <dgm:pt modelId="{D30E7BEC-2044-4ECB-8965-EBF11AB629FA}" type="parTrans" cxnId="{ECFED90E-E2B1-487C-BADF-5B56FF801EA4}">
      <dgm:prSet/>
      <dgm:spPr/>
      <dgm:t>
        <a:bodyPr/>
        <a:lstStyle/>
        <a:p>
          <a:endParaRPr lang="en-US" sz="2000"/>
        </a:p>
      </dgm:t>
    </dgm:pt>
    <dgm:pt modelId="{50C24CA4-3BD3-4004-8BF5-C3DF1087F44D}" type="sibTrans" cxnId="{ECFED90E-E2B1-487C-BADF-5B56FF801EA4}">
      <dgm:prSet/>
      <dgm:spPr/>
      <dgm:t>
        <a:bodyPr/>
        <a:lstStyle/>
        <a:p>
          <a:endParaRPr lang="en-US" sz="2000"/>
        </a:p>
      </dgm:t>
    </dgm:pt>
    <dgm:pt modelId="{3C16AA67-64CE-4730-A8F2-E3D96916EE94}">
      <dgm:prSet custT="1"/>
      <dgm:spPr/>
      <dgm:t>
        <a:bodyPr/>
        <a:lstStyle/>
        <a:p>
          <a:r>
            <a:rPr lang="en-US" sz="1400"/>
            <a:t>Symptoms come and go</a:t>
          </a:r>
        </a:p>
      </dgm:t>
    </dgm:pt>
    <dgm:pt modelId="{A2B3CA26-33B7-4227-B5C9-D92D88CDD3B1}" type="parTrans" cxnId="{E95E03DD-8D70-4B04-8304-E39340D642B0}">
      <dgm:prSet/>
      <dgm:spPr/>
      <dgm:t>
        <a:bodyPr/>
        <a:lstStyle/>
        <a:p>
          <a:endParaRPr lang="en-US" sz="2000"/>
        </a:p>
      </dgm:t>
    </dgm:pt>
    <dgm:pt modelId="{4FE4534C-909A-45E2-9879-1710345AAFA3}" type="sibTrans" cxnId="{E95E03DD-8D70-4B04-8304-E39340D642B0}">
      <dgm:prSet/>
      <dgm:spPr/>
      <dgm:t>
        <a:bodyPr/>
        <a:lstStyle/>
        <a:p>
          <a:endParaRPr lang="en-US" sz="2000"/>
        </a:p>
      </dgm:t>
    </dgm:pt>
    <dgm:pt modelId="{E024A492-AB52-4F42-98E8-B8A60951B143}">
      <dgm:prSet custT="1"/>
      <dgm:spPr/>
      <dgm:t>
        <a:bodyPr/>
        <a:lstStyle/>
        <a:p>
          <a:r>
            <a:rPr lang="en-US" sz="1400"/>
            <a:t>Organism is irregularly shed in stool</a:t>
          </a:r>
        </a:p>
      </dgm:t>
    </dgm:pt>
    <dgm:pt modelId="{699DDB3E-C3C7-4E08-8E09-2DADDB7D94E8}" type="parTrans" cxnId="{322EAA03-2886-490A-8D8D-43056E67EEBE}">
      <dgm:prSet/>
      <dgm:spPr/>
      <dgm:t>
        <a:bodyPr/>
        <a:lstStyle/>
        <a:p>
          <a:endParaRPr lang="en-US" sz="2000"/>
        </a:p>
      </dgm:t>
    </dgm:pt>
    <dgm:pt modelId="{DABC23AC-3A56-4106-B317-0CD6C1B779CF}" type="sibTrans" cxnId="{322EAA03-2886-490A-8D8D-43056E67EEBE}">
      <dgm:prSet/>
      <dgm:spPr/>
      <dgm:t>
        <a:bodyPr/>
        <a:lstStyle/>
        <a:p>
          <a:endParaRPr lang="en-US" sz="2000"/>
        </a:p>
      </dgm:t>
    </dgm:pt>
    <dgm:pt modelId="{F25F38D7-701B-4A4F-B984-A4E8C4743CC7}" type="pres">
      <dgm:prSet presAssocID="{7440BC6C-EA20-4DFB-8843-BFE2393F4481}" presName="linear" presStyleCnt="0">
        <dgm:presLayoutVars>
          <dgm:animLvl val="lvl"/>
          <dgm:resizeHandles val="exact"/>
        </dgm:presLayoutVars>
      </dgm:prSet>
      <dgm:spPr/>
    </dgm:pt>
    <dgm:pt modelId="{7555AAB7-61FE-4CF4-ABF8-A424D70CD5C3}" type="pres">
      <dgm:prSet presAssocID="{30FDBACF-867B-4D9E-9EF9-15B4C1A31C72}" presName="parentText" presStyleLbl="node1" presStyleIdx="0" presStyleCnt="6" custScaleY="75986">
        <dgm:presLayoutVars>
          <dgm:chMax val="0"/>
          <dgm:bulletEnabled val="1"/>
        </dgm:presLayoutVars>
      </dgm:prSet>
      <dgm:spPr/>
    </dgm:pt>
    <dgm:pt modelId="{D9BD1448-97E7-4878-A968-3290B2622BE6}" type="pres">
      <dgm:prSet presAssocID="{30FDBACF-867B-4D9E-9EF9-15B4C1A31C72}" presName="childText" presStyleLbl="revTx" presStyleIdx="0" presStyleCnt="3">
        <dgm:presLayoutVars>
          <dgm:bulletEnabled val="1"/>
        </dgm:presLayoutVars>
      </dgm:prSet>
      <dgm:spPr/>
    </dgm:pt>
    <dgm:pt modelId="{272CE3FB-EE61-4DF5-BDCD-F55AC2C36FD6}" type="pres">
      <dgm:prSet presAssocID="{47D1E6F1-466D-4460-9121-DF1922A63A0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BF72430-8D18-49A5-B241-BE040CB96BA0}" type="pres">
      <dgm:prSet presAssocID="{47D1E6F1-466D-4460-9121-DF1922A63A07}" presName="childText" presStyleLbl="revTx" presStyleIdx="1" presStyleCnt="3">
        <dgm:presLayoutVars>
          <dgm:bulletEnabled val="1"/>
        </dgm:presLayoutVars>
      </dgm:prSet>
      <dgm:spPr/>
    </dgm:pt>
    <dgm:pt modelId="{C48591C2-1730-458A-AC20-4EFFED2ABEDA}" type="pres">
      <dgm:prSet presAssocID="{962C4C31-FF15-403F-8FC3-71032EB38E97}" presName="parentText" presStyleLbl="node1" presStyleIdx="2" presStyleCnt="6" custScaleY="63550">
        <dgm:presLayoutVars>
          <dgm:chMax val="0"/>
          <dgm:bulletEnabled val="1"/>
        </dgm:presLayoutVars>
      </dgm:prSet>
      <dgm:spPr/>
    </dgm:pt>
    <dgm:pt modelId="{97F3A82E-904F-4F18-AD24-31AE1B958E4A}" type="pres">
      <dgm:prSet presAssocID="{4358A914-F77A-4F05-B1D8-A8D1835287FD}" presName="spacer" presStyleCnt="0"/>
      <dgm:spPr/>
    </dgm:pt>
    <dgm:pt modelId="{B722D0F6-9345-4B10-8293-8C336A389E25}" type="pres">
      <dgm:prSet presAssocID="{6E3A0B94-CCDA-4105-82BE-1A7FDD30DBF8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C5637F83-6C0D-4A63-8986-DF135643CDE8}" type="pres">
      <dgm:prSet presAssocID="{FC7D8906-BCD0-41F6-AA6D-F0D6CE3E2602}" presName="spacer" presStyleCnt="0"/>
      <dgm:spPr/>
    </dgm:pt>
    <dgm:pt modelId="{653F220F-EC34-49BD-8023-735FC6FF4D30}" type="pres">
      <dgm:prSet presAssocID="{72A69469-BE0D-4B10-9BF3-0CC17051EE3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6220DEF-B378-4041-A86C-F7C17EF702E5}" type="pres">
      <dgm:prSet presAssocID="{C7B94B25-E782-4D52-AD6F-5BAC35FE17EC}" presName="spacer" presStyleCnt="0"/>
      <dgm:spPr/>
    </dgm:pt>
    <dgm:pt modelId="{42D3FC31-CA28-44B7-95A6-38FAD357B437}" type="pres">
      <dgm:prSet presAssocID="{C6A22695-CA67-4431-A42A-83863A98453A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4A79E450-1514-43A3-85C9-79FF344C2613}" type="pres">
      <dgm:prSet presAssocID="{C6A22695-CA67-4431-A42A-83863A98453A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322EAA03-2886-490A-8D8D-43056E67EEBE}" srcId="{C6A22695-CA67-4431-A42A-83863A98453A}" destId="{E024A492-AB52-4F42-98E8-B8A60951B143}" srcOrd="1" destOrd="0" parTransId="{699DDB3E-C3C7-4E08-8E09-2DADDB7D94E8}" sibTransId="{DABC23AC-3A56-4106-B317-0CD6C1B779CF}"/>
    <dgm:cxn modelId="{760EE404-0E83-4285-BA1A-4355CD928243}" srcId="{7440BC6C-EA20-4DFB-8843-BFE2393F4481}" destId="{47D1E6F1-466D-4460-9121-DF1922A63A07}" srcOrd="1" destOrd="0" parTransId="{A0122B57-BCAC-4655-B68E-38CD07D8C989}" sibTransId="{1D3A675D-15FE-4A0C-A43D-FAE6B0DDED90}"/>
    <dgm:cxn modelId="{98FD3A0B-086D-4164-80FA-C3261C3B7881}" type="presOf" srcId="{72A69469-BE0D-4B10-9BF3-0CC17051EE36}" destId="{653F220F-EC34-49BD-8023-735FC6FF4D30}" srcOrd="0" destOrd="0" presId="urn:microsoft.com/office/officeart/2005/8/layout/vList2"/>
    <dgm:cxn modelId="{ECFED90E-E2B1-487C-BADF-5B56FF801EA4}" srcId="{7440BC6C-EA20-4DFB-8843-BFE2393F4481}" destId="{C6A22695-CA67-4431-A42A-83863A98453A}" srcOrd="5" destOrd="0" parTransId="{D30E7BEC-2044-4ECB-8965-EBF11AB629FA}" sibTransId="{50C24CA4-3BD3-4004-8BF5-C3DF1087F44D}"/>
    <dgm:cxn modelId="{1C6C8E12-A24A-4F2D-96DF-D2C6F69F8BE8}" type="presOf" srcId="{324DD146-BF00-4292-84DF-026B67D5CDC7}" destId="{DBF72430-8D18-49A5-B241-BE040CB96BA0}" srcOrd="0" destOrd="0" presId="urn:microsoft.com/office/officeart/2005/8/layout/vList2"/>
    <dgm:cxn modelId="{5F695416-F96B-493C-9097-9FCF6CD2BD19}" srcId="{30FDBACF-867B-4D9E-9EF9-15B4C1A31C72}" destId="{FF530F02-7CA4-454F-82AB-DEC60F6D71A8}" srcOrd="0" destOrd="0" parTransId="{CAF50C1C-726C-444E-83D1-DAE34C7B12E9}" sibTransId="{C1849665-7E60-4FD2-9408-F5C31B2F5AE7}"/>
    <dgm:cxn modelId="{52FB862D-E1FB-4096-AC55-3A3BC83E41E4}" type="presOf" srcId="{962C4C31-FF15-403F-8FC3-71032EB38E97}" destId="{C48591C2-1730-458A-AC20-4EFFED2ABEDA}" srcOrd="0" destOrd="0" presId="urn:microsoft.com/office/officeart/2005/8/layout/vList2"/>
    <dgm:cxn modelId="{7A6ACA2E-B70E-429F-B14A-79C7EE7CEA0C}" type="presOf" srcId="{48D2955B-F708-49D6-8779-29FBBEAFA75E}" destId="{D9BD1448-97E7-4878-A968-3290B2622BE6}" srcOrd="0" destOrd="2" presId="urn:microsoft.com/office/officeart/2005/8/layout/vList2"/>
    <dgm:cxn modelId="{31346A3C-65CA-4053-82C3-FECC82C628F7}" type="presOf" srcId="{6E3A0B94-CCDA-4105-82BE-1A7FDD30DBF8}" destId="{B722D0F6-9345-4B10-8293-8C336A389E25}" srcOrd="0" destOrd="0" presId="urn:microsoft.com/office/officeart/2005/8/layout/vList2"/>
    <dgm:cxn modelId="{7D25EE40-7697-4CA1-9C9C-8E1389DAA9AB}" type="presOf" srcId="{3C16AA67-64CE-4730-A8F2-E3D96916EE94}" destId="{4A79E450-1514-43A3-85C9-79FF344C2613}" srcOrd="0" destOrd="0" presId="urn:microsoft.com/office/officeart/2005/8/layout/vList2"/>
    <dgm:cxn modelId="{304AE65F-43E5-4023-82D7-4A7BFC01466C}" srcId="{47D1E6F1-466D-4460-9121-DF1922A63A07}" destId="{D38701DD-0BF5-4E27-B29E-DB87145BECED}" srcOrd="1" destOrd="0" parTransId="{69593183-40BC-43E5-B308-F172D6CF4F36}" sibTransId="{A44D81CD-5C76-4D48-A683-2C09D120D188}"/>
    <dgm:cxn modelId="{C62C4361-3D44-47B4-B3EC-AEFB6DD29F29}" type="presOf" srcId="{30FDBACF-867B-4D9E-9EF9-15B4C1A31C72}" destId="{7555AAB7-61FE-4CF4-ABF8-A424D70CD5C3}" srcOrd="0" destOrd="0" presId="urn:microsoft.com/office/officeart/2005/8/layout/vList2"/>
    <dgm:cxn modelId="{E1359443-2612-4D74-9E9D-788A882B67C3}" srcId="{7440BC6C-EA20-4DFB-8843-BFE2393F4481}" destId="{962C4C31-FF15-403F-8FC3-71032EB38E97}" srcOrd="2" destOrd="0" parTransId="{EF38A766-6668-4B6F-B2B9-D9F5E15B59F6}" sibTransId="{4358A914-F77A-4F05-B1D8-A8D1835287FD}"/>
    <dgm:cxn modelId="{DD450566-5CDF-4B34-8CD9-1407164F4400}" srcId="{7440BC6C-EA20-4DFB-8843-BFE2393F4481}" destId="{72A69469-BE0D-4B10-9BF3-0CC17051EE36}" srcOrd="4" destOrd="0" parTransId="{BC9C7D76-8A6F-4156-82B9-3214F027736D}" sibTransId="{C7B94B25-E782-4D52-AD6F-5BAC35FE17EC}"/>
    <dgm:cxn modelId="{FFC1C567-259A-4AC3-9818-3F3304FB62EC}" srcId="{7440BC6C-EA20-4DFB-8843-BFE2393F4481}" destId="{30FDBACF-867B-4D9E-9EF9-15B4C1A31C72}" srcOrd="0" destOrd="0" parTransId="{0E68F0BC-53D1-481E-A7E6-9FB6EFA89530}" sibTransId="{BB9BDD91-6336-4FD2-AD94-13B07277F0BD}"/>
    <dgm:cxn modelId="{FB486E4B-4A69-49D9-85DC-B34783704762}" type="presOf" srcId="{47D1E6F1-466D-4460-9121-DF1922A63A07}" destId="{272CE3FB-EE61-4DF5-BDCD-F55AC2C36FD6}" srcOrd="0" destOrd="0" presId="urn:microsoft.com/office/officeart/2005/8/layout/vList2"/>
    <dgm:cxn modelId="{2D997C6F-33B0-44AD-9F31-907EADF9D302}" type="presOf" srcId="{C6A22695-CA67-4431-A42A-83863A98453A}" destId="{42D3FC31-CA28-44B7-95A6-38FAD357B437}" srcOrd="0" destOrd="0" presId="urn:microsoft.com/office/officeart/2005/8/layout/vList2"/>
    <dgm:cxn modelId="{1A2C3873-FEC1-4DA2-81EE-525D2D2C4EC1}" type="presOf" srcId="{BD0DC81E-1B0C-47C0-A42C-B7BA4C3E06B9}" destId="{DBF72430-8D18-49A5-B241-BE040CB96BA0}" srcOrd="0" destOrd="2" presId="urn:microsoft.com/office/officeart/2005/8/layout/vList2"/>
    <dgm:cxn modelId="{ED9A9F76-CE83-4DF4-9DA5-3AC7AB7867BC}" type="presOf" srcId="{D38701DD-0BF5-4E27-B29E-DB87145BECED}" destId="{DBF72430-8D18-49A5-B241-BE040CB96BA0}" srcOrd="0" destOrd="1" presId="urn:microsoft.com/office/officeart/2005/8/layout/vList2"/>
    <dgm:cxn modelId="{F6CF6F8F-086C-46DF-85BD-D66774D3A4D9}" type="presOf" srcId="{E024A492-AB52-4F42-98E8-B8A60951B143}" destId="{4A79E450-1514-43A3-85C9-79FF344C2613}" srcOrd="0" destOrd="1" presId="urn:microsoft.com/office/officeart/2005/8/layout/vList2"/>
    <dgm:cxn modelId="{EDED1B9D-B78B-4D55-A837-160F0EA5591B}" type="presOf" srcId="{EA66447D-DCF0-4E5C-8296-017D969A0290}" destId="{D9BD1448-97E7-4878-A968-3290B2622BE6}" srcOrd="0" destOrd="1" presId="urn:microsoft.com/office/officeart/2005/8/layout/vList2"/>
    <dgm:cxn modelId="{AA4F08A2-3FA9-4C45-AE58-6AECADD826CE}" srcId="{47D1E6F1-466D-4460-9121-DF1922A63A07}" destId="{324DD146-BF00-4292-84DF-026B67D5CDC7}" srcOrd="0" destOrd="0" parTransId="{8382AE9A-F206-45D6-814A-A7D8AA18458F}" sibTransId="{9266C1B0-0F93-478B-9DE6-411483677B70}"/>
    <dgm:cxn modelId="{D1D49DC9-ABB1-483D-8415-0EC6A21BEF33}" srcId="{30FDBACF-867B-4D9E-9EF9-15B4C1A31C72}" destId="{EA66447D-DCF0-4E5C-8296-017D969A0290}" srcOrd="1" destOrd="0" parTransId="{246573FB-9BB1-4BD1-B541-AE02C01185E5}" sibTransId="{2A2C3C58-E23F-4E3E-BDF7-411DC7305D37}"/>
    <dgm:cxn modelId="{F37C48CB-06C2-433D-920C-351661B5C769}" srcId="{30FDBACF-867B-4D9E-9EF9-15B4C1A31C72}" destId="{48D2955B-F708-49D6-8779-29FBBEAFA75E}" srcOrd="2" destOrd="0" parTransId="{2FF0FEE6-E569-4BB8-8728-3B96582779F6}" sibTransId="{B9304E07-C48D-428E-BCA7-28150D70A5CC}"/>
    <dgm:cxn modelId="{E95E03DD-8D70-4B04-8304-E39340D642B0}" srcId="{C6A22695-CA67-4431-A42A-83863A98453A}" destId="{3C16AA67-64CE-4730-A8F2-E3D96916EE94}" srcOrd="0" destOrd="0" parTransId="{A2B3CA26-33B7-4227-B5C9-D92D88CDD3B1}" sibTransId="{4FE4534C-909A-45E2-9879-1710345AAFA3}"/>
    <dgm:cxn modelId="{1841CFEA-4749-4B9A-94D3-65B0E4F793EE}" type="presOf" srcId="{7440BC6C-EA20-4DFB-8843-BFE2393F4481}" destId="{F25F38D7-701B-4A4F-B984-A4E8C4743CC7}" srcOrd="0" destOrd="0" presId="urn:microsoft.com/office/officeart/2005/8/layout/vList2"/>
    <dgm:cxn modelId="{D6943CF0-5D2A-47D5-90E8-4756296F1B7D}" srcId="{7440BC6C-EA20-4DFB-8843-BFE2393F4481}" destId="{6E3A0B94-CCDA-4105-82BE-1A7FDD30DBF8}" srcOrd="3" destOrd="0" parTransId="{3C2F14A8-831C-4537-8F65-2D202EE4B9B4}" sibTransId="{FC7D8906-BCD0-41F6-AA6D-F0D6CE3E2602}"/>
    <dgm:cxn modelId="{F9D847F3-A804-47EA-A27B-019775BFE37F}" srcId="{47D1E6F1-466D-4460-9121-DF1922A63A07}" destId="{BD0DC81E-1B0C-47C0-A42C-B7BA4C3E06B9}" srcOrd="2" destOrd="0" parTransId="{47E6E552-B831-4BBE-A8B9-0E21018F6D7C}" sibTransId="{E23275EC-E305-417B-B501-0C72A665BFFC}"/>
    <dgm:cxn modelId="{C6C131F9-5F78-4753-A943-8818D308DA5D}" type="presOf" srcId="{FF530F02-7CA4-454F-82AB-DEC60F6D71A8}" destId="{D9BD1448-97E7-4878-A968-3290B2622BE6}" srcOrd="0" destOrd="0" presId="urn:microsoft.com/office/officeart/2005/8/layout/vList2"/>
    <dgm:cxn modelId="{AD42C8E4-CC5D-441D-812E-79F237A5C1CE}" type="presParOf" srcId="{F25F38D7-701B-4A4F-B984-A4E8C4743CC7}" destId="{7555AAB7-61FE-4CF4-ABF8-A424D70CD5C3}" srcOrd="0" destOrd="0" presId="urn:microsoft.com/office/officeart/2005/8/layout/vList2"/>
    <dgm:cxn modelId="{9FA8596B-DBB6-48D9-B180-1B8E4F7F0F3C}" type="presParOf" srcId="{F25F38D7-701B-4A4F-B984-A4E8C4743CC7}" destId="{D9BD1448-97E7-4878-A968-3290B2622BE6}" srcOrd="1" destOrd="0" presId="urn:microsoft.com/office/officeart/2005/8/layout/vList2"/>
    <dgm:cxn modelId="{E0FE4663-762E-4991-B912-2614879E444C}" type="presParOf" srcId="{F25F38D7-701B-4A4F-B984-A4E8C4743CC7}" destId="{272CE3FB-EE61-4DF5-BDCD-F55AC2C36FD6}" srcOrd="2" destOrd="0" presId="urn:microsoft.com/office/officeart/2005/8/layout/vList2"/>
    <dgm:cxn modelId="{5F81F8D3-51F4-4D06-BCD8-8685AB690E7B}" type="presParOf" srcId="{F25F38D7-701B-4A4F-B984-A4E8C4743CC7}" destId="{DBF72430-8D18-49A5-B241-BE040CB96BA0}" srcOrd="3" destOrd="0" presId="urn:microsoft.com/office/officeart/2005/8/layout/vList2"/>
    <dgm:cxn modelId="{5F17C5BA-0905-4F54-A6C9-250BDE64C63C}" type="presParOf" srcId="{F25F38D7-701B-4A4F-B984-A4E8C4743CC7}" destId="{C48591C2-1730-458A-AC20-4EFFED2ABEDA}" srcOrd="4" destOrd="0" presId="urn:microsoft.com/office/officeart/2005/8/layout/vList2"/>
    <dgm:cxn modelId="{A6F33FA4-95E2-49F3-B0BC-ABCDF61A7FB8}" type="presParOf" srcId="{F25F38D7-701B-4A4F-B984-A4E8C4743CC7}" destId="{97F3A82E-904F-4F18-AD24-31AE1B958E4A}" srcOrd="5" destOrd="0" presId="urn:microsoft.com/office/officeart/2005/8/layout/vList2"/>
    <dgm:cxn modelId="{E6A9B74A-A7FC-4DBC-97B6-0F56C8CD216A}" type="presParOf" srcId="{F25F38D7-701B-4A4F-B984-A4E8C4743CC7}" destId="{B722D0F6-9345-4B10-8293-8C336A389E25}" srcOrd="6" destOrd="0" presId="urn:microsoft.com/office/officeart/2005/8/layout/vList2"/>
    <dgm:cxn modelId="{6E41CEF1-03C1-4089-8D12-F03E7BDD7EBE}" type="presParOf" srcId="{F25F38D7-701B-4A4F-B984-A4E8C4743CC7}" destId="{C5637F83-6C0D-4A63-8986-DF135643CDE8}" srcOrd="7" destOrd="0" presId="urn:microsoft.com/office/officeart/2005/8/layout/vList2"/>
    <dgm:cxn modelId="{BF886609-B235-451C-88A4-644E089EE349}" type="presParOf" srcId="{F25F38D7-701B-4A4F-B984-A4E8C4743CC7}" destId="{653F220F-EC34-49BD-8023-735FC6FF4D30}" srcOrd="8" destOrd="0" presId="urn:microsoft.com/office/officeart/2005/8/layout/vList2"/>
    <dgm:cxn modelId="{C87839E5-C5EC-4E9F-B15B-B7AD9C45BA7E}" type="presParOf" srcId="{F25F38D7-701B-4A4F-B984-A4E8C4743CC7}" destId="{26220DEF-B378-4041-A86C-F7C17EF702E5}" srcOrd="9" destOrd="0" presId="urn:microsoft.com/office/officeart/2005/8/layout/vList2"/>
    <dgm:cxn modelId="{130345F3-148C-4A6E-A3EF-53C5E77E5A5D}" type="presParOf" srcId="{F25F38D7-701B-4A4F-B984-A4E8C4743CC7}" destId="{42D3FC31-CA28-44B7-95A6-38FAD357B437}" srcOrd="10" destOrd="0" presId="urn:microsoft.com/office/officeart/2005/8/layout/vList2"/>
    <dgm:cxn modelId="{025E4A53-DCC3-46F5-9AA5-5B631E1FE73F}" type="presParOf" srcId="{F25F38D7-701B-4A4F-B984-A4E8C4743CC7}" destId="{4A79E450-1514-43A3-85C9-79FF344C2613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85E5DB-180E-41FF-B3CF-147685354DA2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AE85E312-7800-4DCA-B33F-E7A94F92F898}">
      <dgm:prSet/>
      <dgm:spPr/>
      <dgm:t>
        <a:bodyPr/>
        <a:lstStyle/>
        <a:p>
          <a:r>
            <a:rPr lang="en-US" i="1"/>
            <a:t>Cryptosporidium</a:t>
          </a:r>
          <a:r>
            <a:rPr lang="en-US"/>
            <a:t> species</a:t>
          </a:r>
        </a:p>
      </dgm:t>
    </dgm:pt>
    <dgm:pt modelId="{CC8F0ED5-3842-49CA-952A-7F96CC3369B2}" type="parTrans" cxnId="{91FF965F-414A-4CB5-ACCE-BF9F1C68B4B6}">
      <dgm:prSet/>
      <dgm:spPr/>
      <dgm:t>
        <a:bodyPr/>
        <a:lstStyle/>
        <a:p>
          <a:endParaRPr lang="en-US"/>
        </a:p>
      </dgm:t>
    </dgm:pt>
    <dgm:pt modelId="{A3132BE9-1145-4373-852D-386122A84150}" type="sibTrans" cxnId="{91FF965F-414A-4CB5-ACCE-BF9F1C68B4B6}">
      <dgm:prSet/>
      <dgm:spPr/>
      <dgm:t>
        <a:bodyPr/>
        <a:lstStyle/>
        <a:p>
          <a:endParaRPr lang="en-US"/>
        </a:p>
      </dgm:t>
    </dgm:pt>
    <dgm:pt modelId="{1692ABD5-4D83-416F-AFA6-A755569F0127}">
      <dgm:prSet/>
      <dgm:spPr/>
      <dgm:t>
        <a:bodyPr/>
        <a:lstStyle/>
        <a:p>
          <a:r>
            <a:rPr lang="en-US" i="1"/>
            <a:t>Cyclospora cayentanensis</a:t>
          </a:r>
          <a:endParaRPr lang="en-US"/>
        </a:p>
      </dgm:t>
    </dgm:pt>
    <dgm:pt modelId="{28C93A0E-8261-4272-B7EE-A3FFB6FCABB7}" type="parTrans" cxnId="{3968B50F-E7CA-46C9-82B4-14E95C791B93}">
      <dgm:prSet/>
      <dgm:spPr/>
      <dgm:t>
        <a:bodyPr/>
        <a:lstStyle/>
        <a:p>
          <a:endParaRPr lang="en-US"/>
        </a:p>
      </dgm:t>
    </dgm:pt>
    <dgm:pt modelId="{05564704-BFB6-49DD-BB4A-F19E7905F3B8}" type="sibTrans" cxnId="{3968B50F-E7CA-46C9-82B4-14E95C791B93}">
      <dgm:prSet/>
      <dgm:spPr/>
      <dgm:t>
        <a:bodyPr/>
        <a:lstStyle/>
        <a:p>
          <a:endParaRPr lang="en-US"/>
        </a:p>
      </dgm:t>
    </dgm:pt>
    <dgm:pt modelId="{F15E41A2-05C3-4796-8854-4851AE0CB049}">
      <dgm:prSet/>
      <dgm:spPr/>
      <dgm:t>
        <a:bodyPr/>
        <a:lstStyle/>
        <a:p>
          <a:r>
            <a:rPr lang="en-US" i="1"/>
            <a:t>Cystoisospora (Isospora) belli</a:t>
          </a:r>
          <a:endParaRPr lang="en-US"/>
        </a:p>
      </dgm:t>
    </dgm:pt>
    <dgm:pt modelId="{19B0E73F-C412-4B27-9460-0F0D7EB233D7}" type="parTrans" cxnId="{2A12D06A-8A06-4E72-8157-CEF53A84895D}">
      <dgm:prSet/>
      <dgm:spPr/>
      <dgm:t>
        <a:bodyPr/>
        <a:lstStyle/>
        <a:p>
          <a:endParaRPr lang="en-US"/>
        </a:p>
      </dgm:t>
    </dgm:pt>
    <dgm:pt modelId="{058AF2E0-61CF-48FF-AF87-C9B28B57DAB0}" type="sibTrans" cxnId="{2A12D06A-8A06-4E72-8157-CEF53A84895D}">
      <dgm:prSet/>
      <dgm:spPr/>
      <dgm:t>
        <a:bodyPr/>
        <a:lstStyle/>
        <a:p>
          <a:endParaRPr lang="en-US"/>
        </a:p>
      </dgm:t>
    </dgm:pt>
    <dgm:pt modelId="{09E9B0D1-DAF8-4344-8382-8CF37B273524}">
      <dgm:prSet/>
      <dgm:spPr/>
      <dgm:t>
        <a:bodyPr/>
        <a:lstStyle/>
        <a:p>
          <a:r>
            <a:rPr lang="en-US" i="1"/>
            <a:t>Microsporidia* (</a:t>
          </a:r>
          <a:r>
            <a:rPr lang="en-US"/>
            <a:t>fungus</a:t>
          </a:r>
          <a:r>
            <a:rPr lang="en-US" i="1"/>
            <a:t>)</a:t>
          </a:r>
          <a:endParaRPr lang="en-US"/>
        </a:p>
      </dgm:t>
    </dgm:pt>
    <dgm:pt modelId="{4656FBC6-CCF2-4DF3-AEE0-61AFED9EF76C}" type="parTrans" cxnId="{D9CB3BE7-98AA-416E-98B2-49106B4DB4A3}">
      <dgm:prSet/>
      <dgm:spPr/>
      <dgm:t>
        <a:bodyPr/>
        <a:lstStyle/>
        <a:p>
          <a:endParaRPr lang="en-US"/>
        </a:p>
      </dgm:t>
    </dgm:pt>
    <dgm:pt modelId="{01ADC234-35F3-4061-B16D-8F37D8940BFC}" type="sibTrans" cxnId="{D9CB3BE7-98AA-416E-98B2-49106B4DB4A3}">
      <dgm:prSet/>
      <dgm:spPr/>
      <dgm:t>
        <a:bodyPr/>
        <a:lstStyle/>
        <a:p>
          <a:endParaRPr lang="en-US"/>
        </a:p>
      </dgm:t>
    </dgm:pt>
    <dgm:pt modelId="{DAB726CF-91D8-490F-8C99-7BC03FA60F1E}" type="pres">
      <dgm:prSet presAssocID="{9885E5DB-180E-41FF-B3CF-147685354DA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9E507E9-1D43-49F6-8EEB-07B90BCD797B}" type="pres">
      <dgm:prSet presAssocID="{AE85E312-7800-4DCA-B33F-E7A94F92F898}" presName="hierRoot1" presStyleCnt="0"/>
      <dgm:spPr/>
    </dgm:pt>
    <dgm:pt modelId="{83E5208A-A293-4601-BE22-3497D41FDB7F}" type="pres">
      <dgm:prSet presAssocID="{AE85E312-7800-4DCA-B33F-E7A94F92F898}" presName="composite" presStyleCnt="0"/>
      <dgm:spPr/>
    </dgm:pt>
    <dgm:pt modelId="{58DB8723-3529-4B9E-902C-267B7FBE9ED4}" type="pres">
      <dgm:prSet presAssocID="{AE85E312-7800-4DCA-B33F-E7A94F92F898}" presName="background" presStyleLbl="node0" presStyleIdx="0" presStyleCnt="4"/>
      <dgm:spPr/>
    </dgm:pt>
    <dgm:pt modelId="{AED4A50F-D23F-45A7-9FFA-08DCCD9500D7}" type="pres">
      <dgm:prSet presAssocID="{AE85E312-7800-4DCA-B33F-E7A94F92F898}" presName="text" presStyleLbl="fgAcc0" presStyleIdx="0" presStyleCnt="4">
        <dgm:presLayoutVars>
          <dgm:chPref val="3"/>
        </dgm:presLayoutVars>
      </dgm:prSet>
      <dgm:spPr/>
    </dgm:pt>
    <dgm:pt modelId="{DAF28BB3-79F6-4C9B-9AF3-B27261BB1ACA}" type="pres">
      <dgm:prSet presAssocID="{AE85E312-7800-4DCA-B33F-E7A94F92F898}" presName="hierChild2" presStyleCnt="0"/>
      <dgm:spPr/>
    </dgm:pt>
    <dgm:pt modelId="{96A2B0CA-98A3-4C91-A377-FFD05D29A987}" type="pres">
      <dgm:prSet presAssocID="{1692ABD5-4D83-416F-AFA6-A755569F0127}" presName="hierRoot1" presStyleCnt="0"/>
      <dgm:spPr/>
    </dgm:pt>
    <dgm:pt modelId="{3C11DB13-DBE3-4277-9203-54DAA735468A}" type="pres">
      <dgm:prSet presAssocID="{1692ABD5-4D83-416F-AFA6-A755569F0127}" presName="composite" presStyleCnt="0"/>
      <dgm:spPr/>
    </dgm:pt>
    <dgm:pt modelId="{D1572EE3-9314-4DC4-BFED-3CC9AA196880}" type="pres">
      <dgm:prSet presAssocID="{1692ABD5-4D83-416F-AFA6-A755569F0127}" presName="background" presStyleLbl="node0" presStyleIdx="1" presStyleCnt="4"/>
      <dgm:spPr/>
    </dgm:pt>
    <dgm:pt modelId="{6B62BC1A-1E3A-40A4-823C-48800059ED34}" type="pres">
      <dgm:prSet presAssocID="{1692ABD5-4D83-416F-AFA6-A755569F0127}" presName="text" presStyleLbl="fgAcc0" presStyleIdx="1" presStyleCnt="4">
        <dgm:presLayoutVars>
          <dgm:chPref val="3"/>
        </dgm:presLayoutVars>
      </dgm:prSet>
      <dgm:spPr/>
    </dgm:pt>
    <dgm:pt modelId="{D87081A8-54C3-453A-AC37-453871B66AE3}" type="pres">
      <dgm:prSet presAssocID="{1692ABD5-4D83-416F-AFA6-A755569F0127}" presName="hierChild2" presStyleCnt="0"/>
      <dgm:spPr/>
    </dgm:pt>
    <dgm:pt modelId="{80CCC1F7-9032-448E-9053-FEDA842593C1}" type="pres">
      <dgm:prSet presAssocID="{F15E41A2-05C3-4796-8854-4851AE0CB049}" presName="hierRoot1" presStyleCnt="0"/>
      <dgm:spPr/>
    </dgm:pt>
    <dgm:pt modelId="{12410226-96C3-4B5C-B742-4EB2F7D525BE}" type="pres">
      <dgm:prSet presAssocID="{F15E41A2-05C3-4796-8854-4851AE0CB049}" presName="composite" presStyleCnt="0"/>
      <dgm:spPr/>
    </dgm:pt>
    <dgm:pt modelId="{1BE29102-A7D4-4A7D-A2D2-C34F89A079FB}" type="pres">
      <dgm:prSet presAssocID="{F15E41A2-05C3-4796-8854-4851AE0CB049}" presName="background" presStyleLbl="node0" presStyleIdx="2" presStyleCnt="4"/>
      <dgm:spPr/>
    </dgm:pt>
    <dgm:pt modelId="{0B203A21-F2D0-4215-8C16-2D2780CA13D9}" type="pres">
      <dgm:prSet presAssocID="{F15E41A2-05C3-4796-8854-4851AE0CB049}" presName="text" presStyleLbl="fgAcc0" presStyleIdx="2" presStyleCnt="4">
        <dgm:presLayoutVars>
          <dgm:chPref val="3"/>
        </dgm:presLayoutVars>
      </dgm:prSet>
      <dgm:spPr/>
    </dgm:pt>
    <dgm:pt modelId="{29285A52-0588-4617-8B32-2427E9E895CF}" type="pres">
      <dgm:prSet presAssocID="{F15E41A2-05C3-4796-8854-4851AE0CB049}" presName="hierChild2" presStyleCnt="0"/>
      <dgm:spPr/>
    </dgm:pt>
    <dgm:pt modelId="{E4B6A04F-5BEA-4705-858A-74C77A51647B}" type="pres">
      <dgm:prSet presAssocID="{09E9B0D1-DAF8-4344-8382-8CF37B273524}" presName="hierRoot1" presStyleCnt="0"/>
      <dgm:spPr/>
    </dgm:pt>
    <dgm:pt modelId="{74B293C1-45E3-4C33-BB52-610A8C4C3FBA}" type="pres">
      <dgm:prSet presAssocID="{09E9B0D1-DAF8-4344-8382-8CF37B273524}" presName="composite" presStyleCnt="0"/>
      <dgm:spPr/>
    </dgm:pt>
    <dgm:pt modelId="{AF43F084-ACAA-439C-AAF2-5F15B1356CDE}" type="pres">
      <dgm:prSet presAssocID="{09E9B0D1-DAF8-4344-8382-8CF37B273524}" presName="background" presStyleLbl="node0" presStyleIdx="3" presStyleCnt="4"/>
      <dgm:spPr/>
    </dgm:pt>
    <dgm:pt modelId="{8BE75C6C-00FD-4A26-890B-6F3D4628B8CF}" type="pres">
      <dgm:prSet presAssocID="{09E9B0D1-DAF8-4344-8382-8CF37B273524}" presName="text" presStyleLbl="fgAcc0" presStyleIdx="3" presStyleCnt="4">
        <dgm:presLayoutVars>
          <dgm:chPref val="3"/>
        </dgm:presLayoutVars>
      </dgm:prSet>
      <dgm:spPr/>
    </dgm:pt>
    <dgm:pt modelId="{25264D16-2472-4DBB-9BB6-66035E23BF43}" type="pres">
      <dgm:prSet presAssocID="{09E9B0D1-DAF8-4344-8382-8CF37B273524}" presName="hierChild2" presStyleCnt="0"/>
      <dgm:spPr/>
    </dgm:pt>
  </dgm:ptLst>
  <dgm:cxnLst>
    <dgm:cxn modelId="{3968B50F-E7CA-46C9-82B4-14E95C791B93}" srcId="{9885E5DB-180E-41FF-B3CF-147685354DA2}" destId="{1692ABD5-4D83-416F-AFA6-A755569F0127}" srcOrd="1" destOrd="0" parTransId="{28C93A0E-8261-4272-B7EE-A3FFB6FCABB7}" sibTransId="{05564704-BFB6-49DD-BB4A-F19E7905F3B8}"/>
    <dgm:cxn modelId="{91FF965F-414A-4CB5-ACCE-BF9F1C68B4B6}" srcId="{9885E5DB-180E-41FF-B3CF-147685354DA2}" destId="{AE85E312-7800-4DCA-B33F-E7A94F92F898}" srcOrd="0" destOrd="0" parTransId="{CC8F0ED5-3842-49CA-952A-7F96CC3369B2}" sibTransId="{A3132BE9-1145-4373-852D-386122A84150}"/>
    <dgm:cxn modelId="{2A12D06A-8A06-4E72-8157-CEF53A84895D}" srcId="{9885E5DB-180E-41FF-B3CF-147685354DA2}" destId="{F15E41A2-05C3-4796-8854-4851AE0CB049}" srcOrd="2" destOrd="0" parTransId="{19B0E73F-C412-4B27-9460-0F0D7EB233D7}" sibTransId="{058AF2E0-61CF-48FF-AF87-C9B28B57DAB0}"/>
    <dgm:cxn modelId="{5C35EC73-BE69-4442-8B76-21B8DD78E6F9}" type="presOf" srcId="{09E9B0D1-DAF8-4344-8382-8CF37B273524}" destId="{8BE75C6C-00FD-4A26-890B-6F3D4628B8CF}" srcOrd="0" destOrd="0" presId="urn:microsoft.com/office/officeart/2005/8/layout/hierarchy1"/>
    <dgm:cxn modelId="{B16EA87A-6788-4C13-ADE3-8676A30233FF}" type="presOf" srcId="{AE85E312-7800-4DCA-B33F-E7A94F92F898}" destId="{AED4A50F-D23F-45A7-9FFA-08DCCD9500D7}" srcOrd="0" destOrd="0" presId="urn:microsoft.com/office/officeart/2005/8/layout/hierarchy1"/>
    <dgm:cxn modelId="{0AAA58DE-1448-4369-A5FC-B461BBEFFD7F}" type="presOf" srcId="{1692ABD5-4D83-416F-AFA6-A755569F0127}" destId="{6B62BC1A-1E3A-40A4-823C-48800059ED34}" srcOrd="0" destOrd="0" presId="urn:microsoft.com/office/officeart/2005/8/layout/hierarchy1"/>
    <dgm:cxn modelId="{D9CB3BE7-98AA-416E-98B2-49106B4DB4A3}" srcId="{9885E5DB-180E-41FF-B3CF-147685354DA2}" destId="{09E9B0D1-DAF8-4344-8382-8CF37B273524}" srcOrd="3" destOrd="0" parTransId="{4656FBC6-CCF2-4DF3-AEE0-61AFED9EF76C}" sibTransId="{01ADC234-35F3-4061-B16D-8F37D8940BFC}"/>
    <dgm:cxn modelId="{74A170E9-25CB-4F0D-A69B-1A477EE898FB}" type="presOf" srcId="{F15E41A2-05C3-4796-8854-4851AE0CB049}" destId="{0B203A21-F2D0-4215-8C16-2D2780CA13D9}" srcOrd="0" destOrd="0" presId="urn:microsoft.com/office/officeart/2005/8/layout/hierarchy1"/>
    <dgm:cxn modelId="{F06D72E9-44D3-4BEF-A5CB-7E0BC2366DC8}" type="presOf" srcId="{9885E5DB-180E-41FF-B3CF-147685354DA2}" destId="{DAB726CF-91D8-490F-8C99-7BC03FA60F1E}" srcOrd="0" destOrd="0" presId="urn:microsoft.com/office/officeart/2005/8/layout/hierarchy1"/>
    <dgm:cxn modelId="{AE88B515-BB0B-4F2E-A4C8-E46C7EB95A8C}" type="presParOf" srcId="{DAB726CF-91D8-490F-8C99-7BC03FA60F1E}" destId="{09E507E9-1D43-49F6-8EEB-07B90BCD797B}" srcOrd="0" destOrd="0" presId="urn:microsoft.com/office/officeart/2005/8/layout/hierarchy1"/>
    <dgm:cxn modelId="{E448C9D6-D096-4B40-A399-5AD5E23D7517}" type="presParOf" srcId="{09E507E9-1D43-49F6-8EEB-07B90BCD797B}" destId="{83E5208A-A293-4601-BE22-3497D41FDB7F}" srcOrd="0" destOrd="0" presId="urn:microsoft.com/office/officeart/2005/8/layout/hierarchy1"/>
    <dgm:cxn modelId="{6BD65CF3-3EAA-4FE2-A6BE-35797CA0A936}" type="presParOf" srcId="{83E5208A-A293-4601-BE22-3497D41FDB7F}" destId="{58DB8723-3529-4B9E-902C-267B7FBE9ED4}" srcOrd="0" destOrd="0" presId="urn:microsoft.com/office/officeart/2005/8/layout/hierarchy1"/>
    <dgm:cxn modelId="{ADB4FA7F-E4D4-4722-8E3C-04B77D73C903}" type="presParOf" srcId="{83E5208A-A293-4601-BE22-3497D41FDB7F}" destId="{AED4A50F-D23F-45A7-9FFA-08DCCD9500D7}" srcOrd="1" destOrd="0" presId="urn:microsoft.com/office/officeart/2005/8/layout/hierarchy1"/>
    <dgm:cxn modelId="{E5804437-65CC-41F7-B9E0-FAC576750EEE}" type="presParOf" srcId="{09E507E9-1D43-49F6-8EEB-07B90BCD797B}" destId="{DAF28BB3-79F6-4C9B-9AF3-B27261BB1ACA}" srcOrd="1" destOrd="0" presId="urn:microsoft.com/office/officeart/2005/8/layout/hierarchy1"/>
    <dgm:cxn modelId="{DE34EB73-FFC5-4A34-AE8D-D07F67632A55}" type="presParOf" srcId="{DAB726CF-91D8-490F-8C99-7BC03FA60F1E}" destId="{96A2B0CA-98A3-4C91-A377-FFD05D29A987}" srcOrd="1" destOrd="0" presId="urn:microsoft.com/office/officeart/2005/8/layout/hierarchy1"/>
    <dgm:cxn modelId="{D04A9714-48C9-4D8B-8D11-61833FA62161}" type="presParOf" srcId="{96A2B0CA-98A3-4C91-A377-FFD05D29A987}" destId="{3C11DB13-DBE3-4277-9203-54DAA735468A}" srcOrd="0" destOrd="0" presId="urn:microsoft.com/office/officeart/2005/8/layout/hierarchy1"/>
    <dgm:cxn modelId="{CD21A1D1-08F9-4F0B-BA2B-2ABD59F4C170}" type="presParOf" srcId="{3C11DB13-DBE3-4277-9203-54DAA735468A}" destId="{D1572EE3-9314-4DC4-BFED-3CC9AA196880}" srcOrd="0" destOrd="0" presId="urn:microsoft.com/office/officeart/2005/8/layout/hierarchy1"/>
    <dgm:cxn modelId="{E01490A2-5DB2-4E42-9872-3A2B7CC9B1F3}" type="presParOf" srcId="{3C11DB13-DBE3-4277-9203-54DAA735468A}" destId="{6B62BC1A-1E3A-40A4-823C-48800059ED34}" srcOrd="1" destOrd="0" presId="urn:microsoft.com/office/officeart/2005/8/layout/hierarchy1"/>
    <dgm:cxn modelId="{76F1BCD9-AF6C-4916-980D-FF2F3159AF35}" type="presParOf" srcId="{96A2B0CA-98A3-4C91-A377-FFD05D29A987}" destId="{D87081A8-54C3-453A-AC37-453871B66AE3}" srcOrd="1" destOrd="0" presId="urn:microsoft.com/office/officeart/2005/8/layout/hierarchy1"/>
    <dgm:cxn modelId="{FC47EF18-1FAE-4845-BFED-726AFC941BAC}" type="presParOf" srcId="{DAB726CF-91D8-490F-8C99-7BC03FA60F1E}" destId="{80CCC1F7-9032-448E-9053-FEDA842593C1}" srcOrd="2" destOrd="0" presId="urn:microsoft.com/office/officeart/2005/8/layout/hierarchy1"/>
    <dgm:cxn modelId="{EE104022-5758-4798-8BE3-928E6E18DF53}" type="presParOf" srcId="{80CCC1F7-9032-448E-9053-FEDA842593C1}" destId="{12410226-96C3-4B5C-B742-4EB2F7D525BE}" srcOrd="0" destOrd="0" presId="urn:microsoft.com/office/officeart/2005/8/layout/hierarchy1"/>
    <dgm:cxn modelId="{8913825E-C802-47B9-9B64-E799062C54EB}" type="presParOf" srcId="{12410226-96C3-4B5C-B742-4EB2F7D525BE}" destId="{1BE29102-A7D4-4A7D-A2D2-C34F89A079FB}" srcOrd="0" destOrd="0" presId="urn:microsoft.com/office/officeart/2005/8/layout/hierarchy1"/>
    <dgm:cxn modelId="{29DD46D7-E55D-48A2-8C6F-1BFC2160B6D7}" type="presParOf" srcId="{12410226-96C3-4B5C-B742-4EB2F7D525BE}" destId="{0B203A21-F2D0-4215-8C16-2D2780CA13D9}" srcOrd="1" destOrd="0" presId="urn:microsoft.com/office/officeart/2005/8/layout/hierarchy1"/>
    <dgm:cxn modelId="{65F5A2CC-4897-4650-B535-3B94E80C3EEB}" type="presParOf" srcId="{80CCC1F7-9032-448E-9053-FEDA842593C1}" destId="{29285A52-0588-4617-8B32-2427E9E895CF}" srcOrd="1" destOrd="0" presId="urn:microsoft.com/office/officeart/2005/8/layout/hierarchy1"/>
    <dgm:cxn modelId="{A6DEE175-8660-4F50-86ED-AF9C6D84C2BD}" type="presParOf" srcId="{DAB726CF-91D8-490F-8C99-7BC03FA60F1E}" destId="{E4B6A04F-5BEA-4705-858A-74C77A51647B}" srcOrd="3" destOrd="0" presId="urn:microsoft.com/office/officeart/2005/8/layout/hierarchy1"/>
    <dgm:cxn modelId="{753C7EF8-8A9A-4073-95A0-4321FA88DA94}" type="presParOf" srcId="{E4B6A04F-5BEA-4705-858A-74C77A51647B}" destId="{74B293C1-45E3-4C33-BB52-610A8C4C3FBA}" srcOrd="0" destOrd="0" presId="urn:microsoft.com/office/officeart/2005/8/layout/hierarchy1"/>
    <dgm:cxn modelId="{DE08636B-3C44-4B02-B2F8-018D8377B772}" type="presParOf" srcId="{74B293C1-45E3-4C33-BB52-610A8C4C3FBA}" destId="{AF43F084-ACAA-439C-AAF2-5F15B1356CDE}" srcOrd="0" destOrd="0" presId="urn:microsoft.com/office/officeart/2005/8/layout/hierarchy1"/>
    <dgm:cxn modelId="{40A8680C-1289-40E7-8127-87D1C0292AEB}" type="presParOf" srcId="{74B293C1-45E3-4C33-BB52-610A8C4C3FBA}" destId="{8BE75C6C-00FD-4A26-890B-6F3D4628B8CF}" srcOrd="1" destOrd="0" presId="urn:microsoft.com/office/officeart/2005/8/layout/hierarchy1"/>
    <dgm:cxn modelId="{E022640E-AA88-47A3-A960-FEDB75C3D346}" type="presParOf" srcId="{E4B6A04F-5BEA-4705-858A-74C77A51647B}" destId="{25264D16-2472-4DBB-9BB6-66035E23BF4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5B363F-0FC9-4086-8D68-71AB5D0C7563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42AF7F7-CE8D-4416-84BC-A47EF7735B8D}">
      <dgm:prSet/>
      <dgm:spPr/>
      <dgm:t>
        <a:bodyPr/>
        <a:lstStyle/>
        <a:p>
          <a:r>
            <a:rPr lang="en-US"/>
            <a:t>Worldwide distribution</a:t>
          </a:r>
        </a:p>
      </dgm:t>
    </dgm:pt>
    <dgm:pt modelId="{A08B74B4-3694-47E8-8B96-7C199665033A}" type="parTrans" cxnId="{8813913C-6E8B-4B0D-829D-EBD0DA82ECF6}">
      <dgm:prSet/>
      <dgm:spPr/>
      <dgm:t>
        <a:bodyPr/>
        <a:lstStyle/>
        <a:p>
          <a:endParaRPr lang="en-US"/>
        </a:p>
      </dgm:t>
    </dgm:pt>
    <dgm:pt modelId="{22142BE3-CE24-41B9-8486-15D2A11A252B}" type="sibTrans" cxnId="{8813913C-6E8B-4B0D-829D-EBD0DA82ECF6}">
      <dgm:prSet/>
      <dgm:spPr/>
      <dgm:t>
        <a:bodyPr/>
        <a:lstStyle/>
        <a:p>
          <a:endParaRPr lang="en-US"/>
        </a:p>
      </dgm:t>
    </dgm:pt>
    <dgm:pt modelId="{E6775B5A-C59D-4FCF-8AAE-F387C7D3E526}">
      <dgm:prSet/>
      <dgm:spPr/>
      <dgm:t>
        <a:bodyPr/>
        <a:lstStyle/>
        <a:p>
          <a:r>
            <a:rPr lang="en-US"/>
            <a:t>Immunocompetent Host</a:t>
          </a:r>
        </a:p>
      </dgm:t>
    </dgm:pt>
    <dgm:pt modelId="{BAFB85A9-8263-4A86-8491-1B219D2A4083}" type="parTrans" cxnId="{633310EA-501C-4763-83DB-0083732983B6}">
      <dgm:prSet/>
      <dgm:spPr/>
      <dgm:t>
        <a:bodyPr/>
        <a:lstStyle/>
        <a:p>
          <a:endParaRPr lang="en-US"/>
        </a:p>
      </dgm:t>
    </dgm:pt>
    <dgm:pt modelId="{3E579152-DE9F-4615-A8EC-35B46F53E3E1}" type="sibTrans" cxnId="{633310EA-501C-4763-83DB-0083732983B6}">
      <dgm:prSet/>
      <dgm:spPr/>
      <dgm:t>
        <a:bodyPr/>
        <a:lstStyle/>
        <a:p>
          <a:endParaRPr lang="en-US"/>
        </a:p>
      </dgm:t>
    </dgm:pt>
    <dgm:pt modelId="{B5590DCD-9439-4E12-A032-1810A5D83638}">
      <dgm:prSet/>
      <dgm:spPr/>
      <dgm:t>
        <a:bodyPr/>
        <a:lstStyle/>
        <a:p>
          <a:r>
            <a:rPr lang="en-US"/>
            <a:t>Immunocompromised Host</a:t>
          </a:r>
        </a:p>
      </dgm:t>
    </dgm:pt>
    <dgm:pt modelId="{5B7463AF-0A15-4C89-9185-DDE9A7975392}" type="parTrans" cxnId="{E6700E53-5D4D-4031-BD03-75863B03C842}">
      <dgm:prSet/>
      <dgm:spPr/>
      <dgm:t>
        <a:bodyPr/>
        <a:lstStyle/>
        <a:p>
          <a:endParaRPr lang="en-US"/>
        </a:p>
      </dgm:t>
    </dgm:pt>
    <dgm:pt modelId="{B76C515A-68BF-41E5-AF10-0D38DC3734BB}" type="sibTrans" cxnId="{E6700E53-5D4D-4031-BD03-75863B03C842}">
      <dgm:prSet/>
      <dgm:spPr/>
      <dgm:t>
        <a:bodyPr/>
        <a:lstStyle/>
        <a:p>
          <a:endParaRPr lang="en-US"/>
        </a:p>
      </dgm:t>
    </dgm:pt>
    <dgm:pt modelId="{85CF985F-5D13-43FF-AA01-1B89611D20DE}">
      <dgm:prSet/>
      <dgm:spPr/>
      <dgm:t>
        <a:bodyPr/>
        <a:lstStyle/>
        <a:p>
          <a:r>
            <a:rPr lang="en-US"/>
            <a:t>GI tract, other tissues</a:t>
          </a:r>
        </a:p>
      </dgm:t>
    </dgm:pt>
    <dgm:pt modelId="{3B5438BB-C775-41C2-911C-9F62A0D6E74A}" type="parTrans" cxnId="{AB008BE0-C6BF-48F3-A655-8D49AA8EF0F7}">
      <dgm:prSet/>
      <dgm:spPr/>
      <dgm:t>
        <a:bodyPr/>
        <a:lstStyle/>
        <a:p>
          <a:endParaRPr lang="en-US"/>
        </a:p>
      </dgm:t>
    </dgm:pt>
    <dgm:pt modelId="{87FA8E1C-EC4E-4403-A06E-5A3C1487A050}" type="sibTrans" cxnId="{AB008BE0-C6BF-48F3-A655-8D49AA8EF0F7}">
      <dgm:prSet/>
      <dgm:spPr/>
      <dgm:t>
        <a:bodyPr/>
        <a:lstStyle/>
        <a:p>
          <a:endParaRPr lang="en-US"/>
        </a:p>
      </dgm:t>
    </dgm:pt>
    <dgm:pt modelId="{3DAA31A1-2FEA-4D15-A87C-2B31813B1860}">
      <dgm:prSet/>
      <dgm:spPr/>
      <dgm:t>
        <a:bodyPr/>
        <a:lstStyle/>
        <a:p>
          <a:r>
            <a:rPr lang="en-US"/>
            <a:t>Therapy not well established</a:t>
          </a:r>
        </a:p>
      </dgm:t>
    </dgm:pt>
    <dgm:pt modelId="{1F4ACBA7-DD6D-47D3-B708-86E9AEDA60A5}" type="parTrans" cxnId="{76EBD943-25E0-4CEA-BAE9-E414507EBDEF}">
      <dgm:prSet/>
      <dgm:spPr/>
      <dgm:t>
        <a:bodyPr/>
        <a:lstStyle/>
        <a:p>
          <a:endParaRPr lang="en-US"/>
        </a:p>
      </dgm:t>
    </dgm:pt>
    <dgm:pt modelId="{A67E1000-1F2E-46D1-88D8-FAC8197C6D13}" type="sibTrans" cxnId="{76EBD943-25E0-4CEA-BAE9-E414507EBDEF}">
      <dgm:prSet/>
      <dgm:spPr/>
      <dgm:t>
        <a:bodyPr/>
        <a:lstStyle/>
        <a:p>
          <a:endParaRPr lang="en-US"/>
        </a:p>
      </dgm:t>
    </dgm:pt>
    <dgm:pt modelId="{E3F94D33-2391-473B-A855-1E1BE9BB625B}">
      <dgm:prSet/>
      <dgm:spPr/>
      <dgm:t>
        <a:bodyPr/>
        <a:lstStyle/>
        <a:p>
          <a:r>
            <a:rPr lang="en-US"/>
            <a:t>Transmission:</a:t>
          </a:r>
        </a:p>
      </dgm:t>
    </dgm:pt>
    <dgm:pt modelId="{E983F949-FFDD-4046-B4FD-DA3CA2424536}" type="parTrans" cxnId="{9A324B61-78AA-4490-95FC-97C672093E1A}">
      <dgm:prSet/>
      <dgm:spPr/>
      <dgm:t>
        <a:bodyPr/>
        <a:lstStyle/>
        <a:p>
          <a:endParaRPr lang="en-US"/>
        </a:p>
      </dgm:t>
    </dgm:pt>
    <dgm:pt modelId="{2A79AE50-7087-489A-B151-D925FB54DCE5}" type="sibTrans" cxnId="{9A324B61-78AA-4490-95FC-97C672093E1A}">
      <dgm:prSet/>
      <dgm:spPr/>
      <dgm:t>
        <a:bodyPr/>
        <a:lstStyle/>
        <a:p>
          <a:endParaRPr lang="en-US"/>
        </a:p>
      </dgm:t>
    </dgm:pt>
    <dgm:pt modelId="{A1DECA2B-48FB-492F-8AA7-0C4E984EBF8F}">
      <dgm:prSet/>
      <dgm:spPr/>
      <dgm:t>
        <a:bodyPr/>
        <a:lstStyle/>
        <a:p>
          <a:r>
            <a:rPr lang="en-US"/>
            <a:t>Fecal-oral</a:t>
          </a:r>
        </a:p>
      </dgm:t>
    </dgm:pt>
    <dgm:pt modelId="{089743C2-857C-44D0-8FA4-2716803A8745}" type="parTrans" cxnId="{2B01DFB2-3210-4D67-A56E-A896F8E5A6FE}">
      <dgm:prSet/>
      <dgm:spPr/>
      <dgm:t>
        <a:bodyPr/>
        <a:lstStyle/>
        <a:p>
          <a:endParaRPr lang="en-US"/>
        </a:p>
      </dgm:t>
    </dgm:pt>
    <dgm:pt modelId="{0B3A0FF7-5257-43BA-B00B-5C2496956013}" type="sibTrans" cxnId="{2B01DFB2-3210-4D67-A56E-A896F8E5A6FE}">
      <dgm:prSet/>
      <dgm:spPr/>
      <dgm:t>
        <a:bodyPr/>
        <a:lstStyle/>
        <a:p>
          <a:endParaRPr lang="en-US"/>
        </a:p>
      </dgm:t>
    </dgm:pt>
    <dgm:pt modelId="{A47CF5F4-8319-429D-9F88-E244D077A0C0}">
      <dgm:prSet/>
      <dgm:spPr/>
      <dgm:t>
        <a:bodyPr/>
        <a:lstStyle/>
        <a:p>
          <a:r>
            <a:rPr lang="en-US"/>
            <a:t>Person to Person</a:t>
          </a:r>
        </a:p>
      </dgm:t>
    </dgm:pt>
    <dgm:pt modelId="{E24D4009-36BB-4C56-8D61-4B26BFF353C2}" type="parTrans" cxnId="{6453F88A-C430-4D84-9FD1-8B941562FCC2}">
      <dgm:prSet/>
      <dgm:spPr/>
      <dgm:t>
        <a:bodyPr/>
        <a:lstStyle/>
        <a:p>
          <a:endParaRPr lang="en-US"/>
        </a:p>
      </dgm:t>
    </dgm:pt>
    <dgm:pt modelId="{A13DF422-A7C7-4F23-8F07-79D7C515DAFC}" type="sibTrans" cxnId="{6453F88A-C430-4D84-9FD1-8B941562FCC2}">
      <dgm:prSet/>
      <dgm:spPr/>
      <dgm:t>
        <a:bodyPr/>
        <a:lstStyle/>
        <a:p>
          <a:endParaRPr lang="en-US"/>
        </a:p>
      </dgm:t>
    </dgm:pt>
    <dgm:pt modelId="{C3FCF54E-6321-43E8-9E16-C21060D84F30}">
      <dgm:prSet/>
      <dgm:spPr/>
      <dgm:t>
        <a:bodyPr/>
        <a:lstStyle/>
        <a:p>
          <a:r>
            <a:rPr lang="en-US"/>
            <a:t>Waterborne</a:t>
          </a:r>
        </a:p>
      </dgm:t>
    </dgm:pt>
    <dgm:pt modelId="{D83655E7-DF85-41F8-893F-9DD52D6B6FAA}" type="parTrans" cxnId="{E6F78547-1E2E-4BCA-9F92-5376F7E6C4A6}">
      <dgm:prSet/>
      <dgm:spPr/>
      <dgm:t>
        <a:bodyPr/>
        <a:lstStyle/>
        <a:p>
          <a:endParaRPr lang="en-US"/>
        </a:p>
      </dgm:t>
    </dgm:pt>
    <dgm:pt modelId="{2C4022D2-3759-49A7-9339-9237DAFB3B03}" type="sibTrans" cxnId="{E6F78547-1E2E-4BCA-9F92-5376F7E6C4A6}">
      <dgm:prSet/>
      <dgm:spPr/>
      <dgm:t>
        <a:bodyPr/>
        <a:lstStyle/>
        <a:p>
          <a:endParaRPr lang="en-US"/>
        </a:p>
      </dgm:t>
    </dgm:pt>
    <dgm:pt modelId="{3E826F62-D76C-42F7-B6F9-77319D562033}">
      <dgm:prSet/>
      <dgm:spPr/>
      <dgm:t>
        <a:bodyPr/>
        <a:lstStyle/>
        <a:p>
          <a:r>
            <a:rPr lang="en-US"/>
            <a:t>Zoonotic (Animal to Human)</a:t>
          </a:r>
        </a:p>
      </dgm:t>
    </dgm:pt>
    <dgm:pt modelId="{1F1CD135-5A9F-4134-8008-C5BE1AE0E543}" type="parTrans" cxnId="{86A59BE7-2B06-411E-BB92-31D3477216DF}">
      <dgm:prSet/>
      <dgm:spPr/>
      <dgm:t>
        <a:bodyPr/>
        <a:lstStyle/>
        <a:p>
          <a:endParaRPr lang="en-US"/>
        </a:p>
      </dgm:t>
    </dgm:pt>
    <dgm:pt modelId="{F75C0114-D98D-457C-BB4B-CAF9CC90CED2}" type="sibTrans" cxnId="{86A59BE7-2B06-411E-BB92-31D3477216DF}">
      <dgm:prSet/>
      <dgm:spPr/>
      <dgm:t>
        <a:bodyPr/>
        <a:lstStyle/>
        <a:p>
          <a:endParaRPr lang="en-US"/>
        </a:p>
      </dgm:t>
    </dgm:pt>
    <dgm:pt modelId="{6CFE1F7C-D3DD-46A6-99DA-65878E0D1245}" type="pres">
      <dgm:prSet presAssocID="{805B363F-0FC9-4086-8D68-71AB5D0C7563}" presName="linear" presStyleCnt="0">
        <dgm:presLayoutVars>
          <dgm:dir/>
          <dgm:animLvl val="lvl"/>
          <dgm:resizeHandles val="exact"/>
        </dgm:presLayoutVars>
      </dgm:prSet>
      <dgm:spPr/>
    </dgm:pt>
    <dgm:pt modelId="{91B8B5C6-3D9C-41E2-A2E3-5664FABDAF5C}" type="pres">
      <dgm:prSet presAssocID="{742AF7F7-CE8D-4416-84BC-A47EF7735B8D}" presName="parentLin" presStyleCnt="0"/>
      <dgm:spPr/>
    </dgm:pt>
    <dgm:pt modelId="{BF09E31E-77E6-42EE-B25D-B591EC1606E7}" type="pres">
      <dgm:prSet presAssocID="{742AF7F7-CE8D-4416-84BC-A47EF7735B8D}" presName="parentLeftMargin" presStyleLbl="node1" presStyleIdx="0" presStyleCnt="6"/>
      <dgm:spPr/>
    </dgm:pt>
    <dgm:pt modelId="{E5ED7C37-C853-4F16-9385-6ECCBBBDDDD6}" type="pres">
      <dgm:prSet presAssocID="{742AF7F7-CE8D-4416-84BC-A47EF7735B8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9C41CE5B-3B61-4EDE-91DF-3BA08C4FB433}" type="pres">
      <dgm:prSet presAssocID="{742AF7F7-CE8D-4416-84BC-A47EF7735B8D}" presName="negativeSpace" presStyleCnt="0"/>
      <dgm:spPr/>
    </dgm:pt>
    <dgm:pt modelId="{795D5A41-5F1E-41B0-B6FA-C4C342F97FA8}" type="pres">
      <dgm:prSet presAssocID="{742AF7F7-CE8D-4416-84BC-A47EF7735B8D}" presName="childText" presStyleLbl="conFgAcc1" presStyleIdx="0" presStyleCnt="6">
        <dgm:presLayoutVars>
          <dgm:bulletEnabled val="1"/>
        </dgm:presLayoutVars>
      </dgm:prSet>
      <dgm:spPr/>
    </dgm:pt>
    <dgm:pt modelId="{78B44C95-4595-4972-8821-2E303A7D9DB9}" type="pres">
      <dgm:prSet presAssocID="{22142BE3-CE24-41B9-8486-15D2A11A252B}" presName="spaceBetweenRectangles" presStyleCnt="0"/>
      <dgm:spPr/>
    </dgm:pt>
    <dgm:pt modelId="{F7AECAE7-B3FF-446D-A8FE-432EFF250BCB}" type="pres">
      <dgm:prSet presAssocID="{E6775B5A-C59D-4FCF-8AAE-F387C7D3E526}" presName="parentLin" presStyleCnt="0"/>
      <dgm:spPr/>
    </dgm:pt>
    <dgm:pt modelId="{2FAD07C6-C51A-4BA5-BE2B-1AADE3C0FA37}" type="pres">
      <dgm:prSet presAssocID="{E6775B5A-C59D-4FCF-8AAE-F387C7D3E526}" presName="parentLeftMargin" presStyleLbl="node1" presStyleIdx="0" presStyleCnt="6"/>
      <dgm:spPr/>
    </dgm:pt>
    <dgm:pt modelId="{000F6FB7-33BA-4240-8D9D-B04C3290ABFD}" type="pres">
      <dgm:prSet presAssocID="{E6775B5A-C59D-4FCF-8AAE-F387C7D3E52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1C9D64F-E115-4419-9D9A-9E26C33AE6D3}" type="pres">
      <dgm:prSet presAssocID="{E6775B5A-C59D-4FCF-8AAE-F387C7D3E526}" presName="negativeSpace" presStyleCnt="0"/>
      <dgm:spPr/>
    </dgm:pt>
    <dgm:pt modelId="{99E687FD-6D00-400C-980E-989DCC2B6C87}" type="pres">
      <dgm:prSet presAssocID="{E6775B5A-C59D-4FCF-8AAE-F387C7D3E526}" presName="childText" presStyleLbl="conFgAcc1" presStyleIdx="1" presStyleCnt="6">
        <dgm:presLayoutVars>
          <dgm:bulletEnabled val="1"/>
        </dgm:presLayoutVars>
      </dgm:prSet>
      <dgm:spPr/>
    </dgm:pt>
    <dgm:pt modelId="{8C231739-0D47-4925-A9D0-2B221E2EB131}" type="pres">
      <dgm:prSet presAssocID="{3E579152-DE9F-4615-A8EC-35B46F53E3E1}" presName="spaceBetweenRectangles" presStyleCnt="0"/>
      <dgm:spPr/>
    </dgm:pt>
    <dgm:pt modelId="{B5469831-100E-4F3B-AB5C-825A2D68AD62}" type="pres">
      <dgm:prSet presAssocID="{B5590DCD-9439-4E12-A032-1810A5D83638}" presName="parentLin" presStyleCnt="0"/>
      <dgm:spPr/>
    </dgm:pt>
    <dgm:pt modelId="{676F8DF7-E4A4-4E7C-BD06-8447A0C78AEF}" type="pres">
      <dgm:prSet presAssocID="{B5590DCD-9439-4E12-A032-1810A5D83638}" presName="parentLeftMargin" presStyleLbl="node1" presStyleIdx="1" presStyleCnt="6"/>
      <dgm:spPr/>
    </dgm:pt>
    <dgm:pt modelId="{D04C1ACA-BD6C-4B4E-B0E3-F4F278FF3F85}" type="pres">
      <dgm:prSet presAssocID="{B5590DCD-9439-4E12-A032-1810A5D83638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9BB0790F-CC72-4252-9141-D13E966CF91F}" type="pres">
      <dgm:prSet presAssocID="{B5590DCD-9439-4E12-A032-1810A5D83638}" presName="negativeSpace" presStyleCnt="0"/>
      <dgm:spPr/>
    </dgm:pt>
    <dgm:pt modelId="{367E1CB0-F818-412A-96CE-2F9818BF9C6E}" type="pres">
      <dgm:prSet presAssocID="{B5590DCD-9439-4E12-A032-1810A5D83638}" presName="childText" presStyleLbl="conFgAcc1" presStyleIdx="2" presStyleCnt="6">
        <dgm:presLayoutVars>
          <dgm:bulletEnabled val="1"/>
        </dgm:presLayoutVars>
      </dgm:prSet>
      <dgm:spPr/>
    </dgm:pt>
    <dgm:pt modelId="{057FC2DF-F36E-435B-95FD-3BA01D15FB27}" type="pres">
      <dgm:prSet presAssocID="{B76C515A-68BF-41E5-AF10-0D38DC3734BB}" presName="spaceBetweenRectangles" presStyleCnt="0"/>
      <dgm:spPr/>
    </dgm:pt>
    <dgm:pt modelId="{E9707465-39D4-4A1B-8B3F-987D55DB228C}" type="pres">
      <dgm:prSet presAssocID="{85CF985F-5D13-43FF-AA01-1B89611D20DE}" presName="parentLin" presStyleCnt="0"/>
      <dgm:spPr/>
    </dgm:pt>
    <dgm:pt modelId="{01D0A2AE-5676-4993-BC60-63DC59E9E3BB}" type="pres">
      <dgm:prSet presAssocID="{85CF985F-5D13-43FF-AA01-1B89611D20DE}" presName="parentLeftMargin" presStyleLbl="node1" presStyleIdx="2" presStyleCnt="6"/>
      <dgm:spPr/>
    </dgm:pt>
    <dgm:pt modelId="{AE4B33DA-6169-425D-949B-2EAA6DA7365F}" type="pres">
      <dgm:prSet presAssocID="{85CF985F-5D13-43FF-AA01-1B89611D20D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8190B80-2757-482D-9818-C3BEE3F4E4A6}" type="pres">
      <dgm:prSet presAssocID="{85CF985F-5D13-43FF-AA01-1B89611D20DE}" presName="negativeSpace" presStyleCnt="0"/>
      <dgm:spPr/>
    </dgm:pt>
    <dgm:pt modelId="{1AD84F11-EBBD-41EF-96CC-0375599E9B69}" type="pres">
      <dgm:prSet presAssocID="{85CF985F-5D13-43FF-AA01-1B89611D20DE}" presName="childText" presStyleLbl="conFgAcc1" presStyleIdx="3" presStyleCnt="6">
        <dgm:presLayoutVars>
          <dgm:bulletEnabled val="1"/>
        </dgm:presLayoutVars>
      </dgm:prSet>
      <dgm:spPr/>
    </dgm:pt>
    <dgm:pt modelId="{906108E1-A3D0-4084-9D52-CFAE279CF485}" type="pres">
      <dgm:prSet presAssocID="{87FA8E1C-EC4E-4403-A06E-5A3C1487A050}" presName="spaceBetweenRectangles" presStyleCnt="0"/>
      <dgm:spPr/>
    </dgm:pt>
    <dgm:pt modelId="{57E0F26C-BDD3-4B1A-B775-0C774D10A09D}" type="pres">
      <dgm:prSet presAssocID="{3DAA31A1-2FEA-4D15-A87C-2B31813B1860}" presName="parentLin" presStyleCnt="0"/>
      <dgm:spPr/>
    </dgm:pt>
    <dgm:pt modelId="{2DC5BC07-57DA-4F48-8480-4DDE4771A0BD}" type="pres">
      <dgm:prSet presAssocID="{3DAA31A1-2FEA-4D15-A87C-2B31813B1860}" presName="parentLeftMargin" presStyleLbl="node1" presStyleIdx="3" presStyleCnt="6"/>
      <dgm:spPr/>
    </dgm:pt>
    <dgm:pt modelId="{6656A6E4-97F7-48B3-8DF1-2C4B15DC8242}" type="pres">
      <dgm:prSet presAssocID="{3DAA31A1-2FEA-4D15-A87C-2B31813B186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2D032FCA-9CBC-4923-881D-2A5F6D1EA3F6}" type="pres">
      <dgm:prSet presAssocID="{3DAA31A1-2FEA-4D15-A87C-2B31813B1860}" presName="negativeSpace" presStyleCnt="0"/>
      <dgm:spPr/>
    </dgm:pt>
    <dgm:pt modelId="{0EDAB7E5-0053-469B-B80E-035F54F754A1}" type="pres">
      <dgm:prSet presAssocID="{3DAA31A1-2FEA-4D15-A87C-2B31813B1860}" presName="childText" presStyleLbl="conFgAcc1" presStyleIdx="4" presStyleCnt="6">
        <dgm:presLayoutVars>
          <dgm:bulletEnabled val="1"/>
        </dgm:presLayoutVars>
      </dgm:prSet>
      <dgm:spPr/>
    </dgm:pt>
    <dgm:pt modelId="{68BEF663-A9F3-4CD7-9368-838E9CF0C17D}" type="pres">
      <dgm:prSet presAssocID="{A67E1000-1F2E-46D1-88D8-FAC8197C6D13}" presName="spaceBetweenRectangles" presStyleCnt="0"/>
      <dgm:spPr/>
    </dgm:pt>
    <dgm:pt modelId="{4A924130-B797-449D-A022-A22C513593C0}" type="pres">
      <dgm:prSet presAssocID="{E3F94D33-2391-473B-A855-1E1BE9BB625B}" presName="parentLin" presStyleCnt="0"/>
      <dgm:spPr/>
    </dgm:pt>
    <dgm:pt modelId="{E380D414-A37B-4C3B-BEDA-DF7868E8BA25}" type="pres">
      <dgm:prSet presAssocID="{E3F94D33-2391-473B-A855-1E1BE9BB625B}" presName="parentLeftMargin" presStyleLbl="node1" presStyleIdx="4" presStyleCnt="6"/>
      <dgm:spPr/>
    </dgm:pt>
    <dgm:pt modelId="{B0EA4979-B07C-4909-8DAC-F782860FA487}" type="pres">
      <dgm:prSet presAssocID="{E3F94D33-2391-473B-A855-1E1BE9BB625B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ECA0BAF4-15E6-4AA7-A88D-A1989654ED77}" type="pres">
      <dgm:prSet presAssocID="{E3F94D33-2391-473B-A855-1E1BE9BB625B}" presName="negativeSpace" presStyleCnt="0"/>
      <dgm:spPr/>
    </dgm:pt>
    <dgm:pt modelId="{FF725AB0-3D2D-46D2-B241-F71DB7F68455}" type="pres">
      <dgm:prSet presAssocID="{E3F94D33-2391-473B-A855-1E1BE9BB625B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E0C33C03-1089-437C-8BCF-80F30B76A3BF}" type="presOf" srcId="{A47CF5F4-8319-429D-9F88-E244D077A0C0}" destId="{FF725AB0-3D2D-46D2-B241-F71DB7F68455}" srcOrd="0" destOrd="1" presId="urn:microsoft.com/office/officeart/2005/8/layout/list1"/>
    <dgm:cxn modelId="{B004E305-6D27-4230-A029-F5E22C4D71BC}" type="presOf" srcId="{3DAA31A1-2FEA-4D15-A87C-2B31813B1860}" destId="{6656A6E4-97F7-48B3-8DF1-2C4B15DC8242}" srcOrd="1" destOrd="0" presId="urn:microsoft.com/office/officeart/2005/8/layout/list1"/>
    <dgm:cxn modelId="{9E2FDC0E-5334-4A7E-8F6A-BBF2CFBCB9B4}" type="presOf" srcId="{85CF985F-5D13-43FF-AA01-1B89611D20DE}" destId="{01D0A2AE-5676-4993-BC60-63DC59E9E3BB}" srcOrd="0" destOrd="0" presId="urn:microsoft.com/office/officeart/2005/8/layout/list1"/>
    <dgm:cxn modelId="{8813913C-6E8B-4B0D-829D-EBD0DA82ECF6}" srcId="{805B363F-0FC9-4086-8D68-71AB5D0C7563}" destId="{742AF7F7-CE8D-4416-84BC-A47EF7735B8D}" srcOrd="0" destOrd="0" parTransId="{A08B74B4-3694-47E8-8B96-7C199665033A}" sibTransId="{22142BE3-CE24-41B9-8486-15D2A11A252B}"/>
    <dgm:cxn modelId="{5C7D9F5E-B89E-411E-9510-D2B18725E04A}" type="presOf" srcId="{805B363F-0FC9-4086-8D68-71AB5D0C7563}" destId="{6CFE1F7C-D3DD-46A6-99DA-65878E0D1245}" srcOrd="0" destOrd="0" presId="urn:microsoft.com/office/officeart/2005/8/layout/list1"/>
    <dgm:cxn modelId="{9A324B61-78AA-4490-95FC-97C672093E1A}" srcId="{805B363F-0FC9-4086-8D68-71AB5D0C7563}" destId="{E3F94D33-2391-473B-A855-1E1BE9BB625B}" srcOrd="5" destOrd="0" parTransId="{E983F949-FFDD-4046-B4FD-DA3CA2424536}" sibTransId="{2A79AE50-7087-489A-B151-D925FB54DCE5}"/>
    <dgm:cxn modelId="{D83DF141-68D5-4BF4-B492-7B7F60C6981D}" type="presOf" srcId="{A1DECA2B-48FB-492F-8AA7-0C4E984EBF8F}" destId="{FF725AB0-3D2D-46D2-B241-F71DB7F68455}" srcOrd="0" destOrd="0" presId="urn:microsoft.com/office/officeart/2005/8/layout/list1"/>
    <dgm:cxn modelId="{C79F7643-D29E-47C3-AF73-BB2B2884ED16}" type="presOf" srcId="{B5590DCD-9439-4E12-A032-1810A5D83638}" destId="{676F8DF7-E4A4-4E7C-BD06-8447A0C78AEF}" srcOrd="0" destOrd="0" presId="urn:microsoft.com/office/officeart/2005/8/layout/list1"/>
    <dgm:cxn modelId="{76EBD943-25E0-4CEA-BAE9-E414507EBDEF}" srcId="{805B363F-0FC9-4086-8D68-71AB5D0C7563}" destId="{3DAA31A1-2FEA-4D15-A87C-2B31813B1860}" srcOrd="4" destOrd="0" parTransId="{1F4ACBA7-DD6D-47D3-B708-86E9AEDA60A5}" sibTransId="{A67E1000-1F2E-46D1-88D8-FAC8197C6D13}"/>
    <dgm:cxn modelId="{E6F78547-1E2E-4BCA-9F92-5376F7E6C4A6}" srcId="{E3F94D33-2391-473B-A855-1E1BE9BB625B}" destId="{C3FCF54E-6321-43E8-9E16-C21060D84F30}" srcOrd="2" destOrd="0" parTransId="{D83655E7-DF85-41F8-893F-9DD52D6B6FAA}" sibTransId="{2C4022D2-3759-49A7-9339-9237DAFB3B03}"/>
    <dgm:cxn modelId="{3F59F46A-A23B-46D7-8390-52A6E82F117F}" type="presOf" srcId="{742AF7F7-CE8D-4416-84BC-A47EF7735B8D}" destId="{E5ED7C37-C853-4F16-9385-6ECCBBBDDDD6}" srcOrd="1" destOrd="0" presId="urn:microsoft.com/office/officeart/2005/8/layout/list1"/>
    <dgm:cxn modelId="{E6700E53-5D4D-4031-BD03-75863B03C842}" srcId="{805B363F-0FC9-4086-8D68-71AB5D0C7563}" destId="{B5590DCD-9439-4E12-A032-1810A5D83638}" srcOrd="2" destOrd="0" parTransId="{5B7463AF-0A15-4C89-9185-DDE9A7975392}" sibTransId="{B76C515A-68BF-41E5-AF10-0D38DC3734BB}"/>
    <dgm:cxn modelId="{945BF27F-7F90-451F-94EA-37EF3C1842D8}" type="presOf" srcId="{742AF7F7-CE8D-4416-84BC-A47EF7735B8D}" destId="{BF09E31E-77E6-42EE-B25D-B591EC1606E7}" srcOrd="0" destOrd="0" presId="urn:microsoft.com/office/officeart/2005/8/layout/list1"/>
    <dgm:cxn modelId="{6453F88A-C430-4D84-9FD1-8B941562FCC2}" srcId="{E3F94D33-2391-473B-A855-1E1BE9BB625B}" destId="{A47CF5F4-8319-429D-9F88-E244D077A0C0}" srcOrd="1" destOrd="0" parTransId="{E24D4009-36BB-4C56-8D61-4B26BFF353C2}" sibTransId="{A13DF422-A7C7-4F23-8F07-79D7C515DAFC}"/>
    <dgm:cxn modelId="{BCAC7998-452F-4129-ABBE-929A280E0F13}" type="presOf" srcId="{E6775B5A-C59D-4FCF-8AAE-F387C7D3E526}" destId="{2FAD07C6-C51A-4BA5-BE2B-1AADE3C0FA37}" srcOrd="0" destOrd="0" presId="urn:microsoft.com/office/officeart/2005/8/layout/list1"/>
    <dgm:cxn modelId="{EB2C3299-A281-4AA6-90C2-725CA2ADA7EC}" type="presOf" srcId="{E3F94D33-2391-473B-A855-1E1BE9BB625B}" destId="{B0EA4979-B07C-4909-8DAC-F782860FA487}" srcOrd="1" destOrd="0" presId="urn:microsoft.com/office/officeart/2005/8/layout/list1"/>
    <dgm:cxn modelId="{FEC53FAB-1D14-41BB-A404-D6837560A691}" type="presOf" srcId="{B5590DCD-9439-4E12-A032-1810A5D83638}" destId="{D04C1ACA-BD6C-4B4E-B0E3-F4F278FF3F85}" srcOrd="1" destOrd="0" presId="urn:microsoft.com/office/officeart/2005/8/layout/list1"/>
    <dgm:cxn modelId="{2B01DFB2-3210-4D67-A56E-A896F8E5A6FE}" srcId="{E3F94D33-2391-473B-A855-1E1BE9BB625B}" destId="{A1DECA2B-48FB-492F-8AA7-0C4E984EBF8F}" srcOrd="0" destOrd="0" parTransId="{089743C2-857C-44D0-8FA4-2716803A8745}" sibTransId="{0B3A0FF7-5257-43BA-B00B-5C2496956013}"/>
    <dgm:cxn modelId="{E9615CB6-95B0-4FB0-8CB9-40B7069B90F0}" type="presOf" srcId="{C3FCF54E-6321-43E8-9E16-C21060D84F30}" destId="{FF725AB0-3D2D-46D2-B241-F71DB7F68455}" srcOrd="0" destOrd="2" presId="urn:microsoft.com/office/officeart/2005/8/layout/list1"/>
    <dgm:cxn modelId="{F90EE8C4-7679-4E36-BAA6-5BBD624D463D}" type="presOf" srcId="{E6775B5A-C59D-4FCF-8AAE-F387C7D3E526}" destId="{000F6FB7-33BA-4240-8D9D-B04C3290ABFD}" srcOrd="1" destOrd="0" presId="urn:microsoft.com/office/officeart/2005/8/layout/list1"/>
    <dgm:cxn modelId="{40996EC9-E4E8-42AB-A299-FE1961756BE9}" type="presOf" srcId="{3E826F62-D76C-42F7-B6F9-77319D562033}" destId="{FF725AB0-3D2D-46D2-B241-F71DB7F68455}" srcOrd="0" destOrd="3" presId="urn:microsoft.com/office/officeart/2005/8/layout/list1"/>
    <dgm:cxn modelId="{AB008BE0-C6BF-48F3-A655-8D49AA8EF0F7}" srcId="{805B363F-0FC9-4086-8D68-71AB5D0C7563}" destId="{85CF985F-5D13-43FF-AA01-1B89611D20DE}" srcOrd="3" destOrd="0" parTransId="{3B5438BB-C775-41C2-911C-9F62A0D6E74A}" sibTransId="{87FA8E1C-EC4E-4403-A06E-5A3C1487A050}"/>
    <dgm:cxn modelId="{5021F3E5-386A-45F8-9A6E-4A46618DAF60}" type="presOf" srcId="{3DAA31A1-2FEA-4D15-A87C-2B31813B1860}" destId="{2DC5BC07-57DA-4F48-8480-4DDE4771A0BD}" srcOrd="0" destOrd="0" presId="urn:microsoft.com/office/officeart/2005/8/layout/list1"/>
    <dgm:cxn modelId="{86A59BE7-2B06-411E-BB92-31D3477216DF}" srcId="{E3F94D33-2391-473B-A855-1E1BE9BB625B}" destId="{3E826F62-D76C-42F7-B6F9-77319D562033}" srcOrd="3" destOrd="0" parTransId="{1F1CD135-5A9F-4134-8008-C5BE1AE0E543}" sibTransId="{F75C0114-D98D-457C-BB4B-CAF9CC90CED2}"/>
    <dgm:cxn modelId="{633310EA-501C-4763-83DB-0083732983B6}" srcId="{805B363F-0FC9-4086-8D68-71AB5D0C7563}" destId="{E6775B5A-C59D-4FCF-8AAE-F387C7D3E526}" srcOrd="1" destOrd="0" parTransId="{BAFB85A9-8263-4A86-8491-1B219D2A4083}" sibTransId="{3E579152-DE9F-4615-A8EC-35B46F53E3E1}"/>
    <dgm:cxn modelId="{49DC7EF0-3240-4317-BCB2-8D833AC3EFC6}" type="presOf" srcId="{85CF985F-5D13-43FF-AA01-1B89611D20DE}" destId="{AE4B33DA-6169-425D-949B-2EAA6DA7365F}" srcOrd="1" destOrd="0" presId="urn:microsoft.com/office/officeart/2005/8/layout/list1"/>
    <dgm:cxn modelId="{44E137FB-B788-4E3D-BAAA-B9182E32116A}" type="presOf" srcId="{E3F94D33-2391-473B-A855-1E1BE9BB625B}" destId="{E380D414-A37B-4C3B-BEDA-DF7868E8BA25}" srcOrd="0" destOrd="0" presId="urn:microsoft.com/office/officeart/2005/8/layout/list1"/>
    <dgm:cxn modelId="{005581E4-B905-47E2-B0E9-126D6E2E15A1}" type="presParOf" srcId="{6CFE1F7C-D3DD-46A6-99DA-65878E0D1245}" destId="{91B8B5C6-3D9C-41E2-A2E3-5664FABDAF5C}" srcOrd="0" destOrd="0" presId="urn:microsoft.com/office/officeart/2005/8/layout/list1"/>
    <dgm:cxn modelId="{AD8518D5-9BD6-4FB4-993E-5E08757AE910}" type="presParOf" srcId="{91B8B5C6-3D9C-41E2-A2E3-5664FABDAF5C}" destId="{BF09E31E-77E6-42EE-B25D-B591EC1606E7}" srcOrd="0" destOrd="0" presId="urn:microsoft.com/office/officeart/2005/8/layout/list1"/>
    <dgm:cxn modelId="{0C5D2FA6-EBBD-4D0B-804E-BBC8306686A3}" type="presParOf" srcId="{91B8B5C6-3D9C-41E2-A2E3-5664FABDAF5C}" destId="{E5ED7C37-C853-4F16-9385-6ECCBBBDDDD6}" srcOrd="1" destOrd="0" presId="urn:microsoft.com/office/officeart/2005/8/layout/list1"/>
    <dgm:cxn modelId="{2961210D-B88D-48BA-8E69-39C45053CA99}" type="presParOf" srcId="{6CFE1F7C-D3DD-46A6-99DA-65878E0D1245}" destId="{9C41CE5B-3B61-4EDE-91DF-3BA08C4FB433}" srcOrd="1" destOrd="0" presId="urn:microsoft.com/office/officeart/2005/8/layout/list1"/>
    <dgm:cxn modelId="{400F3870-C3C4-4510-8E1D-A7E7431680E6}" type="presParOf" srcId="{6CFE1F7C-D3DD-46A6-99DA-65878E0D1245}" destId="{795D5A41-5F1E-41B0-B6FA-C4C342F97FA8}" srcOrd="2" destOrd="0" presId="urn:microsoft.com/office/officeart/2005/8/layout/list1"/>
    <dgm:cxn modelId="{5B25F2DE-021A-4AB3-81DE-C525EF2BF4DE}" type="presParOf" srcId="{6CFE1F7C-D3DD-46A6-99DA-65878E0D1245}" destId="{78B44C95-4595-4972-8821-2E303A7D9DB9}" srcOrd="3" destOrd="0" presId="urn:microsoft.com/office/officeart/2005/8/layout/list1"/>
    <dgm:cxn modelId="{2D54430F-8FE2-4864-AABB-F9C89BAB8748}" type="presParOf" srcId="{6CFE1F7C-D3DD-46A6-99DA-65878E0D1245}" destId="{F7AECAE7-B3FF-446D-A8FE-432EFF250BCB}" srcOrd="4" destOrd="0" presId="urn:microsoft.com/office/officeart/2005/8/layout/list1"/>
    <dgm:cxn modelId="{238A84AA-49F2-42F0-8A37-DE682B108CB0}" type="presParOf" srcId="{F7AECAE7-B3FF-446D-A8FE-432EFF250BCB}" destId="{2FAD07C6-C51A-4BA5-BE2B-1AADE3C0FA37}" srcOrd="0" destOrd="0" presId="urn:microsoft.com/office/officeart/2005/8/layout/list1"/>
    <dgm:cxn modelId="{F6B17487-505C-4171-B99B-AC3BC6D6188A}" type="presParOf" srcId="{F7AECAE7-B3FF-446D-A8FE-432EFF250BCB}" destId="{000F6FB7-33BA-4240-8D9D-B04C3290ABFD}" srcOrd="1" destOrd="0" presId="urn:microsoft.com/office/officeart/2005/8/layout/list1"/>
    <dgm:cxn modelId="{3D204A90-8747-4F61-A8DF-8C5FF59D4166}" type="presParOf" srcId="{6CFE1F7C-D3DD-46A6-99DA-65878E0D1245}" destId="{71C9D64F-E115-4419-9D9A-9E26C33AE6D3}" srcOrd="5" destOrd="0" presId="urn:microsoft.com/office/officeart/2005/8/layout/list1"/>
    <dgm:cxn modelId="{0E80F3C7-60F9-4F2E-B64C-C8295C3FFF36}" type="presParOf" srcId="{6CFE1F7C-D3DD-46A6-99DA-65878E0D1245}" destId="{99E687FD-6D00-400C-980E-989DCC2B6C87}" srcOrd="6" destOrd="0" presId="urn:microsoft.com/office/officeart/2005/8/layout/list1"/>
    <dgm:cxn modelId="{4666AE94-D2C3-4381-BAE3-72103ACE9D64}" type="presParOf" srcId="{6CFE1F7C-D3DD-46A6-99DA-65878E0D1245}" destId="{8C231739-0D47-4925-A9D0-2B221E2EB131}" srcOrd="7" destOrd="0" presId="urn:microsoft.com/office/officeart/2005/8/layout/list1"/>
    <dgm:cxn modelId="{33CE7B98-AB0A-4569-B834-1E130224ECB1}" type="presParOf" srcId="{6CFE1F7C-D3DD-46A6-99DA-65878E0D1245}" destId="{B5469831-100E-4F3B-AB5C-825A2D68AD62}" srcOrd="8" destOrd="0" presId="urn:microsoft.com/office/officeart/2005/8/layout/list1"/>
    <dgm:cxn modelId="{D94E4C9A-BA86-4643-BDF2-1536D75E7341}" type="presParOf" srcId="{B5469831-100E-4F3B-AB5C-825A2D68AD62}" destId="{676F8DF7-E4A4-4E7C-BD06-8447A0C78AEF}" srcOrd="0" destOrd="0" presId="urn:microsoft.com/office/officeart/2005/8/layout/list1"/>
    <dgm:cxn modelId="{07A2BD32-A689-45AD-A3A5-3DBC61DAE4FA}" type="presParOf" srcId="{B5469831-100E-4F3B-AB5C-825A2D68AD62}" destId="{D04C1ACA-BD6C-4B4E-B0E3-F4F278FF3F85}" srcOrd="1" destOrd="0" presId="urn:microsoft.com/office/officeart/2005/8/layout/list1"/>
    <dgm:cxn modelId="{FD3BF50C-9F09-4020-BCE2-BE3F4C5F34EC}" type="presParOf" srcId="{6CFE1F7C-D3DD-46A6-99DA-65878E0D1245}" destId="{9BB0790F-CC72-4252-9141-D13E966CF91F}" srcOrd="9" destOrd="0" presId="urn:microsoft.com/office/officeart/2005/8/layout/list1"/>
    <dgm:cxn modelId="{34153F3E-A36A-44AB-B607-27ADECAEB411}" type="presParOf" srcId="{6CFE1F7C-D3DD-46A6-99DA-65878E0D1245}" destId="{367E1CB0-F818-412A-96CE-2F9818BF9C6E}" srcOrd="10" destOrd="0" presId="urn:microsoft.com/office/officeart/2005/8/layout/list1"/>
    <dgm:cxn modelId="{915907E2-948A-443C-AA0C-6DDE2971FA3F}" type="presParOf" srcId="{6CFE1F7C-D3DD-46A6-99DA-65878E0D1245}" destId="{057FC2DF-F36E-435B-95FD-3BA01D15FB27}" srcOrd="11" destOrd="0" presId="urn:microsoft.com/office/officeart/2005/8/layout/list1"/>
    <dgm:cxn modelId="{B4CCACAE-CD7D-49B4-8E49-DCD22B231592}" type="presParOf" srcId="{6CFE1F7C-D3DD-46A6-99DA-65878E0D1245}" destId="{E9707465-39D4-4A1B-8B3F-987D55DB228C}" srcOrd="12" destOrd="0" presId="urn:microsoft.com/office/officeart/2005/8/layout/list1"/>
    <dgm:cxn modelId="{C4475D47-5ED8-4A46-A9F2-F4DA2E3B806E}" type="presParOf" srcId="{E9707465-39D4-4A1B-8B3F-987D55DB228C}" destId="{01D0A2AE-5676-4993-BC60-63DC59E9E3BB}" srcOrd="0" destOrd="0" presId="urn:microsoft.com/office/officeart/2005/8/layout/list1"/>
    <dgm:cxn modelId="{E1919A3F-993A-4CAF-9C21-928903D30A75}" type="presParOf" srcId="{E9707465-39D4-4A1B-8B3F-987D55DB228C}" destId="{AE4B33DA-6169-425D-949B-2EAA6DA7365F}" srcOrd="1" destOrd="0" presId="urn:microsoft.com/office/officeart/2005/8/layout/list1"/>
    <dgm:cxn modelId="{AAA8FF84-16AE-4AE8-B60A-EFDE369590E3}" type="presParOf" srcId="{6CFE1F7C-D3DD-46A6-99DA-65878E0D1245}" destId="{18190B80-2757-482D-9818-C3BEE3F4E4A6}" srcOrd="13" destOrd="0" presId="urn:microsoft.com/office/officeart/2005/8/layout/list1"/>
    <dgm:cxn modelId="{5FDB0F85-F303-4959-803F-0F0EAFA16D25}" type="presParOf" srcId="{6CFE1F7C-D3DD-46A6-99DA-65878E0D1245}" destId="{1AD84F11-EBBD-41EF-96CC-0375599E9B69}" srcOrd="14" destOrd="0" presId="urn:microsoft.com/office/officeart/2005/8/layout/list1"/>
    <dgm:cxn modelId="{15B7C8CB-1C81-4A77-B5D4-BBE47F6CECE2}" type="presParOf" srcId="{6CFE1F7C-D3DD-46A6-99DA-65878E0D1245}" destId="{906108E1-A3D0-4084-9D52-CFAE279CF485}" srcOrd="15" destOrd="0" presId="urn:microsoft.com/office/officeart/2005/8/layout/list1"/>
    <dgm:cxn modelId="{D170E2F6-A375-4472-80E6-8E62703AB3DD}" type="presParOf" srcId="{6CFE1F7C-D3DD-46A6-99DA-65878E0D1245}" destId="{57E0F26C-BDD3-4B1A-B775-0C774D10A09D}" srcOrd="16" destOrd="0" presId="urn:microsoft.com/office/officeart/2005/8/layout/list1"/>
    <dgm:cxn modelId="{BAE43A88-171B-41EE-8025-AF33EC71A8D2}" type="presParOf" srcId="{57E0F26C-BDD3-4B1A-B775-0C774D10A09D}" destId="{2DC5BC07-57DA-4F48-8480-4DDE4771A0BD}" srcOrd="0" destOrd="0" presId="urn:microsoft.com/office/officeart/2005/8/layout/list1"/>
    <dgm:cxn modelId="{4A091766-1389-4085-8F0A-04064B42EF4D}" type="presParOf" srcId="{57E0F26C-BDD3-4B1A-B775-0C774D10A09D}" destId="{6656A6E4-97F7-48B3-8DF1-2C4B15DC8242}" srcOrd="1" destOrd="0" presId="urn:microsoft.com/office/officeart/2005/8/layout/list1"/>
    <dgm:cxn modelId="{BE31B486-AE9C-4B32-AF2E-647D2E377653}" type="presParOf" srcId="{6CFE1F7C-D3DD-46A6-99DA-65878E0D1245}" destId="{2D032FCA-9CBC-4923-881D-2A5F6D1EA3F6}" srcOrd="17" destOrd="0" presId="urn:microsoft.com/office/officeart/2005/8/layout/list1"/>
    <dgm:cxn modelId="{1665C2B9-F74B-4BBB-B0A5-103C318E1837}" type="presParOf" srcId="{6CFE1F7C-D3DD-46A6-99DA-65878E0D1245}" destId="{0EDAB7E5-0053-469B-B80E-035F54F754A1}" srcOrd="18" destOrd="0" presId="urn:microsoft.com/office/officeart/2005/8/layout/list1"/>
    <dgm:cxn modelId="{9038F4FD-8526-47A1-A3F4-07EAE1865C64}" type="presParOf" srcId="{6CFE1F7C-D3DD-46A6-99DA-65878E0D1245}" destId="{68BEF663-A9F3-4CD7-9368-838E9CF0C17D}" srcOrd="19" destOrd="0" presId="urn:microsoft.com/office/officeart/2005/8/layout/list1"/>
    <dgm:cxn modelId="{D00D4EC3-B99F-4D31-9DAE-F0D338834AC1}" type="presParOf" srcId="{6CFE1F7C-D3DD-46A6-99DA-65878E0D1245}" destId="{4A924130-B797-449D-A022-A22C513593C0}" srcOrd="20" destOrd="0" presId="urn:microsoft.com/office/officeart/2005/8/layout/list1"/>
    <dgm:cxn modelId="{A9620912-C142-4B09-8F3B-462324E45718}" type="presParOf" srcId="{4A924130-B797-449D-A022-A22C513593C0}" destId="{E380D414-A37B-4C3B-BEDA-DF7868E8BA25}" srcOrd="0" destOrd="0" presId="urn:microsoft.com/office/officeart/2005/8/layout/list1"/>
    <dgm:cxn modelId="{51991BD8-2096-47E9-903F-A68F4254DF91}" type="presParOf" srcId="{4A924130-B797-449D-A022-A22C513593C0}" destId="{B0EA4979-B07C-4909-8DAC-F782860FA487}" srcOrd="1" destOrd="0" presId="urn:microsoft.com/office/officeart/2005/8/layout/list1"/>
    <dgm:cxn modelId="{738837BD-1332-4003-A03B-3C2146BC2161}" type="presParOf" srcId="{6CFE1F7C-D3DD-46A6-99DA-65878E0D1245}" destId="{ECA0BAF4-15E6-4AA7-A88D-A1989654ED77}" srcOrd="21" destOrd="0" presId="urn:microsoft.com/office/officeart/2005/8/layout/list1"/>
    <dgm:cxn modelId="{73D3F49A-B181-4D2C-90A8-8B4D642E2549}" type="presParOf" srcId="{6CFE1F7C-D3DD-46A6-99DA-65878E0D1245}" destId="{FF725AB0-3D2D-46D2-B241-F71DB7F68455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DDE559-E3DA-49A1-9252-49AF30198E0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1B0762C-72BA-47BF-9F23-8F1A41218828}">
      <dgm:prSet/>
      <dgm:spPr/>
      <dgm:t>
        <a:bodyPr/>
        <a:lstStyle/>
        <a:p>
          <a:r>
            <a:rPr lang="en-US"/>
            <a:t>Modified Acid Fast Stain</a:t>
          </a:r>
        </a:p>
      </dgm:t>
    </dgm:pt>
    <dgm:pt modelId="{1FD35351-FA5A-4AD2-ABC9-3F2A5A993079}" type="parTrans" cxnId="{E99AB258-80DE-4242-A80C-C6F2F80E2DF9}">
      <dgm:prSet/>
      <dgm:spPr/>
      <dgm:t>
        <a:bodyPr/>
        <a:lstStyle/>
        <a:p>
          <a:endParaRPr lang="en-US"/>
        </a:p>
      </dgm:t>
    </dgm:pt>
    <dgm:pt modelId="{F77783E5-3BE3-42BC-B1FD-DF888D57E7D8}" type="sibTrans" cxnId="{E99AB258-80DE-4242-A80C-C6F2F80E2DF9}">
      <dgm:prSet/>
      <dgm:spPr/>
      <dgm:t>
        <a:bodyPr/>
        <a:lstStyle/>
        <a:p>
          <a:endParaRPr lang="en-US"/>
        </a:p>
      </dgm:t>
    </dgm:pt>
    <dgm:pt modelId="{70F55953-C39D-4CB6-B7E7-8C119A7E4879}">
      <dgm:prSet/>
      <dgm:spPr/>
      <dgm:t>
        <a:bodyPr/>
        <a:lstStyle/>
        <a:p>
          <a:r>
            <a:rPr lang="en-US"/>
            <a:t>Oocysts are pink</a:t>
          </a:r>
        </a:p>
      </dgm:t>
    </dgm:pt>
    <dgm:pt modelId="{F2390CAA-9AF4-4316-8969-C3C0CC7529D8}" type="parTrans" cxnId="{0B049A34-74F2-49B8-AEB7-6DBF5841E3E4}">
      <dgm:prSet/>
      <dgm:spPr/>
      <dgm:t>
        <a:bodyPr/>
        <a:lstStyle/>
        <a:p>
          <a:endParaRPr lang="en-US"/>
        </a:p>
      </dgm:t>
    </dgm:pt>
    <dgm:pt modelId="{E9857860-3B56-41F5-9BEC-6EEAFDF05073}" type="sibTrans" cxnId="{0B049A34-74F2-49B8-AEB7-6DBF5841E3E4}">
      <dgm:prSet/>
      <dgm:spPr/>
      <dgm:t>
        <a:bodyPr/>
        <a:lstStyle/>
        <a:p>
          <a:endParaRPr lang="en-US"/>
        </a:p>
      </dgm:t>
    </dgm:pt>
    <dgm:pt modelId="{843BD242-6227-4EBC-9D05-376F5B396249}">
      <dgm:prSet/>
      <dgm:spPr/>
      <dgm:t>
        <a:bodyPr/>
        <a:lstStyle/>
        <a:p>
          <a:r>
            <a:rPr lang="en-US"/>
            <a:t>4-6 microns with visible sporozoites</a:t>
          </a:r>
        </a:p>
      </dgm:t>
    </dgm:pt>
    <dgm:pt modelId="{EFFE0CF6-B100-4D4C-B8D2-A009E74E9AC9}" type="parTrans" cxnId="{FF0662EF-FA0D-46BB-8810-92A01555F642}">
      <dgm:prSet/>
      <dgm:spPr/>
      <dgm:t>
        <a:bodyPr/>
        <a:lstStyle/>
        <a:p>
          <a:endParaRPr lang="en-US"/>
        </a:p>
      </dgm:t>
    </dgm:pt>
    <dgm:pt modelId="{199A5632-085F-4E3D-BEDB-21321AD62EF5}" type="sibTrans" cxnId="{FF0662EF-FA0D-46BB-8810-92A01555F642}">
      <dgm:prSet/>
      <dgm:spPr/>
      <dgm:t>
        <a:bodyPr/>
        <a:lstStyle/>
        <a:p>
          <a:endParaRPr lang="en-US"/>
        </a:p>
      </dgm:t>
    </dgm:pt>
    <dgm:pt modelId="{153CF9C5-FFC1-47F2-A312-969EC0F9D3C0}">
      <dgm:prSet/>
      <dgm:spPr/>
      <dgm:t>
        <a:bodyPr/>
        <a:lstStyle/>
        <a:p>
          <a:r>
            <a:rPr lang="en-US"/>
            <a:t>Immunoassay</a:t>
          </a:r>
        </a:p>
      </dgm:t>
    </dgm:pt>
    <dgm:pt modelId="{CFCED58E-0DB6-42B7-B668-4DEC3A9838C4}" type="parTrans" cxnId="{404C502C-45D5-424E-AE55-E4A0F93C2512}">
      <dgm:prSet/>
      <dgm:spPr/>
      <dgm:t>
        <a:bodyPr/>
        <a:lstStyle/>
        <a:p>
          <a:endParaRPr lang="en-US"/>
        </a:p>
      </dgm:t>
    </dgm:pt>
    <dgm:pt modelId="{8B8145EA-A733-4E02-B964-4CD4881CCF14}" type="sibTrans" cxnId="{404C502C-45D5-424E-AE55-E4A0F93C2512}">
      <dgm:prSet/>
      <dgm:spPr/>
      <dgm:t>
        <a:bodyPr/>
        <a:lstStyle/>
        <a:p>
          <a:endParaRPr lang="en-US"/>
        </a:p>
      </dgm:t>
    </dgm:pt>
    <dgm:pt modelId="{70C273E5-BC52-4E68-BBB9-4BEC4AF6E42B}">
      <dgm:prSet/>
      <dgm:spPr/>
      <dgm:t>
        <a:bodyPr/>
        <a:lstStyle/>
        <a:p>
          <a:r>
            <a:rPr lang="en-US"/>
            <a:t>DFA (shown, apple green)</a:t>
          </a:r>
        </a:p>
      </dgm:t>
    </dgm:pt>
    <dgm:pt modelId="{1B5147EC-D526-49EA-B389-C04195BC6D89}" type="parTrans" cxnId="{3003A917-3A8F-44C6-B460-80BD1B0468C0}">
      <dgm:prSet/>
      <dgm:spPr/>
      <dgm:t>
        <a:bodyPr/>
        <a:lstStyle/>
        <a:p>
          <a:endParaRPr lang="en-US"/>
        </a:p>
      </dgm:t>
    </dgm:pt>
    <dgm:pt modelId="{DD5FD2BB-0536-4D3E-BB29-7A8F2276AC2F}" type="sibTrans" cxnId="{3003A917-3A8F-44C6-B460-80BD1B0468C0}">
      <dgm:prSet/>
      <dgm:spPr/>
      <dgm:t>
        <a:bodyPr/>
        <a:lstStyle/>
        <a:p>
          <a:endParaRPr lang="en-US"/>
        </a:p>
      </dgm:t>
    </dgm:pt>
    <dgm:pt modelId="{C7A29DAD-1EAE-4773-A7B0-95A2B474BEA1}">
      <dgm:prSet/>
      <dgm:spPr/>
      <dgm:t>
        <a:bodyPr/>
        <a:lstStyle/>
        <a:p>
          <a:r>
            <a:rPr lang="en-US"/>
            <a:t>EIA</a:t>
          </a:r>
        </a:p>
      </dgm:t>
    </dgm:pt>
    <dgm:pt modelId="{25E0C8B6-3258-4BD6-ADC1-FE8D62CF34AD}" type="parTrans" cxnId="{4E34445B-977C-4A28-ABE6-C3DE30C82AAF}">
      <dgm:prSet/>
      <dgm:spPr/>
      <dgm:t>
        <a:bodyPr/>
        <a:lstStyle/>
        <a:p>
          <a:endParaRPr lang="en-US"/>
        </a:p>
      </dgm:t>
    </dgm:pt>
    <dgm:pt modelId="{4D5170C2-7EDD-4C87-A5E6-DFF5BFA919E4}" type="sibTrans" cxnId="{4E34445B-977C-4A28-ABE6-C3DE30C82AAF}">
      <dgm:prSet/>
      <dgm:spPr/>
      <dgm:t>
        <a:bodyPr/>
        <a:lstStyle/>
        <a:p>
          <a:endParaRPr lang="en-US"/>
        </a:p>
      </dgm:t>
    </dgm:pt>
    <dgm:pt modelId="{B41F9F20-56BD-47DE-867A-8C225660AA72}">
      <dgm:prSet/>
      <dgm:spPr/>
      <dgm:t>
        <a:bodyPr/>
        <a:lstStyle/>
        <a:p>
          <a:r>
            <a:rPr lang="en-US"/>
            <a:t>Lateral flow</a:t>
          </a:r>
        </a:p>
      </dgm:t>
    </dgm:pt>
    <dgm:pt modelId="{FDCA847D-2D5C-4C9E-9D6B-712D69459010}" type="parTrans" cxnId="{1C08A44A-CE97-4C9A-9D0A-81808AEFF15A}">
      <dgm:prSet/>
      <dgm:spPr/>
      <dgm:t>
        <a:bodyPr/>
        <a:lstStyle/>
        <a:p>
          <a:endParaRPr lang="en-US"/>
        </a:p>
      </dgm:t>
    </dgm:pt>
    <dgm:pt modelId="{75A7E274-9C98-4C2D-9E5B-4DC4CF8EA729}" type="sibTrans" cxnId="{1C08A44A-CE97-4C9A-9D0A-81808AEFF15A}">
      <dgm:prSet/>
      <dgm:spPr/>
      <dgm:t>
        <a:bodyPr/>
        <a:lstStyle/>
        <a:p>
          <a:endParaRPr lang="en-US"/>
        </a:p>
      </dgm:t>
    </dgm:pt>
    <dgm:pt modelId="{39F8EA3A-31C1-4DE8-9AA5-01F6FD4A8D3F}">
      <dgm:prSet/>
      <dgm:spPr/>
      <dgm:t>
        <a:bodyPr/>
        <a:lstStyle/>
        <a:p>
          <a:r>
            <a:rPr lang="en-US"/>
            <a:t>NAAT</a:t>
          </a:r>
        </a:p>
      </dgm:t>
    </dgm:pt>
    <dgm:pt modelId="{44CC8B0F-0475-4F48-8BC8-B9C84D102249}" type="parTrans" cxnId="{C33119EC-8C7D-4D47-9319-A355B4D5845A}">
      <dgm:prSet/>
      <dgm:spPr/>
      <dgm:t>
        <a:bodyPr/>
        <a:lstStyle/>
        <a:p>
          <a:endParaRPr lang="en-US"/>
        </a:p>
      </dgm:t>
    </dgm:pt>
    <dgm:pt modelId="{CFB37C54-9051-4362-B9C3-BFE36F2F75B1}" type="sibTrans" cxnId="{C33119EC-8C7D-4D47-9319-A355B4D5845A}">
      <dgm:prSet/>
      <dgm:spPr/>
      <dgm:t>
        <a:bodyPr/>
        <a:lstStyle/>
        <a:p>
          <a:endParaRPr lang="en-US"/>
        </a:p>
      </dgm:t>
    </dgm:pt>
    <dgm:pt modelId="{8E359470-DA2F-4572-BF5A-AB4082F48EF8}" type="pres">
      <dgm:prSet presAssocID="{BADDE559-E3DA-49A1-9252-49AF30198E09}" presName="linear" presStyleCnt="0">
        <dgm:presLayoutVars>
          <dgm:dir/>
          <dgm:animLvl val="lvl"/>
          <dgm:resizeHandles val="exact"/>
        </dgm:presLayoutVars>
      </dgm:prSet>
      <dgm:spPr/>
    </dgm:pt>
    <dgm:pt modelId="{E3E3D52A-83FE-465F-AE64-5A63CE5B73F6}" type="pres">
      <dgm:prSet presAssocID="{41B0762C-72BA-47BF-9F23-8F1A41218828}" presName="parentLin" presStyleCnt="0"/>
      <dgm:spPr/>
    </dgm:pt>
    <dgm:pt modelId="{4EB0A9C6-8481-443D-8AC3-F7F22F5186D1}" type="pres">
      <dgm:prSet presAssocID="{41B0762C-72BA-47BF-9F23-8F1A41218828}" presName="parentLeftMargin" presStyleLbl="node1" presStyleIdx="0" presStyleCnt="3"/>
      <dgm:spPr/>
    </dgm:pt>
    <dgm:pt modelId="{9B51864A-121E-4542-B9A4-113F38DA7FD5}" type="pres">
      <dgm:prSet presAssocID="{41B0762C-72BA-47BF-9F23-8F1A4121882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534436A-0475-4DF0-B9F3-0A3AE2D0E516}" type="pres">
      <dgm:prSet presAssocID="{41B0762C-72BA-47BF-9F23-8F1A41218828}" presName="negativeSpace" presStyleCnt="0"/>
      <dgm:spPr/>
    </dgm:pt>
    <dgm:pt modelId="{67208FCB-D18C-430E-AF90-F807A8033E58}" type="pres">
      <dgm:prSet presAssocID="{41B0762C-72BA-47BF-9F23-8F1A41218828}" presName="childText" presStyleLbl="conFgAcc1" presStyleIdx="0" presStyleCnt="3">
        <dgm:presLayoutVars>
          <dgm:bulletEnabled val="1"/>
        </dgm:presLayoutVars>
      </dgm:prSet>
      <dgm:spPr/>
    </dgm:pt>
    <dgm:pt modelId="{9F21065C-CD5A-496B-80B1-D0B193E81AB0}" type="pres">
      <dgm:prSet presAssocID="{F77783E5-3BE3-42BC-B1FD-DF888D57E7D8}" presName="spaceBetweenRectangles" presStyleCnt="0"/>
      <dgm:spPr/>
    </dgm:pt>
    <dgm:pt modelId="{2144DBEA-3D19-44BB-BB95-428650D91AF7}" type="pres">
      <dgm:prSet presAssocID="{153CF9C5-FFC1-47F2-A312-969EC0F9D3C0}" presName="parentLin" presStyleCnt="0"/>
      <dgm:spPr/>
    </dgm:pt>
    <dgm:pt modelId="{E5F2CD63-53B7-415C-899D-86DEC9B5BF4D}" type="pres">
      <dgm:prSet presAssocID="{153CF9C5-FFC1-47F2-A312-969EC0F9D3C0}" presName="parentLeftMargin" presStyleLbl="node1" presStyleIdx="0" presStyleCnt="3"/>
      <dgm:spPr/>
    </dgm:pt>
    <dgm:pt modelId="{48478EEC-206D-430B-AFC1-9C39978E5157}" type="pres">
      <dgm:prSet presAssocID="{153CF9C5-FFC1-47F2-A312-969EC0F9D3C0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BCFFBDE-76D7-4907-AD2C-703C6570907A}" type="pres">
      <dgm:prSet presAssocID="{153CF9C5-FFC1-47F2-A312-969EC0F9D3C0}" presName="negativeSpace" presStyleCnt="0"/>
      <dgm:spPr/>
    </dgm:pt>
    <dgm:pt modelId="{5B7E13BA-81F8-4E50-8B72-0EA505261761}" type="pres">
      <dgm:prSet presAssocID="{153CF9C5-FFC1-47F2-A312-969EC0F9D3C0}" presName="childText" presStyleLbl="conFgAcc1" presStyleIdx="1" presStyleCnt="3">
        <dgm:presLayoutVars>
          <dgm:bulletEnabled val="1"/>
        </dgm:presLayoutVars>
      </dgm:prSet>
      <dgm:spPr/>
    </dgm:pt>
    <dgm:pt modelId="{0B4CC032-719B-4A0A-9F1B-BCBC65EF9AE2}" type="pres">
      <dgm:prSet presAssocID="{8B8145EA-A733-4E02-B964-4CD4881CCF14}" presName="spaceBetweenRectangles" presStyleCnt="0"/>
      <dgm:spPr/>
    </dgm:pt>
    <dgm:pt modelId="{D7267CDE-AF9B-44F7-9D0E-059B8808CE61}" type="pres">
      <dgm:prSet presAssocID="{39F8EA3A-31C1-4DE8-9AA5-01F6FD4A8D3F}" presName="parentLin" presStyleCnt="0"/>
      <dgm:spPr/>
    </dgm:pt>
    <dgm:pt modelId="{A6F170F9-A957-4EFF-815A-961270BB4F7C}" type="pres">
      <dgm:prSet presAssocID="{39F8EA3A-31C1-4DE8-9AA5-01F6FD4A8D3F}" presName="parentLeftMargin" presStyleLbl="node1" presStyleIdx="1" presStyleCnt="3"/>
      <dgm:spPr/>
    </dgm:pt>
    <dgm:pt modelId="{232DC0FD-1334-4B3A-A326-ACC540EA9F5E}" type="pres">
      <dgm:prSet presAssocID="{39F8EA3A-31C1-4DE8-9AA5-01F6FD4A8D3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449C630-4624-4660-BA59-D6DD563D0938}" type="pres">
      <dgm:prSet presAssocID="{39F8EA3A-31C1-4DE8-9AA5-01F6FD4A8D3F}" presName="negativeSpace" presStyleCnt="0"/>
      <dgm:spPr/>
    </dgm:pt>
    <dgm:pt modelId="{323FF1E4-E3AC-44A6-929F-E2721DEBC0D3}" type="pres">
      <dgm:prSet presAssocID="{39F8EA3A-31C1-4DE8-9AA5-01F6FD4A8D3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003A917-3A8F-44C6-B460-80BD1B0468C0}" srcId="{153CF9C5-FFC1-47F2-A312-969EC0F9D3C0}" destId="{70C273E5-BC52-4E68-BBB9-4BEC4AF6E42B}" srcOrd="0" destOrd="0" parTransId="{1B5147EC-D526-49EA-B389-C04195BC6D89}" sibTransId="{DD5FD2BB-0536-4D3E-BB29-7A8F2276AC2F}"/>
    <dgm:cxn modelId="{D2202F1A-CD35-40E5-9314-AB90B49A19C7}" type="presOf" srcId="{B41F9F20-56BD-47DE-867A-8C225660AA72}" destId="{5B7E13BA-81F8-4E50-8B72-0EA505261761}" srcOrd="0" destOrd="2" presId="urn:microsoft.com/office/officeart/2005/8/layout/list1"/>
    <dgm:cxn modelId="{C7243321-BDA3-4F1C-9657-1C68A9BA8D45}" type="presOf" srcId="{41B0762C-72BA-47BF-9F23-8F1A41218828}" destId="{4EB0A9C6-8481-443D-8AC3-F7F22F5186D1}" srcOrd="0" destOrd="0" presId="urn:microsoft.com/office/officeart/2005/8/layout/list1"/>
    <dgm:cxn modelId="{648D4C2C-7E9A-4B28-8691-F0F1B7F74E85}" type="presOf" srcId="{153CF9C5-FFC1-47F2-A312-969EC0F9D3C0}" destId="{E5F2CD63-53B7-415C-899D-86DEC9B5BF4D}" srcOrd="0" destOrd="0" presId="urn:microsoft.com/office/officeart/2005/8/layout/list1"/>
    <dgm:cxn modelId="{404C502C-45D5-424E-AE55-E4A0F93C2512}" srcId="{BADDE559-E3DA-49A1-9252-49AF30198E09}" destId="{153CF9C5-FFC1-47F2-A312-969EC0F9D3C0}" srcOrd="1" destOrd="0" parTransId="{CFCED58E-0DB6-42B7-B668-4DEC3A9838C4}" sibTransId="{8B8145EA-A733-4E02-B964-4CD4881CCF14}"/>
    <dgm:cxn modelId="{0B049A34-74F2-49B8-AEB7-6DBF5841E3E4}" srcId="{41B0762C-72BA-47BF-9F23-8F1A41218828}" destId="{70F55953-C39D-4CB6-B7E7-8C119A7E4879}" srcOrd="0" destOrd="0" parTransId="{F2390CAA-9AF4-4316-8969-C3C0CC7529D8}" sibTransId="{E9857860-3B56-41F5-9BEC-6EEAFDF05073}"/>
    <dgm:cxn modelId="{4E34445B-977C-4A28-ABE6-C3DE30C82AAF}" srcId="{153CF9C5-FFC1-47F2-A312-969EC0F9D3C0}" destId="{C7A29DAD-1EAE-4773-A7B0-95A2B474BEA1}" srcOrd="1" destOrd="0" parTransId="{25E0C8B6-3258-4BD6-ADC1-FE8D62CF34AD}" sibTransId="{4D5170C2-7EDD-4C87-A5E6-DFF5BFA919E4}"/>
    <dgm:cxn modelId="{47BA2F48-26CF-4A6D-B216-1D4F9070233F}" type="presOf" srcId="{39F8EA3A-31C1-4DE8-9AA5-01F6FD4A8D3F}" destId="{232DC0FD-1334-4B3A-A326-ACC540EA9F5E}" srcOrd="1" destOrd="0" presId="urn:microsoft.com/office/officeart/2005/8/layout/list1"/>
    <dgm:cxn modelId="{EE8A6369-0DBE-40ED-91D8-2872AC71B85F}" type="presOf" srcId="{843BD242-6227-4EBC-9D05-376F5B396249}" destId="{67208FCB-D18C-430E-AF90-F807A8033E58}" srcOrd="0" destOrd="1" presId="urn:microsoft.com/office/officeart/2005/8/layout/list1"/>
    <dgm:cxn modelId="{02898949-68DB-46FD-9DF1-F493C729ABDA}" type="presOf" srcId="{153CF9C5-FFC1-47F2-A312-969EC0F9D3C0}" destId="{48478EEC-206D-430B-AFC1-9C39978E5157}" srcOrd="1" destOrd="0" presId="urn:microsoft.com/office/officeart/2005/8/layout/list1"/>
    <dgm:cxn modelId="{1C08A44A-CE97-4C9A-9D0A-81808AEFF15A}" srcId="{153CF9C5-FFC1-47F2-A312-969EC0F9D3C0}" destId="{B41F9F20-56BD-47DE-867A-8C225660AA72}" srcOrd="2" destOrd="0" parTransId="{FDCA847D-2D5C-4C9E-9D6B-712D69459010}" sibTransId="{75A7E274-9C98-4C2D-9E5B-4DC4CF8EA729}"/>
    <dgm:cxn modelId="{51BC2C4B-0EC2-4F63-84EE-087C7A5165A1}" type="presOf" srcId="{BADDE559-E3DA-49A1-9252-49AF30198E09}" destId="{8E359470-DA2F-4572-BF5A-AB4082F48EF8}" srcOrd="0" destOrd="0" presId="urn:microsoft.com/office/officeart/2005/8/layout/list1"/>
    <dgm:cxn modelId="{E7F98A4E-34C1-461A-AC49-110EF2729401}" type="presOf" srcId="{70C273E5-BC52-4E68-BBB9-4BEC4AF6E42B}" destId="{5B7E13BA-81F8-4E50-8B72-0EA505261761}" srcOrd="0" destOrd="0" presId="urn:microsoft.com/office/officeart/2005/8/layout/list1"/>
    <dgm:cxn modelId="{E99AB258-80DE-4242-A80C-C6F2F80E2DF9}" srcId="{BADDE559-E3DA-49A1-9252-49AF30198E09}" destId="{41B0762C-72BA-47BF-9F23-8F1A41218828}" srcOrd="0" destOrd="0" parTransId="{1FD35351-FA5A-4AD2-ABC9-3F2A5A993079}" sibTransId="{F77783E5-3BE3-42BC-B1FD-DF888D57E7D8}"/>
    <dgm:cxn modelId="{3A8F1D8E-EA64-48D6-ABA0-EDB45EBBA724}" type="presOf" srcId="{70F55953-C39D-4CB6-B7E7-8C119A7E4879}" destId="{67208FCB-D18C-430E-AF90-F807A8033E58}" srcOrd="0" destOrd="0" presId="urn:microsoft.com/office/officeart/2005/8/layout/list1"/>
    <dgm:cxn modelId="{6A1B91BE-7C21-428C-A915-0FBF58CA0FA0}" type="presOf" srcId="{C7A29DAD-1EAE-4773-A7B0-95A2B474BEA1}" destId="{5B7E13BA-81F8-4E50-8B72-0EA505261761}" srcOrd="0" destOrd="1" presId="urn:microsoft.com/office/officeart/2005/8/layout/list1"/>
    <dgm:cxn modelId="{8FF5FBC0-DCAF-4FCB-AAAE-05443633D9B3}" type="presOf" srcId="{39F8EA3A-31C1-4DE8-9AA5-01F6FD4A8D3F}" destId="{A6F170F9-A957-4EFF-815A-961270BB4F7C}" srcOrd="0" destOrd="0" presId="urn:microsoft.com/office/officeart/2005/8/layout/list1"/>
    <dgm:cxn modelId="{A34A44DA-253E-4C5E-AAF3-6A774F7AA916}" type="presOf" srcId="{41B0762C-72BA-47BF-9F23-8F1A41218828}" destId="{9B51864A-121E-4542-B9A4-113F38DA7FD5}" srcOrd="1" destOrd="0" presId="urn:microsoft.com/office/officeart/2005/8/layout/list1"/>
    <dgm:cxn modelId="{C33119EC-8C7D-4D47-9319-A355B4D5845A}" srcId="{BADDE559-E3DA-49A1-9252-49AF30198E09}" destId="{39F8EA3A-31C1-4DE8-9AA5-01F6FD4A8D3F}" srcOrd="2" destOrd="0" parTransId="{44CC8B0F-0475-4F48-8BC8-B9C84D102249}" sibTransId="{CFB37C54-9051-4362-B9C3-BFE36F2F75B1}"/>
    <dgm:cxn modelId="{FF0662EF-FA0D-46BB-8810-92A01555F642}" srcId="{41B0762C-72BA-47BF-9F23-8F1A41218828}" destId="{843BD242-6227-4EBC-9D05-376F5B396249}" srcOrd="1" destOrd="0" parTransId="{EFFE0CF6-B100-4D4C-B8D2-A009E74E9AC9}" sibTransId="{199A5632-085F-4E3D-BEDB-21321AD62EF5}"/>
    <dgm:cxn modelId="{2120C66D-6574-4375-9A34-4FDE8F12BDDA}" type="presParOf" srcId="{8E359470-DA2F-4572-BF5A-AB4082F48EF8}" destId="{E3E3D52A-83FE-465F-AE64-5A63CE5B73F6}" srcOrd="0" destOrd="0" presId="urn:microsoft.com/office/officeart/2005/8/layout/list1"/>
    <dgm:cxn modelId="{A07EA5B6-286E-4D1A-AB49-FB3C645166C9}" type="presParOf" srcId="{E3E3D52A-83FE-465F-AE64-5A63CE5B73F6}" destId="{4EB0A9C6-8481-443D-8AC3-F7F22F5186D1}" srcOrd="0" destOrd="0" presId="urn:microsoft.com/office/officeart/2005/8/layout/list1"/>
    <dgm:cxn modelId="{44253802-7AFC-4B01-BDC0-DB5E7C932297}" type="presParOf" srcId="{E3E3D52A-83FE-465F-AE64-5A63CE5B73F6}" destId="{9B51864A-121E-4542-B9A4-113F38DA7FD5}" srcOrd="1" destOrd="0" presId="urn:microsoft.com/office/officeart/2005/8/layout/list1"/>
    <dgm:cxn modelId="{4DD5F4F8-CCEA-4B4B-B5C9-7F3EF859E6CD}" type="presParOf" srcId="{8E359470-DA2F-4572-BF5A-AB4082F48EF8}" destId="{9534436A-0475-4DF0-B9F3-0A3AE2D0E516}" srcOrd="1" destOrd="0" presId="urn:microsoft.com/office/officeart/2005/8/layout/list1"/>
    <dgm:cxn modelId="{085DB7B0-A785-4568-8A22-880F46BF7F29}" type="presParOf" srcId="{8E359470-DA2F-4572-BF5A-AB4082F48EF8}" destId="{67208FCB-D18C-430E-AF90-F807A8033E58}" srcOrd="2" destOrd="0" presId="urn:microsoft.com/office/officeart/2005/8/layout/list1"/>
    <dgm:cxn modelId="{D542A6F4-343D-433D-ACE1-F68111E5D918}" type="presParOf" srcId="{8E359470-DA2F-4572-BF5A-AB4082F48EF8}" destId="{9F21065C-CD5A-496B-80B1-D0B193E81AB0}" srcOrd="3" destOrd="0" presId="urn:microsoft.com/office/officeart/2005/8/layout/list1"/>
    <dgm:cxn modelId="{0245E174-528A-429D-90EB-B044FA7E6DE5}" type="presParOf" srcId="{8E359470-DA2F-4572-BF5A-AB4082F48EF8}" destId="{2144DBEA-3D19-44BB-BB95-428650D91AF7}" srcOrd="4" destOrd="0" presId="urn:microsoft.com/office/officeart/2005/8/layout/list1"/>
    <dgm:cxn modelId="{9C7EB2FA-2C18-40C4-8948-F06869DEA365}" type="presParOf" srcId="{2144DBEA-3D19-44BB-BB95-428650D91AF7}" destId="{E5F2CD63-53B7-415C-899D-86DEC9B5BF4D}" srcOrd="0" destOrd="0" presId="urn:microsoft.com/office/officeart/2005/8/layout/list1"/>
    <dgm:cxn modelId="{B454EFC0-D1CF-4755-9718-C54768079CC6}" type="presParOf" srcId="{2144DBEA-3D19-44BB-BB95-428650D91AF7}" destId="{48478EEC-206D-430B-AFC1-9C39978E5157}" srcOrd="1" destOrd="0" presId="urn:microsoft.com/office/officeart/2005/8/layout/list1"/>
    <dgm:cxn modelId="{713B500A-50E3-4E8A-9786-E3F3A7F8615F}" type="presParOf" srcId="{8E359470-DA2F-4572-BF5A-AB4082F48EF8}" destId="{9BCFFBDE-76D7-4907-AD2C-703C6570907A}" srcOrd="5" destOrd="0" presId="urn:microsoft.com/office/officeart/2005/8/layout/list1"/>
    <dgm:cxn modelId="{27C502F1-D02F-42D8-8D1F-8E14A80DBB04}" type="presParOf" srcId="{8E359470-DA2F-4572-BF5A-AB4082F48EF8}" destId="{5B7E13BA-81F8-4E50-8B72-0EA505261761}" srcOrd="6" destOrd="0" presId="urn:microsoft.com/office/officeart/2005/8/layout/list1"/>
    <dgm:cxn modelId="{F263099B-D71F-4D22-8811-AC7BB409D5DB}" type="presParOf" srcId="{8E359470-DA2F-4572-BF5A-AB4082F48EF8}" destId="{0B4CC032-719B-4A0A-9F1B-BCBC65EF9AE2}" srcOrd="7" destOrd="0" presId="urn:microsoft.com/office/officeart/2005/8/layout/list1"/>
    <dgm:cxn modelId="{48794809-5EE6-4063-9CE9-C3F8490FE6E3}" type="presParOf" srcId="{8E359470-DA2F-4572-BF5A-AB4082F48EF8}" destId="{D7267CDE-AF9B-44F7-9D0E-059B8808CE61}" srcOrd="8" destOrd="0" presId="urn:microsoft.com/office/officeart/2005/8/layout/list1"/>
    <dgm:cxn modelId="{9574E0B5-877C-42F3-ABB9-FD1122124D4C}" type="presParOf" srcId="{D7267CDE-AF9B-44F7-9D0E-059B8808CE61}" destId="{A6F170F9-A957-4EFF-815A-961270BB4F7C}" srcOrd="0" destOrd="0" presId="urn:microsoft.com/office/officeart/2005/8/layout/list1"/>
    <dgm:cxn modelId="{34855E37-7F37-450F-B8B9-9092076BDDAC}" type="presParOf" srcId="{D7267CDE-AF9B-44F7-9D0E-059B8808CE61}" destId="{232DC0FD-1334-4B3A-A326-ACC540EA9F5E}" srcOrd="1" destOrd="0" presId="urn:microsoft.com/office/officeart/2005/8/layout/list1"/>
    <dgm:cxn modelId="{796E1AA1-BAED-44B7-9B3A-BDCCC4346935}" type="presParOf" srcId="{8E359470-DA2F-4572-BF5A-AB4082F48EF8}" destId="{0449C630-4624-4660-BA59-D6DD563D0938}" srcOrd="9" destOrd="0" presId="urn:microsoft.com/office/officeart/2005/8/layout/list1"/>
    <dgm:cxn modelId="{B02555B3-C542-4787-A5CF-777CCDFFCE29}" type="presParOf" srcId="{8E359470-DA2F-4572-BF5A-AB4082F48EF8}" destId="{323FF1E4-E3AC-44A6-929F-E2721DEBC0D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D9EDF0-B077-40B0-8C2C-C4A25CC962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763BFA3-EFE9-4B01-AE27-510E9B97AE64}">
      <dgm:prSet/>
      <dgm:spPr/>
      <dgm:t>
        <a:bodyPr/>
        <a:lstStyle/>
        <a:p>
          <a:r>
            <a:rPr lang="en-US"/>
            <a:t>Modified Trichrome</a:t>
          </a:r>
        </a:p>
      </dgm:t>
    </dgm:pt>
    <dgm:pt modelId="{239DDCD1-FBD2-4928-91FE-A4BAD45465EA}" type="parTrans" cxnId="{D0ACADB7-2C04-453A-8C62-8FF774BCFD2A}">
      <dgm:prSet/>
      <dgm:spPr/>
      <dgm:t>
        <a:bodyPr/>
        <a:lstStyle/>
        <a:p>
          <a:endParaRPr lang="en-US"/>
        </a:p>
      </dgm:t>
    </dgm:pt>
    <dgm:pt modelId="{F77FE98E-C4F8-4120-8D07-138F04F32BCD}" type="sibTrans" cxnId="{D0ACADB7-2C04-453A-8C62-8FF774BCFD2A}">
      <dgm:prSet/>
      <dgm:spPr/>
      <dgm:t>
        <a:bodyPr/>
        <a:lstStyle/>
        <a:p>
          <a:endParaRPr lang="en-US"/>
        </a:p>
      </dgm:t>
    </dgm:pt>
    <dgm:pt modelId="{D33A24A7-6A22-4BAC-BC3F-DF7AD1A36CE9}">
      <dgm:prSet/>
      <dgm:spPr/>
      <dgm:t>
        <a:bodyPr/>
        <a:lstStyle/>
        <a:p>
          <a:r>
            <a:rPr lang="en-US"/>
            <a:t>Chemofluorescent Optical Brightening Agents</a:t>
          </a:r>
        </a:p>
      </dgm:t>
    </dgm:pt>
    <dgm:pt modelId="{2667F0CD-65A8-4864-8537-1F8E497C33EC}" type="parTrans" cxnId="{B6FAB7CA-2DB6-4EAF-8885-E60D88381D61}">
      <dgm:prSet/>
      <dgm:spPr/>
      <dgm:t>
        <a:bodyPr/>
        <a:lstStyle/>
        <a:p>
          <a:endParaRPr lang="en-US"/>
        </a:p>
      </dgm:t>
    </dgm:pt>
    <dgm:pt modelId="{95B57D1D-6984-4811-B7D6-0FE78E79DCC7}" type="sibTrans" cxnId="{B6FAB7CA-2DB6-4EAF-8885-E60D88381D61}">
      <dgm:prSet/>
      <dgm:spPr/>
      <dgm:t>
        <a:bodyPr/>
        <a:lstStyle/>
        <a:p>
          <a:endParaRPr lang="en-US"/>
        </a:p>
      </dgm:t>
    </dgm:pt>
    <dgm:pt modelId="{D44F7C17-49AA-4668-9E9A-ED9BD3D40DEB}">
      <dgm:prSet/>
      <dgm:spPr/>
      <dgm:t>
        <a:bodyPr/>
        <a:lstStyle/>
        <a:p>
          <a:r>
            <a:rPr lang="en-US"/>
            <a:t>Calcofluor White</a:t>
          </a:r>
        </a:p>
      </dgm:t>
    </dgm:pt>
    <dgm:pt modelId="{19F29EF2-71EE-4D35-BDC8-426174E20819}" type="parTrans" cxnId="{1C47C606-0352-4D78-BBB2-B9B75F3E19B7}">
      <dgm:prSet/>
      <dgm:spPr/>
      <dgm:t>
        <a:bodyPr/>
        <a:lstStyle/>
        <a:p>
          <a:endParaRPr lang="en-US"/>
        </a:p>
      </dgm:t>
    </dgm:pt>
    <dgm:pt modelId="{FEF531BD-C1AE-4E74-B128-F7CEEE832660}" type="sibTrans" cxnId="{1C47C606-0352-4D78-BBB2-B9B75F3E19B7}">
      <dgm:prSet/>
      <dgm:spPr/>
      <dgm:t>
        <a:bodyPr/>
        <a:lstStyle/>
        <a:p>
          <a:endParaRPr lang="en-US"/>
        </a:p>
      </dgm:t>
    </dgm:pt>
    <dgm:pt modelId="{75F1632F-CC42-4481-A2AD-80A17D22D0FA}">
      <dgm:prSet/>
      <dgm:spPr/>
      <dgm:t>
        <a:bodyPr/>
        <a:lstStyle/>
        <a:p>
          <a:r>
            <a:rPr lang="en-US"/>
            <a:t>Electron Microscopy (Gold Standard)</a:t>
          </a:r>
        </a:p>
      </dgm:t>
    </dgm:pt>
    <dgm:pt modelId="{83F4E06E-2EA8-4035-8FF9-67D32A5F4AE8}" type="parTrans" cxnId="{58023C7B-9B67-41BC-A71B-0471FD24FC21}">
      <dgm:prSet/>
      <dgm:spPr/>
      <dgm:t>
        <a:bodyPr/>
        <a:lstStyle/>
        <a:p>
          <a:endParaRPr lang="en-US"/>
        </a:p>
      </dgm:t>
    </dgm:pt>
    <dgm:pt modelId="{819E6911-C0BE-48FD-A6BC-F24F9AB61F8D}" type="sibTrans" cxnId="{58023C7B-9B67-41BC-A71B-0471FD24FC21}">
      <dgm:prSet/>
      <dgm:spPr/>
      <dgm:t>
        <a:bodyPr/>
        <a:lstStyle/>
        <a:p>
          <a:endParaRPr lang="en-US"/>
        </a:p>
      </dgm:t>
    </dgm:pt>
    <dgm:pt modelId="{33A3E2DE-71CA-47CF-8200-1A7253CA79ED}">
      <dgm:prSet/>
      <dgm:spPr/>
      <dgm:t>
        <a:bodyPr/>
        <a:lstStyle/>
        <a:p>
          <a:r>
            <a:rPr lang="en-US"/>
            <a:t>Spores are 1.5-3 microns</a:t>
          </a:r>
        </a:p>
      </dgm:t>
    </dgm:pt>
    <dgm:pt modelId="{ED840818-7296-457A-8A61-51CDDCF73080}" type="parTrans" cxnId="{979AF03F-F69C-4EEB-9C0E-67FAE1F21E26}">
      <dgm:prSet/>
      <dgm:spPr/>
      <dgm:t>
        <a:bodyPr/>
        <a:lstStyle/>
        <a:p>
          <a:endParaRPr lang="en-US"/>
        </a:p>
      </dgm:t>
    </dgm:pt>
    <dgm:pt modelId="{9869C68B-AC96-4BF0-88D5-C91A87030606}" type="sibTrans" cxnId="{979AF03F-F69C-4EEB-9C0E-67FAE1F21E26}">
      <dgm:prSet/>
      <dgm:spPr/>
      <dgm:t>
        <a:bodyPr/>
        <a:lstStyle/>
        <a:p>
          <a:endParaRPr lang="en-US"/>
        </a:p>
      </dgm:t>
    </dgm:pt>
    <dgm:pt modelId="{68609786-7AA8-40EB-9082-83B98B46D5D4}" type="pres">
      <dgm:prSet presAssocID="{0AD9EDF0-B077-40B0-8C2C-C4A25CC9625C}" presName="linear" presStyleCnt="0">
        <dgm:presLayoutVars>
          <dgm:animLvl val="lvl"/>
          <dgm:resizeHandles val="exact"/>
        </dgm:presLayoutVars>
      </dgm:prSet>
      <dgm:spPr/>
    </dgm:pt>
    <dgm:pt modelId="{90B0F712-003E-4B3B-ABB6-9EE2EDDB4F3C}" type="pres">
      <dgm:prSet presAssocID="{5763BFA3-EFE9-4B01-AE27-510E9B97AE6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3FFACBB-7837-4C5F-9441-77D6A83C59C6}" type="pres">
      <dgm:prSet presAssocID="{F77FE98E-C4F8-4120-8D07-138F04F32BCD}" presName="spacer" presStyleCnt="0"/>
      <dgm:spPr/>
    </dgm:pt>
    <dgm:pt modelId="{DAC224A3-FDED-4313-8994-DBC9900936B7}" type="pres">
      <dgm:prSet presAssocID="{D33A24A7-6A22-4BAC-BC3F-DF7AD1A36CE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ABCCAA0-2367-414B-B75B-0BBF4AD3FF6A}" type="pres">
      <dgm:prSet presAssocID="{D33A24A7-6A22-4BAC-BC3F-DF7AD1A36CE9}" presName="childText" presStyleLbl="revTx" presStyleIdx="0" presStyleCnt="1">
        <dgm:presLayoutVars>
          <dgm:bulletEnabled val="1"/>
        </dgm:presLayoutVars>
      </dgm:prSet>
      <dgm:spPr/>
    </dgm:pt>
    <dgm:pt modelId="{47EF8626-ABE3-4D48-81D3-DCC309292434}" type="pres">
      <dgm:prSet presAssocID="{75F1632F-CC42-4481-A2AD-80A17D22D0F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3D9A994-DBB6-4EDD-81B4-93A6D84D2F4C}" type="pres">
      <dgm:prSet presAssocID="{819E6911-C0BE-48FD-A6BC-F24F9AB61F8D}" presName="spacer" presStyleCnt="0"/>
      <dgm:spPr/>
    </dgm:pt>
    <dgm:pt modelId="{F1C04E85-DE5C-4570-9EAF-3F077CC9A8F3}" type="pres">
      <dgm:prSet presAssocID="{33A3E2DE-71CA-47CF-8200-1A7253CA79E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C47C606-0352-4D78-BBB2-B9B75F3E19B7}" srcId="{D33A24A7-6A22-4BAC-BC3F-DF7AD1A36CE9}" destId="{D44F7C17-49AA-4668-9E9A-ED9BD3D40DEB}" srcOrd="0" destOrd="0" parTransId="{19F29EF2-71EE-4D35-BDC8-426174E20819}" sibTransId="{FEF531BD-C1AE-4E74-B128-F7CEEE832660}"/>
    <dgm:cxn modelId="{5692A62D-7E72-456F-A405-73D035379E36}" type="presOf" srcId="{5763BFA3-EFE9-4B01-AE27-510E9B97AE64}" destId="{90B0F712-003E-4B3B-ABB6-9EE2EDDB4F3C}" srcOrd="0" destOrd="0" presId="urn:microsoft.com/office/officeart/2005/8/layout/vList2"/>
    <dgm:cxn modelId="{979AF03F-F69C-4EEB-9C0E-67FAE1F21E26}" srcId="{0AD9EDF0-B077-40B0-8C2C-C4A25CC9625C}" destId="{33A3E2DE-71CA-47CF-8200-1A7253CA79ED}" srcOrd="3" destOrd="0" parTransId="{ED840818-7296-457A-8A61-51CDDCF73080}" sibTransId="{9869C68B-AC96-4BF0-88D5-C91A87030606}"/>
    <dgm:cxn modelId="{861B8558-9949-41BD-BDB5-413567BC1444}" type="presOf" srcId="{D44F7C17-49AA-4668-9E9A-ED9BD3D40DEB}" destId="{BABCCAA0-2367-414B-B75B-0BBF4AD3FF6A}" srcOrd="0" destOrd="0" presId="urn:microsoft.com/office/officeart/2005/8/layout/vList2"/>
    <dgm:cxn modelId="{58023C7B-9B67-41BC-A71B-0471FD24FC21}" srcId="{0AD9EDF0-B077-40B0-8C2C-C4A25CC9625C}" destId="{75F1632F-CC42-4481-A2AD-80A17D22D0FA}" srcOrd="2" destOrd="0" parTransId="{83F4E06E-2EA8-4035-8FF9-67D32A5F4AE8}" sibTransId="{819E6911-C0BE-48FD-A6BC-F24F9AB61F8D}"/>
    <dgm:cxn modelId="{D0ACADB7-2C04-453A-8C62-8FF774BCFD2A}" srcId="{0AD9EDF0-B077-40B0-8C2C-C4A25CC9625C}" destId="{5763BFA3-EFE9-4B01-AE27-510E9B97AE64}" srcOrd="0" destOrd="0" parTransId="{239DDCD1-FBD2-4928-91FE-A4BAD45465EA}" sibTransId="{F77FE98E-C4F8-4120-8D07-138F04F32BCD}"/>
    <dgm:cxn modelId="{6F8623BC-C7CB-4061-9C5B-C9E841316653}" type="presOf" srcId="{0AD9EDF0-B077-40B0-8C2C-C4A25CC9625C}" destId="{68609786-7AA8-40EB-9082-83B98B46D5D4}" srcOrd="0" destOrd="0" presId="urn:microsoft.com/office/officeart/2005/8/layout/vList2"/>
    <dgm:cxn modelId="{B6FAB7CA-2DB6-4EAF-8885-E60D88381D61}" srcId="{0AD9EDF0-B077-40B0-8C2C-C4A25CC9625C}" destId="{D33A24A7-6A22-4BAC-BC3F-DF7AD1A36CE9}" srcOrd="1" destOrd="0" parTransId="{2667F0CD-65A8-4864-8537-1F8E497C33EC}" sibTransId="{95B57D1D-6984-4811-B7D6-0FE78E79DCC7}"/>
    <dgm:cxn modelId="{5A6FFFD3-1BB3-4DD2-92DA-6983F93AF3D2}" type="presOf" srcId="{33A3E2DE-71CA-47CF-8200-1A7253CA79ED}" destId="{F1C04E85-DE5C-4570-9EAF-3F077CC9A8F3}" srcOrd="0" destOrd="0" presId="urn:microsoft.com/office/officeart/2005/8/layout/vList2"/>
    <dgm:cxn modelId="{ABBF4AD8-82DA-40D7-82ED-D43DC2AEDAB8}" type="presOf" srcId="{D33A24A7-6A22-4BAC-BC3F-DF7AD1A36CE9}" destId="{DAC224A3-FDED-4313-8994-DBC9900936B7}" srcOrd="0" destOrd="0" presId="urn:microsoft.com/office/officeart/2005/8/layout/vList2"/>
    <dgm:cxn modelId="{5AE3FAF7-9FE5-469C-BA9F-AB8D5811E739}" type="presOf" srcId="{75F1632F-CC42-4481-A2AD-80A17D22D0FA}" destId="{47EF8626-ABE3-4D48-81D3-DCC309292434}" srcOrd="0" destOrd="0" presId="urn:microsoft.com/office/officeart/2005/8/layout/vList2"/>
    <dgm:cxn modelId="{FCB3755D-1804-4D2F-9010-1EEBDBD53596}" type="presParOf" srcId="{68609786-7AA8-40EB-9082-83B98B46D5D4}" destId="{90B0F712-003E-4B3B-ABB6-9EE2EDDB4F3C}" srcOrd="0" destOrd="0" presId="urn:microsoft.com/office/officeart/2005/8/layout/vList2"/>
    <dgm:cxn modelId="{B43CF061-6C46-4F2D-AC3E-0E1088B4AC6B}" type="presParOf" srcId="{68609786-7AA8-40EB-9082-83B98B46D5D4}" destId="{13FFACBB-7837-4C5F-9441-77D6A83C59C6}" srcOrd="1" destOrd="0" presId="urn:microsoft.com/office/officeart/2005/8/layout/vList2"/>
    <dgm:cxn modelId="{105D5A8B-D91A-4D58-9567-BD61D1A9F0D0}" type="presParOf" srcId="{68609786-7AA8-40EB-9082-83B98B46D5D4}" destId="{DAC224A3-FDED-4313-8994-DBC9900936B7}" srcOrd="2" destOrd="0" presId="urn:microsoft.com/office/officeart/2005/8/layout/vList2"/>
    <dgm:cxn modelId="{976065CD-061F-41C2-99E5-3B308AB45987}" type="presParOf" srcId="{68609786-7AA8-40EB-9082-83B98B46D5D4}" destId="{BABCCAA0-2367-414B-B75B-0BBF4AD3FF6A}" srcOrd="3" destOrd="0" presId="urn:microsoft.com/office/officeart/2005/8/layout/vList2"/>
    <dgm:cxn modelId="{763DDB53-3E27-4236-A9B7-8D37E24BA1FC}" type="presParOf" srcId="{68609786-7AA8-40EB-9082-83B98B46D5D4}" destId="{47EF8626-ABE3-4D48-81D3-DCC309292434}" srcOrd="4" destOrd="0" presId="urn:microsoft.com/office/officeart/2005/8/layout/vList2"/>
    <dgm:cxn modelId="{3B1364CA-9B7A-4828-9AAC-CE0CB270B0CE}" type="presParOf" srcId="{68609786-7AA8-40EB-9082-83B98B46D5D4}" destId="{D3D9A994-DBB6-4EDD-81B4-93A6D84D2F4C}" srcOrd="5" destOrd="0" presId="urn:microsoft.com/office/officeart/2005/8/layout/vList2"/>
    <dgm:cxn modelId="{64E41DDB-5A8D-4E53-87CE-4814A6FC4F9F}" type="presParOf" srcId="{68609786-7AA8-40EB-9082-83B98B46D5D4}" destId="{F1C04E85-DE5C-4570-9EAF-3F077CC9A8F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68474D-E6C0-4A6F-81E2-5865FF388691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83D95C1-CB80-4675-B502-B7479995EF9C}">
      <dgm:prSet/>
      <dgm:spPr/>
      <dgm:t>
        <a:bodyPr/>
        <a:lstStyle/>
        <a:p>
          <a:r>
            <a:rPr lang="en-US" i="1"/>
            <a:t>Naegleria fowleri</a:t>
          </a:r>
          <a:endParaRPr lang="en-US"/>
        </a:p>
      </dgm:t>
    </dgm:pt>
    <dgm:pt modelId="{012C9A76-B39C-42F7-BED6-F96AEBCC781F}" type="parTrans" cxnId="{04659262-AEB0-4136-8501-54B51C3A35EF}">
      <dgm:prSet/>
      <dgm:spPr/>
      <dgm:t>
        <a:bodyPr/>
        <a:lstStyle/>
        <a:p>
          <a:endParaRPr lang="en-US"/>
        </a:p>
      </dgm:t>
    </dgm:pt>
    <dgm:pt modelId="{D0889010-A73F-47E4-9B9A-4B93EB83DC66}" type="sibTrans" cxnId="{04659262-AEB0-4136-8501-54B51C3A35EF}">
      <dgm:prSet/>
      <dgm:spPr/>
      <dgm:t>
        <a:bodyPr/>
        <a:lstStyle/>
        <a:p>
          <a:endParaRPr lang="en-US"/>
        </a:p>
      </dgm:t>
    </dgm:pt>
    <dgm:pt modelId="{CDF5845E-16D4-49B6-A22C-22EED644B307}">
      <dgm:prSet/>
      <dgm:spPr/>
      <dgm:t>
        <a:bodyPr/>
        <a:lstStyle/>
        <a:p>
          <a:r>
            <a:rPr lang="en-US" i="1"/>
            <a:t>Acanthamoeba</a:t>
          </a:r>
          <a:endParaRPr lang="en-US"/>
        </a:p>
      </dgm:t>
    </dgm:pt>
    <dgm:pt modelId="{13C475DA-20E4-45C4-9695-BFFA6CFA493E}" type="parTrans" cxnId="{2D307D87-3C72-4BCD-A0A9-70115861863A}">
      <dgm:prSet/>
      <dgm:spPr/>
      <dgm:t>
        <a:bodyPr/>
        <a:lstStyle/>
        <a:p>
          <a:endParaRPr lang="en-US"/>
        </a:p>
      </dgm:t>
    </dgm:pt>
    <dgm:pt modelId="{C2908A09-1213-41EA-B28A-4EEB164322F9}" type="sibTrans" cxnId="{2D307D87-3C72-4BCD-A0A9-70115861863A}">
      <dgm:prSet/>
      <dgm:spPr/>
      <dgm:t>
        <a:bodyPr/>
        <a:lstStyle/>
        <a:p>
          <a:endParaRPr lang="en-US"/>
        </a:p>
      </dgm:t>
    </dgm:pt>
    <dgm:pt modelId="{0001D922-A03E-4EA4-87E2-6155A34AEB1F}">
      <dgm:prSet/>
      <dgm:spPr/>
      <dgm:t>
        <a:bodyPr/>
        <a:lstStyle/>
        <a:p>
          <a:r>
            <a:rPr lang="en-US" i="1"/>
            <a:t>Balamuthia</a:t>
          </a:r>
          <a:endParaRPr lang="en-US"/>
        </a:p>
      </dgm:t>
    </dgm:pt>
    <dgm:pt modelId="{34DB1910-9AD0-4E50-BC2A-7DA61B1E507E}" type="parTrans" cxnId="{22F76983-7E5D-40BC-AE18-B4BC3ABF073A}">
      <dgm:prSet/>
      <dgm:spPr/>
      <dgm:t>
        <a:bodyPr/>
        <a:lstStyle/>
        <a:p>
          <a:endParaRPr lang="en-US"/>
        </a:p>
      </dgm:t>
    </dgm:pt>
    <dgm:pt modelId="{A56DFEFB-CED0-4420-A662-11D000CFA411}" type="sibTrans" cxnId="{22F76983-7E5D-40BC-AE18-B4BC3ABF073A}">
      <dgm:prSet/>
      <dgm:spPr/>
      <dgm:t>
        <a:bodyPr/>
        <a:lstStyle/>
        <a:p>
          <a:endParaRPr lang="en-US"/>
        </a:p>
      </dgm:t>
    </dgm:pt>
    <dgm:pt modelId="{4E2DCF8F-025D-438C-A6DB-A5573A9B5C16}" type="pres">
      <dgm:prSet presAssocID="{0F68474D-E6C0-4A6F-81E2-5865FF388691}" presName="linear" presStyleCnt="0">
        <dgm:presLayoutVars>
          <dgm:dir/>
          <dgm:animLvl val="lvl"/>
          <dgm:resizeHandles val="exact"/>
        </dgm:presLayoutVars>
      </dgm:prSet>
      <dgm:spPr/>
    </dgm:pt>
    <dgm:pt modelId="{99D3BEF7-88D0-421B-A1CD-A3C9A15E9A6B}" type="pres">
      <dgm:prSet presAssocID="{B83D95C1-CB80-4675-B502-B7479995EF9C}" presName="parentLin" presStyleCnt="0"/>
      <dgm:spPr/>
    </dgm:pt>
    <dgm:pt modelId="{B1650200-94A4-4E4B-8C68-7A457692F6BA}" type="pres">
      <dgm:prSet presAssocID="{B83D95C1-CB80-4675-B502-B7479995EF9C}" presName="parentLeftMargin" presStyleLbl="node1" presStyleIdx="0" presStyleCnt="3"/>
      <dgm:spPr/>
    </dgm:pt>
    <dgm:pt modelId="{E78A5A14-D8E1-43C9-863B-186795F795CB}" type="pres">
      <dgm:prSet presAssocID="{B83D95C1-CB80-4675-B502-B7479995EF9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B08FB5B-FCCE-4D88-A93C-B5433E8F52FF}" type="pres">
      <dgm:prSet presAssocID="{B83D95C1-CB80-4675-B502-B7479995EF9C}" presName="negativeSpace" presStyleCnt="0"/>
      <dgm:spPr/>
    </dgm:pt>
    <dgm:pt modelId="{1D822395-5000-4572-A70E-4F2844DD0F06}" type="pres">
      <dgm:prSet presAssocID="{B83D95C1-CB80-4675-B502-B7479995EF9C}" presName="childText" presStyleLbl="conFgAcc1" presStyleIdx="0" presStyleCnt="3">
        <dgm:presLayoutVars>
          <dgm:bulletEnabled val="1"/>
        </dgm:presLayoutVars>
      </dgm:prSet>
      <dgm:spPr/>
    </dgm:pt>
    <dgm:pt modelId="{4059EDD3-2F04-4BAA-853D-4FE1929D31C0}" type="pres">
      <dgm:prSet presAssocID="{D0889010-A73F-47E4-9B9A-4B93EB83DC66}" presName="spaceBetweenRectangles" presStyleCnt="0"/>
      <dgm:spPr/>
    </dgm:pt>
    <dgm:pt modelId="{18AB7DBD-84C6-4A2F-BB3E-0E6B3D57E25D}" type="pres">
      <dgm:prSet presAssocID="{CDF5845E-16D4-49B6-A22C-22EED644B307}" presName="parentLin" presStyleCnt="0"/>
      <dgm:spPr/>
    </dgm:pt>
    <dgm:pt modelId="{057D2811-F7F8-45FA-BFC1-5C016AF934AA}" type="pres">
      <dgm:prSet presAssocID="{CDF5845E-16D4-49B6-A22C-22EED644B307}" presName="parentLeftMargin" presStyleLbl="node1" presStyleIdx="0" presStyleCnt="3"/>
      <dgm:spPr/>
    </dgm:pt>
    <dgm:pt modelId="{A24AA4CD-B0C1-4A3B-94F7-6EB4A7B1085E}" type="pres">
      <dgm:prSet presAssocID="{CDF5845E-16D4-49B6-A22C-22EED644B30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6D8D17C-A85D-420F-BB23-1D77BD89D153}" type="pres">
      <dgm:prSet presAssocID="{CDF5845E-16D4-49B6-A22C-22EED644B307}" presName="negativeSpace" presStyleCnt="0"/>
      <dgm:spPr/>
    </dgm:pt>
    <dgm:pt modelId="{92A388BF-4001-4353-A2EB-2A980EF24C46}" type="pres">
      <dgm:prSet presAssocID="{CDF5845E-16D4-49B6-A22C-22EED644B307}" presName="childText" presStyleLbl="conFgAcc1" presStyleIdx="1" presStyleCnt="3">
        <dgm:presLayoutVars>
          <dgm:bulletEnabled val="1"/>
        </dgm:presLayoutVars>
      </dgm:prSet>
      <dgm:spPr/>
    </dgm:pt>
    <dgm:pt modelId="{6D132D92-E74D-4D16-ABA6-F7D1F0727CAB}" type="pres">
      <dgm:prSet presAssocID="{C2908A09-1213-41EA-B28A-4EEB164322F9}" presName="spaceBetweenRectangles" presStyleCnt="0"/>
      <dgm:spPr/>
    </dgm:pt>
    <dgm:pt modelId="{A49BD117-3000-4527-BD26-F4EEE5AA371C}" type="pres">
      <dgm:prSet presAssocID="{0001D922-A03E-4EA4-87E2-6155A34AEB1F}" presName="parentLin" presStyleCnt="0"/>
      <dgm:spPr/>
    </dgm:pt>
    <dgm:pt modelId="{172674E4-6066-4712-8D32-93390037AD68}" type="pres">
      <dgm:prSet presAssocID="{0001D922-A03E-4EA4-87E2-6155A34AEB1F}" presName="parentLeftMargin" presStyleLbl="node1" presStyleIdx="1" presStyleCnt="3"/>
      <dgm:spPr/>
    </dgm:pt>
    <dgm:pt modelId="{AAC747A2-F776-4102-AA92-42EBBCA4A2B8}" type="pres">
      <dgm:prSet presAssocID="{0001D922-A03E-4EA4-87E2-6155A34AEB1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806E54D0-DAE3-4250-92E3-D95B66E493E3}" type="pres">
      <dgm:prSet presAssocID="{0001D922-A03E-4EA4-87E2-6155A34AEB1F}" presName="negativeSpace" presStyleCnt="0"/>
      <dgm:spPr/>
    </dgm:pt>
    <dgm:pt modelId="{138DBAD9-DAB2-48CE-B829-0168D9BBDF20}" type="pres">
      <dgm:prSet presAssocID="{0001D922-A03E-4EA4-87E2-6155A34AEB1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43F4D19-1D96-4591-959D-338598613879}" type="presOf" srcId="{0001D922-A03E-4EA4-87E2-6155A34AEB1F}" destId="{AAC747A2-F776-4102-AA92-42EBBCA4A2B8}" srcOrd="1" destOrd="0" presId="urn:microsoft.com/office/officeart/2005/8/layout/list1"/>
    <dgm:cxn modelId="{D21C2D2A-E267-4401-AF82-F3F434A85681}" type="presOf" srcId="{B83D95C1-CB80-4675-B502-B7479995EF9C}" destId="{B1650200-94A4-4E4B-8C68-7A457692F6BA}" srcOrd="0" destOrd="0" presId="urn:microsoft.com/office/officeart/2005/8/layout/list1"/>
    <dgm:cxn modelId="{04659262-AEB0-4136-8501-54B51C3A35EF}" srcId="{0F68474D-E6C0-4A6F-81E2-5865FF388691}" destId="{B83D95C1-CB80-4675-B502-B7479995EF9C}" srcOrd="0" destOrd="0" parTransId="{012C9A76-B39C-42F7-BED6-F96AEBCC781F}" sibTransId="{D0889010-A73F-47E4-9B9A-4B93EB83DC66}"/>
    <dgm:cxn modelId="{E6568A68-ADB1-4547-9E04-13F214D07E8E}" type="presOf" srcId="{CDF5845E-16D4-49B6-A22C-22EED644B307}" destId="{057D2811-F7F8-45FA-BFC1-5C016AF934AA}" srcOrd="0" destOrd="0" presId="urn:microsoft.com/office/officeart/2005/8/layout/list1"/>
    <dgm:cxn modelId="{81E5E56D-F221-4906-AE74-52D986F0B464}" type="presOf" srcId="{0F68474D-E6C0-4A6F-81E2-5865FF388691}" destId="{4E2DCF8F-025D-438C-A6DB-A5573A9B5C16}" srcOrd="0" destOrd="0" presId="urn:microsoft.com/office/officeart/2005/8/layout/list1"/>
    <dgm:cxn modelId="{22F76983-7E5D-40BC-AE18-B4BC3ABF073A}" srcId="{0F68474D-E6C0-4A6F-81E2-5865FF388691}" destId="{0001D922-A03E-4EA4-87E2-6155A34AEB1F}" srcOrd="2" destOrd="0" parTransId="{34DB1910-9AD0-4E50-BC2A-7DA61B1E507E}" sibTransId="{A56DFEFB-CED0-4420-A662-11D000CFA411}"/>
    <dgm:cxn modelId="{2D307D87-3C72-4BCD-A0A9-70115861863A}" srcId="{0F68474D-E6C0-4A6F-81E2-5865FF388691}" destId="{CDF5845E-16D4-49B6-A22C-22EED644B307}" srcOrd="1" destOrd="0" parTransId="{13C475DA-20E4-45C4-9695-BFFA6CFA493E}" sibTransId="{C2908A09-1213-41EA-B28A-4EEB164322F9}"/>
    <dgm:cxn modelId="{646230AB-872C-448B-B43C-F83ABD741C12}" type="presOf" srcId="{B83D95C1-CB80-4675-B502-B7479995EF9C}" destId="{E78A5A14-D8E1-43C9-863B-186795F795CB}" srcOrd="1" destOrd="0" presId="urn:microsoft.com/office/officeart/2005/8/layout/list1"/>
    <dgm:cxn modelId="{01D4A4C2-84F7-4D6A-BE26-F01F3824A6A1}" type="presOf" srcId="{0001D922-A03E-4EA4-87E2-6155A34AEB1F}" destId="{172674E4-6066-4712-8D32-93390037AD68}" srcOrd="0" destOrd="0" presId="urn:microsoft.com/office/officeart/2005/8/layout/list1"/>
    <dgm:cxn modelId="{DDFF22E6-4EBB-43B0-8F7D-E78A790F2D3F}" type="presOf" srcId="{CDF5845E-16D4-49B6-A22C-22EED644B307}" destId="{A24AA4CD-B0C1-4A3B-94F7-6EB4A7B1085E}" srcOrd="1" destOrd="0" presId="urn:microsoft.com/office/officeart/2005/8/layout/list1"/>
    <dgm:cxn modelId="{BDBC622D-ACFD-4C1A-B358-EABC25EE99FE}" type="presParOf" srcId="{4E2DCF8F-025D-438C-A6DB-A5573A9B5C16}" destId="{99D3BEF7-88D0-421B-A1CD-A3C9A15E9A6B}" srcOrd="0" destOrd="0" presId="urn:microsoft.com/office/officeart/2005/8/layout/list1"/>
    <dgm:cxn modelId="{DCBB1D23-5C96-4C9E-B195-71C3F9B20983}" type="presParOf" srcId="{99D3BEF7-88D0-421B-A1CD-A3C9A15E9A6B}" destId="{B1650200-94A4-4E4B-8C68-7A457692F6BA}" srcOrd="0" destOrd="0" presId="urn:microsoft.com/office/officeart/2005/8/layout/list1"/>
    <dgm:cxn modelId="{515740A7-4A7A-4748-BE5D-ABF0B24F2E3D}" type="presParOf" srcId="{99D3BEF7-88D0-421B-A1CD-A3C9A15E9A6B}" destId="{E78A5A14-D8E1-43C9-863B-186795F795CB}" srcOrd="1" destOrd="0" presId="urn:microsoft.com/office/officeart/2005/8/layout/list1"/>
    <dgm:cxn modelId="{75C75354-BA86-431A-96D6-35B7D2E7A756}" type="presParOf" srcId="{4E2DCF8F-025D-438C-A6DB-A5573A9B5C16}" destId="{3B08FB5B-FCCE-4D88-A93C-B5433E8F52FF}" srcOrd="1" destOrd="0" presId="urn:microsoft.com/office/officeart/2005/8/layout/list1"/>
    <dgm:cxn modelId="{675E9636-2788-47D8-8316-24D9F312ABB6}" type="presParOf" srcId="{4E2DCF8F-025D-438C-A6DB-A5573A9B5C16}" destId="{1D822395-5000-4572-A70E-4F2844DD0F06}" srcOrd="2" destOrd="0" presId="urn:microsoft.com/office/officeart/2005/8/layout/list1"/>
    <dgm:cxn modelId="{89C28205-C7B9-44EF-9D75-FE29D8A271F2}" type="presParOf" srcId="{4E2DCF8F-025D-438C-A6DB-A5573A9B5C16}" destId="{4059EDD3-2F04-4BAA-853D-4FE1929D31C0}" srcOrd="3" destOrd="0" presId="urn:microsoft.com/office/officeart/2005/8/layout/list1"/>
    <dgm:cxn modelId="{0DBC023F-8F20-483B-9900-291E1296EC2E}" type="presParOf" srcId="{4E2DCF8F-025D-438C-A6DB-A5573A9B5C16}" destId="{18AB7DBD-84C6-4A2F-BB3E-0E6B3D57E25D}" srcOrd="4" destOrd="0" presId="urn:microsoft.com/office/officeart/2005/8/layout/list1"/>
    <dgm:cxn modelId="{C9C0653F-7AC8-4318-BF3E-C0BD9831EE81}" type="presParOf" srcId="{18AB7DBD-84C6-4A2F-BB3E-0E6B3D57E25D}" destId="{057D2811-F7F8-45FA-BFC1-5C016AF934AA}" srcOrd="0" destOrd="0" presId="urn:microsoft.com/office/officeart/2005/8/layout/list1"/>
    <dgm:cxn modelId="{62EC8669-D07E-4367-963E-785514519702}" type="presParOf" srcId="{18AB7DBD-84C6-4A2F-BB3E-0E6B3D57E25D}" destId="{A24AA4CD-B0C1-4A3B-94F7-6EB4A7B1085E}" srcOrd="1" destOrd="0" presId="urn:microsoft.com/office/officeart/2005/8/layout/list1"/>
    <dgm:cxn modelId="{4FC985CA-0C3D-4013-84BD-4FC8D292F397}" type="presParOf" srcId="{4E2DCF8F-025D-438C-A6DB-A5573A9B5C16}" destId="{F6D8D17C-A85D-420F-BB23-1D77BD89D153}" srcOrd="5" destOrd="0" presId="urn:microsoft.com/office/officeart/2005/8/layout/list1"/>
    <dgm:cxn modelId="{C0AE9992-F0BE-4045-9691-9620F3024CB0}" type="presParOf" srcId="{4E2DCF8F-025D-438C-A6DB-A5573A9B5C16}" destId="{92A388BF-4001-4353-A2EB-2A980EF24C46}" srcOrd="6" destOrd="0" presId="urn:microsoft.com/office/officeart/2005/8/layout/list1"/>
    <dgm:cxn modelId="{1AD6BCD1-13AA-4807-ABC7-D2C9DC742775}" type="presParOf" srcId="{4E2DCF8F-025D-438C-A6DB-A5573A9B5C16}" destId="{6D132D92-E74D-4D16-ABA6-F7D1F0727CAB}" srcOrd="7" destOrd="0" presId="urn:microsoft.com/office/officeart/2005/8/layout/list1"/>
    <dgm:cxn modelId="{D635C9E0-EA31-42A6-A056-0044CFACD5D6}" type="presParOf" srcId="{4E2DCF8F-025D-438C-A6DB-A5573A9B5C16}" destId="{A49BD117-3000-4527-BD26-F4EEE5AA371C}" srcOrd="8" destOrd="0" presId="urn:microsoft.com/office/officeart/2005/8/layout/list1"/>
    <dgm:cxn modelId="{3C82464E-F9CD-4E9F-9B2F-AFDFE5FEB8A8}" type="presParOf" srcId="{A49BD117-3000-4527-BD26-F4EEE5AA371C}" destId="{172674E4-6066-4712-8D32-93390037AD68}" srcOrd="0" destOrd="0" presId="urn:microsoft.com/office/officeart/2005/8/layout/list1"/>
    <dgm:cxn modelId="{EDBA29B7-F560-455F-9CA6-C527463CE88F}" type="presParOf" srcId="{A49BD117-3000-4527-BD26-F4EEE5AA371C}" destId="{AAC747A2-F776-4102-AA92-42EBBCA4A2B8}" srcOrd="1" destOrd="0" presId="urn:microsoft.com/office/officeart/2005/8/layout/list1"/>
    <dgm:cxn modelId="{33C06F72-063F-4CDC-BB90-69B33B463EFB}" type="presParOf" srcId="{4E2DCF8F-025D-438C-A6DB-A5573A9B5C16}" destId="{806E54D0-DAE3-4250-92E3-D95B66E493E3}" srcOrd="9" destOrd="0" presId="urn:microsoft.com/office/officeart/2005/8/layout/list1"/>
    <dgm:cxn modelId="{38E0B871-DC4D-4EA8-93D8-DE32F7F898C2}" type="presParOf" srcId="{4E2DCF8F-025D-438C-A6DB-A5573A9B5C16}" destId="{138DBAD9-DAB2-48CE-B829-0168D9BBDF2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8D73FC0-BA31-4A27-896B-05A3FD3A332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2F50BA2-6B65-4BCB-9516-4E7A0BC01181}">
      <dgm:prSet/>
      <dgm:spPr/>
      <dgm:t>
        <a:bodyPr/>
        <a:lstStyle/>
        <a:p>
          <a:r>
            <a:rPr lang="en-US"/>
            <a:t>Causes primary amebic meningoencephalitis (PAM)</a:t>
          </a:r>
        </a:p>
      </dgm:t>
    </dgm:pt>
    <dgm:pt modelId="{8D48D0B5-8879-4C63-BEC3-914C2E7004AA}" type="parTrans" cxnId="{5AF7B9A6-04CA-469B-BC4D-565F1D5D97EA}">
      <dgm:prSet/>
      <dgm:spPr/>
      <dgm:t>
        <a:bodyPr/>
        <a:lstStyle/>
        <a:p>
          <a:endParaRPr lang="en-US"/>
        </a:p>
      </dgm:t>
    </dgm:pt>
    <dgm:pt modelId="{D19E1ECC-E10B-463F-8FDF-A6453032A10F}" type="sibTrans" cxnId="{5AF7B9A6-04CA-469B-BC4D-565F1D5D97EA}">
      <dgm:prSet/>
      <dgm:spPr/>
      <dgm:t>
        <a:bodyPr/>
        <a:lstStyle/>
        <a:p>
          <a:endParaRPr lang="en-US"/>
        </a:p>
      </dgm:t>
    </dgm:pt>
    <dgm:pt modelId="{7353EEC2-0267-4BB8-B525-AB08144FA1C0}">
      <dgm:prSet/>
      <dgm:spPr/>
      <dgm:t>
        <a:bodyPr/>
        <a:lstStyle/>
        <a:p>
          <a:r>
            <a:rPr lang="en-US"/>
            <a:t>Inhabits fresh water and moist soil</a:t>
          </a:r>
        </a:p>
      </dgm:t>
    </dgm:pt>
    <dgm:pt modelId="{AD077015-4B26-46CB-B897-0AD540EA2754}" type="parTrans" cxnId="{42BA733D-E5CB-4D6F-8339-D1573FD2C415}">
      <dgm:prSet/>
      <dgm:spPr/>
      <dgm:t>
        <a:bodyPr/>
        <a:lstStyle/>
        <a:p>
          <a:endParaRPr lang="en-US"/>
        </a:p>
      </dgm:t>
    </dgm:pt>
    <dgm:pt modelId="{6E9F6CDD-B867-4FCF-959F-F24396F1F3D0}" type="sibTrans" cxnId="{42BA733D-E5CB-4D6F-8339-D1573FD2C415}">
      <dgm:prSet/>
      <dgm:spPr/>
      <dgm:t>
        <a:bodyPr/>
        <a:lstStyle/>
        <a:p>
          <a:endParaRPr lang="en-US"/>
        </a:p>
      </dgm:t>
    </dgm:pt>
    <dgm:pt modelId="{37791FCE-0942-4354-B5B4-514FB0D0C4A9}">
      <dgm:prSet/>
      <dgm:spPr/>
      <dgm:t>
        <a:bodyPr/>
        <a:lstStyle/>
        <a:p>
          <a:r>
            <a:rPr lang="en-US"/>
            <a:t>Most cases in the United States have been associated with warm freshwater exposure in southern states</a:t>
          </a:r>
        </a:p>
      </dgm:t>
    </dgm:pt>
    <dgm:pt modelId="{C01DDB4A-2E13-4ED5-8971-123E4C2CB165}" type="parTrans" cxnId="{3CAADD47-486F-4367-B36D-7CEE9130F896}">
      <dgm:prSet/>
      <dgm:spPr/>
      <dgm:t>
        <a:bodyPr/>
        <a:lstStyle/>
        <a:p>
          <a:endParaRPr lang="en-US"/>
        </a:p>
      </dgm:t>
    </dgm:pt>
    <dgm:pt modelId="{3F29BDA7-8396-4F30-B521-FF5008A28B7D}" type="sibTrans" cxnId="{3CAADD47-486F-4367-B36D-7CEE9130F896}">
      <dgm:prSet/>
      <dgm:spPr/>
      <dgm:t>
        <a:bodyPr/>
        <a:lstStyle/>
        <a:p>
          <a:endParaRPr lang="en-US"/>
        </a:p>
      </dgm:t>
    </dgm:pt>
    <dgm:pt modelId="{D017A5B2-065D-4859-868C-47C0969503F9}">
      <dgm:prSet/>
      <dgm:spPr/>
      <dgm:t>
        <a:bodyPr/>
        <a:lstStyle/>
        <a:p>
          <a:r>
            <a:rPr lang="en-US"/>
            <a:t>Enters body through olfactory epithelium when swimming/diviing</a:t>
          </a:r>
        </a:p>
      </dgm:t>
    </dgm:pt>
    <dgm:pt modelId="{2D9C4AE0-054B-4EAD-91A5-1C767B1E080F}" type="parTrans" cxnId="{953EFDA5-998E-4001-B149-52A8CF41FD07}">
      <dgm:prSet/>
      <dgm:spPr/>
      <dgm:t>
        <a:bodyPr/>
        <a:lstStyle/>
        <a:p>
          <a:endParaRPr lang="en-US"/>
        </a:p>
      </dgm:t>
    </dgm:pt>
    <dgm:pt modelId="{415C3CFC-511B-4292-8504-ADF46177B446}" type="sibTrans" cxnId="{953EFDA5-998E-4001-B149-52A8CF41FD07}">
      <dgm:prSet/>
      <dgm:spPr/>
      <dgm:t>
        <a:bodyPr/>
        <a:lstStyle/>
        <a:p>
          <a:endParaRPr lang="en-US"/>
        </a:p>
      </dgm:t>
    </dgm:pt>
    <dgm:pt modelId="{0E4A7130-C735-46CF-A5F8-C1A9DA4EE72D}">
      <dgm:prSet/>
      <dgm:spPr/>
      <dgm:t>
        <a:bodyPr/>
        <a:lstStyle/>
        <a:p>
          <a:r>
            <a:rPr lang="en-US"/>
            <a:t>Rare, rapid onset, nearly always fatal within days</a:t>
          </a:r>
        </a:p>
      </dgm:t>
    </dgm:pt>
    <dgm:pt modelId="{250844DF-7B17-4125-A208-60A3439C506A}" type="parTrans" cxnId="{EA079265-17BD-44DC-B65B-C91BC3747456}">
      <dgm:prSet/>
      <dgm:spPr/>
      <dgm:t>
        <a:bodyPr/>
        <a:lstStyle/>
        <a:p>
          <a:endParaRPr lang="en-US"/>
        </a:p>
      </dgm:t>
    </dgm:pt>
    <dgm:pt modelId="{5E8BCA49-847C-4BFE-87F2-0884747720E5}" type="sibTrans" cxnId="{EA079265-17BD-44DC-B65B-C91BC3747456}">
      <dgm:prSet/>
      <dgm:spPr/>
      <dgm:t>
        <a:bodyPr/>
        <a:lstStyle/>
        <a:p>
          <a:endParaRPr lang="en-US"/>
        </a:p>
      </dgm:t>
    </dgm:pt>
    <dgm:pt modelId="{41216813-E578-47EB-984A-5CC96D0075B9}">
      <dgm:prSet/>
      <dgm:spPr/>
      <dgm:t>
        <a:bodyPr/>
        <a:lstStyle/>
        <a:p>
          <a:r>
            <a:rPr lang="en-US"/>
            <a:t>Headaches, nausea, vomiting, seizures, and coma</a:t>
          </a:r>
        </a:p>
      </dgm:t>
    </dgm:pt>
    <dgm:pt modelId="{B7149031-87FD-4EBF-9968-30C37BD38762}" type="parTrans" cxnId="{AF7F4CF8-31DF-4F49-9B0B-13992B75C187}">
      <dgm:prSet/>
      <dgm:spPr/>
      <dgm:t>
        <a:bodyPr/>
        <a:lstStyle/>
        <a:p>
          <a:endParaRPr lang="en-US"/>
        </a:p>
      </dgm:t>
    </dgm:pt>
    <dgm:pt modelId="{7C09723A-0B05-43D7-9DEE-2DEF5B258B80}" type="sibTrans" cxnId="{AF7F4CF8-31DF-4F49-9B0B-13992B75C187}">
      <dgm:prSet/>
      <dgm:spPr/>
      <dgm:t>
        <a:bodyPr/>
        <a:lstStyle/>
        <a:p>
          <a:endParaRPr lang="en-US"/>
        </a:p>
      </dgm:t>
    </dgm:pt>
    <dgm:pt modelId="{BD2B614D-03BF-41E1-A711-B059496EECDD}" type="pres">
      <dgm:prSet presAssocID="{58D73FC0-BA31-4A27-896B-05A3FD3A3329}" presName="linear" presStyleCnt="0">
        <dgm:presLayoutVars>
          <dgm:animLvl val="lvl"/>
          <dgm:resizeHandles val="exact"/>
        </dgm:presLayoutVars>
      </dgm:prSet>
      <dgm:spPr/>
    </dgm:pt>
    <dgm:pt modelId="{F801A4BA-757B-4E48-8F7C-E84825C1403A}" type="pres">
      <dgm:prSet presAssocID="{92F50BA2-6B65-4BCB-9516-4E7A0BC0118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EA02B4D-433D-4B57-B3FA-C1326DBEE673}" type="pres">
      <dgm:prSet presAssocID="{D19E1ECC-E10B-463F-8FDF-A6453032A10F}" presName="spacer" presStyleCnt="0"/>
      <dgm:spPr/>
    </dgm:pt>
    <dgm:pt modelId="{6C749528-D7A1-4CBB-93BE-306378D8FF4E}" type="pres">
      <dgm:prSet presAssocID="{7353EEC2-0267-4BB8-B525-AB08144FA1C0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83C692B-A034-49EF-A6BC-DD1E0843135F}" type="pres">
      <dgm:prSet presAssocID="{6E9F6CDD-B867-4FCF-959F-F24396F1F3D0}" presName="spacer" presStyleCnt="0"/>
      <dgm:spPr/>
    </dgm:pt>
    <dgm:pt modelId="{570D6C22-A399-436D-A5AC-BC9997DAE629}" type="pres">
      <dgm:prSet presAssocID="{37791FCE-0942-4354-B5B4-514FB0D0C4A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EA8E9F0-C815-44E0-AB25-C6DADE05011B}" type="pres">
      <dgm:prSet presAssocID="{3F29BDA7-8396-4F30-B521-FF5008A28B7D}" presName="spacer" presStyleCnt="0"/>
      <dgm:spPr/>
    </dgm:pt>
    <dgm:pt modelId="{E5E43926-B2B2-49A6-900D-9C89E6F0D95A}" type="pres">
      <dgm:prSet presAssocID="{D017A5B2-065D-4859-868C-47C0969503F9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75C7E15D-930A-4AFC-87B1-12BCA578EA2A}" type="pres">
      <dgm:prSet presAssocID="{415C3CFC-511B-4292-8504-ADF46177B446}" presName="spacer" presStyleCnt="0"/>
      <dgm:spPr/>
    </dgm:pt>
    <dgm:pt modelId="{33323C35-9056-43AF-89C5-0B0191BA820B}" type="pres">
      <dgm:prSet presAssocID="{0E4A7130-C735-46CF-A5F8-C1A9DA4EE72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F7F910B-525B-4CC1-A6FB-F6B11772A940}" type="pres">
      <dgm:prSet presAssocID="{5E8BCA49-847C-4BFE-87F2-0884747720E5}" presName="spacer" presStyleCnt="0"/>
      <dgm:spPr/>
    </dgm:pt>
    <dgm:pt modelId="{9EB5D217-E2BD-4B31-A3FD-283D8D13BC1B}" type="pres">
      <dgm:prSet presAssocID="{41216813-E578-47EB-984A-5CC96D0075B9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F59BDF0A-85E4-4954-A916-B231FA39044F}" type="presOf" srcId="{D017A5B2-065D-4859-868C-47C0969503F9}" destId="{E5E43926-B2B2-49A6-900D-9C89E6F0D95A}" srcOrd="0" destOrd="0" presId="urn:microsoft.com/office/officeart/2005/8/layout/vList2"/>
    <dgm:cxn modelId="{419EA722-512E-444B-AEC9-EB2D1FA1F420}" type="presOf" srcId="{58D73FC0-BA31-4A27-896B-05A3FD3A3329}" destId="{BD2B614D-03BF-41E1-A711-B059496EECDD}" srcOrd="0" destOrd="0" presId="urn:microsoft.com/office/officeart/2005/8/layout/vList2"/>
    <dgm:cxn modelId="{42BA733D-E5CB-4D6F-8339-D1573FD2C415}" srcId="{58D73FC0-BA31-4A27-896B-05A3FD3A3329}" destId="{7353EEC2-0267-4BB8-B525-AB08144FA1C0}" srcOrd="1" destOrd="0" parTransId="{AD077015-4B26-46CB-B897-0AD540EA2754}" sibTransId="{6E9F6CDD-B867-4FCF-959F-F24396F1F3D0}"/>
    <dgm:cxn modelId="{E42F785D-040C-41F5-8355-DEEC4FB53F0E}" type="presOf" srcId="{41216813-E578-47EB-984A-5CC96D0075B9}" destId="{9EB5D217-E2BD-4B31-A3FD-283D8D13BC1B}" srcOrd="0" destOrd="0" presId="urn:microsoft.com/office/officeart/2005/8/layout/vList2"/>
    <dgm:cxn modelId="{EA079265-17BD-44DC-B65B-C91BC3747456}" srcId="{58D73FC0-BA31-4A27-896B-05A3FD3A3329}" destId="{0E4A7130-C735-46CF-A5F8-C1A9DA4EE72D}" srcOrd="4" destOrd="0" parTransId="{250844DF-7B17-4125-A208-60A3439C506A}" sibTransId="{5E8BCA49-847C-4BFE-87F2-0884747720E5}"/>
    <dgm:cxn modelId="{3CAADD47-486F-4367-B36D-7CEE9130F896}" srcId="{58D73FC0-BA31-4A27-896B-05A3FD3A3329}" destId="{37791FCE-0942-4354-B5B4-514FB0D0C4A9}" srcOrd="2" destOrd="0" parTransId="{C01DDB4A-2E13-4ED5-8971-123E4C2CB165}" sibTransId="{3F29BDA7-8396-4F30-B521-FF5008A28B7D}"/>
    <dgm:cxn modelId="{953EFDA5-998E-4001-B149-52A8CF41FD07}" srcId="{58D73FC0-BA31-4A27-896B-05A3FD3A3329}" destId="{D017A5B2-065D-4859-868C-47C0969503F9}" srcOrd="3" destOrd="0" parTransId="{2D9C4AE0-054B-4EAD-91A5-1C767B1E080F}" sibTransId="{415C3CFC-511B-4292-8504-ADF46177B446}"/>
    <dgm:cxn modelId="{5AF7B9A6-04CA-469B-BC4D-565F1D5D97EA}" srcId="{58D73FC0-BA31-4A27-896B-05A3FD3A3329}" destId="{92F50BA2-6B65-4BCB-9516-4E7A0BC01181}" srcOrd="0" destOrd="0" parTransId="{8D48D0B5-8879-4C63-BEC3-914C2E7004AA}" sibTransId="{D19E1ECC-E10B-463F-8FDF-A6453032A10F}"/>
    <dgm:cxn modelId="{99136EB4-B071-4D03-8FEA-172D8C33608A}" type="presOf" srcId="{92F50BA2-6B65-4BCB-9516-4E7A0BC01181}" destId="{F801A4BA-757B-4E48-8F7C-E84825C1403A}" srcOrd="0" destOrd="0" presId="urn:microsoft.com/office/officeart/2005/8/layout/vList2"/>
    <dgm:cxn modelId="{A90AC4C4-0CBE-4809-9BFA-E99692E626AF}" type="presOf" srcId="{0E4A7130-C735-46CF-A5F8-C1A9DA4EE72D}" destId="{33323C35-9056-43AF-89C5-0B0191BA820B}" srcOrd="0" destOrd="0" presId="urn:microsoft.com/office/officeart/2005/8/layout/vList2"/>
    <dgm:cxn modelId="{EF7203DA-5267-4FFE-9F2A-701FBC2044B4}" type="presOf" srcId="{37791FCE-0942-4354-B5B4-514FB0D0C4A9}" destId="{570D6C22-A399-436D-A5AC-BC9997DAE629}" srcOrd="0" destOrd="0" presId="urn:microsoft.com/office/officeart/2005/8/layout/vList2"/>
    <dgm:cxn modelId="{4A7C26DA-B961-44B0-85D3-AE5EF272D9DD}" type="presOf" srcId="{7353EEC2-0267-4BB8-B525-AB08144FA1C0}" destId="{6C749528-D7A1-4CBB-93BE-306378D8FF4E}" srcOrd="0" destOrd="0" presId="urn:microsoft.com/office/officeart/2005/8/layout/vList2"/>
    <dgm:cxn modelId="{AF7F4CF8-31DF-4F49-9B0B-13992B75C187}" srcId="{58D73FC0-BA31-4A27-896B-05A3FD3A3329}" destId="{41216813-E578-47EB-984A-5CC96D0075B9}" srcOrd="5" destOrd="0" parTransId="{B7149031-87FD-4EBF-9968-30C37BD38762}" sibTransId="{7C09723A-0B05-43D7-9DEE-2DEF5B258B80}"/>
    <dgm:cxn modelId="{E25639D4-B681-4DB4-B394-E67286EA14B8}" type="presParOf" srcId="{BD2B614D-03BF-41E1-A711-B059496EECDD}" destId="{F801A4BA-757B-4E48-8F7C-E84825C1403A}" srcOrd="0" destOrd="0" presId="urn:microsoft.com/office/officeart/2005/8/layout/vList2"/>
    <dgm:cxn modelId="{FF527C91-DD75-4907-AD48-549C72545A5E}" type="presParOf" srcId="{BD2B614D-03BF-41E1-A711-B059496EECDD}" destId="{8EA02B4D-433D-4B57-B3FA-C1326DBEE673}" srcOrd="1" destOrd="0" presId="urn:microsoft.com/office/officeart/2005/8/layout/vList2"/>
    <dgm:cxn modelId="{F850E8B3-B2D8-430F-9D97-BCD007496CD3}" type="presParOf" srcId="{BD2B614D-03BF-41E1-A711-B059496EECDD}" destId="{6C749528-D7A1-4CBB-93BE-306378D8FF4E}" srcOrd="2" destOrd="0" presId="urn:microsoft.com/office/officeart/2005/8/layout/vList2"/>
    <dgm:cxn modelId="{87B02019-05FC-47B2-8464-57E09D23E8C2}" type="presParOf" srcId="{BD2B614D-03BF-41E1-A711-B059496EECDD}" destId="{683C692B-A034-49EF-A6BC-DD1E0843135F}" srcOrd="3" destOrd="0" presId="urn:microsoft.com/office/officeart/2005/8/layout/vList2"/>
    <dgm:cxn modelId="{F2CCA3E6-86F8-4190-A286-7EE4E4A316A0}" type="presParOf" srcId="{BD2B614D-03BF-41E1-A711-B059496EECDD}" destId="{570D6C22-A399-436D-A5AC-BC9997DAE629}" srcOrd="4" destOrd="0" presId="urn:microsoft.com/office/officeart/2005/8/layout/vList2"/>
    <dgm:cxn modelId="{DCA19148-A7BB-43E6-B0C1-AC0ED57FAD80}" type="presParOf" srcId="{BD2B614D-03BF-41E1-A711-B059496EECDD}" destId="{CEA8E9F0-C815-44E0-AB25-C6DADE05011B}" srcOrd="5" destOrd="0" presId="urn:microsoft.com/office/officeart/2005/8/layout/vList2"/>
    <dgm:cxn modelId="{661A4B7E-B48E-4BB3-B570-E645A65BCA58}" type="presParOf" srcId="{BD2B614D-03BF-41E1-A711-B059496EECDD}" destId="{E5E43926-B2B2-49A6-900D-9C89E6F0D95A}" srcOrd="6" destOrd="0" presId="urn:microsoft.com/office/officeart/2005/8/layout/vList2"/>
    <dgm:cxn modelId="{92AFE98F-C33D-4839-B88B-67BBB5B0943C}" type="presParOf" srcId="{BD2B614D-03BF-41E1-A711-B059496EECDD}" destId="{75C7E15D-930A-4AFC-87B1-12BCA578EA2A}" srcOrd="7" destOrd="0" presId="urn:microsoft.com/office/officeart/2005/8/layout/vList2"/>
    <dgm:cxn modelId="{A206D97B-E77D-4AD7-A896-9DF741A70965}" type="presParOf" srcId="{BD2B614D-03BF-41E1-A711-B059496EECDD}" destId="{33323C35-9056-43AF-89C5-0B0191BA820B}" srcOrd="8" destOrd="0" presId="urn:microsoft.com/office/officeart/2005/8/layout/vList2"/>
    <dgm:cxn modelId="{3C60B15E-29BB-4F5E-ABBC-349AFA1EF589}" type="presParOf" srcId="{BD2B614D-03BF-41E1-A711-B059496EECDD}" destId="{6F7F910B-525B-4CC1-A6FB-F6B11772A940}" srcOrd="9" destOrd="0" presId="urn:microsoft.com/office/officeart/2005/8/layout/vList2"/>
    <dgm:cxn modelId="{65944967-2EC7-4F1D-841B-FED09268B648}" type="presParOf" srcId="{BD2B614D-03BF-41E1-A711-B059496EECDD}" destId="{9EB5D217-E2BD-4B31-A3FD-283D8D13BC1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5863B-165D-410F-9320-72D68C851CEE}">
      <dsp:nvSpPr>
        <dsp:cNvPr id="0" name=""/>
        <dsp:cNvSpPr/>
      </dsp:nvSpPr>
      <dsp:spPr>
        <a:xfrm>
          <a:off x="559800" y="287362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DA9EC2-8866-4235-A65E-33ACBD24302E}">
      <dsp:nvSpPr>
        <dsp:cNvPr id="0" name=""/>
        <dsp:cNvSpPr/>
      </dsp:nvSpPr>
      <dsp:spPr>
        <a:xfrm>
          <a:off x="559800" y="1961756"/>
          <a:ext cx="4320000" cy="117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/>
            <a:t>Know clinical presentation of </a:t>
          </a:r>
          <a:r>
            <a:rPr lang="en-US" sz="2800" i="1" kern="1200"/>
            <a:t>E. histolytica </a:t>
          </a:r>
          <a:r>
            <a:rPr lang="en-US" sz="2800" kern="1200"/>
            <a:t>and preferred tests</a:t>
          </a:r>
        </a:p>
      </dsp:txBody>
      <dsp:txXfrm>
        <a:off x="559800" y="1961756"/>
        <a:ext cx="4320000" cy="1174500"/>
      </dsp:txXfrm>
    </dsp:sp>
    <dsp:sp modelId="{FF16B6A3-6835-4A24-A1D9-5C91CDAA29AF}">
      <dsp:nvSpPr>
        <dsp:cNvPr id="0" name=""/>
        <dsp:cNvSpPr/>
      </dsp:nvSpPr>
      <dsp:spPr>
        <a:xfrm>
          <a:off x="559800" y="3211789"/>
          <a:ext cx="4320000" cy="852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Diarrhea, dysentery, liver abscess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Antigen test (EIA) or NAAT</a:t>
          </a:r>
        </a:p>
      </dsp:txBody>
      <dsp:txXfrm>
        <a:off x="559800" y="3211789"/>
        <a:ext cx="4320000" cy="852186"/>
      </dsp:txXfrm>
    </dsp:sp>
    <dsp:sp modelId="{D7CFC8A3-EAFF-4167-9CAA-CFB2A2CD8E24}">
      <dsp:nvSpPr>
        <dsp:cNvPr id="0" name=""/>
        <dsp:cNvSpPr/>
      </dsp:nvSpPr>
      <dsp:spPr>
        <a:xfrm>
          <a:off x="5635800" y="287362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62FEC-B90A-44DD-AD5D-63A850283774}">
      <dsp:nvSpPr>
        <dsp:cNvPr id="0" name=""/>
        <dsp:cNvSpPr/>
      </dsp:nvSpPr>
      <dsp:spPr>
        <a:xfrm>
          <a:off x="5635800" y="1961756"/>
          <a:ext cx="4320000" cy="117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/>
            <a:t>Know morphology of cysts and trophs</a:t>
          </a:r>
        </a:p>
      </dsp:txBody>
      <dsp:txXfrm>
        <a:off x="5635800" y="1961756"/>
        <a:ext cx="4320000" cy="1174500"/>
      </dsp:txXfrm>
    </dsp:sp>
    <dsp:sp modelId="{D7D3C587-59C1-46D4-88B8-131E08C7E8CE}">
      <dsp:nvSpPr>
        <dsp:cNvPr id="0" name=""/>
        <dsp:cNvSpPr/>
      </dsp:nvSpPr>
      <dsp:spPr>
        <a:xfrm>
          <a:off x="5635800" y="3211789"/>
          <a:ext cx="4320000" cy="8521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BF107A-8972-4174-8ADD-F9C65CD0D7A8}">
      <dsp:nvSpPr>
        <dsp:cNvPr id="0" name=""/>
        <dsp:cNvSpPr/>
      </dsp:nvSpPr>
      <dsp:spPr>
        <a:xfrm>
          <a:off x="0" y="896359"/>
          <a:ext cx="666683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4675A1-3854-4BFC-98B7-5387AE44D2ED}">
      <dsp:nvSpPr>
        <dsp:cNvPr id="0" name=""/>
        <dsp:cNvSpPr/>
      </dsp:nvSpPr>
      <dsp:spPr>
        <a:xfrm>
          <a:off x="333341" y="601159"/>
          <a:ext cx="4666783" cy="590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Fresh water sources</a:t>
          </a:r>
        </a:p>
      </dsp:txBody>
      <dsp:txXfrm>
        <a:off x="362162" y="629980"/>
        <a:ext cx="4609141" cy="532758"/>
      </dsp:txXfrm>
    </dsp:sp>
    <dsp:sp modelId="{624E467C-C9CA-43C4-BB9F-517A91282302}">
      <dsp:nvSpPr>
        <dsp:cNvPr id="0" name=""/>
        <dsp:cNvSpPr/>
      </dsp:nvSpPr>
      <dsp:spPr>
        <a:xfrm>
          <a:off x="0" y="1803559"/>
          <a:ext cx="6666833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C1831E-88B7-42EC-B0D5-A4F82E4902B2}">
      <dsp:nvSpPr>
        <dsp:cNvPr id="0" name=""/>
        <dsp:cNvSpPr/>
      </dsp:nvSpPr>
      <dsp:spPr>
        <a:xfrm>
          <a:off x="333341" y="1508359"/>
          <a:ext cx="4666783" cy="590400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Resistant to high chlorine concentrations </a:t>
          </a:r>
        </a:p>
      </dsp:txBody>
      <dsp:txXfrm>
        <a:off x="362162" y="1537180"/>
        <a:ext cx="4609141" cy="532758"/>
      </dsp:txXfrm>
    </dsp:sp>
    <dsp:sp modelId="{A91FB656-02A0-4859-9780-C1CF2EFC6E0C}">
      <dsp:nvSpPr>
        <dsp:cNvPr id="0" name=""/>
        <dsp:cNvSpPr/>
      </dsp:nvSpPr>
      <dsp:spPr>
        <a:xfrm>
          <a:off x="0" y="2710759"/>
          <a:ext cx="6666833" cy="214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416560" rIns="51742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Granulomatous amebic encephalitis (GAE)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Unlike PAM, GAE has slower, more chronic onset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Signs and symptoms like meningitis and encephalitis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Keratitis (Contact lens wearers)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Cutaneous lesions</a:t>
          </a:r>
        </a:p>
      </dsp:txBody>
      <dsp:txXfrm>
        <a:off x="0" y="2710759"/>
        <a:ext cx="6666833" cy="2142000"/>
      </dsp:txXfrm>
    </dsp:sp>
    <dsp:sp modelId="{86EE155A-0758-4CA2-9DB1-AA6B0BDB7CBD}">
      <dsp:nvSpPr>
        <dsp:cNvPr id="0" name=""/>
        <dsp:cNvSpPr/>
      </dsp:nvSpPr>
      <dsp:spPr>
        <a:xfrm>
          <a:off x="333341" y="2415559"/>
          <a:ext cx="4666783" cy="59040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Disease presentation</a:t>
          </a:r>
        </a:p>
      </dsp:txBody>
      <dsp:txXfrm>
        <a:off x="362162" y="2444380"/>
        <a:ext cx="4609141" cy="53275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B4EC2-390A-4A50-A06E-BCF030ABA769}">
      <dsp:nvSpPr>
        <dsp:cNvPr id="0" name=""/>
        <dsp:cNvSpPr/>
      </dsp:nvSpPr>
      <dsp:spPr>
        <a:xfrm>
          <a:off x="0" y="569"/>
          <a:ext cx="6065520" cy="13319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98B495-402E-414F-ADEB-130331B3BFB0}">
      <dsp:nvSpPr>
        <dsp:cNvPr id="0" name=""/>
        <dsp:cNvSpPr/>
      </dsp:nvSpPr>
      <dsp:spPr>
        <a:xfrm>
          <a:off x="402928" y="300268"/>
          <a:ext cx="732597" cy="7325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F5A943-86C5-4A5D-849E-3A1EB1ACFF5A}">
      <dsp:nvSpPr>
        <dsp:cNvPr id="0" name=""/>
        <dsp:cNvSpPr/>
      </dsp:nvSpPr>
      <dsp:spPr>
        <a:xfrm>
          <a:off x="1538454" y="569"/>
          <a:ext cx="4527065" cy="1331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Microscopic exam of cysts and trophozoites from stained smears of biopsy specimens (brain tissue, skin, cornea) or corneal scrapings</a:t>
          </a:r>
        </a:p>
      </dsp:txBody>
      <dsp:txXfrm>
        <a:off x="1538454" y="569"/>
        <a:ext cx="4527065" cy="1331995"/>
      </dsp:txXfrm>
    </dsp:sp>
    <dsp:sp modelId="{5B5FE8D7-E9D2-4056-9ECD-FEA2B6F90DE1}">
      <dsp:nvSpPr>
        <dsp:cNvPr id="0" name=""/>
        <dsp:cNvSpPr/>
      </dsp:nvSpPr>
      <dsp:spPr>
        <a:xfrm>
          <a:off x="0" y="1665563"/>
          <a:ext cx="6065520" cy="13319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668E86-522A-43E5-AE17-1833ECBAC224}">
      <dsp:nvSpPr>
        <dsp:cNvPr id="0" name=""/>
        <dsp:cNvSpPr/>
      </dsp:nvSpPr>
      <dsp:spPr>
        <a:xfrm>
          <a:off x="402928" y="1965262"/>
          <a:ext cx="732597" cy="7325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737DF-8E20-4FC0-AD3C-1BDD1196920A}">
      <dsp:nvSpPr>
        <dsp:cNvPr id="0" name=""/>
        <dsp:cNvSpPr/>
      </dsp:nvSpPr>
      <dsp:spPr>
        <a:xfrm>
          <a:off x="1538454" y="1665563"/>
          <a:ext cx="4527065" cy="1331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Wright’s stain, Lactophenol blue, acridine orange, silver, and calcofluor white stains have been used in diagnosis on histologic sections </a:t>
          </a:r>
        </a:p>
      </dsp:txBody>
      <dsp:txXfrm>
        <a:off x="1538454" y="1665563"/>
        <a:ext cx="4527065" cy="1331995"/>
      </dsp:txXfrm>
    </dsp:sp>
    <dsp:sp modelId="{9FACBDD7-6D3B-4036-B9C8-5A599B94C371}">
      <dsp:nvSpPr>
        <dsp:cNvPr id="0" name=""/>
        <dsp:cNvSpPr/>
      </dsp:nvSpPr>
      <dsp:spPr>
        <a:xfrm>
          <a:off x="0" y="3330558"/>
          <a:ext cx="6065520" cy="133199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57394A-F0A5-4F9A-920D-4D8F413C63FF}">
      <dsp:nvSpPr>
        <dsp:cNvPr id="0" name=""/>
        <dsp:cNvSpPr/>
      </dsp:nvSpPr>
      <dsp:spPr>
        <a:xfrm>
          <a:off x="402928" y="3630257"/>
          <a:ext cx="732597" cy="7325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26029-1A29-4520-A691-A15E1F1928D4}">
      <dsp:nvSpPr>
        <dsp:cNvPr id="0" name=""/>
        <dsp:cNvSpPr/>
      </dsp:nvSpPr>
      <dsp:spPr>
        <a:xfrm>
          <a:off x="1538454" y="3330558"/>
          <a:ext cx="4527065" cy="1331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Cultured on non-nutrient agar with Page’s saline and </a:t>
          </a:r>
          <a:r>
            <a:rPr lang="en-US" sz="1700" i="1" kern="1200"/>
            <a:t>Escherichia coli</a:t>
          </a:r>
          <a:r>
            <a:rPr lang="en-US" sz="1700" kern="1200"/>
            <a:t> overlay &gt; makes “tracks” in culture</a:t>
          </a:r>
        </a:p>
      </dsp:txBody>
      <dsp:txXfrm>
        <a:off x="1538454" y="3330558"/>
        <a:ext cx="4527065" cy="133199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8BB01-02A1-48AE-B590-B46D6C63BA94}">
      <dsp:nvSpPr>
        <dsp:cNvPr id="0" name=""/>
        <dsp:cNvSpPr/>
      </dsp:nvSpPr>
      <dsp:spPr>
        <a:xfrm>
          <a:off x="813" y="1986381"/>
          <a:ext cx="2962313" cy="1481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105" tIns="52070" rIns="78105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i="1" kern="1200"/>
            <a:t>Trichomonas vaginalis</a:t>
          </a:r>
          <a:endParaRPr lang="en-US" sz="4100" kern="1200"/>
        </a:p>
      </dsp:txBody>
      <dsp:txXfrm>
        <a:off x="44195" y="2029763"/>
        <a:ext cx="2875549" cy="1394392"/>
      </dsp:txXfrm>
    </dsp:sp>
    <dsp:sp modelId="{34565B84-1A5F-428A-B3CB-E589D2D10ABF}">
      <dsp:nvSpPr>
        <dsp:cNvPr id="0" name=""/>
        <dsp:cNvSpPr/>
      </dsp:nvSpPr>
      <dsp:spPr>
        <a:xfrm>
          <a:off x="3703705" y="1986381"/>
          <a:ext cx="2962313" cy="14811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105" tIns="52070" rIns="78105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i="1" kern="1200"/>
            <a:t>Toxoplasma gondii</a:t>
          </a:r>
          <a:endParaRPr lang="en-US" sz="4100" kern="1200"/>
        </a:p>
      </dsp:txBody>
      <dsp:txXfrm>
        <a:off x="3747087" y="2029763"/>
        <a:ext cx="2875549" cy="139439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F270FA-6CE8-40FB-AFF4-B698A881CDD7}">
      <dsp:nvSpPr>
        <dsp:cNvPr id="0" name=""/>
        <dsp:cNvSpPr/>
      </dsp:nvSpPr>
      <dsp:spPr>
        <a:xfrm>
          <a:off x="0" y="95402"/>
          <a:ext cx="6666833" cy="79450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Flagellate, does not appear to have a cyst form</a:t>
          </a:r>
        </a:p>
      </dsp:txBody>
      <dsp:txXfrm>
        <a:off x="38784" y="134186"/>
        <a:ext cx="6589265" cy="716935"/>
      </dsp:txXfrm>
    </dsp:sp>
    <dsp:sp modelId="{4324E150-F047-40A7-9E42-AFF6419AC38D}">
      <dsp:nvSpPr>
        <dsp:cNvPr id="0" name=""/>
        <dsp:cNvSpPr/>
      </dsp:nvSpPr>
      <dsp:spPr>
        <a:xfrm>
          <a:off x="0" y="947505"/>
          <a:ext cx="6666833" cy="794503"/>
        </a:xfrm>
        <a:prstGeom prst="round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Resides in the female lower genital tract and the male urethra and prostate</a:t>
          </a:r>
        </a:p>
      </dsp:txBody>
      <dsp:txXfrm>
        <a:off x="38784" y="986289"/>
        <a:ext cx="6589265" cy="716935"/>
      </dsp:txXfrm>
    </dsp:sp>
    <dsp:sp modelId="{4A29E31E-D756-44CC-9205-D2AF8BE6EDD2}">
      <dsp:nvSpPr>
        <dsp:cNvPr id="0" name=""/>
        <dsp:cNvSpPr/>
      </dsp:nvSpPr>
      <dsp:spPr>
        <a:xfrm>
          <a:off x="0" y="1799608"/>
          <a:ext cx="6666833" cy="794503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Sexually transmitted</a:t>
          </a:r>
        </a:p>
      </dsp:txBody>
      <dsp:txXfrm>
        <a:off x="38784" y="1838392"/>
        <a:ext cx="6589265" cy="716935"/>
      </dsp:txXfrm>
    </dsp:sp>
    <dsp:sp modelId="{0093A03F-99CB-4A6C-A403-751D141FF1AB}">
      <dsp:nvSpPr>
        <dsp:cNvPr id="0" name=""/>
        <dsp:cNvSpPr/>
      </dsp:nvSpPr>
      <dsp:spPr>
        <a:xfrm>
          <a:off x="0" y="2651711"/>
          <a:ext cx="6666833" cy="794503"/>
        </a:xfrm>
        <a:prstGeom prst="round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Clinical presentation in women is frequently symptomatic</a:t>
          </a:r>
        </a:p>
      </dsp:txBody>
      <dsp:txXfrm>
        <a:off x="38784" y="2690495"/>
        <a:ext cx="6589265" cy="716935"/>
      </dsp:txXfrm>
    </dsp:sp>
    <dsp:sp modelId="{4D91EAAD-EAD6-4FCA-ACC1-1F86C3BADCA6}">
      <dsp:nvSpPr>
        <dsp:cNvPr id="0" name=""/>
        <dsp:cNvSpPr/>
      </dsp:nvSpPr>
      <dsp:spPr>
        <a:xfrm>
          <a:off x="0" y="3446214"/>
          <a:ext cx="6666833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Most common: vaginitis with a frothy or milky discharge and amine odor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More severe: vulvar and cervical lesions, abdominal pain, dysuria and dyspareunia</a:t>
          </a:r>
        </a:p>
      </dsp:txBody>
      <dsp:txXfrm>
        <a:off x="0" y="3446214"/>
        <a:ext cx="6666833" cy="786599"/>
      </dsp:txXfrm>
    </dsp:sp>
    <dsp:sp modelId="{9C3303C9-8B5A-413A-99F2-EC5DDEBBFC8D}">
      <dsp:nvSpPr>
        <dsp:cNvPr id="0" name=""/>
        <dsp:cNvSpPr/>
      </dsp:nvSpPr>
      <dsp:spPr>
        <a:xfrm>
          <a:off x="0" y="4232814"/>
          <a:ext cx="6666833" cy="794503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 men, the infection is frequently asymptomatic</a:t>
          </a:r>
        </a:p>
      </dsp:txBody>
      <dsp:txXfrm>
        <a:off x="38784" y="4271598"/>
        <a:ext cx="6589265" cy="716935"/>
      </dsp:txXfrm>
    </dsp:sp>
    <dsp:sp modelId="{986D70F1-4AF4-4783-B165-4AF3123CB0A3}">
      <dsp:nvSpPr>
        <dsp:cNvPr id="0" name=""/>
        <dsp:cNvSpPr/>
      </dsp:nvSpPr>
      <dsp:spPr>
        <a:xfrm>
          <a:off x="0" y="5027317"/>
          <a:ext cx="6666833" cy="33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25400" rIns="142240" bIns="254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600" kern="1200"/>
            <a:t>Occasionally, urethritis, epididymitis, and prostatitis</a:t>
          </a:r>
        </a:p>
      </dsp:txBody>
      <dsp:txXfrm>
        <a:off x="0" y="5027317"/>
        <a:ext cx="6666833" cy="3312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20B1A9-6DC7-4A4F-8E31-AD4F305B85CD}">
      <dsp:nvSpPr>
        <dsp:cNvPr id="0" name=""/>
        <dsp:cNvSpPr/>
      </dsp:nvSpPr>
      <dsp:spPr>
        <a:xfrm>
          <a:off x="0" y="678681"/>
          <a:ext cx="5181601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Protozoan parasite that infects most species of warm-blooded animals</a:t>
          </a:r>
        </a:p>
      </dsp:txBody>
      <dsp:txXfrm>
        <a:off x="31070" y="709751"/>
        <a:ext cx="5119461" cy="574340"/>
      </dsp:txXfrm>
    </dsp:sp>
    <dsp:sp modelId="{9D88FEBB-AE40-4A52-BE29-AF411993544B}">
      <dsp:nvSpPr>
        <dsp:cNvPr id="0" name=""/>
        <dsp:cNvSpPr/>
      </dsp:nvSpPr>
      <dsp:spPr>
        <a:xfrm>
          <a:off x="0" y="1361241"/>
          <a:ext cx="5181601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Mostly asymptomatic in immunocompetent persons</a:t>
          </a:r>
        </a:p>
      </dsp:txBody>
      <dsp:txXfrm>
        <a:off x="31070" y="1392311"/>
        <a:ext cx="5119461" cy="574340"/>
      </dsp:txXfrm>
    </dsp:sp>
    <dsp:sp modelId="{645BF010-C470-4629-BCD3-B6F3085C7F5B}">
      <dsp:nvSpPr>
        <dsp:cNvPr id="0" name=""/>
        <dsp:cNvSpPr/>
      </dsp:nvSpPr>
      <dsp:spPr>
        <a:xfrm>
          <a:off x="0" y="2043801"/>
          <a:ext cx="5181601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10% to 20% of patients with acute infection may develop </a:t>
          </a:r>
          <a:r>
            <a:rPr lang="en-US" sz="1600" b="1" kern="1200"/>
            <a:t>cervical lymphadenopathy</a:t>
          </a:r>
          <a:r>
            <a:rPr lang="en-US" sz="1600" kern="1200"/>
            <a:t> and/or a flu-like illness. </a:t>
          </a:r>
        </a:p>
      </dsp:txBody>
      <dsp:txXfrm>
        <a:off x="31070" y="2074871"/>
        <a:ext cx="5119461" cy="574340"/>
      </dsp:txXfrm>
    </dsp:sp>
    <dsp:sp modelId="{C44441C0-29A1-46A9-9352-9058307493BB}">
      <dsp:nvSpPr>
        <dsp:cNvPr id="0" name=""/>
        <dsp:cNvSpPr/>
      </dsp:nvSpPr>
      <dsp:spPr>
        <a:xfrm>
          <a:off x="0" y="2726361"/>
          <a:ext cx="5181601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Clinical course is usually benign and self-limited; symptoms usually resolve within a few weeks to months. </a:t>
          </a:r>
        </a:p>
      </dsp:txBody>
      <dsp:txXfrm>
        <a:off x="31070" y="2757431"/>
        <a:ext cx="5119461" cy="574340"/>
      </dsp:txXfrm>
    </dsp:sp>
    <dsp:sp modelId="{1B8B14C6-1287-4F71-B0F2-AD6DFD306412}">
      <dsp:nvSpPr>
        <dsp:cNvPr id="0" name=""/>
        <dsp:cNvSpPr/>
      </dsp:nvSpPr>
      <dsp:spPr>
        <a:xfrm>
          <a:off x="0" y="3408921"/>
          <a:ext cx="5181601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 rare cases ocular infection with visual loss can occur. </a:t>
          </a:r>
        </a:p>
      </dsp:txBody>
      <dsp:txXfrm>
        <a:off x="31070" y="3439991"/>
        <a:ext cx="5119461" cy="57434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AC1DE9-0E79-4C00-894C-121DED60FC93}">
      <dsp:nvSpPr>
        <dsp:cNvPr id="0" name=""/>
        <dsp:cNvSpPr/>
      </dsp:nvSpPr>
      <dsp:spPr>
        <a:xfrm>
          <a:off x="0" y="72489"/>
          <a:ext cx="5811128" cy="106287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Congenital toxoplasmosis results from an acute primary infection acquired by the mother during pregnancy. </a:t>
          </a:r>
        </a:p>
      </dsp:txBody>
      <dsp:txXfrm>
        <a:off x="51885" y="124374"/>
        <a:ext cx="5707358" cy="959101"/>
      </dsp:txXfrm>
    </dsp:sp>
    <dsp:sp modelId="{03111922-6A75-4748-96A3-001F06DC303C}">
      <dsp:nvSpPr>
        <dsp:cNvPr id="0" name=""/>
        <dsp:cNvSpPr/>
      </dsp:nvSpPr>
      <dsp:spPr>
        <a:xfrm>
          <a:off x="0" y="1190081"/>
          <a:ext cx="5811128" cy="1062871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The incidence and severity of congenital toxoplasmosis vary with the trimester during which infection was acquired. </a:t>
          </a:r>
        </a:p>
      </dsp:txBody>
      <dsp:txXfrm>
        <a:off x="51885" y="1241966"/>
        <a:ext cx="5707358" cy="959101"/>
      </dsp:txXfrm>
    </dsp:sp>
    <dsp:sp modelId="{E39B87BE-ACD1-426B-88CD-038D8C6BE9A4}">
      <dsp:nvSpPr>
        <dsp:cNvPr id="0" name=""/>
        <dsp:cNvSpPr/>
      </dsp:nvSpPr>
      <dsp:spPr>
        <a:xfrm>
          <a:off x="0" y="2307673"/>
          <a:ext cx="5811128" cy="1062871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Many infants with subclinical infection at birth will subsequently develop signs or symptoms of congenital toxoplasmosis. </a:t>
          </a:r>
        </a:p>
      </dsp:txBody>
      <dsp:txXfrm>
        <a:off x="51885" y="2359558"/>
        <a:ext cx="5707358" cy="959101"/>
      </dsp:txXfrm>
    </dsp:sp>
    <dsp:sp modelId="{A7DAE01D-7480-4579-8A92-6DEAA220A980}">
      <dsp:nvSpPr>
        <dsp:cNvPr id="0" name=""/>
        <dsp:cNvSpPr/>
      </dsp:nvSpPr>
      <dsp:spPr>
        <a:xfrm>
          <a:off x="0" y="3425265"/>
          <a:ext cx="5811128" cy="1062871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Ocular </a:t>
          </a:r>
          <a:r>
            <a:rPr lang="en-US" sz="1900" i="1" kern="1200"/>
            <a:t>Toxoplasma</a:t>
          </a:r>
          <a:r>
            <a:rPr lang="en-US" sz="1900" kern="1200"/>
            <a:t> infection, an important cause of retinochoroiditis in the United States, can be the result of congenital infection, or infection after birth. </a:t>
          </a:r>
        </a:p>
      </dsp:txBody>
      <dsp:txXfrm>
        <a:off x="51885" y="3477150"/>
        <a:ext cx="5707358" cy="959101"/>
      </dsp:txXfrm>
    </dsp:sp>
    <dsp:sp modelId="{1CC0A585-E892-41C7-BA8F-F97F223747AB}">
      <dsp:nvSpPr>
        <dsp:cNvPr id="0" name=""/>
        <dsp:cNvSpPr/>
      </dsp:nvSpPr>
      <dsp:spPr>
        <a:xfrm>
          <a:off x="0" y="4542857"/>
          <a:ext cx="5811128" cy="106287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 congenital infection, patients are often asymptomatic until the second or third decade of life, when lesions develop in the eye.</a:t>
          </a:r>
        </a:p>
      </dsp:txBody>
      <dsp:txXfrm>
        <a:off x="51885" y="4594742"/>
        <a:ext cx="5707358" cy="9591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3CBCC-75D9-4CFC-87BF-382875804CBE}">
      <dsp:nvSpPr>
        <dsp:cNvPr id="0" name=""/>
        <dsp:cNvSpPr/>
      </dsp:nvSpPr>
      <dsp:spPr>
        <a:xfrm>
          <a:off x="1283" y="1424738"/>
          <a:ext cx="3003723" cy="15018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i="1" kern="1200"/>
            <a:t>Giardia lamblia</a:t>
          </a:r>
          <a:endParaRPr lang="en-US" sz="3900" kern="1200"/>
        </a:p>
      </dsp:txBody>
      <dsp:txXfrm>
        <a:off x="45271" y="1468726"/>
        <a:ext cx="2915747" cy="1413885"/>
      </dsp:txXfrm>
    </dsp:sp>
    <dsp:sp modelId="{E2E9C93A-D08A-436F-AB10-C7C6F7E5BDD1}">
      <dsp:nvSpPr>
        <dsp:cNvPr id="0" name=""/>
        <dsp:cNvSpPr/>
      </dsp:nvSpPr>
      <dsp:spPr>
        <a:xfrm>
          <a:off x="3755938" y="1424738"/>
          <a:ext cx="3003723" cy="15018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i="1" kern="1200"/>
            <a:t>Dientamoeba fragilis</a:t>
          </a:r>
          <a:endParaRPr lang="en-US" sz="3900" kern="1200"/>
        </a:p>
      </dsp:txBody>
      <dsp:txXfrm>
        <a:off x="3799926" y="1468726"/>
        <a:ext cx="2915747" cy="1413885"/>
      </dsp:txXfrm>
    </dsp:sp>
    <dsp:sp modelId="{8B4CD777-030B-4BF6-90D3-5305B3C510E7}">
      <dsp:nvSpPr>
        <dsp:cNvPr id="0" name=""/>
        <dsp:cNvSpPr/>
      </dsp:nvSpPr>
      <dsp:spPr>
        <a:xfrm>
          <a:off x="7510592" y="1424738"/>
          <a:ext cx="3003723" cy="15018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295" tIns="49530" rIns="74295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i="1" kern="1200"/>
            <a:t>Chilomastix mesnili</a:t>
          </a:r>
          <a:endParaRPr lang="en-US" sz="3900" kern="1200"/>
        </a:p>
      </dsp:txBody>
      <dsp:txXfrm>
        <a:off x="7554580" y="1468726"/>
        <a:ext cx="2915747" cy="14138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5AAB7-61FE-4CF4-ABF8-A424D70CD5C3}">
      <dsp:nvSpPr>
        <dsp:cNvPr id="0" name=""/>
        <dsp:cNvSpPr/>
      </dsp:nvSpPr>
      <dsp:spPr>
        <a:xfrm>
          <a:off x="0" y="295"/>
          <a:ext cx="5884683" cy="54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Ova and Parasite</a:t>
          </a:r>
        </a:p>
      </dsp:txBody>
      <dsp:txXfrm>
        <a:off x="26404" y="26699"/>
        <a:ext cx="5831875" cy="488072"/>
      </dsp:txXfrm>
    </dsp:sp>
    <dsp:sp modelId="{D9BD1448-97E7-4878-A968-3290B2622BE6}">
      <dsp:nvSpPr>
        <dsp:cNvPr id="0" name=""/>
        <dsp:cNvSpPr/>
      </dsp:nvSpPr>
      <dsp:spPr>
        <a:xfrm>
          <a:off x="0" y="541176"/>
          <a:ext cx="5884683" cy="512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3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Cysts and trophozoites may be seen in stool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Concentrated wet mount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Permanent stain</a:t>
          </a:r>
        </a:p>
      </dsp:txBody>
      <dsp:txXfrm>
        <a:off x="0" y="541176"/>
        <a:ext cx="5884683" cy="512502"/>
      </dsp:txXfrm>
    </dsp:sp>
    <dsp:sp modelId="{272CE3FB-EE61-4DF5-BDCD-F55AC2C36FD6}">
      <dsp:nvSpPr>
        <dsp:cNvPr id="0" name=""/>
        <dsp:cNvSpPr/>
      </dsp:nvSpPr>
      <dsp:spPr>
        <a:xfrm>
          <a:off x="0" y="1053678"/>
          <a:ext cx="5884683" cy="711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Antigen test </a:t>
          </a:r>
        </a:p>
      </dsp:txBody>
      <dsp:txXfrm>
        <a:off x="34748" y="1088426"/>
        <a:ext cx="5815187" cy="642320"/>
      </dsp:txXfrm>
    </dsp:sp>
    <dsp:sp modelId="{DBF72430-8D18-49A5-B241-BE040CB96BA0}">
      <dsp:nvSpPr>
        <dsp:cNvPr id="0" name=""/>
        <dsp:cNvSpPr/>
      </dsp:nvSpPr>
      <dsp:spPr>
        <a:xfrm>
          <a:off x="0" y="1765494"/>
          <a:ext cx="5884683" cy="512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3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Direct Fluorescent Antibody (DFA)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Enzyme immunoassay (EIA)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Immunochromatographic assay (IC)</a:t>
          </a:r>
        </a:p>
      </dsp:txBody>
      <dsp:txXfrm>
        <a:off x="0" y="1765494"/>
        <a:ext cx="5884683" cy="512502"/>
      </dsp:txXfrm>
    </dsp:sp>
    <dsp:sp modelId="{C48591C2-1730-458A-AC20-4EFFED2ABEDA}">
      <dsp:nvSpPr>
        <dsp:cNvPr id="0" name=""/>
        <dsp:cNvSpPr/>
      </dsp:nvSpPr>
      <dsp:spPr>
        <a:xfrm>
          <a:off x="0" y="2277997"/>
          <a:ext cx="5884683" cy="4523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Molecular tests</a:t>
          </a:r>
        </a:p>
      </dsp:txBody>
      <dsp:txXfrm>
        <a:off x="22082" y="2300079"/>
        <a:ext cx="5840519" cy="408195"/>
      </dsp:txXfrm>
    </dsp:sp>
    <dsp:sp modelId="{B722D0F6-9345-4B10-8293-8C336A389E25}">
      <dsp:nvSpPr>
        <dsp:cNvPr id="0" name=""/>
        <dsp:cNvSpPr/>
      </dsp:nvSpPr>
      <dsp:spPr>
        <a:xfrm>
          <a:off x="0" y="2740542"/>
          <a:ext cx="5884683" cy="711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Antigen and molecular tests are more sensitive, so they are preferred over the Ova and Parasite</a:t>
          </a:r>
        </a:p>
      </dsp:txBody>
      <dsp:txXfrm>
        <a:off x="34748" y="2775290"/>
        <a:ext cx="5815187" cy="642320"/>
      </dsp:txXfrm>
    </dsp:sp>
    <dsp:sp modelId="{653F220F-EC34-49BD-8023-735FC6FF4D30}">
      <dsp:nvSpPr>
        <dsp:cNvPr id="0" name=""/>
        <dsp:cNvSpPr/>
      </dsp:nvSpPr>
      <dsp:spPr>
        <a:xfrm>
          <a:off x="0" y="3462545"/>
          <a:ext cx="5884683" cy="711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If stool specimens are negative and suspicion is still high, duodenal aspirate can be performed</a:t>
          </a:r>
        </a:p>
      </dsp:txBody>
      <dsp:txXfrm>
        <a:off x="34748" y="3497293"/>
        <a:ext cx="5815187" cy="642320"/>
      </dsp:txXfrm>
    </dsp:sp>
    <dsp:sp modelId="{42D3FC31-CA28-44B7-95A6-38FAD357B437}">
      <dsp:nvSpPr>
        <dsp:cNvPr id="0" name=""/>
        <dsp:cNvSpPr/>
      </dsp:nvSpPr>
      <dsp:spPr>
        <a:xfrm>
          <a:off x="0" y="4184547"/>
          <a:ext cx="5884683" cy="7118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Challenging:</a:t>
          </a:r>
        </a:p>
      </dsp:txBody>
      <dsp:txXfrm>
        <a:off x="34748" y="4219295"/>
        <a:ext cx="5815187" cy="642320"/>
      </dsp:txXfrm>
    </dsp:sp>
    <dsp:sp modelId="{4A79E450-1514-43A3-85C9-79FF344C2613}">
      <dsp:nvSpPr>
        <dsp:cNvPr id="0" name=""/>
        <dsp:cNvSpPr/>
      </dsp:nvSpPr>
      <dsp:spPr>
        <a:xfrm>
          <a:off x="0" y="4896363"/>
          <a:ext cx="5884683" cy="336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39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Symptoms come and go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Organism is irregularly shed in stool</a:t>
          </a:r>
        </a:p>
      </dsp:txBody>
      <dsp:txXfrm>
        <a:off x="0" y="4896363"/>
        <a:ext cx="5884683" cy="3367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DB8723-3529-4B9E-902C-267B7FBE9ED4}">
      <dsp:nvSpPr>
        <dsp:cNvPr id="0" name=""/>
        <dsp:cNvSpPr/>
      </dsp:nvSpPr>
      <dsp:spPr>
        <a:xfrm>
          <a:off x="3201" y="998291"/>
          <a:ext cx="2285879" cy="145153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D4A50F-D23F-45A7-9FFA-08DCCD9500D7}">
      <dsp:nvSpPr>
        <dsp:cNvPr id="0" name=""/>
        <dsp:cNvSpPr/>
      </dsp:nvSpPr>
      <dsp:spPr>
        <a:xfrm>
          <a:off x="257188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1" kern="1200"/>
            <a:t>Cryptosporidium</a:t>
          </a:r>
          <a:r>
            <a:rPr lang="en-US" sz="2300" kern="1200"/>
            <a:t> species</a:t>
          </a:r>
        </a:p>
      </dsp:txBody>
      <dsp:txXfrm>
        <a:off x="299702" y="1282093"/>
        <a:ext cx="2200851" cy="1366505"/>
      </dsp:txXfrm>
    </dsp:sp>
    <dsp:sp modelId="{D1572EE3-9314-4DC4-BFED-3CC9AA196880}">
      <dsp:nvSpPr>
        <dsp:cNvPr id="0" name=""/>
        <dsp:cNvSpPr/>
      </dsp:nvSpPr>
      <dsp:spPr>
        <a:xfrm>
          <a:off x="2797054" y="998291"/>
          <a:ext cx="2285879" cy="145153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2BC1A-1E3A-40A4-823C-48800059ED34}">
      <dsp:nvSpPr>
        <dsp:cNvPr id="0" name=""/>
        <dsp:cNvSpPr/>
      </dsp:nvSpPr>
      <dsp:spPr>
        <a:xfrm>
          <a:off x="3051041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1" kern="1200"/>
            <a:t>Cyclospora cayentanensis</a:t>
          </a:r>
          <a:endParaRPr lang="en-US" sz="2300" kern="1200"/>
        </a:p>
      </dsp:txBody>
      <dsp:txXfrm>
        <a:off x="3093555" y="1282093"/>
        <a:ext cx="2200851" cy="1366505"/>
      </dsp:txXfrm>
    </dsp:sp>
    <dsp:sp modelId="{1BE29102-A7D4-4A7D-A2D2-C34F89A079FB}">
      <dsp:nvSpPr>
        <dsp:cNvPr id="0" name=""/>
        <dsp:cNvSpPr/>
      </dsp:nvSpPr>
      <dsp:spPr>
        <a:xfrm>
          <a:off x="5590907" y="998291"/>
          <a:ext cx="2285879" cy="145153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203A21-F2D0-4215-8C16-2D2780CA13D9}">
      <dsp:nvSpPr>
        <dsp:cNvPr id="0" name=""/>
        <dsp:cNvSpPr/>
      </dsp:nvSpPr>
      <dsp:spPr>
        <a:xfrm>
          <a:off x="5844894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1" kern="1200"/>
            <a:t>Cystoisospora (Isospora) belli</a:t>
          </a:r>
          <a:endParaRPr lang="en-US" sz="2300" kern="1200"/>
        </a:p>
      </dsp:txBody>
      <dsp:txXfrm>
        <a:off x="5887408" y="1282093"/>
        <a:ext cx="2200851" cy="1366505"/>
      </dsp:txXfrm>
    </dsp:sp>
    <dsp:sp modelId="{AF43F084-ACAA-439C-AAF2-5F15B1356CDE}">
      <dsp:nvSpPr>
        <dsp:cNvPr id="0" name=""/>
        <dsp:cNvSpPr/>
      </dsp:nvSpPr>
      <dsp:spPr>
        <a:xfrm>
          <a:off x="8384760" y="998291"/>
          <a:ext cx="2285879" cy="1451533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E75C6C-00FD-4A26-890B-6F3D4628B8CF}">
      <dsp:nvSpPr>
        <dsp:cNvPr id="0" name=""/>
        <dsp:cNvSpPr/>
      </dsp:nvSpPr>
      <dsp:spPr>
        <a:xfrm>
          <a:off x="8638747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i="1" kern="1200"/>
            <a:t>Microsporidia* (</a:t>
          </a:r>
          <a:r>
            <a:rPr lang="en-US" sz="2300" kern="1200"/>
            <a:t>fungus</a:t>
          </a:r>
          <a:r>
            <a:rPr lang="en-US" sz="2300" i="1" kern="1200"/>
            <a:t>)</a:t>
          </a:r>
          <a:endParaRPr lang="en-US" sz="2300" kern="1200"/>
        </a:p>
      </dsp:txBody>
      <dsp:txXfrm>
        <a:off x="8681261" y="1282093"/>
        <a:ext cx="2200851" cy="13665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5D5A41-5F1E-41B0-B6FA-C4C342F97FA8}">
      <dsp:nvSpPr>
        <dsp:cNvPr id="0" name=""/>
        <dsp:cNvSpPr/>
      </dsp:nvSpPr>
      <dsp:spPr>
        <a:xfrm>
          <a:off x="0" y="340950"/>
          <a:ext cx="690051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ED7C37-C853-4F16-9385-6ECCBBBDDDD6}">
      <dsp:nvSpPr>
        <dsp:cNvPr id="0" name=""/>
        <dsp:cNvSpPr/>
      </dsp:nvSpPr>
      <dsp:spPr>
        <a:xfrm>
          <a:off x="345025" y="104790"/>
          <a:ext cx="4830358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Worldwide distribution</a:t>
          </a:r>
        </a:p>
      </dsp:txBody>
      <dsp:txXfrm>
        <a:off x="368082" y="127847"/>
        <a:ext cx="4784244" cy="426206"/>
      </dsp:txXfrm>
    </dsp:sp>
    <dsp:sp modelId="{99E687FD-6D00-400C-980E-989DCC2B6C87}">
      <dsp:nvSpPr>
        <dsp:cNvPr id="0" name=""/>
        <dsp:cNvSpPr/>
      </dsp:nvSpPr>
      <dsp:spPr>
        <a:xfrm>
          <a:off x="0" y="1066710"/>
          <a:ext cx="690051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0F6FB7-33BA-4240-8D9D-B04C3290ABFD}">
      <dsp:nvSpPr>
        <dsp:cNvPr id="0" name=""/>
        <dsp:cNvSpPr/>
      </dsp:nvSpPr>
      <dsp:spPr>
        <a:xfrm>
          <a:off x="345025" y="830550"/>
          <a:ext cx="4830358" cy="472320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Immunocompetent Host</a:t>
          </a:r>
        </a:p>
      </dsp:txBody>
      <dsp:txXfrm>
        <a:off x="368082" y="853607"/>
        <a:ext cx="4784244" cy="426206"/>
      </dsp:txXfrm>
    </dsp:sp>
    <dsp:sp modelId="{367E1CB0-F818-412A-96CE-2F9818BF9C6E}">
      <dsp:nvSpPr>
        <dsp:cNvPr id="0" name=""/>
        <dsp:cNvSpPr/>
      </dsp:nvSpPr>
      <dsp:spPr>
        <a:xfrm>
          <a:off x="0" y="1792470"/>
          <a:ext cx="690051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4C1ACA-BD6C-4B4E-B0E3-F4F278FF3F85}">
      <dsp:nvSpPr>
        <dsp:cNvPr id="0" name=""/>
        <dsp:cNvSpPr/>
      </dsp:nvSpPr>
      <dsp:spPr>
        <a:xfrm>
          <a:off x="345025" y="1556310"/>
          <a:ext cx="4830358" cy="472320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Immunocompromised Host</a:t>
          </a:r>
        </a:p>
      </dsp:txBody>
      <dsp:txXfrm>
        <a:off x="368082" y="1579367"/>
        <a:ext cx="4784244" cy="426206"/>
      </dsp:txXfrm>
    </dsp:sp>
    <dsp:sp modelId="{1AD84F11-EBBD-41EF-96CC-0375599E9B69}">
      <dsp:nvSpPr>
        <dsp:cNvPr id="0" name=""/>
        <dsp:cNvSpPr/>
      </dsp:nvSpPr>
      <dsp:spPr>
        <a:xfrm>
          <a:off x="0" y="2518230"/>
          <a:ext cx="690051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4B33DA-6169-425D-949B-2EAA6DA7365F}">
      <dsp:nvSpPr>
        <dsp:cNvPr id="0" name=""/>
        <dsp:cNvSpPr/>
      </dsp:nvSpPr>
      <dsp:spPr>
        <a:xfrm>
          <a:off x="345025" y="2282070"/>
          <a:ext cx="4830358" cy="472320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GI tract, other tissues</a:t>
          </a:r>
        </a:p>
      </dsp:txBody>
      <dsp:txXfrm>
        <a:off x="368082" y="2305127"/>
        <a:ext cx="4784244" cy="426206"/>
      </dsp:txXfrm>
    </dsp:sp>
    <dsp:sp modelId="{0EDAB7E5-0053-469B-B80E-035F54F754A1}">
      <dsp:nvSpPr>
        <dsp:cNvPr id="0" name=""/>
        <dsp:cNvSpPr/>
      </dsp:nvSpPr>
      <dsp:spPr>
        <a:xfrm>
          <a:off x="0" y="3243990"/>
          <a:ext cx="6900512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56A6E4-97F7-48B3-8DF1-2C4B15DC8242}">
      <dsp:nvSpPr>
        <dsp:cNvPr id="0" name=""/>
        <dsp:cNvSpPr/>
      </dsp:nvSpPr>
      <dsp:spPr>
        <a:xfrm>
          <a:off x="345025" y="3007830"/>
          <a:ext cx="4830358" cy="472320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Therapy not well established</a:t>
          </a:r>
        </a:p>
      </dsp:txBody>
      <dsp:txXfrm>
        <a:off x="368082" y="3030887"/>
        <a:ext cx="4784244" cy="426206"/>
      </dsp:txXfrm>
    </dsp:sp>
    <dsp:sp modelId="{FF725AB0-3D2D-46D2-B241-F71DB7F68455}">
      <dsp:nvSpPr>
        <dsp:cNvPr id="0" name=""/>
        <dsp:cNvSpPr/>
      </dsp:nvSpPr>
      <dsp:spPr>
        <a:xfrm>
          <a:off x="0" y="3969750"/>
          <a:ext cx="6900512" cy="146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333248" rIns="53555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Fecal-oral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Person to Person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Waterborne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Zoonotic (Animal to Human)</a:t>
          </a:r>
        </a:p>
      </dsp:txBody>
      <dsp:txXfrm>
        <a:off x="0" y="3969750"/>
        <a:ext cx="6900512" cy="1461600"/>
      </dsp:txXfrm>
    </dsp:sp>
    <dsp:sp modelId="{B0EA4979-B07C-4909-8DAC-F782860FA487}">
      <dsp:nvSpPr>
        <dsp:cNvPr id="0" name=""/>
        <dsp:cNvSpPr/>
      </dsp:nvSpPr>
      <dsp:spPr>
        <a:xfrm>
          <a:off x="345025" y="3733590"/>
          <a:ext cx="4830358" cy="4723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Transmission:</a:t>
          </a:r>
        </a:p>
      </dsp:txBody>
      <dsp:txXfrm>
        <a:off x="368082" y="3756647"/>
        <a:ext cx="4784244" cy="4262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208FCB-D18C-430E-AF90-F807A8033E58}">
      <dsp:nvSpPr>
        <dsp:cNvPr id="0" name=""/>
        <dsp:cNvSpPr/>
      </dsp:nvSpPr>
      <dsp:spPr>
        <a:xfrm>
          <a:off x="0" y="403053"/>
          <a:ext cx="5709920" cy="12237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3153" tIns="437388" rIns="443153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Oocysts are pink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4-6 microns with visible sporozoites</a:t>
          </a:r>
        </a:p>
      </dsp:txBody>
      <dsp:txXfrm>
        <a:off x="0" y="403053"/>
        <a:ext cx="5709920" cy="1223775"/>
      </dsp:txXfrm>
    </dsp:sp>
    <dsp:sp modelId="{9B51864A-121E-4542-B9A4-113F38DA7FD5}">
      <dsp:nvSpPr>
        <dsp:cNvPr id="0" name=""/>
        <dsp:cNvSpPr/>
      </dsp:nvSpPr>
      <dsp:spPr>
        <a:xfrm>
          <a:off x="285496" y="93093"/>
          <a:ext cx="3996944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075" tIns="0" rIns="15107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Modified Acid Fast Stain</a:t>
          </a:r>
        </a:p>
      </dsp:txBody>
      <dsp:txXfrm>
        <a:off x="315758" y="123355"/>
        <a:ext cx="3936420" cy="559396"/>
      </dsp:txXfrm>
    </dsp:sp>
    <dsp:sp modelId="{5B7E13BA-81F8-4E50-8B72-0EA505261761}">
      <dsp:nvSpPr>
        <dsp:cNvPr id="0" name=""/>
        <dsp:cNvSpPr/>
      </dsp:nvSpPr>
      <dsp:spPr>
        <a:xfrm>
          <a:off x="0" y="2050188"/>
          <a:ext cx="5709920" cy="158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3153" tIns="437388" rIns="443153" bIns="149352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DFA (shown, apple green)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EIA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Lateral flow</a:t>
          </a:r>
        </a:p>
      </dsp:txBody>
      <dsp:txXfrm>
        <a:off x="0" y="2050188"/>
        <a:ext cx="5709920" cy="1587600"/>
      </dsp:txXfrm>
    </dsp:sp>
    <dsp:sp modelId="{48478EEC-206D-430B-AFC1-9C39978E5157}">
      <dsp:nvSpPr>
        <dsp:cNvPr id="0" name=""/>
        <dsp:cNvSpPr/>
      </dsp:nvSpPr>
      <dsp:spPr>
        <a:xfrm>
          <a:off x="285496" y="1740228"/>
          <a:ext cx="3996944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075" tIns="0" rIns="15107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Immunoassay</a:t>
          </a:r>
        </a:p>
      </dsp:txBody>
      <dsp:txXfrm>
        <a:off x="315758" y="1770490"/>
        <a:ext cx="3936420" cy="559396"/>
      </dsp:txXfrm>
    </dsp:sp>
    <dsp:sp modelId="{323FF1E4-E3AC-44A6-929F-E2721DEBC0D3}">
      <dsp:nvSpPr>
        <dsp:cNvPr id="0" name=""/>
        <dsp:cNvSpPr/>
      </dsp:nvSpPr>
      <dsp:spPr>
        <a:xfrm>
          <a:off x="0" y="4061149"/>
          <a:ext cx="5709920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2DC0FD-1334-4B3A-A326-ACC540EA9F5E}">
      <dsp:nvSpPr>
        <dsp:cNvPr id="0" name=""/>
        <dsp:cNvSpPr/>
      </dsp:nvSpPr>
      <dsp:spPr>
        <a:xfrm>
          <a:off x="285496" y="3751189"/>
          <a:ext cx="3996944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075" tIns="0" rIns="151075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NAAT</a:t>
          </a:r>
        </a:p>
      </dsp:txBody>
      <dsp:txXfrm>
        <a:off x="315758" y="3781451"/>
        <a:ext cx="3936420" cy="55939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0F712-003E-4B3B-ABB6-9EE2EDDB4F3C}">
      <dsp:nvSpPr>
        <dsp:cNvPr id="0" name=""/>
        <dsp:cNvSpPr/>
      </dsp:nvSpPr>
      <dsp:spPr>
        <a:xfrm>
          <a:off x="0" y="1021"/>
          <a:ext cx="4529137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Modified Trichrome</a:t>
          </a:r>
        </a:p>
      </dsp:txBody>
      <dsp:txXfrm>
        <a:off x="46541" y="47562"/>
        <a:ext cx="4436055" cy="860321"/>
      </dsp:txXfrm>
    </dsp:sp>
    <dsp:sp modelId="{DAC224A3-FDED-4313-8994-DBC9900936B7}">
      <dsp:nvSpPr>
        <dsp:cNvPr id="0" name=""/>
        <dsp:cNvSpPr/>
      </dsp:nvSpPr>
      <dsp:spPr>
        <a:xfrm>
          <a:off x="0" y="1023545"/>
          <a:ext cx="4529137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Chemofluorescent Optical Brightening Agents</a:t>
          </a:r>
        </a:p>
      </dsp:txBody>
      <dsp:txXfrm>
        <a:off x="46541" y="1070086"/>
        <a:ext cx="4436055" cy="860321"/>
      </dsp:txXfrm>
    </dsp:sp>
    <dsp:sp modelId="{BABCCAA0-2367-414B-B75B-0BBF4AD3FF6A}">
      <dsp:nvSpPr>
        <dsp:cNvPr id="0" name=""/>
        <dsp:cNvSpPr/>
      </dsp:nvSpPr>
      <dsp:spPr>
        <a:xfrm>
          <a:off x="0" y="1976949"/>
          <a:ext cx="4529137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80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900" kern="1200"/>
            <a:t>Calcofluor White</a:t>
          </a:r>
        </a:p>
      </dsp:txBody>
      <dsp:txXfrm>
        <a:off x="0" y="1976949"/>
        <a:ext cx="4529137" cy="397440"/>
      </dsp:txXfrm>
    </dsp:sp>
    <dsp:sp modelId="{47EF8626-ABE3-4D48-81D3-DCC309292434}">
      <dsp:nvSpPr>
        <dsp:cNvPr id="0" name=""/>
        <dsp:cNvSpPr/>
      </dsp:nvSpPr>
      <dsp:spPr>
        <a:xfrm>
          <a:off x="0" y="2374389"/>
          <a:ext cx="4529137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Electron Microscopy (Gold Standard)</a:t>
          </a:r>
        </a:p>
      </dsp:txBody>
      <dsp:txXfrm>
        <a:off x="46541" y="2420930"/>
        <a:ext cx="4436055" cy="860321"/>
      </dsp:txXfrm>
    </dsp:sp>
    <dsp:sp modelId="{F1C04E85-DE5C-4570-9EAF-3F077CC9A8F3}">
      <dsp:nvSpPr>
        <dsp:cNvPr id="0" name=""/>
        <dsp:cNvSpPr/>
      </dsp:nvSpPr>
      <dsp:spPr>
        <a:xfrm>
          <a:off x="0" y="3396912"/>
          <a:ext cx="4529137" cy="9534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Spores are 1.5-3 microns</a:t>
          </a:r>
        </a:p>
      </dsp:txBody>
      <dsp:txXfrm>
        <a:off x="46541" y="3443453"/>
        <a:ext cx="4436055" cy="86032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22395-5000-4572-A70E-4F2844DD0F06}">
      <dsp:nvSpPr>
        <dsp:cNvPr id="0" name=""/>
        <dsp:cNvSpPr/>
      </dsp:nvSpPr>
      <dsp:spPr>
        <a:xfrm>
          <a:off x="0" y="653180"/>
          <a:ext cx="6666833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8A5A14-D8E1-43C9-863B-186795F795CB}">
      <dsp:nvSpPr>
        <dsp:cNvPr id="0" name=""/>
        <dsp:cNvSpPr/>
      </dsp:nvSpPr>
      <dsp:spPr>
        <a:xfrm>
          <a:off x="333341" y="48020"/>
          <a:ext cx="4666783" cy="12103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i="1" kern="1200"/>
            <a:t>Naegleria fowleri</a:t>
          </a:r>
          <a:endParaRPr lang="en-US" sz="4100" kern="1200"/>
        </a:p>
      </dsp:txBody>
      <dsp:txXfrm>
        <a:off x="392424" y="107103"/>
        <a:ext cx="4548617" cy="1092154"/>
      </dsp:txXfrm>
    </dsp:sp>
    <dsp:sp modelId="{92A388BF-4001-4353-A2EB-2A980EF24C46}">
      <dsp:nvSpPr>
        <dsp:cNvPr id="0" name=""/>
        <dsp:cNvSpPr/>
      </dsp:nvSpPr>
      <dsp:spPr>
        <a:xfrm>
          <a:off x="0" y="2512940"/>
          <a:ext cx="6666833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4AA4CD-B0C1-4A3B-94F7-6EB4A7B1085E}">
      <dsp:nvSpPr>
        <dsp:cNvPr id="0" name=""/>
        <dsp:cNvSpPr/>
      </dsp:nvSpPr>
      <dsp:spPr>
        <a:xfrm>
          <a:off x="333341" y="1907780"/>
          <a:ext cx="4666783" cy="121032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i="1" kern="1200"/>
            <a:t>Acanthamoeba</a:t>
          </a:r>
          <a:endParaRPr lang="en-US" sz="4100" kern="1200"/>
        </a:p>
      </dsp:txBody>
      <dsp:txXfrm>
        <a:off x="392424" y="1966863"/>
        <a:ext cx="4548617" cy="1092154"/>
      </dsp:txXfrm>
    </dsp:sp>
    <dsp:sp modelId="{138DBAD9-DAB2-48CE-B829-0168D9BBDF20}">
      <dsp:nvSpPr>
        <dsp:cNvPr id="0" name=""/>
        <dsp:cNvSpPr/>
      </dsp:nvSpPr>
      <dsp:spPr>
        <a:xfrm>
          <a:off x="0" y="4372700"/>
          <a:ext cx="6666833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C747A2-F776-4102-AA92-42EBBCA4A2B8}">
      <dsp:nvSpPr>
        <dsp:cNvPr id="0" name=""/>
        <dsp:cNvSpPr/>
      </dsp:nvSpPr>
      <dsp:spPr>
        <a:xfrm>
          <a:off x="333341" y="3767540"/>
          <a:ext cx="4666783" cy="121032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i="1" kern="1200"/>
            <a:t>Balamuthia</a:t>
          </a:r>
          <a:endParaRPr lang="en-US" sz="4100" kern="1200"/>
        </a:p>
      </dsp:txBody>
      <dsp:txXfrm>
        <a:off x="392424" y="3826623"/>
        <a:ext cx="4548617" cy="109215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01A4BA-757B-4E48-8F7C-E84825C1403A}">
      <dsp:nvSpPr>
        <dsp:cNvPr id="0" name=""/>
        <dsp:cNvSpPr/>
      </dsp:nvSpPr>
      <dsp:spPr>
        <a:xfrm>
          <a:off x="0" y="42424"/>
          <a:ext cx="6184153" cy="75477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Causes primary amebic meningoencephalitis (PAM)</a:t>
          </a:r>
        </a:p>
      </dsp:txBody>
      <dsp:txXfrm>
        <a:off x="36845" y="79269"/>
        <a:ext cx="6110463" cy="681087"/>
      </dsp:txXfrm>
    </dsp:sp>
    <dsp:sp modelId="{6C749528-D7A1-4CBB-93BE-306378D8FF4E}">
      <dsp:nvSpPr>
        <dsp:cNvPr id="0" name=""/>
        <dsp:cNvSpPr/>
      </dsp:nvSpPr>
      <dsp:spPr>
        <a:xfrm>
          <a:off x="0" y="851922"/>
          <a:ext cx="6184153" cy="754777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Inhabits fresh water and moist soil</a:t>
          </a:r>
        </a:p>
      </dsp:txBody>
      <dsp:txXfrm>
        <a:off x="36845" y="888767"/>
        <a:ext cx="6110463" cy="681087"/>
      </dsp:txXfrm>
    </dsp:sp>
    <dsp:sp modelId="{570D6C22-A399-436D-A5AC-BC9997DAE629}">
      <dsp:nvSpPr>
        <dsp:cNvPr id="0" name=""/>
        <dsp:cNvSpPr/>
      </dsp:nvSpPr>
      <dsp:spPr>
        <a:xfrm>
          <a:off x="0" y="1661420"/>
          <a:ext cx="6184153" cy="754777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Most cases in the United States have been associated with warm freshwater exposure in southern states</a:t>
          </a:r>
        </a:p>
      </dsp:txBody>
      <dsp:txXfrm>
        <a:off x="36845" y="1698265"/>
        <a:ext cx="6110463" cy="681087"/>
      </dsp:txXfrm>
    </dsp:sp>
    <dsp:sp modelId="{E5E43926-B2B2-49A6-900D-9C89E6F0D95A}">
      <dsp:nvSpPr>
        <dsp:cNvPr id="0" name=""/>
        <dsp:cNvSpPr/>
      </dsp:nvSpPr>
      <dsp:spPr>
        <a:xfrm>
          <a:off x="0" y="2470918"/>
          <a:ext cx="6184153" cy="754777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Enters body through olfactory epithelium when swimming/diviing</a:t>
          </a:r>
        </a:p>
      </dsp:txBody>
      <dsp:txXfrm>
        <a:off x="36845" y="2507763"/>
        <a:ext cx="6110463" cy="681087"/>
      </dsp:txXfrm>
    </dsp:sp>
    <dsp:sp modelId="{33323C35-9056-43AF-89C5-0B0191BA820B}">
      <dsp:nvSpPr>
        <dsp:cNvPr id="0" name=""/>
        <dsp:cNvSpPr/>
      </dsp:nvSpPr>
      <dsp:spPr>
        <a:xfrm>
          <a:off x="0" y="3280416"/>
          <a:ext cx="6184153" cy="754777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Rare, rapid onset, nearly always fatal within days</a:t>
          </a:r>
        </a:p>
      </dsp:txBody>
      <dsp:txXfrm>
        <a:off x="36845" y="3317261"/>
        <a:ext cx="6110463" cy="681087"/>
      </dsp:txXfrm>
    </dsp:sp>
    <dsp:sp modelId="{9EB5D217-E2BD-4B31-A3FD-283D8D13BC1B}">
      <dsp:nvSpPr>
        <dsp:cNvPr id="0" name=""/>
        <dsp:cNvSpPr/>
      </dsp:nvSpPr>
      <dsp:spPr>
        <a:xfrm>
          <a:off x="0" y="4089914"/>
          <a:ext cx="6184153" cy="75477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Headaches, nausea, vomiting, seizures, and coma</a:t>
          </a:r>
        </a:p>
      </dsp:txBody>
      <dsp:txXfrm>
        <a:off x="36845" y="4126759"/>
        <a:ext cx="6110463" cy="681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961C5-A038-4789-A062-7697DA69EB5E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7185C-9C31-49AD-B258-06D01FC69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59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C81B0C-586F-F948-BF3B-E920EC9DBB51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0652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C81B0C-586F-F948-BF3B-E920EC9DBB51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73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C81B0C-586F-F948-BF3B-E920EC9DBB51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057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C550E-9E6D-8F17-9305-D5EABA8F1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8E4ED-511B-2C57-EC3F-2C7270D95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B24A1-D0ED-C219-6BB8-08A45D4A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FCAA-7B75-403C-A9A8-4A08BB73B11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EF3C8-9A9A-8566-CE17-A0C749BAD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58FCC-3E70-18C1-F9FD-0B1EFD93B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DE30A-EA14-4D82-91F2-62C29993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98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6D81-3C32-A172-3394-8C1560426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6238E9-6AD9-ACC5-A1BF-2D2E7F817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1F435-83B4-5339-7B92-26D4C4E0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FCAA-7B75-403C-A9A8-4A08BB73B11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B85E7-AFE3-5F42-8756-34F1192D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B6552-2AFE-57E8-DD6D-CB3D02D15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DE30A-EA14-4D82-91F2-62C29993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1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A2C605-FDEB-826D-AA35-741225285E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B94972-E6FA-AE49-3E17-F8DD1367F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6D285-3981-F107-7CF7-ED73D61D5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FCAA-7B75-403C-A9A8-4A08BB73B11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FB73B-4C41-97C9-8A53-917433A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61883-8BC1-C163-6349-C4C31BBA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DE30A-EA14-4D82-91F2-62C29993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51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BF77D-B9A0-C817-6B06-595B85B5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274B6-05F1-C6F1-8682-3B9A6250F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DE850-2853-2CA7-885E-6C4D27655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FCAA-7B75-403C-A9A8-4A08BB73B11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62654-9BD0-87E1-8938-D7CC1BB46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44054-051B-B275-69EE-D1C7D6DD3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DE30A-EA14-4D82-91F2-62C29993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4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5E94F-4A0D-4EAB-DD2D-9895065A5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E7788-0989-0E0A-83EF-AF945D1F0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2F4FB-7B91-DD0C-58F0-B972B301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FCAA-7B75-403C-A9A8-4A08BB73B11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D24CD-3C84-A12D-7D21-2D7E8C04F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F34D9-5E6B-219F-93A3-31AA63EE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DE30A-EA14-4D82-91F2-62C29993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20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8CCDF-B49C-8099-4CD9-361556EE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9CA60-32B5-E7DD-B2BD-EF98391E4A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B3E24F-E5CC-5BB5-C7C3-BD53DD42D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5D9E4-C4DC-7769-06F8-C519AEF9D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FCAA-7B75-403C-A9A8-4A08BB73B11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EF9A2-5D89-A896-0DD8-085B3ECC9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CBF61-23C7-5812-77C6-62918C25C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DE30A-EA14-4D82-91F2-62C29993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5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2F6FD-427A-BA0F-5F99-CD7222A91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BCF6CA-2C0A-A061-55F2-EF280F4D4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4A1283-997D-367F-D773-3604104D9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4B5F23-61C7-8C25-9933-EC3D24C43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59BC20-A6D3-0DD4-4839-53947DBC6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E4157D-8B37-FCCF-DC71-E5A44E8C3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FCAA-7B75-403C-A9A8-4A08BB73B11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725AC7-A925-470E-0693-6F822BF3D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0CC0E-6F5F-D92F-0C8B-6EA160E9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DE30A-EA14-4D82-91F2-62C29993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75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5D8D1-AA1E-05B8-18C8-F2EB6695C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845ED0-15F6-E1BF-AAD3-9129EEA2E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FCAA-7B75-403C-A9A8-4A08BB73B11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9269B3-B5D6-9208-F435-F6BFA484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9E8AF7-FFC2-26F0-1800-50AE94E9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DE30A-EA14-4D82-91F2-62C29993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1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49B323-4255-AEA2-DFA7-A82225D27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FCAA-7B75-403C-A9A8-4A08BB73B11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DC9CB-2E44-568C-74AE-3C47835BE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53E1A-94CB-B3C5-758A-81B7B9E6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DE30A-EA14-4D82-91F2-62C29993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46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D94F1-1FB9-0182-4CEE-7278D1E02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81219-8C57-4902-5DB5-E4B51F7FC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61CE5D-EC1C-7785-CB91-C7F2E9349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5C0BE-5A54-6198-DB45-C4C539AB2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FCAA-7B75-403C-A9A8-4A08BB73B11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E55D5-3F49-B6E8-265A-71F89A2A1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3D23F-B5E7-CC6A-3970-326E670A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DE30A-EA14-4D82-91F2-62C29993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04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26FA6-E7CD-214A-9161-5E504A7FB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FE0B82-DF07-EB94-FB3D-9CA6643A31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833E6-DF95-6FBA-DC28-78102EE8A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17434-442F-958D-FA85-E81277B45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FFCAA-7B75-403C-A9A8-4A08BB73B11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BE885-730B-0A0F-AE5A-BEEA1A162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8B507-2EDB-C7BF-6F3A-ACDA34307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DE30A-EA14-4D82-91F2-62C29993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72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2AB5A6-A569-F5AB-C269-469144CB3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63532-74B0-7CF7-0D79-00C7924C6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A5B44-6E8A-078D-123E-C1BDA09E1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FCAA-7B75-403C-A9A8-4A08BB73B11D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837FF-D142-B5F9-E059-FD58B6ECC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1AD90-1B59-16F7-D202-884BFAF2C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DE30A-EA14-4D82-91F2-62C29993A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7.jpeg"/><Relationship Id="rId7" Type="http://schemas.openxmlformats.org/officeDocument/2006/relationships/image" Target="../media/image3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44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diagramLayout" Target="../diagrams/layout6.xml"/><Relationship Id="rId7" Type="http://schemas.openxmlformats.org/officeDocument/2006/relationships/image" Target="../media/image53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microbewiki.kenyon.edu/images/4/4f/Microcell.jpg_copy.jp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6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diagramLayout" Target="../diagrams/layout11.xml"/><Relationship Id="rId7" Type="http://schemas.openxmlformats.org/officeDocument/2006/relationships/image" Target="../media/image74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79.jp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C03142-B535-3F44-4176-A0E8FD964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22" y="586855"/>
            <a:ext cx="335507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Diagnostic Parasitology -  Intestinal Protozoan Parasites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05A05-485F-A156-D05B-682646D6F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4810" y="645836"/>
            <a:ext cx="7741130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dirty="0"/>
              <a:t>Created by: Dr. Holly </a:t>
            </a:r>
            <a:r>
              <a:rPr lang="en-US" sz="2000" dirty="0" err="1"/>
              <a:t>Huse</a:t>
            </a:r>
            <a:r>
              <a:rPr lang="en-US" sz="2000" dirty="0"/>
              <a:t> PhD, D(ABMM)</a:t>
            </a:r>
          </a:p>
          <a:p>
            <a:r>
              <a:rPr lang="en-US" sz="2000" dirty="0"/>
              <a:t>Harbor UCLA Medical Center Clinical Microbiology Director</a:t>
            </a:r>
          </a:p>
          <a:p>
            <a:r>
              <a:rPr lang="en-US" sz="2000" dirty="0"/>
              <a:t>Edited by: Qichao Stephen Ji, MS., MSc., MLS(ASCP)SBB, CQA(ASQ)</a:t>
            </a:r>
          </a:p>
          <a:p>
            <a:r>
              <a:rPr lang="en-US" sz="2000" dirty="0"/>
              <a:t>Clinical Laboratory Scientist Instructor</a:t>
            </a:r>
          </a:p>
        </p:txBody>
      </p:sp>
    </p:spTree>
    <p:extLst>
      <p:ext uri="{BB962C8B-B14F-4D97-AF65-F5344CB8AC3E}">
        <p14:creationId xmlns:p14="http://schemas.microsoft.com/office/powerpoint/2010/main" val="766560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Endolimax</a:t>
            </a:r>
            <a:r>
              <a:rPr lang="en-US" i="1" dirty="0"/>
              <a:t> nana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1" y="1371600"/>
            <a:ext cx="3771901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/>
              <a:t>Trophozoites:</a:t>
            </a:r>
          </a:p>
          <a:p>
            <a:pPr lvl="1">
              <a:defRPr/>
            </a:pPr>
            <a:r>
              <a:rPr lang="en-US" sz="2000" dirty="0"/>
              <a:t>Non-pathogenic</a:t>
            </a:r>
          </a:p>
          <a:p>
            <a:pPr lvl="1">
              <a:defRPr/>
            </a:pPr>
            <a:r>
              <a:rPr lang="en-US" sz="2000" dirty="0"/>
              <a:t>6-12 microns</a:t>
            </a:r>
          </a:p>
          <a:p>
            <a:pPr lvl="1">
              <a:defRPr/>
            </a:pPr>
            <a:r>
              <a:rPr lang="en-US" sz="2000" dirty="0"/>
              <a:t>Single nucleus</a:t>
            </a:r>
          </a:p>
          <a:p>
            <a:pPr lvl="1">
              <a:defRPr/>
            </a:pPr>
            <a:r>
              <a:rPr lang="en-US" sz="2000" dirty="0"/>
              <a:t>Large </a:t>
            </a:r>
            <a:r>
              <a:rPr lang="en-US" sz="2000" dirty="0" err="1"/>
              <a:t>karyosome</a:t>
            </a:r>
            <a:r>
              <a:rPr lang="en-US" sz="2000" dirty="0"/>
              <a:t>, nuclear variation</a:t>
            </a:r>
          </a:p>
          <a:p>
            <a:pPr lvl="1">
              <a:defRPr/>
            </a:pPr>
            <a:r>
              <a:rPr lang="en-US" sz="2000" dirty="0"/>
              <a:t>No peripheral chromatin</a:t>
            </a:r>
          </a:p>
          <a:p>
            <a:pPr lvl="1">
              <a:defRPr/>
            </a:pPr>
            <a:r>
              <a:rPr lang="en-US" sz="2000" dirty="0"/>
              <a:t>May ingest bacteria</a:t>
            </a:r>
          </a:p>
          <a:p>
            <a:endParaRPr lang="en-US" sz="2000" dirty="0"/>
          </a:p>
        </p:txBody>
      </p:sp>
      <p:pic>
        <p:nvPicPr>
          <p:cNvPr id="4" name="Picture 7" descr="enantrop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1645" r="36574" b="31624"/>
          <a:stretch/>
        </p:blipFill>
        <p:spPr bwMode="auto">
          <a:xfrm>
            <a:off x="7010400" y="4057651"/>
            <a:ext cx="175260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BB981E-CD88-4184-97B1-BAAAB185B24E}"/>
              </a:ext>
            </a:extLst>
          </p:cNvPr>
          <p:cNvSpPr/>
          <p:nvPr/>
        </p:nvSpPr>
        <p:spPr>
          <a:xfrm>
            <a:off x="2103620" y="1447801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Cysts: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Non-pathogenic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Spherical and ellipsoidal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5-10 microns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4 large nuclei with no peripheral chromatin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Nuclei are not visible in unstained wet mounts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34813D-359D-410B-B60D-A8A9463D83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3" t="23967" r="19705" b="26874"/>
          <a:stretch/>
        </p:blipFill>
        <p:spPr>
          <a:xfrm>
            <a:off x="1693557" y="4061618"/>
            <a:ext cx="2743200" cy="2286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E6393D-3557-42BF-A337-21F8F033C9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9" t="27423" r="36564" b="40311"/>
          <a:stretch/>
        </p:blipFill>
        <p:spPr>
          <a:xfrm>
            <a:off x="4474860" y="4061618"/>
            <a:ext cx="2383140" cy="2286001"/>
          </a:xfrm>
          <a:prstGeom prst="rect">
            <a:avLst/>
          </a:prstGeom>
        </p:spPr>
      </p:pic>
      <p:pic>
        <p:nvPicPr>
          <p:cNvPr id="1026" name="Picture 2" descr="Figure A: Trophozoite of &lt;em&gt;E. nana&lt;/em&gt; stained with trichrome.">
            <a:extLst>
              <a:ext uri="{FF2B5EF4-FFF2-40B4-BE49-F238E27FC236}">
                <a16:creationId xmlns:a16="http://schemas.microsoft.com/office/drawing/2014/main" id="{8A8FE865-5319-48A1-BED6-6F101FD89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12667" r="19934" b="29935"/>
          <a:stretch/>
        </p:blipFill>
        <p:spPr bwMode="auto">
          <a:xfrm>
            <a:off x="8835414" y="4047817"/>
            <a:ext cx="1756386" cy="164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70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Iodamoeba</a:t>
            </a:r>
            <a:r>
              <a:rPr lang="en-US" i="1" dirty="0"/>
              <a:t> </a:t>
            </a:r>
            <a:r>
              <a:rPr lang="en-US" i="1" dirty="0" err="1"/>
              <a:t>butschlii</a:t>
            </a:r>
            <a:r>
              <a:rPr lang="en-US" i="1" dirty="0"/>
              <a:t> </a:t>
            </a:r>
            <a:r>
              <a:rPr lang="en-US" dirty="0"/>
              <a:t>trophozoites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9433" y="1687487"/>
            <a:ext cx="3486150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/>
              <a:t>Trophozoites:</a:t>
            </a:r>
          </a:p>
          <a:p>
            <a:pPr lvl="1">
              <a:defRPr/>
            </a:pPr>
            <a:r>
              <a:rPr lang="en-US" sz="2000" dirty="0"/>
              <a:t>Non-pathogenic</a:t>
            </a:r>
          </a:p>
          <a:p>
            <a:pPr lvl="1">
              <a:defRPr/>
            </a:pPr>
            <a:r>
              <a:rPr lang="en-US" sz="2000" dirty="0"/>
              <a:t>8-20 microns</a:t>
            </a:r>
          </a:p>
          <a:p>
            <a:pPr lvl="1">
              <a:defRPr/>
            </a:pPr>
            <a:r>
              <a:rPr lang="en-US" sz="2000" dirty="0"/>
              <a:t>Single nucleus</a:t>
            </a:r>
          </a:p>
          <a:p>
            <a:pPr lvl="1">
              <a:defRPr/>
            </a:pPr>
            <a:r>
              <a:rPr lang="en-US" sz="2000" dirty="0"/>
              <a:t>Large </a:t>
            </a:r>
            <a:r>
              <a:rPr lang="en-US" sz="2000" dirty="0" err="1"/>
              <a:t>karyosome</a:t>
            </a:r>
            <a:r>
              <a:rPr lang="en-US" sz="2000" dirty="0"/>
              <a:t> “Basket nucleus”</a:t>
            </a:r>
          </a:p>
          <a:p>
            <a:pPr lvl="1">
              <a:defRPr/>
            </a:pPr>
            <a:r>
              <a:rPr lang="en-US" sz="2000" dirty="0"/>
              <a:t>No peripheral chromatin</a:t>
            </a:r>
          </a:p>
          <a:p>
            <a:pPr lvl="1">
              <a:defRPr/>
            </a:pPr>
            <a:r>
              <a:rPr lang="en-US" sz="2000" dirty="0"/>
              <a:t>May ingest bacteria</a:t>
            </a:r>
          </a:p>
          <a:p>
            <a:endParaRPr lang="en-US" sz="20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1" b="45462"/>
          <a:stretch/>
        </p:blipFill>
        <p:spPr>
          <a:xfrm>
            <a:off x="6096000" y="4495801"/>
            <a:ext cx="4419600" cy="1676401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015577-224B-42E7-ACEE-4BCE112FC3B4}"/>
              </a:ext>
            </a:extLst>
          </p:cNvPr>
          <p:cNvSpPr/>
          <p:nvPr/>
        </p:nvSpPr>
        <p:spPr>
          <a:xfrm>
            <a:off x="2286000" y="1717468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Cysts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Non-pathogenic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5-20 microns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Oval to round cysts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Single nucleus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Large, </a:t>
            </a:r>
            <a:r>
              <a:rPr lang="en-US" sz="2000" u="sng" dirty="0"/>
              <a:t>compact glycogen vacuole </a:t>
            </a:r>
            <a:r>
              <a:rPr lang="en-US" sz="2000" dirty="0"/>
              <a:t>present</a:t>
            </a:r>
          </a:p>
        </p:txBody>
      </p:sp>
      <p:pic>
        <p:nvPicPr>
          <p:cNvPr id="6" name="Picture 9" descr="Iodamoeba bütschlii cyst ">
            <a:extLst>
              <a:ext uri="{FF2B5EF4-FFF2-40B4-BE49-F238E27FC236}">
                <a16:creationId xmlns:a16="http://schemas.microsoft.com/office/drawing/2014/main" id="{65D7E199-AD63-4B6E-A271-F41BF709B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7"/>
          <a:stretch/>
        </p:blipFill>
        <p:spPr bwMode="auto">
          <a:xfrm>
            <a:off x="1676400" y="3962401"/>
            <a:ext cx="2509838" cy="230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Figure C">
            <a:extLst>
              <a:ext uri="{FF2B5EF4-FFF2-40B4-BE49-F238E27FC236}">
                <a16:creationId xmlns:a16="http://schemas.microsoft.com/office/drawing/2014/main" id="{2E81B444-0DD1-4647-921E-4EFC0619B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3963650"/>
            <a:ext cx="2387183" cy="238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i="1" dirty="0" err="1"/>
              <a:t>Blastocystis</a:t>
            </a:r>
            <a:r>
              <a:rPr lang="en-US" i="1" dirty="0"/>
              <a:t> </a:t>
            </a:r>
            <a:r>
              <a:rPr lang="en-US" i="1" dirty="0" err="1"/>
              <a:t>hominis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600"/>
              <a:t>Pathogen: debatable</a:t>
            </a:r>
          </a:p>
          <a:p>
            <a:pPr>
              <a:defRPr/>
            </a:pPr>
            <a:r>
              <a:rPr lang="en-US" sz="2600"/>
              <a:t>Most commonly recovered parasite in O&amp;P exam</a:t>
            </a:r>
          </a:p>
          <a:p>
            <a:pPr>
              <a:defRPr/>
            </a:pPr>
            <a:r>
              <a:rPr lang="en-US" sz="2600"/>
              <a:t>6-40 microns</a:t>
            </a:r>
          </a:p>
          <a:p>
            <a:pPr>
              <a:defRPr/>
            </a:pPr>
            <a:r>
              <a:rPr lang="en-US" sz="2600"/>
              <a:t>Central body form</a:t>
            </a:r>
          </a:p>
          <a:p>
            <a:pPr>
              <a:defRPr/>
            </a:pPr>
            <a:r>
              <a:rPr lang="en-US" sz="2600"/>
              <a:t>Large central mass, surrounded by </a:t>
            </a:r>
          </a:p>
          <a:p>
            <a:pPr marL="0" indent="0">
              <a:buNone/>
              <a:defRPr/>
            </a:pPr>
            <a:r>
              <a:rPr lang="en-US" sz="2600"/>
              <a:t>    small multiple nuclei </a:t>
            </a:r>
          </a:p>
          <a:p>
            <a:pPr>
              <a:defRPr/>
            </a:pPr>
            <a:r>
              <a:rPr lang="en-US" sz="2600"/>
              <a:t>Quantitate organism when reporting</a:t>
            </a:r>
          </a:p>
          <a:p>
            <a:endParaRPr lang="en-US" sz="26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11" descr="blastotrichomestain4">
            <a:extLst>
              <a:ext uri="{FF2B5EF4-FFF2-40B4-BE49-F238E27FC236}">
                <a16:creationId xmlns:a16="http://schemas.microsoft.com/office/drawing/2014/main" id="{14732F46-BC04-0E42-9C3B-C8D34BB94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" r="1" b="1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9" descr="blastoiodin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4533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29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20068F-64F6-49B4-9B8A-85D6F05EA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Key points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24D6CA7-332C-C34D-80C3-341A69BB68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867752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5078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7EE5D-9A92-4771-8AA0-2FE5C2D6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Quick Review: Name that organism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53BA361-C89B-4B48-A1BD-B07D9EF48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t="10074" b="9630"/>
          <a:stretch/>
        </p:blipFill>
        <p:spPr bwMode="auto">
          <a:xfrm>
            <a:off x="180985" y="675640"/>
            <a:ext cx="4992985" cy="550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535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6" name="Rectangle 32775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Title 1">
            <a:extLst>
              <a:ext uri="{FF2B5EF4-FFF2-40B4-BE49-F238E27FC236}">
                <a16:creationId xmlns:a16="http://schemas.microsoft.com/office/drawing/2014/main" id="{28FDFFB3-1FA4-A145-A29D-352FD02E0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Intestinal Protozoa-Flagellates</a:t>
            </a:r>
          </a:p>
        </p:txBody>
      </p:sp>
      <p:sp>
        <p:nvSpPr>
          <p:cNvPr id="32778" name="Rectangle: Rounded Corners 32777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2772" name="TextBox 2">
            <a:extLst>
              <a:ext uri="{FF2B5EF4-FFF2-40B4-BE49-F238E27FC236}">
                <a16:creationId xmlns:a16="http://schemas.microsoft.com/office/drawing/2014/main" id="{144B7878-4DBA-E7C3-03C0-659950DB51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974630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31395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41CE1B-6666-4944-BF37-5431813F8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Flagellates found in stool</a:t>
            </a:r>
          </a:p>
        </p:txBody>
      </p:sp>
      <p:grpSp>
        <p:nvGrpSpPr>
          <p:cNvPr id="5" name="object 6">
            <a:extLst>
              <a:ext uri="{FF2B5EF4-FFF2-40B4-BE49-F238E27FC236}">
                <a16:creationId xmlns:a16="http://schemas.microsoft.com/office/drawing/2014/main" id="{664F46FC-5E7D-394C-8FBA-601754F40C9B}"/>
              </a:ext>
            </a:extLst>
          </p:cNvPr>
          <p:cNvGrpSpPr/>
          <p:nvPr/>
        </p:nvGrpSpPr>
        <p:grpSpPr>
          <a:xfrm>
            <a:off x="1398791" y="2211066"/>
            <a:ext cx="9418359" cy="4433316"/>
            <a:chOff x="1193291" y="1738883"/>
            <a:chExt cx="9966325" cy="4433316"/>
          </a:xfrm>
        </p:grpSpPr>
        <p:sp>
          <p:nvSpPr>
            <p:cNvPr id="6" name="object 7">
              <a:extLst>
                <a:ext uri="{FF2B5EF4-FFF2-40B4-BE49-F238E27FC236}">
                  <a16:creationId xmlns:a16="http://schemas.microsoft.com/office/drawing/2014/main" id="{F001EBB1-E383-134C-9FF5-F988E9C83858}"/>
                </a:ext>
              </a:extLst>
            </p:cNvPr>
            <p:cNvSpPr/>
            <p:nvPr/>
          </p:nvSpPr>
          <p:spPr>
            <a:xfrm>
              <a:off x="1193291" y="1738883"/>
              <a:ext cx="9966325" cy="0"/>
            </a:xfrm>
            <a:custGeom>
              <a:avLst/>
              <a:gdLst/>
              <a:ahLst/>
              <a:cxnLst/>
              <a:rect l="l" t="t" r="r" b="b"/>
              <a:pathLst>
                <a:path w="9966325">
                  <a:moveTo>
                    <a:pt x="0" y="0"/>
                  </a:moveTo>
                  <a:lnTo>
                    <a:pt x="9966325" y="0"/>
                  </a:lnTo>
                </a:path>
              </a:pathLst>
            </a:custGeom>
            <a:ln w="6096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8">
              <a:extLst>
                <a:ext uri="{FF2B5EF4-FFF2-40B4-BE49-F238E27FC236}">
                  <a16:creationId xmlns:a16="http://schemas.microsoft.com/office/drawing/2014/main" id="{49BF53E6-D967-764B-8C2F-758B38D58F4F}"/>
                </a:ext>
              </a:extLst>
            </p:cNvPr>
            <p:cNvSpPr/>
            <p:nvPr/>
          </p:nvSpPr>
          <p:spPr>
            <a:xfrm>
              <a:off x="1905000" y="1752599"/>
              <a:ext cx="7911083" cy="44196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Arrow: Right 7">
            <a:extLst>
              <a:ext uri="{FF2B5EF4-FFF2-40B4-BE49-F238E27FC236}">
                <a16:creationId xmlns:a16="http://schemas.microsoft.com/office/drawing/2014/main" id="{55130103-7048-0547-B35C-C12BF7802CBC}"/>
              </a:ext>
            </a:extLst>
          </p:cNvPr>
          <p:cNvSpPr/>
          <p:nvPr/>
        </p:nvSpPr>
        <p:spPr>
          <a:xfrm rot="19521626" flipH="1" flipV="1">
            <a:off x="6351280" y="2308950"/>
            <a:ext cx="1224672" cy="23296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B4007-70E5-F140-AF88-E58B1FB2D329}"/>
              </a:ext>
            </a:extLst>
          </p:cNvPr>
          <p:cNvSpPr txBox="1"/>
          <p:nvPr/>
        </p:nvSpPr>
        <p:spPr>
          <a:xfrm>
            <a:off x="7468787" y="1803625"/>
            <a:ext cx="1071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Pathogen</a:t>
            </a:r>
          </a:p>
        </p:txBody>
      </p:sp>
    </p:spTree>
    <p:extLst>
      <p:ext uri="{BB962C8B-B14F-4D97-AF65-F5344CB8AC3E}">
        <p14:creationId xmlns:p14="http://schemas.microsoft.com/office/powerpoint/2010/main" val="4011955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922" name="Rectangle 38921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486599BA-08F1-F64C-9011-461C8D15C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+mn-lt"/>
              </a:rPr>
              <a:t>Giardiasis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B047016E-B060-3B42-A52E-991E71B0E4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1" y="1470581"/>
            <a:ext cx="5092194" cy="4706382"/>
          </a:xfrm>
        </p:spPr>
        <p:txBody>
          <a:bodyPr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000" i="1" dirty="0"/>
              <a:t>Giardia lamblia </a:t>
            </a:r>
          </a:p>
          <a:p>
            <a:pPr lvl="1"/>
            <a:r>
              <a:rPr lang="en-US" altLang="en-US" sz="2000" i="1" dirty="0"/>
              <a:t>G. </a:t>
            </a:r>
            <a:r>
              <a:rPr lang="en-US" altLang="en-US" sz="2000" i="1" dirty="0" err="1"/>
              <a:t>duodenalis</a:t>
            </a:r>
            <a:r>
              <a:rPr lang="en-US" altLang="en-US" sz="2000" dirty="0"/>
              <a:t>, </a:t>
            </a:r>
            <a:r>
              <a:rPr lang="en-US" altLang="en-US" sz="2000" i="1" dirty="0"/>
              <a:t>G. intestinalis</a:t>
            </a:r>
            <a:endParaRPr lang="en-US" altLang="en-US" sz="2000" dirty="0"/>
          </a:p>
          <a:p>
            <a:r>
              <a:rPr lang="en-US" altLang="en-US" sz="2000" u="sng" dirty="0"/>
              <a:t>Foul, watery diarrhea</a:t>
            </a:r>
          </a:p>
          <a:p>
            <a:r>
              <a:rPr lang="en-US" altLang="en-US" sz="2000" dirty="0"/>
              <a:t>Mild to severe, </a:t>
            </a:r>
            <a:r>
              <a:rPr lang="en-US" altLang="en-US" sz="2000" dirty="0" err="1"/>
              <a:t>maladsorption</a:t>
            </a:r>
            <a:endParaRPr lang="en-US" altLang="en-US" sz="2000" dirty="0"/>
          </a:p>
          <a:p>
            <a:r>
              <a:rPr lang="en-US" altLang="en-US" sz="2000" dirty="0"/>
              <a:t>Found more frequently in children or in groups that live in close quarters</a:t>
            </a:r>
          </a:p>
          <a:p>
            <a:r>
              <a:rPr lang="en-US" altLang="en-US" sz="2000" dirty="0"/>
              <a:t>Outbreaks</a:t>
            </a:r>
          </a:p>
          <a:p>
            <a:pPr lvl="1"/>
            <a:r>
              <a:rPr lang="en-US" altLang="en-US" sz="2000" dirty="0"/>
              <a:t>Poor sanitation, backpackers, travel</a:t>
            </a:r>
          </a:p>
          <a:p>
            <a:r>
              <a:rPr lang="en-US" altLang="en-US" sz="2000" dirty="0"/>
              <a:t>Waterborne transmission</a:t>
            </a:r>
          </a:p>
          <a:p>
            <a:pPr lvl="1"/>
            <a:r>
              <a:rPr lang="en-US" altLang="en-US" sz="2000" dirty="0"/>
              <a:t>Iodine treatment, filtration, boil</a:t>
            </a:r>
          </a:p>
          <a:p>
            <a:r>
              <a:rPr lang="en-US" altLang="en-US" sz="2000" dirty="0"/>
              <a:t>Ingestion of infective cysts</a:t>
            </a:r>
          </a:p>
          <a:p>
            <a:r>
              <a:rPr lang="en-US" altLang="en-US" sz="2000" dirty="0"/>
              <a:t>Treatment of choice: metronidazole</a:t>
            </a:r>
          </a:p>
          <a:p>
            <a:endParaRPr lang="en-US" altLang="en-US" sz="2000" dirty="0"/>
          </a:p>
        </p:txBody>
      </p:sp>
      <p:sp>
        <p:nvSpPr>
          <p:cNvPr id="38924" name="Oval 3892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917" name="Picture 6" descr="Giardia%20c%202x2%20enhanced">
            <a:extLst>
              <a:ext uri="{FF2B5EF4-FFF2-40B4-BE49-F238E27FC236}">
                <a16:creationId xmlns:a16="http://schemas.microsoft.com/office/drawing/2014/main" id="{FDE59DAD-320D-4243-B705-54F623C5B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27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26" name="Arc 3892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916" name="Picture 6" descr="Giardia,%20trophs%20COLOR%201">
            <a:extLst>
              <a:ext uri="{FF2B5EF4-FFF2-40B4-BE49-F238E27FC236}">
                <a16:creationId xmlns:a16="http://schemas.microsoft.com/office/drawing/2014/main" id="{453E6F97-0D4E-584E-820B-DA109231A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5385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8A7BCB-FE86-4684-B669-62ADD0DE4F01}"/>
              </a:ext>
            </a:extLst>
          </p:cNvPr>
          <p:cNvSpPr txBox="1"/>
          <p:nvPr/>
        </p:nvSpPr>
        <p:spPr>
          <a:xfrm>
            <a:off x="8278826" y="4562031"/>
            <a:ext cx="70410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Cyst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60D541-A84B-4053-A776-806D08839655}"/>
              </a:ext>
            </a:extLst>
          </p:cNvPr>
          <p:cNvSpPr txBox="1"/>
          <p:nvPr/>
        </p:nvSpPr>
        <p:spPr>
          <a:xfrm>
            <a:off x="8078515" y="2197826"/>
            <a:ext cx="90441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FF0000"/>
                </a:solidFill>
              </a:rPr>
              <a:t>Troph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4391" name="Rectangle 144390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D5F5DB9-5443-E247-A835-D254198D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Life cycle</a:t>
            </a:r>
          </a:p>
        </p:txBody>
      </p:sp>
      <p:grpSp>
        <p:nvGrpSpPr>
          <p:cNvPr id="144393" name="Group 14439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4394" name="Rectangle 14439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395" name="Rectangle 14439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396" name="Rectangle 14439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4398" name="Rectangle 14439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400" name="Rectangle 14439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386" name="Picture 2" descr="lifecycle">
            <a:extLst>
              <a:ext uri="{FF2B5EF4-FFF2-40B4-BE49-F238E27FC236}">
                <a16:creationId xmlns:a16="http://schemas.microsoft.com/office/drawing/2014/main" id="{A96CDA53-9361-A840-9A0F-5458F5F53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3821" y="666728"/>
            <a:ext cx="4253343" cy="5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296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B714F-CFEE-EF4B-B319-F1CF186F6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Laboratory diagnosis</a:t>
            </a: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65D24731-79DE-F36F-C84E-C69B6C3D82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9578335"/>
              </p:ext>
            </p:extLst>
          </p:nvPr>
        </p:nvGraphicFramePr>
        <p:xfrm>
          <a:off x="744718" y="1319752"/>
          <a:ext cx="5884683" cy="5233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9" descr="Green lights in the dark&#10;&#10;Description automatically generated">
            <a:extLst>
              <a:ext uri="{FF2B5EF4-FFF2-40B4-BE49-F238E27FC236}">
                <a16:creationId xmlns:a16="http://schemas.microsoft.com/office/drawing/2014/main" id="{8D6AB774-EAC8-484F-8265-60574D18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6658" y="786522"/>
            <a:ext cx="2842029" cy="3163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52BF6C-B74E-46B3-9ACD-E7A5A7416B35}"/>
              </a:ext>
            </a:extLst>
          </p:cNvPr>
          <p:cNvSpPr txBox="1"/>
          <p:nvPr/>
        </p:nvSpPr>
        <p:spPr>
          <a:xfrm>
            <a:off x="8279918" y="324858"/>
            <a:ext cx="675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DFA</a:t>
            </a:r>
          </a:p>
        </p:txBody>
      </p:sp>
      <p:pic>
        <p:nvPicPr>
          <p:cNvPr id="6" name="Picture 8" descr="Crypto,%20Giardia,%20ColorPAC,%20+Giardia%202x3">
            <a:extLst>
              <a:ext uri="{FF2B5EF4-FFF2-40B4-BE49-F238E27FC236}">
                <a16:creationId xmlns:a16="http://schemas.microsoft.com/office/drawing/2014/main" id="{43143F57-20CC-4C86-B9E2-DC40B1B2B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053" y="4495799"/>
            <a:ext cx="3581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D4596CF-AB44-45D4-930A-FA734B523B76}"/>
              </a:ext>
            </a:extLst>
          </p:cNvPr>
          <p:cNvSpPr/>
          <p:nvPr/>
        </p:nvSpPr>
        <p:spPr>
          <a:xfrm>
            <a:off x="6433753" y="410682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000" dirty="0">
                <a:cs typeface="Arial" panose="020B0604020202020204" pitchFamily="34" charset="0"/>
              </a:rPr>
              <a:t>Immunochromatographic assay (IC)</a:t>
            </a:r>
          </a:p>
        </p:txBody>
      </p:sp>
    </p:spTree>
    <p:extLst>
      <p:ext uri="{BB962C8B-B14F-4D97-AF65-F5344CB8AC3E}">
        <p14:creationId xmlns:p14="http://schemas.microsoft.com/office/powerpoint/2010/main" val="1879794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826" name="Rectangle 34825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828" name="Arc 34827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A76A0706-E336-3349-8895-EE8AAB9E7F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+mn-lt"/>
                <a:cs typeface="Arial" panose="020B0604020202020204" pitchFamily="34" charset="0"/>
              </a:rPr>
              <a:t>Amebiasis</a:t>
            </a:r>
          </a:p>
        </p:txBody>
      </p:sp>
      <p:sp>
        <p:nvSpPr>
          <p:cNvPr id="34830" name="Freeform: Shape 34829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4821" name="Picture 5">
            <a:extLst>
              <a:ext uri="{FF2B5EF4-FFF2-40B4-BE49-F238E27FC236}">
                <a16:creationId xmlns:a16="http://schemas.microsoft.com/office/drawing/2014/main" id="{6A6A978A-1D31-AD43-80FA-CD0C6B170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3"/>
          <a:stretch/>
        </p:blipFill>
        <p:spPr bwMode="auto">
          <a:xfrm>
            <a:off x="703182" y="1309407"/>
            <a:ext cx="4777381" cy="406944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Rectangle 3">
            <a:extLst>
              <a:ext uri="{FF2B5EF4-FFF2-40B4-BE49-F238E27FC236}">
                <a16:creationId xmlns:a16="http://schemas.microsoft.com/office/drawing/2014/main" id="{23B8BD79-4390-F84E-B05F-28BAB71F2F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894962" y="1529664"/>
            <a:ext cx="5593856" cy="4701454"/>
          </a:xfrm>
        </p:spPr>
        <p:txBody>
          <a:bodyPr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000" dirty="0">
                <a:cs typeface="Arial" panose="020B0604020202020204" pitchFamily="34" charset="0"/>
              </a:rPr>
              <a:t>Caused by </a:t>
            </a:r>
            <a:r>
              <a:rPr lang="en-US" altLang="en-US" sz="2000" i="1" dirty="0">
                <a:cs typeface="Arial" panose="020B0604020202020204" pitchFamily="34" charset="0"/>
              </a:rPr>
              <a:t>Entamoeba histolytica</a:t>
            </a:r>
          </a:p>
          <a:p>
            <a:r>
              <a:rPr lang="en-US" sz="2000" dirty="0">
                <a:cs typeface="Arial" panose="020B0604020202020204" pitchFamily="34" charset="0"/>
              </a:rPr>
              <a:t>Associated with both intestinal and extraintestinal infections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Fecal-oral transmission</a:t>
            </a:r>
          </a:p>
          <a:p>
            <a:r>
              <a:rPr lang="en-US" altLang="en-US" sz="2000" dirty="0">
                <a:cs typeface="Arial" panose="020B0604020202020204" pitchFamily="34" charset="0"/>
              </a:rPr>
              <a:t>Majority of cases in developing countries</a:t>
            </a:r>
          </a:p>
          <a:p>
            <a:r>
              <a:rPr lang="en-US" sz="2000" dirty="0">
                <a:cs typeface="Arial" panose="020B0604020202020204" pitchFamily="34" charset="0"/>
              </a:rPr>
              <a:t>Industrialized countries: MSM, travelers, recent immigrants, immunocompromised, institutionalized</a:t>
            </a:r>
          </a:p>
          <a:p>
            <a:r>
              <a:rPr lang="en-US" sz="2000" dirty="0">
                <a:cs typeface="Arial" panose="020B0604020202020204" pitchFamily="34" charset="0"/>
              </a:rPr>
              <a:t>Extra-intestinal disease (2-8%)</a:t>
            </a: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Liver abscess – amebiasis with trophozoites in liver biopsy</a:t>
            </a:r>
          </a:p>
          <a:p>
            <a:pPr lvl="1"/>
            <a:r>
              <a:rPr lang="en-US" sz="2000" dirty="0">
                <a:cs typeface="Arial" panose="020B0604020202020204" pitchFamily="34" charset="0"/>
              </a:rPr>
              <a:t>Serology will be positive in most cases compared to &lt;=50% of cases of  intestinal only infection</a:t>
            </a:r>
          </a:p>
          <a:p>
            <a:endParaRPr lang="en-US" sz="2000" dirty="0">
              <a:cs typeface="Arial" panose="020B0604020202020204" pitchFamily="34" charset="0"/>
            </a:endParaRPr>
          </a:p>
          <a:p>
            <a:endParaRPr lang="en-US" altLang="en-US" sz="2000" dirty="0">
              <a:cs typeface="Arial" panose="020B0604020202020204" pitchFamily="34" charset="0"/>
            </a:endParaRPr>
          </a:p>
          <a:p>
            <a:endParaRPr lang="en-US" altLang="en-US" sz="2000" dirty="0">
              <a:cs typeface="Arial" panose="020B0604020202020204" pitchFamily="34" charset="0"/>
            </a:endParaRPr>
          </a:p>
          <a:p>
            <a:endParaRPr lang="en-US" altLang="en-US" sz="2000" dirty="0">
              <a:cs typeface="Arial" panose="020B0604020202020204" pitchFamily="34" charset="0"/>
            </a:endParaRPr>
          </a:p>
          <a:p>
            <a:endParaRPr lang="en-US" altLang="en-US" sz="2000" dirty="0"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1C5FD6-498E-2647-B0A9-658DB90CACBB}"/>
              </a:ext>
            </a:extLst>
          </p:cNvPr>
          <p:cNvSpPr txBox="1"/>
          <p:nvPr/>
        </p:nvSpPr>
        <p:spPr>
          <a:xfrm>
            <a:off x="2778448" y="5378848"/>
            <a:ext cx="1868968" cy="6866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0000"/>
                </a:solidFill>
              </a:rPr>
              <a:t>Cyst=infectious</a:t>
            </a:r>
          </a:p>
          <a:p>
            <a:pPr algn="ctr">
              <a:spcAft>
                <a:spcPts val="600"/>
              </a:spcAft>
            </a:pPr>
            <a:r>
              <a:rPr lang="en-US" sz="1300" dirty="0" err="1">
                <a:solidFill>
                  <a:srgbClr val="FF0000"/>
                </a:solidFill>
              </a:rPr>
              <a:t>Trophs</a:t>
            </a:r>
            <a:r>
              <a:rPr lang="en-US" sz="1300" dirty="0">
                <a:solidFill>
                  <a:srgbClr val="FF0000"/>
                </a:solidFill>
              </a:rPr>
              <a:t>=invasive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008120" cy="986154"/>
          </a:xfrm>
        </p:spPr>
        <p:txBody>
          <a:bodyPr/>
          <a:lstStyle/>
          <a:p>
            <a:r>
              <a:rPr lang="en-US" i="1" dirty="0"/>
              <a:t>Giardia lamblia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200" y="1509969"/>
            <a:ext cx="4114800" cy="242100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800" dirty="0"/>
              <a:t>Trophozoites:</a:t>
            </a:r>
          </a:p>
          <a:p>
            <a:pPr lvl="1">
              <a:defRPr/>
            </a:pPr>
            <a:r>
              <a:rPr lang="en-US" sz="2000" dirty="0"/>
              <a:t>Teardrop shaped</a:t>
            </a:r>
          </a:p>
          <a:p>
            <a:pPr lvl="1">
              <a:defRPr/>
            </a:pPr>
            <a:r>
              <a:rPr lang="en-US" sz="2000" dirty="0"/>
              <a:t>Two nuclei, sucking disk, 4 pairs of flagella, 2 axonemes and 2 median bodies</a:t>
            </a:r>
          </a:p>
          <a:p>
            <a:pPr lvl="1">
              <a:defRPr/>
            </a:pPr>
            <a:r>
              <a:rPr lang="en-US" sz="2000" dirty="0"/>
              <a:t>10-20 microns in length and 9-12 microns in width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319DC91-465F-4F8E-9C5A-06A2165854A6}"/>
              </a:ext>
            </a:extLst>
          </p:cNvPr>
          <p:cNvSpPr txBox="1">
            <a:spLocks/>
          </p:cNvSpPr>
          <p:nvPr/>
        </p:nvSpPr>
        <p:spPr>
          <a:xfrm>
            <a:off x="1693554" y="1351280"/>
            <a:ext cx="4095750" cy="2534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800" dirty="0"/>
              <a:t>Cysts:</a:t>
            </a:r>
          </a:p>
          <a:p>
            <a:pPr lvl="1" eaLnBrk="1" hangingPunct="1">
              <a:defRPr/>
            </a:pPr>
            <a:r>
              <a:rPr lang="en-US" dirty="0"/>
              <a:t>Round or oval cyst</a:t>
            </a:r>
          </a:p>
          <a:p>
            <a:pPr lvl="1" eaLnBrk="1" hangingPunct="1">
              <a:defRPr/>
            </a:pPr>
            <a:r>
              <a:rPr lang="en-US" dirty="0"/>
              <a:t>4 nuclei, 4 axonemes and </a:t>
            </a:r>
          </a:p>
          <a:p>
            <a:pPr marL="0" indent="0">
              <a:buNone/>
              <a:defRPr/>
            </a:pPr>
            <a:r>
              <a:rPr lang="en-US" sz="1800" dirty="0"/>
              <a:t>   	4 median bodies</a:t>
            </a:r>
          </a:p>
          <a:p>
            <a:pPr lvl="1" eaLnBrk="1" hangingPunct="1">
              <a:defRPr/>
            </a:pPr>
            <a:r>
              <a:rPr lang="en-US" dirty="0"/>
              <a:t>Often shrunken or distorted when stained (“Halo Effect”)</a:t>
            </a:r>
          </a:p>
          <a:p>
            <a:pPr lvl="1" eaLnBrk="1" hangingPunct="1">
              <a:defRPr/>
            </a:pPr>
            <a:r>
              <a:rPr lang="en-US" dirty="0"/>
              <a:t>11-14 microns in length and 7-10 microns in width</a:t>
            </a:r>
          </a:p>
        </p:txBody>
      </p:sp>
      <p:pic>
        <p:nvPicPr>
          <p:cNvPr id="15" name="Picture 14" descr="Giardia%20c%202x2%20enhanced">
            <a:extLst>
              <a:ext uri="{FF2B5EF4-FFF2-40B4-BE49-F238E27FC236}">
                <a16:creationId xmlns:a16="http://schemas.microsoft.com/office/drawing/2014/main" id="{539C3CBA-3C8B-4049-92B2-BAFFCE567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3809273" y="3988509"/>
            <a:ext cx="1739466" cy="22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8" descr="Giardia%20lamblia,%20c%20COLOR%201">
            <a:extLst>
              <a:ext uri="{FF2B5EF4-FFF2-40B4-BE49-F238E27FC236}">
                <a16:creationId xmlns:a16="http://schemas.microsoft.com/office/drawing/2014/main" id="{5264590F-C042-4340-A62C-E3049F2C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72" y="4102728"/>
            <a:ext cx="2039673" cy="200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Giardia,%20trophs%20COLOR%2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9893" y="4101090"/>
            <a:ext cx="1646329" cy="200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0" descr="Giardia,%20trophs%20(2)%20in%20mucus%20string,fixed%20grea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559" y="4101090"/>
            <a:ext cx="1751081" cy="199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46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463" name="Rectangle 147462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10551-627F-6949-B32C-2ADCA1DB2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Duodenal mucosa</a:t>
            </a:r>
          </a:p>
        </p:txBody>
      </p:sp>
      <p:grpSp>
        <p:nvGrpSpPr>
          <p:cNvPr id="147465" name="Group 14746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7466" name="Rectangle 14746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467" name="Rectangle 14746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468" name="Rectangle 14746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7470" name="Rectangle 147469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472" name="Rectangle 14747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7458" name="Picture 2" descr="Histomorphometric study of changes in duodenal mucosa of patients  presenting with Giardiasis Varma K, Misra V, Misra SP, Dwivedi M - Ann Trop  Med Public Health">
            <a:extLst>
              <a:ext uri="{FF2B5EF4-FFF2-40B4-BE49-F238E27FC236}">
                <a16:creationId xmlns:a16="http://schemas.microsoft.com/office/drawing/2014/main" id="{51969F39-9A2E-EE47-A26D-EF86AAB0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1" r="5505" b="2"/>
          <a:stretch/>
        </p:blipFill>
        <p:spPr bwMode="auto">
          <a:xfrm>
            <a:off x="5922492" y="666728"/>
            <a:ext cx="5536001" cy="546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DBB4C5-EE52-2120-C5DC-34A15D992E09}"/>
              </a:ext>
            </a:extLst>
          </p:cNvPr>
          <p:cNvSpPr txBox="1"/>
          <p:nvPr/>
        </p:nvSpPr>
        <p:spPr>
          <a:xfrm>
            <a:off x="9988595" y="1943826"/>
            <a:ext cx="90441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FF0000"/>
                </a:solidFill>
              </a:rPr>
              <a:t>Troph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FC9E1A-8C30-3BDF-2D76-74ADE927361D}"/>
              </a:ext>
            </a:extLst>
          </p:cNvPr>
          <p:cNvSpPr txBox="1"/>
          <p:nvPr/>
        </p:nvSpPr>
        <p:spPr>
          <a:xfrm>
            <a:off x="8690492" y="1127951"/>
            <a:ext cx="70410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</a:rPr>
              <a:t>Cyst</a:t>
            </a:r>
          </a:p>
        </p:txBody>
      </p:sp>
    </p:spTree>
    <p:extLst>
      <p:ext uri="{BB962C8B-B14F-4D97-AF65-F5344CB8AC3E}">
        <p14:creationId xmlns:p14="http://schemas.microsoft.com/office/powerpoint/2010/main" val="1570829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3700" i="1">
                <a:latin typeface="Arial" panose="020B0604020202020204" pitchFamily="34" charset="0"/>
                <a:cs typeface="Arial" panose="020B0604020202020204" pitchFamily="34" charset="0"/>
              </a:rPr>
              <a:t>Dientamoeba fragilis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Pathogen</a:t>
            </a:r>
          </a:p>
          <a:p>
            <a:pPr>
              <a:defRPr/>
            </a:pP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More commonly seen in children</a:t>
            </a:r>
          </a:p>
          <a:p>
            <a:pPr>
              <a:defRPr/>
            </a:pP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Classified as a flagellate despite its name</a:t>
            </a:r>
          </a:p>
          <a:p>
            <a:pPr>
              <a:defRPr/>
            </a:pP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Life cycle and mode of transmission </a:t>
            </a:r>
          </a:p>
          <a:p>
            <a:pPr marL="0" indent="0">
              <a:buNone/>
              <a:defRPr/>
            </a:pP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   not well understood</a:t>
            </a:r>
          </a:p>
          <a:p>
            <a:pPr>
              <a:defRPr/>
            </a:pP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Cysts are very rare; not well understood</a:t>
            </a:r>
          </a:p>
          <a:p>
            <a:pPr>
              <a:defRPr/>
            </a:pP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Both asymptomatic and symptomatic infection have been reported</a:t>
            </a:r>
          </a:p>
          <a:p>
            <a:pPr>
              <a:defRPr/>
            </a:pPr>
            <a:r>
              <a:rPr lang="en-US" sz="1700">
                <a:latin typeface="Arial" panose="020B0604020202020204" pitchFamily="34" charset="0"/>
                <a:cs typeface="Arial" panose="020B0604020202020204" pitchFamily="34" charset="0"/>
              </a:rPr>
              <a:t>Clinical manifestations have sometimes been described as similar to those of colitis, appendicitis, or irritable bowel syndrome.</a:t>
            </a:r>
          </a:p>
          <a:p>
            <a:endParaRPr 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Dientamoeba,%20tr,%202%20nuclei%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" r="4" b="1758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92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6439" name="Rectangle 146438">
            <a:extLst>
              <a:ext uri="{FF2B5EF4-FFF2-40B4-BE49-F238E27FC236}">
                <a16:creationId xmlns:a16="http://schemas.microsoft.com/office/drawing/2014/main" id="{50CEED20-A22C-4FC3-BC0E-F4FE53FD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A549C2-9A6A-C047-9C31-F2F24C750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825248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Life Cycle</a:t>
            </a:r>
          </a:p>
        </p:txBody>
      </p:sp>
      <p:grpSp>
        <p:nvGrpSpPr>
          <p:cNvPr id="146441" name="Group 14644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849524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46442" name="Rectangle 14644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443" name="Rectangle 14644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444" name="Rectangle 14644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6446" name="Rectangle 14644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6434" name="Picture 2" descr="Life Cycle">
            <a:extLst>
              <a:ext uri="{FF2B5EF4-FFF2-40B4-BE49-F238E27FC236}">
                <a16:creationId xmlns:a16="http://schemas.microsoft.com/office/drawing/2014/main" id="{DBFE2A20-E02A-6A4B-9DFA-231FCD878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2492" y="1419472"/>
            <a:ext cx="5536001" cy="39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48" name="Rectangle 14644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76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 i="1">
                <a:latin typeface="+mn-lt"/>
              </a:rPr>
              <a:t>Dientamoeba fragilis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000"/>
              <a:t>Shaped like an amoeba</a:t>
            </a:r>
          </a:p>
          <a:p>
            <a:pPr>
              <a:defRPr/>
            </a:pPr>
            <a:r>
              <a:rPr lang="en-US" sz="2000"/>
              <a:t>1-2 fragmented nuclei (Tetrad nuclei)</a:t>
            </a:r>
          </a:p>
          <a:p>
            <a:pPr>
              <a:defRPr/>
            </a:pPr>
            <a:r>
              <a:rPr lang="en-US" sz="2000"/>
              <a:t>No peripheral chromatin</a:t>
            </a:r>
          </a:p>
          <a:p>
            <a:pPr>
              <a:defRPr/>
            </a:pPr>
            <a:r>
              <a:rPr lang="en-US" sz="2000"/>
              <a:t>5-15 microns in length and 9-12 microns in width</a:t>
            </a:r>
          </a:p>
          <a:p>
            <a:pPr>
              <a:defRPr/>
            </a:pPr>
            <a:r>
              <a:rPr lang="en-US" sz="2000"/>
              <a:t>Permanent stain smear is mandatory to detect trophozoites</a:t>
            </a:r>
          </a:p>
          <a:p>
            <a:endParaRPr lang="en-US" sz="20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 descr="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" r="4" b="1803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55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>
                <a:latin typeface="+mn-lt"/>
              </a:rPr>
              <a:t>Chilomastix</a:t>
            </a:r>
            <a:r>
              <a:rPr lang="en-US" i="1" dirty="0">
                <a:latin typeface="+mn-lt"/>
              </a:rPr>
              <a:t> </a:t>
            </a:r>
            <a:r>
              <a:rPr lang="en-US" i="1" dirty="0" err="1">
                <a:latin typeface="+mn-lt"/>
              </a:rPr>
              <a:t>mesnili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3906" y="1488730"/>
            <a:ext cx="3891853" cy="317471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000" dirty="0"/>
              <a:t>Trophozoites:</a:t>
            </a:r>
          </a:p>
          <a:p>
            <a:pPr lvl="1">
              <a:defRPr/>
            </a:pPr>
            <a:r>
              <a:rPr lang="en-US" sz="2000" dirty="0"/>
              <a:t>Non-pathogenic</a:t>
            </a:r>
          </a:p>
          <a:p>
            <a:pPr lvl="1">
              <a:defRPr/>
            </a:pPr>
            <a:r>
              <a:rPr lang="en-US" sz="2000" dirty="0"/>
              <a:t>Single nucleus adjacent to the oral groove or </a:t>
            </a:r>
            <a:r>
              <a:rPr lang="en-US" sz="2000" dirty="0" err="1"/>
              <a:t>cytostome</a:t>
            </a:r>
            <a:endParaRPr lang="en-US" sz="2000" dirty="0"/>
          </a:p>
          <a:p>
            <a:pPr lvl="1">
              <a:defRPr/>
            </a:pPr>
            <a:r>
              <a:rPr lang="en-US" sz="2000" dirty="0"/>
              <a:t>3 anterior flagella, 1 posterior; usually difficult to see on stain</a:t>
            </a:r>
          </a:p>
          <a:p>
            <a:pPr lvl="1">
              <a:defRPr/>
            </a:pPr>
            <a:r>
              <a:rPr lang="en-US" sz="2000" dirty="0"/>
              <a:t>6-24 microns in length and 4-8 microns in width</a:t>
            </a:r>
          </a:p>
          <a:p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0" t="8395" r="10699" b="11821"/>
          <a:stretch/>
        </p:blipFill>
        <p:spPr>
          <a:xfrm>
            <a:off x="7034738" y="4350913"/>
            <a:ext cx="2443984" cy="2141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2" t="13699" r="16517" b="18442"/>
          <a:stretch/>
        </p:blipFill>
        <p:spPr>
          <a:xfrm>
            <a:off x="9366944" y="1954186"/>
            <a:ext cx="2184543" cy="213322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20F185-4B64-47D8-AD9C-11EEBF1533F0}"/>
              </a:ext>
            </a:extLst>
          </p:cNvPr>
          <p:cNvSpPr txBox="1">
            <a:spLocks/>
          </p:cNvSpPr>
          <p:nvPr/>
        </p:nvSpPr>
        <p:spPr>
          <a:xfrm>
            <a:off x="1306518" y="1488730"/>
            <a:ext cx="4113738" cy="2081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1800" dirty="0"/>
              <a:t>Cysts:</a:t>
            </a:r>
          </a:p>
          <a:p>
            <a:pPr lvl="1" eaLnBrk="1" hangingPunct="1">
              <a:defRPr/>
            </a:pPr>
            <a:r>
              <a:rPr lang="en-US" dirty="0"/>
              <a:t>Lemon shaped</a:t>
            </a:r>
          </a:p>
          <a:p>
            <a:pPr lvl="1" eaLnBrk="1" hangingPunct="1">
              <a:defRPr/>
            </a:pPr>
            <a:r>
              <a:rPr lang="en-US" dirty="0"/>
              <a:t>6-10 microns in length and 4-6 microns in width</a:t>
            </a:r>
          </a:p>
          <a:p>
            <a:pPr lvl="1" eaLnBrk="1" hangingPunct="1">
              <a:defRPr/>
            </a:pPr>
            <a:r>
              <a:rPr lang="en-US" dirty="0"/>
              <a:t>Single nucleus</a:t>
            </a:r>
          </a:p>
          <a:p>
            <a:pPr lvl="1" eaLnBrk="1" hangingPunct="1">
              <a:defRPr/>
            </a:pPr>
            <a:r>
              <a:rPr lang="en-US" dirty="0"/>
              <a:t>Curved </a:t>
            </a:r>
            <a:r>
              <a:rPr lang="en-US" dirty="0" err="1"/>
              <a:t>cytostomal</a:t>
            </a:r>
            <a:r>
              <a:rPr lang="en-US" dirty="0"/>
              <a:t> fibril called the “Shepherd’s Crook”</a:t>
            </a:r>
          </a:p>
        </p:txBody>
      </p:sp>
      <p:pic>
        <p:nvPicPr>
          <p:cNvPr id="7" name="Picture 9" descr="image004">
            <a:extLst>
              <a:ext uri="{FF2B5EF4-FFF2-40B4-BE49-F238E27FC236}">
                <a16:creationId xmlns:a16="http://schemas.microsoft.com/office/drawing/2014/main" id="{FC1FBD1C-0B43-44E1-A7CA-DA6ABA9C9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3" y="3597646"/>
            <a:ext cx="2398209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Figure B: Cyst of &lt;em&gt;C. mesnili&lt;/em&gt; in a stool specimen, stained with trichrome. Image taken at 1000x magnification.">
            <a:extLst>
              <a:ext uri="{FF2B5EF4-FFF2-40B4-BE49-F238E27FC236}">
                <a16:creationId xmlns:a16="http://schemas.microsoft.com/office/drawing/2014/main" id="{B6459E20-CC61-4A23-88B9-24F603B9A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3" t="18961" r="25242" b="8005"/>
          <a:stretch/>
        </p:blipFill>
        <p:spPr bwMode="auto">
          <a:xfrm>
            <a:off x="3277089" y="3597646"/>
            <a:ext cx="1660671" cy="268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4BF10FB-90A8-485B-9B4C-607FCC8A2DFB}"/>
              </a:ext>
            </a:extLst>
          </p:cNvPr>
          <p:cNvCxnSpPr/>
          <p:nvPr/>
        </p:nvCxnSpPr>
        <p:spPr>
          <a:xfrm flipH="1">
            <a:off x="1863128" y="3505200"/>
            <a:ext cx="320703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9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2800" i="1" dirty="0">
                <a:latin typeface="+mn-lt"/>
              </a:rPr>
              <a:t>Trichomonas hominis </a:t>
            </a:r>
            <a:r>
              <a:rPr lang="en-US" sz="2800" dirty="0">
                <a:latin typeface="+mn-lt"/>
              </a:rPr>
              <a:t>(formerly </a:t>
            </a:r>
            <a:r>
              <a:rPr lang="en-US" sz="2800" i="1">
                <a:latin typeface="+mn-lt"/>
              </a:rPr>
              <a:t>Pentatrichomonas</a:t>
            </a:r>
            <a:r>
              <a:rPr lang="en-US" sz="2800" dirty="0">
                <a:latin typeface="+mn-lt"/>
              </a:rPr>
              <a:t>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400" dirty="0"/>
              <a:t>Non-pathogenic</a:t>
            </a:r>
          </a:p>
          <a:p>
            <a:pPr>
              <a:defRPr/>
            </a:pPr>
            <a:r>
              <a:rPr lang="en-US" sz="2400" dirty="0"/>
              <a:t>No known cyst stage</a:t>
            </a:r>
          </a:p>
          <a:p>
            <a:pPr>
              <a:defRPr/>
            </a:pPr>
            <a:r>
              <a:rPr lang="en-US" sz="2400" dirty="0" err="1"/>
              <a:t>Troph</a:t>
            </a:r>
            <a:r>
              <a:rPr lang="en-US" sz="2400" dirty="0"/>
              <a:t> measures 5-15 microns in length and 7-10 microns in width</a:t>
            </a:r>
          </a:p>
          <a:p>
            <a:pPr>
              <a:defRPr/>
            </a:pPr>
            <a:r>
              <a:rPr lang="en-US" sz="2400" dirty="0"/>
              <a:t>Pyriform shape with </a:t>
            </a:r>
            <a:r>
              <a:rPr lang="en-US" sz="2400" dirty="0" err="1"/>
              <a:t>axostyle</a:t>
            </a:r>
            <a:r>
              <a:rPr lang="en-US" sz="2400" dirty="0"/>
              <a:t> and an undulating membrane</a:t>
            </a:r>
          </a:p>
          <a:p>
            <a:pPr>
              <a:defRPr/>
            </a:pPr>
            <a:r>
              <a:rPr lang="en-US" sz="2400" dirty="0"/>
              <a:t>Undulating membrane extends the entire length of organism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7" descr="trichomo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92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3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75" name="Rectangle 32774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7" name="Rectangle 32776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779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781" name="Oval 32780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783" name="Arc 32782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770" name="Title 1">
            <a:extLst>
              <a:ext uri="{FF2B5EF4-FFF2-40B4-BE49-F238E27FC236}">
                <a16:creationId xmlns:a16="http://schemas.microsoft.com/office/drawing/2014/main" id="{28FDFFB3-1FA4-A145-A29D-352FD02E0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Intestinal Protozoa-Ciliates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CE5214-C49B-8A47-A5BD-54B79B318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4782320"/>
            <a:ext cx="7644627" cy="13294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400" i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Balantidium coli</a:t>
            </a:r>
          </a:p>
        </p:txBody>
      </p:sp>
    </p:spTree>
    <p:extLst>
      <p:ext uri="{BB962C8B-B14F-4D97-AF65-F5344CB8AC3E}">
        <p14:creationId xmlns:p14="http://schemas.microsoft.com/office/powerpoint/2010/main" val="1287267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anchor="ctr">
            <a:normAutofit/>
          </a:bodyPr>
          <a:lstStyle/>
          <a:p>
            <a:r>
              <a:rPr lang="en-US" sz="3600" i="1">
                <a:latin typeface="+mn-lt"/>
                <a:cs typeface="Arial" panose="020B0604020202020204" pitchFamily="34" charset="0"/>
              </a:rPr>
              <a:t>Balantidium coli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671" y="2026705"/>
            <a:ext cx="5500988" cy="4175139"/>
          </a:xfrm>
        </p:spPr>
        <p:txBody>
          <a:bodyPr anchor="ctr">
            <a:normAutofit lnSpcReduction="10000"/>
          </a:bodyPr>
          <a:lstStyle/>
          <a:p>
            <a:pPr>
              <a:defRPr/>
            </a:pPr>
            <a:r>
              <a:rPr lang="en-US" sz="1800" dirty="0">
                <a:cs typeface="Arial" panose="020B0604020202020204" pitchFamily="34" charset="0"/>
              </a:rPr>
              <a:t>Only ciliate to infect humans</a:t>
            </a:r>
          </a:p>
          <a:p>
            <a:pPr>
              <a:defRPr/>
            </a:pPr>
            <a:r>
              <a:rPr lang="en-US" sz="1800" dirty="0">
                <a:cs typeface="Arial" panose="020B0604020202020204" pitchFamily="34" charset="0"/>
              </a:rPr>
              <a:t>Associated with swine (pigs are main reservoir)</a:t>
            </a:r>
          </a:p>
          <a:p>
            <a:pPr>
              <a:defRPr/>
            </a:pPr>
            <a:r>
              <a:rPr lang="en-US" sz="1800" dirty="0">
                <a:cs typeface="Arial" panose="020B0604020202020204" pitchFamily="34" charset="0"/>
              </a:rPr>
              <a:t>Infections rare in United States</a:t>
            </a:r>
          </a:p>
          <a:p>
            <a:r>
              <a:rPr lang="en-US" sz="1800" dirty="0">
                <a:cs typeface="Arial" panose="020B0604020202020204" pitchFamily="34" charset="0"/>
              </a:rPr>
              <a:t>Most cases are asymptomatic, but may present with acute or chronic abdominal symptoms</a:t>
            </a:r>
          </a:p>
          <a:p>
            <a:r>
              <a:rPr lang="en-US" sz="1800" dirty="0">
                <a:cs typeface="Arial" panose="020B0604020202020204" pitchFamily="34" charset="0"/>
              </a:rPr>
              <a:t>Complications of associated diarrhea or dysentery can occur in protracted infections</a:t>
            </a:r>
          </a:p>
          <a:p>
            <a:r>
              <a:rPr lang="en-US" sz="1800" dirty="0">
                <a:cs typeface="Arial" panose="020B0604020202020204" pitchFamily="34" charset="0"/>
              </a:rPr>
              <a:t>Symptoms may be severe or fatal in debilitated/immunocompromised persons.</a:t>
            </a:r>
          </a:p>
          <a:p>
            <a:r>
              <a:rPr lang="en-US" sz="1800" dirty="0">
                <a:cs typeface="Arial" panose="020B0604020202020204" pitchFamily="34" charset="0"/>
              </a:rPr>
              <a:t>Extraintestinal infection is rare but potentially serious and typically occurs secondary to intestinal infection.</a:t>
            </a:r>
          </a:p>
          <a:p>
            <a:r>
              <a:rPr lang="en-US" sz="1800" dirty="0">
                <a:cs typeface="Arial" panose="020B0604020202020204" pitchFamily="34" charset="0"/>
              </a:rPr>
              <a:t>Peritonitis and liver abscesses have been noted following intestinal perforation or rupture of fulminant colonic ulcers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428" y="901032"/>
            <a:ext cx="3905381" cy="511622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17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en-US" sz="4000" i="1">
                <a:latin typeface="+mn-lt"/>
              </a:rPr>
              <a:t>Balantidium</a:t>
            </a:r>
            <a:r>
              <a:rPr lang="en-US" sz="4000">
                <a:latin typeface="+mn-lt"/>
              </a:rPr>
              <a:t> </a:t>
            </a:r>
            <a:r>
              <a:rPr lang="en-US" sz="4000" i="1">
                <a:latin typeface="+mn-lt"/>
              </a:rPr>
              <a:t>coli</a:t>
            </a:r>
            <a:r>
              <a:rPr lang="en-US" sz="4000">
                <a:latin typeface="+mn-lt"/>
              </a:rPr>
              <a:t>-laboratory diagnosis</a:t>
            </a:r>
          </a:p>
        </p:txBody>
      </p:sp>
      <p:pic>
        <p:nvPicPr>
          <p:cNvPr id="4" name="Picture 7" descr="Balantidium%20coli,%20t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3337" b="-1"/>
          <a:stretch/>
        </p:blipFill>
        <p:spPr bwMode="auto">
          <a:xfrm rot="5400000">
            <a:off x="-171436" y="166794"/>
            <a:ext cx="3339649" cy="300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2F6A3747-34FB-9A46-8AB2-76CD8C466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3" r="4" b="10352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8" name="Picture 11" descr="image002">
            <a:extLst>
              <a:ext uri="{FF2B5EF4-FFF2-40B4-BE49-F238E27FC236}">
                <a16:creationId xmlns:a16="http://schemas.microsoft.com/office/drawing/2014/main" id="{2BB64D26-E5A5-EB46-A0BB-C98FD1EB2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 r="2" b="16764"/>
          <a:stretch/>
        </p:blipFill>
        <p:spPr bwMode="auto">
          <a:xfrm>
            <a:off x="-2" y="3518351"/>
            <a:ext cx="6189158" cy="33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722B36-9E81-F14C-946F-70DA83DF4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/>
              <a:t>Cyst and trophozoite forms</a:t>
            </a:r>
          </a:p>
          <a:p>
            <a:pPr>
              <a:defRPr/>
            </a:pPr>
            <a:r>
              <a:rPr lang="en-US" sz="2000" dirty="0"/>
              <a:t>Large, ovoid </a:t>
            </a:r>
            <a:r>
              <a:rPr lang="en-US" sz="2000"/>
              <a:t>troph</a:t>
            </a:r>
            <a:r>
              <a:rPr lang="en-US" sz="2000" dirty="0"/>
              <a:t>, 50-100 microns in length and 40-70 microns in width</a:t>
            </a:r>
          </a:p>
          <a:p>
            <a:pPr>
              <a:defRPr/>
            </a:pPr>
            <a:r>
              <a:rPr lang="en-US" sz="2000" dirty="0"/>
              <a:t>Cytostome present</a:t>
            </a:r>
          </a:p>
          <a:p>
            <a:pPr>
              <a:defRPr/>
            </a:pPr>
            <a:r>
              <a:rPr lang="en-US" sz="2000" dirty="0"/>
              <a:t>Kidney bean macronucleus</a:t>
            </a:r>
          </a:p>
          <a:p>
            <a:pPr>
              <a:defRPr/>
            </a:pPr>
            <a:r>
              <a:rPr lang="en-US" sz="2000" dirty="0"/>
              <a:t>Easily seen in wet mount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5299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i="1" dirty="0">
                <a:latin typeface="+mn-lt"/>
              </a:rPr>
              <a:t>Entamoeba histolytica</a:t>
            </a:r>
            <a:r>
              <a:rPr lang="en-US" dirty="0">
                <a:latin typeface="+mn-lt"/>
              </a:rPr>
              <a:t>-liver abscess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82" y="782530"/>
            <a:ext cx="4777381" cy="512319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Patients present with right upper quadrant pain and </a:t>
            </a:r>
          </a:p>
          <a:p>
            <a:pPr marL="0" indent="0">
              <a:buNone/>
              <a:defRPr/>
            </a:pPr>
            <a:r>
              <a:rPr lang="en-US" dirty="0"/>
              <a:t>   tenderness</a:t>
            </a:r>
          </a:p>
          <a:p>
            <a:pPr>
              <a:defRPr/>
            </a:pPr>
            <a:r>
              <a:rPr lang="en-US" dirty="0"/>
              <a:t>Abscess on radiologic scan</a:t>
            </a:r>
          </a:p>
          <a:p>
            <a:pPr>
              <a:defRPr/>
            </a:pPr>
            <a:r>
              <a:rPr lang="en-US" dirty="0"/>
              <a:t>If undetected can spread to lungs, heart, skin and brain</a:t>
            </a:r>
          </a:p>
          <a:p>
            <a:pPr>
              <a:defRPr/>
            </a:pPr>
            <a:r>
              <a:rPr lang="en-US" dirty="0"/>
              <a:t>High % serology positive in extraintestinal cases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53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C2C13-5F7A-40F7-A014-F9F3B2B6A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review: name that organism</a:t>
            </a:r>
          </a:p>
        </p:txBody>
      </p:sp>
      <p:pic>
        <p:nvPicPr>
          <p:cNvPr id="4" name="Picture 6" descr="Dientamoeba,%20tr,%202%20nuclei%202">
            <a:extLst>
              <a:ext uri="{FF2B5EF4-FFF2-40B4-BE49-F238E27FC236}">
                <a16:creationId xmlns:a16="http://schemas.microsoft.com/office/drawing/2014/main" id="{E7A48E82-70DD-429B-8A39-42865B2EC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5" t="13480" r="11372" b="15827"/>
          <a:stretch/>
        </p:blipFill>
        <p:spPr>
          <a:xfrm>
            <a:off x="6086247" y="1455663"/>
            <a:ext cx="1903729" cy="204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7" descr="trichomonas">
            <a:extLst>
              <a:ext uri="{FF2B5EF4-FFF2-40B4-BE49-F238E27FC236}">
                <a16:creationId xmlns:a16="http://schemas.microsoft.com/office/drawing/2014/main" id="{1E2DBF06-82B4-4EB8-971B-00BAC29AE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1" t="5697" r="8138" b="10815"/>
          <a:stretch/>
        </p:blipFill>
        <p:spPr bwMode="auto">
          <a:xfrm>
            <a:off x="8582159" y="1455663"/>
            <a:ext cx="1793697" cy="20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image004">
            <a:extLst>
              <a:ext uri="{FF2B5EF4-FFF2-40B4-BE49-F238E27FC236}">
                <a16:creationId xmlns:a16="http://schemas.microsoft.com/office/drawing/2014/main" id="{0AD89164-2CF5-47AF-8A4D-DFC1CE2F59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t="12050" r="24535" b="21244"/>
          <a:stretch/>
        </p:blipFill>
        <p:spPr bwMode="auto">
          <a:xfrm>
            <a:off x="1469389" y="1455663"/>
            <a:ext cx="1334769" cy="201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0376B5-92D3-4600-A1AB-91139C086B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7" t="22844" r="27198" b="36761"/>
          <a:stretch/>
        </p:blipFill>
        <p:spPr>
          <a:xfrm>
            <a:off x="1915193" y="4221191"/>
            <a:ext cx="2484087" cy="1942934"/>
          </a:xfrm>
          <a:prstGeom prst="rect">
            <a:avLst/>
          </a:prstGeom>
        </p:spPr>
      </p:pic>
      <p:pic>
        <p:nvPicPr>
          <p:cNvPr id="8" name="Picture 8" descr="Giardia%20lamblia,%20c%20COLOR%201">
            <a:extLst>
              <a:ext uri="{FF2B5EF4-FFF2-40B4-BE49-F238E27FC236}">
                <a16:creationId xmlns:a16="http://schemas.microsoft.com/office/drawing/2014/main" id="{417A6B8A-6ED3-49AA-9C8D-E0EFCBB53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9825" r="6723" b="8467"/>
          <a:stretch/>
        </p:blipFill>
        <p:spPr bwMode="auto">
          <a:xfrm>
            <a:off x="3435347" y="1455663"/>
            <a:ext cx="2137410" cy="205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Giardia,%20trophs%20COLOR%201">
            <a:extLst>
              <a:ext uri="{FF2B5EF4-FFF2-40B4-BE49-F238E27FC236}">
                <a16:creationId xmlns:a16="http://schemas.microsoft.com/office/drawing/2014/main" id="{B450F77E-2EE8-466C-AC39-DD1CD7A60F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2" t="8061" r="13204" b="8140"/>
          <a:stretch/>
        </p:blipFill>
        <p:spPr>
          <a:xfrm>
            <a:off x="5200584" y="3897369"/>
            <a:ext cx="1616776" cy="226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18574E6B-598D-489F-B8E3-DE0277620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2" t="18504" r="7113" b="12697"/>
          <a:stretch/>
        </p:blipFill>
        <p:spPr>
          <a:xfrm>
            <a:off x="7833757" y="4221190"/>
            <a:ext cx="1903729" cy="1942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7A0DA6-7B95-42A9-963D-F82C67D4DDE1}"/>
              </a:ext>
            </a:extLst>
          </p:cNvPr>
          <p:cNvSpPr txBox="1"/>
          <p:nvPr/>
        </p:nvSpPr>
        <p:spPr>
          <a:xfrm>
            <a:off x="1402379" y="3170346"/>
            <a:ext cx="37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3BA75A-5EC1-4BA2-A4B7-96828571E317}"/>
              </a:ext>
            </a:extLst>
          </p:cNvPr>
          <p:cNvSpPr txBox="1"/>
          <p:nvPr/>
        </p:nvSpPr>
        <p:spPr>
          <a:xfrm>
            <a:off x="3396341" y="3162290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4DD685-AD88-4BE6-AB15-6409156B0C58}"/>
              </a:ext>
            </a:extLst>
          </p:cNvPr>
          <p:cNvSpPr txBox="1"/>
          <p:nvPr/>
        </p:nvSpPr>
        <p:spPr>
          <a:xfrm>
            <a:off x="6021043" y="3210656"/>
            <a:ext cx="36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28F7A9-1148-452F-9299-8AACF6BECFA1}"/>
              </a:ext>
            </a:extLst>
          </p:cNvPr>
          <p:cNvSpPr txBox="1"/>
          <p:nvPr/>
        </p:nvSpPr>
        <p:spPr>
          <a:xfrm>
            <a:off x="8565484" y="3218937"/>
            <a:ext cx="379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899109-F367-4A65-BF20-96C7B2032DD0}"/>
              </a:ext>
            </a:extLst>
          </p:cNvPr>
          <p:cNvSpPr txBox="1"/>
          <p:nvPr/>
        </p:nvSpPr>
        <p:spPr>
          <a:xfrm>
            <a:off x="1915193" y="5815794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3F3195-DAE8-4AC3-8838-C5EB3646CE47}"/>
              </a:ext>
            </a:extLst>
          </p:cNvPr>
          <p:cNvSpPr txBox="1"/>
          <p:nvPr/>
        </p:nvSpPr>
        <p:spPr>
          <a:xfrm>
            <a:off x="5200584" y="5815794"/>
            <a:ext cx="326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3FB877-7540-404E-8FB7-07ABF6E6821F}"/>
              </a:ext>
            </a:extLst>
          </p:cNvPr>
          <p:cNvSpPr txBox="1"/>
          <p:nvPr/>
        </p:nvSpPr>
        <p:spPr>
          <a:xfrm>
            <a:off x="7833757" y="5855089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G.</a:t>
            </a:r>
          </a:p>
        </p:txBody>
      </p:sp>
    </p:spTree>
    <p:extLst>
      <p:ext uri="{BB962C8B-B14F-4D97-AF65-F5344CB8AC3E}">
        <p14:creationId xmlns:p14="http://schemas.microsoft.com/office/powerpoint/2010/main" val="3995288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76" name="Rectangle 3277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8" name="Rectangle 32777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80" name="Rectangle 32779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82" name="Rectangle 32781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770" name="Title 1">
            <a:extLst>
              <a:ext uri="{FF2B5EF4-FFF2-40B4-BE49-F238E27FC236}">
                <a16:creationId xmlns:a16="http://schemas.microsoft.com/office/drawing/2014/main" id="{28FDFFB3-1FA4-A145-A29D-352FD02E0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altLang="en-US" sz="4000" b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Intestinal Protozoa-Coccidia</a:t>
            </a:r>
          </a:p>
        </p:txBody>
      </p:sp>
      <p:graphicFrame>
        <p:nvGraphicFramePr>
          <p:cNvPr id="32772" name="Content Placeholder 1">
            <a:extLst>
              <a:ext uri="{FF2B5EF4-FFF2-40B4-BE49-F238E27FC236}">
                <a16:creationId xmlns:a16="http://schemas.microsoft.com/office/drawing/2014/main" id="{60A71B42-4FFF-826C-37D5-5127762722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184380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84094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4CF04E-E6A3-2748-B0D5-4289CF248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>
                <a:latin typeface="+mn-lt"/>
                <a:cs typeface="Arial" panose="020B0604020202020204" pitchFamily="34" charset="0"/>
              </a:rPr>
              <a:t>Coccidia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CE0572E-A50E-25D4-7B57-FE671A61FF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869185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665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969" name="Rectangle 4096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4F82F1FE-66B7-834B-8414-1460654FE1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altLang="en-US" sz="5400">
                <a:cs typeface="Arial" panose="020B0604020202020204" pitchFamily="34" charset="0"/>
              </a:rPr>
              <a:t>Laboratory diagnosis</a:t>
            </a:r>
          </a:p>
        </p:txBody>
      </p:sp>
      <p:sp>
        <p:nvSpPr>
          <p:cNvPr id="4097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5B20436C-5CBC-424F-B6A5-164A392980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40080" y="2872899"/>
            <a:ext cx="4243589" cy="3320668"/>
          </a:xfrm>
        </p:spPr>
        <p:txBody>
          <a:bodyPr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200">
                <a:latin typeface="+mj-lt"/>
                <a:cs typeface="Arial" panose="020B0604020202020204" pitchFamily="34" charset="0"/>
              </a:rPr>
              <a:t>Routine O&amp;P does NOT detect these organisms</a:t>
            </a:r>
          </a:p>
          <a:p>
            <a:r>
              <a:rPr lang="en-US" altLang="en-US" sz="2200">
                <a:latin typeface="+mj-lt"/>
                <a:cs typeface="Arial" panose="020B0604020202020204" pitchFamily="34" charset="0"/>
              </a:rPr>
              <a:t>Require special stain: Modified Acid Fast</a:t>
            </a:r>
          </a:p>
          <a:p>
            <a:r>
              <a:rPr lang="en-US" altLang="en-US" sz="2200" i="1">
                <a:latin typeface="+mj-lt"/>
                <a:cs typeface="Arial" panose="020B0604020202020204" pitchFamily="34" charset="0"/>
              </a:rPr>
              <a:t>Cryptosporidium</a:t>
            </a:r>
            <a:r>
              <a:rPr lang="en-US" altLang="en-US" sz="2200">
                <a:latin typeface="+mj-lt"/>
                <a:cs typeface="Arial" panose="020B0604020202020204" pitchFamily="34" charset="0"/>
              </a:rPr>
              <a:t> spp.: Antigen, DFA, molecular</a:t>
            </a:r>
          </a:p>
          <a:p>
            <a:r>
              <a:rPr lang="en-US" altLang="en-US" sz="2200" i="1">
                <a:latin typeface="+mj-lt"/>
                <a:cs typeface="Arial" panose="020B0604020202020204" pitchFamily="34" charset="0"/>
              </a:rPr>
              <a:t>Cyclospora</a:t>
            </a:r>
            <a:r>
              <a:rPr lang="en-US" altLang="en-US" sz="2200">
                <a:latin typeface="+mj-lt"/>
                <a:cs typeface="Arial" panose="020B0604020202020204" pitchFamily="34" charset="0"/>
              </a:rPr>
              <a:t>: molecular</a:t>
            </a:r>
          </a:p>
        </p:txBody>
      </p:sp>
      <p:pic>
        <p:nvPicPr>
          <p:cNvPr id="40964" name="Content Placeholder 3">
            <a:extLst>
              <a:ext uri="{FF2B5EF4-FFF2-40B4-BE49-F238E27FC236}">
                <a16:creationId xmlns:a16="http://schemas.microsoft.com/office/drawing/2014/main" id="{5F28561F-0CD4-DE40-B64D-A1E3A46AF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84" t="26860" r="4976" b="21452"/>
          <a:stretch/>
        </p:blipFill>
        <p:spPr bwMode="auto">
          <a:xfrm>
            <a:off x="5117318" y="1144016"/>
            <a:ext cx="6837984" cy="474068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F7453A-36FE-8645-968B-30CF8FED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Cryptosporidiosis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BC6C-6643-134F-BEF5-DD203A2E5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622744"/>
            <a:ext cx="11732645" cy="4940717"/>
          </a:xfrm>
        </p:spPr>
        <p:txBody>
          <a:bodyPr anchor="ctr">
            <a:normAutofit/>
          </a:bodyPr>
          <a:lstStyle/>
          <a:p>
            <a:r>
              <a:rPr lang="en-US" sz="1800" i="1" dirty="0">
                <a:cs typeface="Arial" panose="020B0604020202020204" pitchFamily="34" charset="0"/>
              </a:rPr>
              <a:t>C. parvum </a:t>
            </a:r>
            <a:r>
              <a:rPr lang="en-US" sz="1800" dirty="0">
                <a:cs typeface="Arial" panose="020B0604020202020204" pitchFamily="34" charset="0"/>
              </a:rPr>
              <a:t>and </a:t>
            </a:r>
            <a:r>
              <a:rPr lang="en-US" sz="1800" i="1" dirty="0">
                <a:cs typeface="Arial" panose="020B0604020202020204" pitchFamily="34" charset="0"/>
              </a:rPr>
              <a:t>C. hominis </a:t>
            </a:r>
            <a:r>
              <a:rPr lang="en-US" sz="1800" dirty="0">
                <a:cs typeface="Arial" panose="020B0604020202020204" pitchFamily="34" charset="0"/>
              </a:rPr>
              <a:t>are leading causes</a:t>
            </a:r>
          </a:p>
          <a:p>
            <a:r>
              <a:rPr lang="en-US" sz="1800" dirty="0">
                <a:cs typeface="Arial" panose="020B0604020202020204" pitchFamily="34" charset="0"/>
              </a:rPr>
              <a:t>Can infect a wide range of vertebrate hosts, including birds, reptiles, and mammals</a:t>
            </a:r>
          </a:p>
          <a:p>
            <a:r>
              <a:rPr lang="en-US" sz="1800" dirty="0">
                <a:cs typeface="Arial" panose="020B0604020202020204" pitchFamily="34" charset="0"/>
              </a:rPr>
              <a:t>Outbreaks in the U.S.:</a:t>
            </a:r>
          </a:p>
          <a:p>
            <a:pPr lvl="1"/>
            <a:r>
              <a:rPr lang="en-US" sz="1800" dirty="0">
                <a:cs typeface="Arial" panose="020B0604020202020204" pitchFamily="34" charset="0"/>
              </a:rPr>
              <a:t>Swimming pools, water playgrounds</a:t>
            </a:r>
          </a:p>
          <a:p>
            <a:pPr lvl="1"/>
            <a:r>
              <a:rPr lang="en-US" sz="1800" dirty="0">
                <a:cs typeface="Arial" panose="020B0604020202020204" pitchFamily="34" charset="0"/>
              </a:rPr>
              <a:t>Unpasteurized cider, juice, and milk</a:t>
            </a:r>
          </a:p>
          <a:p>
            <a:pPr lvl="1"/>
            <a:r>
              <a:rPr lang="en-US" sz="1800" dirty="0">
                <a:cs typeface="Arial" panose="020B0604020202020204" pitchFamily="34" charset="0"/>
              </a:rPr>
              <a:t>Contact with animals</a:t>
            </a:r>
          </a:p>
          <a:p>
            <a:pPr lvl="1"/>
            <a:r>
              <a:rPr lang="en-US" sz="1800" dirty="0">
                <a:cs typeface="Arial" panose="020B0604020202020204" pitchFamily="34" charset="0"/>
              </a:rPr>
              <a:t>Childcare settings</a:t>
            </a:r>
          </a:p>
          <a:p>
            <a:pPr lvl="1"/>
            <a:r>
              <a:rPr lang="en-US" sz="1800" dirty="0">
                <a:cs typeface="Arial" panose="020B0604020202020204" pitchFamily="34" charset="0"/>
              </a:rPr>
              <a:t>Camps</a:t>
            </a:r>
          </a:p>
          <a:p>
            <a:pPr lvl="1"/>
            <a:r>
              <a:rPr lang="en-US" sz="1800" dirty="0">
                <a:cs typeface="Arial" panose="020B0604020202020204" pitchFamily="34" charset="0"/>
              </a:rPr>
              <a:t>Ill food handlers</a:t>
            </a:r>
          </a:p>
          <a:p>
            <a:r>
              <a:rPr lang="en-US" sz="1800" dirty="0">
                <a:cs typeface="Arial" panose="020B0604020202020204" pitchFamily="34" charset="0"/>
              </a:rPr>
              <a:t>Wide range of signs and symptoms</a:t>
            </a:r>
          </a:p>
          <a:p>
            <a:pPr lvl="1"/>
            <a:r>
              <a:rPr lang="en-US" sz="1800" dirty="0">
                <a:cs typeface="Arial" panose="020B0604020202020204" pitchFamily="34" charset="0"/>
              </a:rPr>
              <a:t>Immunocompetent: self-limiting diarrhea, typically resolving within 2–3 weeks</a:t>
            </a:r>
          </a:p>
          <a:p>
            <a:pPr lvl="1"/>
            <a:r>
              <a:rPr lang="en-US" sz="1800" dirty="0">
                <a:cs typeface="Arial" panose="020B0604020202020204" pitchFamily="34" charset="0"/>
              </a:rPr>
              <a:t>Immunocompromised patients (HIV) may have more severe complications, such as life-threatening malabsorption and wasting</a:t>
            </a:r>
          </a:p>
          <a:p>
            <a:r>
              <a:rPr lang="en-US" sz="1800" dirty="0">
                <a:cs typeface="Arial" panose="020B0604020202020204" pitchFamily="34" charset="0"/>
              </a:rPr>
              <a:t>Extraintestinal cryptosporidiosis (e.g., in the pulmonary or biliary tract, rarely in the pancreas) has been reported</a:t>
            </a:r>
          </a:p>
        </p:txBody>
      </p:sp>
    </p:spTree>
    <p:extLst>
      <p:ext uri="{BB962C8B-B14F-4D97-AF65-F5344CB8AC3E}">
        <p14:creationId xmlns:p14="http://schemas.microsoft.com/office/powerpoint/2010/main" val="1028558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9511" name="Rectangle 1495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513" name="Rectangle 1495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515" name="Rectangle 1495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517" name="Rectangle 1495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9519" name="Freeform: Shape 1495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8B2BC-7EFF-DA42-B036-2ED33E807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Life cycle</a:t>
            </a:r>
          </a:p>
        </p:txBody>
      </p:sp>
      <p:pic>
        <p:nvPicPr>
          <p:cNvPr id="149506" name="Picture 2" descr="lifecycle">
            <a:extLst>
              <a:ext uri="{FF2B5EF4-FFF2-40B4-BE49-F238E27FC236}">
                <a16:creationId xmlns:a16="http://schemas.microsoft.com/office/drawing/2014/main" id="{36428786-4195-8344-BD75-385060D87A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11"/>
          <a:stretch/>
        </p:blipFill>
        <p:spPr bwMode="auto">
          <a:xfrm>
            <a:off x="4502428" y="1135110"/>
            <a:ext cx="7225748" cy="458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575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+mn-lt"/>
                <a:cs typeface="Arial" panose="020B0604020202020204" pitchFamily="34" charset="0"/>
              </a:rPr>
              <a:t>Cryptosporidium</a:t>
            </a:r>
            <a:r>
              <a:rPr lang="en-US" dirty="0">
                <a:latin typeface="+mn-lt"/>
                <a:cs typeface="Arial" panose="020B0604020202020204" pitchFamily="34" charset="0"/>
              </a:rPr>
              <a:t>-lab diagnosis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043287FD-D0B3-B191-94D1-5C55403D7C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6982308"/>
              </p:ext>
            </p:extLst>
          </p:nvPr>
        </p:nvGraphicFramePr>
        <p:xfrm>
          <a:off x="924560" y="1493520"/>
          <a:ext cx="5709920" cy="4683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6" descr="crypto">
            <a:extLst>
              <a:ext uri="{FF2B5EF4-FFF2-40B4-BE49-F238E27FC236}">
                <a16:creationId xmlns:a16="http://schemas.microsoft.com/office/drawing/2014/main" id="{1E727288-01B7-46B9-90E2-92E4F993A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371490"/>
            <a:ext cx="3261954" cy="295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12">
            <a:extLst>
              <a:ext uri="{FF2B5EF4-FFF2-40B4-BE49-F238E27FC236}">
                <a16:creationId xmlns:a16="http://schemas.microsoft.com/office/drawing/2014/main" id="{8BE4A7B5-1CF9-4AD7-93BF-AB10EDEF9CBB}"/>
              </a:ext>
            </a:extLst>
          </p:cNvPr>
          <p:cNvSpPr/>
          <p:nvPr/>
        </p:nvSpPr>
        <p:spPr>
          <a:xfrm>
            <a:off x="7162800" y="4419600"/>
            <a:ext cx="2798472" cy="2370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08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5600" i="1">
                <a:latin typeface="+mn-lt"/>
                <a:cs typeface="Arial" panose="020B0604020202020204" pitchFamily="34" charset="0"/>
              </a:rPr>
              <a:t>Cyclospora cayetanensis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14C7C0-FA1D-4105-8345-1DF76F987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14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4" name="Picture 8" descr="Cyclo-mod%20AFB%202x2%2072%20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8943" y="1448957"/>
            <a:ext cx="3870233" cy="395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19" y="2519793"/>
            <a:ext cx="5072359" cy="4002927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cs typeface="Arial" panose="020B0604020202020204" pitchFamily="34" charset="0"/>
              </a:rPr>
              <a:t>Humans are only known host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cs typeface="Arial" panose="020B0604020202020204" pitchFamily="34" charset="0"/>
              </a:rPr>
              <a:t>Worldwide, but most common in tropical and subtropical areas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cs typeface="Arial" panose="020B0604020202020204" pitchFamily="34" charset="0"/>
              </a:rPr>
              <a:t>U.S.: majority of cases are reported during the spring and summer months 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cs typeface="Arial" panose="020B0604020202020204" pitchFamily="34" charset="0"/>
              </a:rPr>
              <a:t>Fecal-Oral transmission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cs typeface="Arial" panose="020B0604020202020204" pitchFamily="34" charset="0"/>
              </a:rPr>
              <a:t>Contaminated water and various fresh produce (raspberries)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cs typeface="Arial" panose="020B0604020202020204" pitchFamily="34" charset="0"/>
              </a:rPr>
              <a:t>Symptoms vary from self-limiting watery diarrhea to dysentery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cs typeface="Arial" panose="020B0604020202020204" pitchFamily="34" charset="0"/>
              </a:rPr>
              <a:t>More severe in immunocompromised (HIV), can last for weeks</a:t>
            </a:r>
          </a:p>
          <a:p>
            <a:pPr>
              <a:defRPr/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  <a:cs typeface="Arial" panose="020B0604020202020204" pitchFamily="34" charset="0"/>
              </a:rPr>
              <a:t>Treatment: oral trimethoprim/sulfamethoxazole</a:t>
            </a:r>
          </a:p>
          <a:p>
            <a:pPr>
              <a:defRPr/>
            </a:pPr>
            <a:endParaRPr lang="en-US" sz="1600" dirty="0">
              <a:solidFill>
                <a:schemeClr val="tx1">
                  <a:alpha val="80000"/>
                </a:schemeClr>
              </a:solidFill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tx1">
                  <a:alpha val="8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15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7031" y="467271"/>
            <a:ext cx="3876357" cy="2052522"/>
          </a:xfrm>
        </p:spPr>
        <p:txBody>
          <a:bodyPr anchor="b">
            <a:normAutofit/>
          </a:bodyPr>
          <a:lstStyle/>
          <a:p>
            <a:r>
              <a:rPr lang="en-US" sz="5600">
                <a:latin typeface="+mn-lt"/>
                <a:cs typeface="Arial" panose="020B0604020202020204" pitchFamily="34" charset="0"/>
              </a:rPr>
              <a:t>Laboratory Diagnosis</a:t>
            </a:r>
          </a:p>
        </p:txBody>
      </p:sp>
      <p:sp>
        <p:nvSpPr>
          <p:cNvPr id="5129" name="Freeform: Shape 5128">
            <a:extLst>
              <a:ext uri="{FF2B5EF4-FFF2-40B4-BE49-F238E27FC236}">
                <a16:creationId xmlns:a16="http://schemas.microsoft.com/office/drawing/2014/main" id="{5841E0DD-1BA7-47EA-92C1-DFCD469D0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797" y="0"/>
            <a:ext cx="4195674" cy="2553552"/>
          </a:xfrm>
          <a:custGeom>
            <a:avLst/>
            <a:gdLst>
              <a:gd name="connsiteX0" fmla="*/ 51087 w 4195674"/>
              <a:gd name="connsiteY0" fmla="*/ 0 h 2553552"/>
              <a:gd name="connsiteX1" fmla="*/ 4144587 w 4195674"/>
              <a:gd name="connsiteY1" fmla="*/ 0 h 2553552"/>
              <a:gd name="connsiteX2" fmla="*/ 4153054 w 4195674"/>
              <a:gd name="connsiteY2" fmla="*/ 32928 h 2553552"/>
              <a:gd name="connsiteX3" fmla="*/ 4195674 w 4195674"/>
              <a:gd name="connsiteY3" fmla="*/ 455715 h 2553552"/>
              <a:gd name="connsiteX4" fmla="*/ 2097837 w 4195674"/>
              <a:gd name="connsiteY4" fmla="*/ 2553552 h 2553552"/>
              <a:gd name="connsiteX5" fmla="*/ 0 w 4195674"/>
              <a:gd name="connsiteY5" fmla="*/ 455715 h 2553552"/>
              <a:gd name="connsiteX6" fmla="*/ 42621 w 4195674"/>
              <a:gd name="connsiteY6" fmla="*/ 32928 h 255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5674" h="2553552">
                <a:moveTo>
                  <a:pt x="51087" y="0"/>
                </a:moveTo>
                <a:lnTo>
                  <a:pt x="4144587" y="0"/>
                </a:lnTo>
                <a:lnTo>
                  <a:pt x="4153054" y="32928"/>
                </a:lnTo>
                <a:cubicBezTo>
                  <a:pt x="4180999" y="169492"/>
                  <a:pt x="4195674" y="310890"/>
                  <a:pt x="4195674" y="455715"/>
                </a:cubicBezTo>
                <a:cubicBezTo>
                  <a:pt x="4195674" y="1614318"/>
                  <a:pt x="3256440" y="2553552"/>
                  <a:pt x="2097837" y="2553552"/>
                </a:cubicBezTo>
                <a:cubicBezTo>
                  <a:pt x="939234" y="2553552"/>
                  <a:pt x="0" y="1614318"/>
                  <a:pt x="0" y="455715"/>
                </a:cubicBezTo>
                <a:cubicBezTo>
                  <a:pt x="0" y="310890"/>
                  <a:pt x="14676" y="169492"/>
                  <a:pt x="42621" y="3292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122" name="Picture 2" descr="Figure C: Oocyst of &lt;em&gt;C. cayetanensis&lt;/em&gt; in an unstained wet mount of stool. Image taken at 1000x magnification.">
            <a:extLst>
              <a:ext uri="{FF2B5EF4-FFF2-40B4-BE49-F238E27FC236}">
                <a16:creationId xmlns:a16="http://schemas.microsoft.com/office/drawing/2014/main" id="{8B5702FE-81D8-4411-9B82-0ACC21FA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2854" y="136525"/>
            <a:ext cx="1935439" cy="193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148" y="987117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33" name="Freeform: Shape 5132">
            <a:extLst>
              <a:ext uri="{FF2B5EF4-FFF2-40B4-BE49-F238E27FC236}">
                <a16:creationId xmlns:a16="http://schemas.microsoft.com/office/drawing/2014/main" id="{8D3BEFDA-0C8B-4C24-AF49-B7E58C98D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6811"/>
            <a:ext cx="4507268" cy="4101189"/>
          </a:xfrm>
          <a:custGeom>
            <a:avLst/>
            <a:gdLst>
              <a:gd name="connsiteX0" fmla="*/ 1188901 w 4507268"/>
              <a:gd name="connsiteY0" fmla="*/ 0 h 4101189"/>
              <a:gd name="connsiteX1" fmla="*/ 4507268 w 4507268"/>
              <a:gd name="connsiteY1" fmla="*/ 3318367 h 4101189"/>
              <a:gd name="connsiteX2" fmla="*/ 4439851 w 4507268"/>
              <a:gd name="connsiteY2" fmla="*/ 3987135 h 4101189"/>
              <a:gd name="connsiteX3" fmla="*/ 4410525 w 4507268"/>
              <a:gd name="connsiteY3" fmla="*/ 4101189 h 4101189"/>
              <a:gd name="connsiteX4" fmla="*/ 0 w 4507268"/>
              <a:gd name="connsiteY4" fmla="*/ 4101189 h 4101189"/>
              <a:gd name="connsiteX5" fmla="*/ 0 w 4507268"/>
              <a:gd name="connsiteY5" fmla="*/ 221283 h 4101189"/>
              <a:gd name="connsiteX6" fmla="*/ 47936 w 4507268"/>
              <a:gd name="connsiteY6" fmla="*/ 201358 h 4101189"/>
              <a:gd name="connsiteX7" fmla="*/ 1188901 w 4507268"/>
              <a:gd name="connsiteY7" fmla="*/ 0 h 4101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7268" h="4101189">
                <a:moveTo>
                  <a:pt x="1188901" y="0"/>
                </a:moveTo>
                <a:cubicBezTo>
                  <a:pt x="3021585" y="0"/>
                  <a:pt x="4507268" y="1485684"/>
                  <a:pt x="4507268" y="3318367"/>
                </a:cubicBezTo>
                <a:cubicBezTo>
                  <a:pt x="4507268" y="3547453"/>
                  <a:pt x="4484055" y="3771117"/>
                  <a:pt x="4439851" y="3987135"/>
                </a:cubicBezTo>
                <a:lnTo>
                  <a:pt x="4410525" y="4101189"/>
                </a:lnTo>
                <a:lnTo>
                  <a:pt x="0" y="4101189"/>
                </a:lnTo>
                <a:lnTo>
                  <a:pt x="0" y="221283"/>
                </a:lnTo>
                <a:lnTo>
                  <a:pt x="47936" y="201358"/>
                </a:lnTo>
                <a:cubicBezTo>
                  <a:pt x="403707" y="71093"/>
                  <a:pt x="788002" y="0"/>
                  <a:pt x="1188901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35" name="Oval 5134">
            <a:extLst>
              <a:ext uri="{FF2B5EF4-FFF2-40B4-BE49-F238E27FC236}">
                <a16:creationId xmlns:a16="http://schemas.microsoft.com/office/drawing/2014/main" id="{7400EEA6-B330-4DBC-A821-469627E96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0123" y="1601385"/>
            <a:ext cx="2754831" cy="2754831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37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7278" y="4908805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39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51" y="5775084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6263" y="2519793"/>
            <a:ext cx="4539102" cy="4101189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sz="2000" dirty="0">
                <a:cs typeface="Arial" panose="020B0604020202020204" pitchFamily="34" charset="0"/>
              </a:rPr>
              <a:t>Ova and Parasite Exam</a:t>
            </a:r>
          </a:p>
          <a:p>
            <a:pPr lvl="1">
              <a:defRPr/>
            </a:pPr>
            <a:r>
              <a:rPr lang="en-US" sz="2000" dirty="0">
                <a:cs typeface="Arial" panose="020B0604020202020204" pitchFamily="34" charset="0"/>
              </a:rPr>
              <a:t>Concentrated Wet Mount Exam</a:t>
            </a:r>
          </a:p>
          <a:p>
            <a:pPr lvl="2">
              <a:defRPr/>
            </a:pPr>
            <a:r>
              <a:rPr lang="en-US" dirty="0">
                <a:cs typeface="Arial" panose="020B0604020202020204" pitchFamily="34" charset="0"/>
              </a:rPr>
              <a:t>Glassy, refractile spheres, “wrinkled cellophane”, 8-10 microns</a:t>
            </a:r>
          </a:p>
          <a:p>
            <a:pPr>
              <a:defRPr/>
            </a:pPr>
            <a:r>
              <a:rPr lang="en-US" sz="2000" dirty="0">
                <a:cs typeface="Arial" panose="020B0604020202020204" pitchFamily="34" charset="0"/>
              </a:rPr>
              <a:t>Autofluorescence</a:t>
            </a:r>
          </a:p>
          <a:p>
            <a:pPr>
              <a:defRPr/>
            </a:pPr>
            <a:r>
              <a:rPr lang="en-US" sz="2000" dirty="0">
                <a:cs typeface="Arial" panose="020B0604020202020204" pitchFamily="34" charset="0"/>
              </a:rPr>
              <a:t>Modified Acid Fast Stain</a:t>
            </a:r>
          </a:p>
          <a:p>
            <a:pPr lvl="1">
              <a:defRPr/>
            </a:pPr>
            <a:r>
              <a:rPr lang="en-US" sz="2000" dirty="0">
                <a:cs typeface="Arial" panose="020B0604020202020204" pitchFamily="34" charset="0"/>
              </a:rPr>
              <a:t>Variation in stain intensity</a:t>
            </a:r>
          </a:p>
          <a:p>
            <a:pPr lvl="1">
              <a:defRPr/>
            </a:pPr>
            <a:r>
              <a:rPr lang="en-US" sz="2000" dirty="0">
                <a:cs typeface="Arial" panose="020B0604020202020204" pitchFamily="34" charset="0"/>
              </a:rPr>
              <a:t>“MAF variable”, light pink-deep red</a:t>
            </a:r>
          </a:p>
          <a:p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876EFE-0080-4675-8ED2-2AD239FB17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14" t="14753" r="9136" b="11492"/>
          <a:stretch/>
        </p:blipFill>
        <p:spPr>
          <a:xfrm>
            <a:off x="187880" y="4046568"/>
            <a:ext cx="2983972" cy="2111624"/>
          </a:xfrm>
          <a:prstGeom prst="rect">
            <a:avLst/>
          </a:prstGeom>
        </p:spPr>
      </p:pic>
      <p:pic>
        <p:nvPicPr>
          <p:cNvPr id="4" name="Picture 8" descr="Cyclo-mod%20AFB%202x2%2072%20copy">
            <a:extLst>
              <a:ext uri="{FF2B5EF4-FFF2-40B4-BE49-F238E27FC236}">
                <a16:creationId xmlns:a16="http://schemas.microsoft.com/office/drawing/2014/main" id="{9F77176A-24E7-E840-A41D-32118D07E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6319" y="2129895"/>
            <a:ext cx="1662438" cy="16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41" name="Straight Connector 514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151DE3C-34B4-40DB-B873-06337E077077}"/>
              </a:ext>
            </a:extLst>
          </p:cNvPr>
          <p:cNvSpPr/>
          <p:nvPr/>
        </p:nvSpPr>
        <p:spPr>
          <a:xfrm>
            <a:off x="0" y="1996473"/>
            <a:ext cx="409272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defRPr/>
            </a:pPr>
            <a:r>
              <a:rPr lang="en-US" sz="2100" dirty="0">
                <a:solidFill>
                  <a:srgbClr val="002060"/>
                </a:solidFill>
                <a:cs typeface="Arial" panose="020B0604020202020204" pitchFamily="34" charset="0"/>
              </a:rPr>
              <a:t>Concentrated Wet Mount Exam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1ADF92-9EA6-4A4E-85DB-5EE937CF7AC5}"/>
              </a:ext>
            </a:extLst>
          </p:cNvPr>
          <p:cNvSpPr/>
          <p:nvPr/>
        </p:nvSpPr>
        <p:spPr>
          <a:xfrm>
            <a:off x="676635" y="3643039"/>
            <a:ext cx="1833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Autofluorescence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D00D39-2FDB-41C9-B37E-609D174E4618}"/>
              </a:ext>
            </a:extLst>
          </p:cNvPr>
          <p:cNvSpPr/>
          <p:nvPr/>
        </p:nvSpPr>
        <p:spPr>
          <a:xfrm>
            <a:off x="4104948" y="4287463"/>
            <a:ext cx="24429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  <a:cs typeface="Arial" panose="020B0604020202020204" pitchFamily="34" charset="0"/>
              </a:rPr>
              <a:t>Modified Acid Fast Stain</a:t>
            </a:r>
          </a:p>
        </p:txBody>
      </p:sp>
    </p:spTree>
    <p:extLst>
      <p:ext uri="{BB962C8B-B14F-4D97-AF65-F5344CB8AC3E}">
        <p14:creationId xmlns:p14="http://schemas.microsoft.com/office/powerpoint/2010/main" val="295706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en-US" i="1" dirty="0">
                <a:latin typeface="+mn-lt"/>
              </a:rPr>
              <a:t>Cryptosporidium</a:t>
            </a:r>
            <a:r>
              <a:rPr lang="en-US" dirty="0">
                <a:latin typeface="+mn-lt"/>
              </a:rPr>
              <a:t> vs. </a:t>
            </a:r>
            <a:r>
              <a:rPr lang="en-US" i="1" dirty="0">
                <a:latin typeface="+mn-lt"/>
              </a:rPr>
              <a:t>Cyclospora</a:t>
            </a:r>
          </a:p>
        </p:txBody>
      </p:sp>
      <p:pic>
        <p:nvPicPr>
          <p:cNvPr id="4" name="Picture 6" descr="CryptoCycloartifactMAF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32"/>
          <a:stretch/>
        </p:blipFill>
        <p:spPr bwMode="auto">
          <a:xfrm>
            <a:off x="0" y="-1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/>
              <a:t>Both modified acid fast (MAF) positive</a:t>
            </a:r>
          </a:p>
          <a:p>
            <a:pPr>
              <a:defRPr/>
            </a:pPr>
            <a:r>
              <a:rPr lang="en-US" sz="2000" i="1" dirty="0"/>
              <a:t>Cyclospora</a:t>
            </a:r>
          </a:p>
          <a:p>
            <a:pPr lvl="1">
              <a:defRPr/>
            </a:pPr>
            <a:r>
              <a:rPr lang="en-US" sz="2000" dirty="0"/>
              <a:t>8-10 microns</a:t>
            </a:r>
          </a:p>
          <a:p>
            <a:pPr lvl="1">
              <a:defRPr/>
            </a:pPr>
            <a:r>
              <a:rPr lang="en-US" sz="2000" dirty="0"/>
              <a:t>MAF variable</a:t>
            </a:r>
          </a:p>
          <a:p>
            <a:pPr>
              <a:defRPr/>
            </a:pPr>
            <a:r>
              <a:rPr lang="en-US" sz="2000" i="1" dirty="0"/>
              <a:t>Cryptosporidium</a:t>
            </a:r>
          </a:p>
          <a:p>
            <a:pPr lvl="1">
              <a:defRPr/>
            </a:pPr>
            <a:r>
              <a:rPr lang="en-US" sz="2000" dirty="0"/>
              <a:t>4-6 microns</a:t>
            </a:r>
          </a:p>
          <a:p>
            <a:pPr lvl="1">
              <a:defRPr/>
            </a:pPr>
            <a:r>
              <a:rPr lang="en-US" sz="2000" dirty="0"/>
              <a:t>Sporozoites seen within oocysts</a:t>
            </a:r>
          </a:p>
          <a:p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5BF94A-93DA-9D1A-7CDB-BED9F8C11F41}"/>
              </a:ext>
            </a:extLst>
          </p:cNvPr>
          <p:cNvSpPr txBox="1"/>
          <p:nvPr/>
        </p:nvSpPr>
        <p:spPr>
          <a:xfrm>
            <a:off x="2065831" y="1870936"/>
            <a:ext cx="119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solidFill>
                  <a:srgbClr val="C00000"/>
                </a:solidFill>
              </a:rPr>
              <a:t>Cyclospora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4964BC-B8B7-DBC3-319A-2524BF0D1B57}"/>
              </a:ext>
            </a:extLst>
          </p:cNvPr>
          <p:cNvSpPr txBox="1"/>
          <p:nvPr/>
        </p:nvSpPr>
        <p:spPr>
          <a:xfrm>
            <a:off x="4333725" y="4590853"/>
            <a:ext cx="172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rgbClr val="C00000"/>
                </a:solidFill>
              </a:rPr>
              <a:t>Cryptosporidium</a:t>
            </a:r>
          </a:p>
        </p:txBody>
      </p:sp>
    </p:spTree>
    <p:extLst>
      <p:ext uri="{BB962C8B-B14F-4D97-AF65-F5344CB8AC3E}">
        <p14:creationId xmlns:p14="http://schemas.microsoft.com/office/powerpoint/2010/main" val="37939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E4433EA4-CA04-5D4A-A310-C5EB1851F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+mn-lt"/>
              </a:rPr>
              <a:t>Laboratory diagnosis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71E1C0A8-67F4-2347-944B-DF282E51D8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560134"/>
            <a:ext cx="4258180" cy="4535865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r>
              <a:rPr lang="en-US" altLang="en-US" dirty="0">
                <a:solidFill>
                  <a:srgbClr val="7030A0"/>
                </a:solidFill>
              </a:rPr>
              <a:t>Intestinal</a:t>
            </a:r>
          </a:p>
          <a:p>
            <a:pPr lvl="1"/>
            <a:r>
              <a:rPr lang="en-US" altLang="en-US" dirty="0"/>
              <a:t>O&amp;P: Permanent stain</a:t>
            </a:r>
          </a:p>
          <a:p>
            <a:pPr lvl="2"/>
            <a:r>
              <a:rPr lang="en-US" altLang="en-US" dirty="0"/>
              <a:t>Cannot morphologically distinguish between </a:t>
            </a:r>
            <a:r>
              <a:rPr lang="en-US" altLang="en-US" i="1" dirty="0"/>
              <a:t>E. histolytica </a:t>
            </a:r>
            <a:r>
              <a:rPr lang="en-US" altLang="en-US" dirty="0"/>
              <a:t>(pathogen) and </a:t>
            </a:r>
            <a:r>
              <a:rPr lang="en-US" altLang="en-US" i="1" dirty="0"/>
              <a:t>E. </a:t>
            </a:r>
            <a:r>
              <a:rPr lang="en-US" altLang="en-US" i="1" dirty="0" err="1"/>
              <a:t>dispar</a:t>
            </a:r>
            <a:r>
              <a:rPr lang="en-US" altLang="en-US" i="1" dirty="0"/>
              <a:t> </a:t>
            </a:r>
            <a:r>
              <a:rPr lang="en-US" altLang="en-US" dirty="0"/>
              <a:t>(non-pathogen)</a:t>
            </a:r>
          </a:p>
          <a:p>
            <a:pPr lvl="1"/>
            <a:r>
              <a:rPr lang="en-US" altLang="en-US" i="1" dirty="0"/>
              <a:t>E. histolytica </a:t>
            </a:r>
            <a:r>
              <a:rPr lang="en-US" altLang="en-US" dirty="0"/>
              <a:t>Antigen Test or NAAT</a:t>
            </a:r>
          </a:p>
          <a:p>
            <a:pPr lvl="1"/>
            <a:r>
              <a:rPr lang="en-US" altLang="en-US" dirty="0"/>
              <a:t>Invasion of intestinal mucosa</a:t>
            </a:r>
          </a:p>
          <a:p>
            <a:pPr lvl="2"/>
            <a:r>
              <a:rPr lang="en-US" altLang="en-US" dirty="0"/>
              <a:t>Sigmoidoscopy</a:t>
            </a:r>
          </a:p>
          <a:p>
            <a:pPr lvl="1"/>
            <a:r>
              <a:rPr lang="en-US" altLang="en-US" dirty="0"/>
              <a:t>Colon biopsy shows ”flask-shaped” ulcers with trophozoites</a:t>
            </a:r>
          </a:p>
          <a:p>
            <a:r>
              <a:rPr lang="en-US" altLang="en-US" dirty="0">
                <a:solidFill>
                  <a:srgbClr val="7030A0"/>
                </a:solidFill>
              </a:rPr>
              <a:t>Extraintestinal</a:t>
            </a:r>
          </a:p>
          <a:p>
            <a:pPr lvl="1"/>
            <a:r>
              <a:rPr lang="en-US" altLang="en-US" dirty="0"/>
              <a:t>Via blood to liver</a:t>
            </a:r>
          </a:p>
          <a:p>
            <a:pPr lvl="2"/>
            <a:r>
              <a:rPr lang="en-US" altLang="en-US" dirty="0"/>
              <a:t>Serology</a:t>
            </a:r>
          </a:p>
          <a:p>
            <a:pPr lvl="2"/>
            <a:r>
              <a:rPr lang="en-US" altLang="en-US" dirty="0"/>
              <a:t>Stain aspirate for trophozoites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A6B65-4E71-7141-A39A-CEEBDFDF83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8" t="55677" r="40817" b="18168"/>
          <a:stretch/>
        </p:blipFill>
        <p:spPr bwMode="auto">
          <a:xfrm rot="16200000">
            <a:off x="7298220" y="966203"/>
            <a:ext cx="1905908" cy="357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Multisite Clinical Evaluation of a Rapid Test for Entamoeba histolytica in  Stool | Journal of Clinical Microbiology">
            <a:extLst>
              <a:ext uri="{FF2B5EF4-FFF2-40B4-BE49-F238E27FC236}">
                <a16:creationId xmlns:a16="http://schemas.microsoft.com/office/drawing/2014/main" id="{5372B29D-1014-8F47-93E3-EBE54303B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98" y="4216180"/>
            <a:ext cx="3576352" cy="167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CE3E7A13-778D-7C44-BEFF-7AA8C9F66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9056" y="1295400"/>
            <a:ext cx="16646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i="1" dirty="0">
                <a:latin typeface="+mn-lt"/>
                <a:cs typeface="Arial" panose="020B0604020202020204" pitchFamily="34" charset="0"/>
              </a:rPr>
              <a:t>E. histolytica/</a:t>
            </a:r>
            <a:r>
              <a:rPr lang="en-US" altLang="en-US" sz="1400" i="1" dirty="0" err="1">
                <a:latin typeface="+mn-lt"/>
                <a:cs typeface="Arial" panose="020B0604020202020204" pitchFamily="34" charset="0"/>
              </a:rPr>
              <a:t>dispar</a:t>
            </a:r>
            <a:r>
              <a:rPr lang="en-US" altLang="en-US" sz="1400" i="1" dirty="0">
                <a:latin typeface="+mn-lt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altLang="en-US" sz="1400" dirty="0">
                <a:latin typeface="+mn-lt"/>
                <a:cs typeface="Arial" panose="020B0604020202020204" pitchFamily="34" charset="0"/>
              </a:rPr>
              <a:t>cyst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32487146-204B-994F-ACEA-DDC2E2E86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2560" y="1305580"/>
            <a:ext cx="16646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i="1" dirty="0">
                <a:latin typeface="+mn-lt"/>
                <a:cs typeface="Arial" panose="020B0604020202020204" pitchFamily="34" charset="0"/>
              </a:rPr>
              <a:t>E. histolytica/</a:t>
            </a:r>
            <a:r>
              <a:rPr lang="en-US" altLang="en-US" sz="1400" i="1" dirty="0" err="1">
                <a:latin typeface="+mn-lt"/>
                <a:cs typeface="Arial" panose="020B0604020202020204" pitchFamily="34" charset="0"/>
              </a:rPr>
              <a:t>dispar</a:t>
            </a:r>
            <a:r>
              <a:rPr lang="en-US" altLang="en-US" sz="1400" i="1" dirty="0">
                <a:latin typeface="+mn-lt"/>
                <a:cs typeface="Arial" panose="020B0604020202020204" pitchFamily="34" charset="0"/>
              </a:rPr>
              <a:t> </a:t>
            </a:r>
          </a:p>
          <a:p>
            <a:pPr algn="ctr" eaLnBrk="1" hangingPunct="1"/>
            <a:r>
              <a:rPr lang="en-US" altLang="en-US" sz="1400" dirty="0">
                <a:latin typeface="+mn-lt"/>
                <a:cs typeface="Arial" panose="020B0604020202020204" pitchFamily="34" charset="0"/>
              </a:rPr>
              <a:t>trophozoite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A22CC814-DB4E-E246-9874-A49BF18FE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966" y="3902025"/>
            <a:ext cx="20118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400" i="1" dirty="0">
                <a:latin typeface="+mn-lt"/>
                <a:cs typeface="Arial" panose="020B0604020202020204" pitchFamily="34" charset="0"/>
              </a:rPr>
              <a:t>E. histolytica </a:t>
            </a:r>
            <a:r>
              <a:rPr lang="en-US" altLang="en-US" sz="1400" dirty="0">
                <a:latin typeface="+mn-lt"/>
                <a:cs typeface="Arial" panose="020B0604020202020204" pitchFamily="34" charset="0"/>
              </a:rPr>
              <a:t>antigen test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US" sz="4000" i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Cystoisospora</a:t>
            </a:r>
            <a:r>
              <a:rPr lang="en-US" sz="40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(</a:t>
            </a:r>
            <a:r>
              <a:rPr lang="en-US" sz="4000" i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Isospora</a:t>
            </a:r>
            <a:r>
              <a:rPr lang="en-US" sz="40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) </a:t>
            </a:r>
            <a:r>
              <a:rPr lang="en-US" sz="4000" i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belli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040" y="1727200"/>
            <a:ext cx="11826239" cy="4836262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000" dirty="0">
                <a:cs typeface="Arial" panose="020B0604020202020204" pitchFamily="34" charset="0"/>
              </a:rPr>
              <a:t>Infects epithelial cells of the small intestine</a:t>
            </a:r>
          </a:p>
          <a:p>
            <a:pPr>
              <a:defRPr/>
            </a:pPr>
            <a:r>
              <a:rPr lang="en-US" sz="2000" dirty="0">
                <a:cs typeface="Arial" panose="020B0604020202020204" pitchFamily="34" charset="0"/>
              </a:rPr>
              <a:t>Transmission:</a:t>
            </a:r>
          </a:p>
          <a:p>
            <a:pPr lvl="1">
              <a:defRPr/>
            </a:pPr>
            <a:r>
              <a:rPr lang="en-US" sz="2000" dirty="0">
                <a:cs typeface="Arial" panose="020B0604020202020204" pitchFamily="34" charset="0"/>
              </a:rPr>
              <a:t>Fecal-oral</a:t>
            </a:r>
          </a:p>
          <a:p>
            <a:pPr lvl="1">
              <a:defRPr/>
            </a:pPr>
            <a:r>
              <a:rPr lang="en-US" sz="2000" dirty="0">
                <a:cs typeface="Arial" panose="020B0604020202020204" pitchFamily="34" charset="0"/>
              </a:rPr>
              <a:t>Ingestion of contaminated water or food containing oocysts</a:t>
            </a:r>
          </a:p>
          <a:p>
            <a:pPr lvl="1">
              <a:defRPr/>
            </a:pPr>
            <a:r>
              <a:rPr lang="en-US" sz="2000" dirty="0">
                <a:cs typeface="Arial" panose="020B0604020202020204" pitchFamily="34" charset="0"/>
              </a:rPr>
              <a:t>Oral-anal transmission</a:t>
            </a:r>
          </a:p>
          <a:p>
            <a:pPr>
              <a:defRPr/>
            </a:pPr>
            <a:r>
              <a:rPr lang="en-US" sz="2000" dirty="0">
                <a:cs typeface="Arial" panose="020B0604020202020204" pitchFamily="34" charset="0"/>
              </a:rPr>
              <a:t>More severe in immunocompromised hosts</a:t>
            </a:r>
          </a:p>
          <a:p>
            <a:pPr>
              <a:defRPr/>
            </a:pPr>
            <a:r>
              <a:rPr lang="en-US" sz="2000" dirty="0">
                <a:cs typeface="Arial" panose="020B0604020202020204" pitchFamily="34" charset="0"/>
              </a:rPr>
              <a:t>Presents as acute, </a:t>
            </a:r>
            <a:r>
              <a:rPr lang="en-US" sz="2000" dirty="0" err="1">
                <a:cs typeface="Arial" panose="020B0604020202020204" pitchFamily="34" charset="0"/>
              </a:rPr>
              <a:t>nonbloody</a:t>
            </a:r>
            <a:r>
              <a:rPr lang="en-US" sz="2000" dirty="0">
                <a:cs typeface="Arial" panose="020B0604020202020204" pitchFamily="34" charset="0"/>
              </a:rPr>
              <a:t> diarrhea with crampy abdominal pain, which can last for weeks and result in malabsorption and weight loss</a:t>
            </a:r>
          </a:p>
          <a:p>
            <a:pPr>
              <a:defRPr/>
            </a:pPr>
            <a:r>
              <a:rPr lang="en-US" sz="2000" dirty="0">
                <a:cs typeface="Arial" panose="020B0604020202020204" pitchFamily="34" charset="0"/>
              </a:rPr>
              <a:t>Diarrhea can be severe in immunocompromised patients and in infants and children</a:t>
            </a:r>
          </a:p>
          <a:p>
            <a:pPr>
              <a:defRPr/>
            </a:pPr>
            <a:r>
              <a:rPr lang="en-US" sz="2000" dirty="0">
                <a:cs typeface="Arial" panose="020B0604020202020204" pitchFamily="34" charset="0"/>
              </a:rPr>
              <a:t>Eosinophilia may be present (different from other protozoan infections)</a:t>
            </a:r>
          </a:p>
          <a:p>
            <a:pPr>
              <a:defRPr/>
            </a:pPr>
            <a:r>
              <a:rPr lang="en-US" sz="2000" dirty="0" err="1">
                <a:cs typeface="Arial" panose="020B0604020202020204" pitchFamily="34" charset="0"/>
              </a:rPr>
              <a:t>Maladsorption</a:t>
            </a:r>
            <a:r>
              <a:rPr lang="en-US" sz="2000" dirty="0">
                <a:cs typeface="Arial" panose="020B0604020202020204" pitchFamily="34" charset="0"/>
              </a:rPr>
              <a:t> mimics </a:t>
            </a:r>
            <a:r>
              <a:rPr lang="en-US" sz="2000" i="1" dirty="0">
                <a:cs typeface="Arial" panose="020B0604020202020204" pitchFamily="34" charset="0"/>
              </a:rPr>
              <a:t>Giardia</a:t>
            </a:r>
          </a:p>
          <a:p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44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Laboratory 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1690688"/>
            <a:ext cx="3726815" cy="43513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Biopsy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>
                <a:cs typeface="Arial" panose="020B0604020202020204" pitchFamily="34" charset="0"/>
              </a:rPr>
              <a:t>Intestinal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 err="1">
                <a:cs typeface="Arial" panose="020B0604020202020204" pitchFamily="34" charset="0"/>
              </a:rPr>
              <a:t>Extraintestinal</a:t>
            </a:r>
            <a:r>
              <a:rPr lang="en-US" sz="1800" dirty="0">
                <a:cs typeface="Arial" panose="020B0604020202020204" pitchFamily="34" charset="0"/>
              </a:rPr>
              <a:t> Dissemination</a:t>
            </a:r>
          </a:p>
          <a:p>
            <a:pPr>
              <a:lnSpc>
                <a:spcPct val="90000"/>
              </a:lnSpc>
              <a:defRPr/>
            </a:pPr>
            <a:r>
              <a:rPr lang="en-US" sz="1800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Stool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>
                <a:cs typeface="Arial" panose="020B0604020202020204" pitchFamily="34" charset="0"/>
              </a:rPr>
              <a:t>Wet mount exam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800" dirty="0" err="1">
                <a:cs typeface="Arial" panose="020B0604020202020204" pitchFamily="34" charset="0"/>
              </a:rPr>
              <a:t>Oocysts</a:t>
            </a:r>
            <a:r>
              <a:rPr lang="en-US" sz="1800" dirty="0">
                <a:cs typeface="Arial" panose="020B0604020202020204" pitchFamily="34" charset="0"/>
              </a:rPr>
              <a:t> are long and oval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800" dirty="0">
                <a:cs typeface="Arial" panose="020B0604020202020204" pitchFamily="34" charset="0"/>
              </a:rPr>
              <a:t>20-33 microns in length and 10-19 microns in width</a:t>
            </a:r>
          </a:p>
          <a:p>
            <a:pPr lvl="2">
              <a:lnSpc>
                <a:spcPct val="90000"/>
              </a:lnSpc>
              <a:defRPr/>
            </a:pPr>
            <a:r>
              <a:rPr lang="en-US" sz="1800" dirty="0">
                <a:cs typeface="Arial" panose="020B0604020202020204" pitchFamily="34" charset="0"/>
              </a:rPr>
              <a:t>Immature </a:t>
            </a:r>
            <a:r>
              <a:rPr lang="en-US" sz="1800" dirty="0" err="1">
                <a:cs typeface="Arial" panose="020B0604020202020204" pitchFamily="34" charset="0"/>
              </a:rPr>
              <a:t>sporont</a:t>
            </a:r>
            <a:r>
              <a:rPr lang="en-US" sz="1800" dirty="0">
                <a:cs typeface="Arial" panose="020B0604020202020204" pitchFamily="34" charset="0"/>
              </a:rPr>
              <a:t> seen if specimen submitted in preservative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800" dirty="0">
                <a:cs typeface="Arial" panose="020B0604020202020204" pitchFamily="34" charset="0"/>
              </a:rPr>
              <a:t>Modified Acid Fast stain</a:t>
            </a:r>
          </a:p>
        </p:txBody>
      </p:sp>
      <p:pic>
        <p:nvPicPr>
          <p:cNvPr id="4" name="Picture 20" descr="Isospora">
            <a:extLst>
              <a:ext uri="{FF2B5EF4-FFF2-40B4-BE49-F238E27FC236}">
                <a16:creationId xmlns:a16="http://schemas.microsoft.com/office/drawing/2014/main" id="{0ADFCC39-AFF8-BC49-8157-6EA693124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55" y="515130"/>
            <a:ext cx="2972595" cy="2873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FIGbelli05">
            <a:extLst>
              <a:ext uri="{FF2B5EF4-FFF2-40B4-BE49-F238E27FC236}">
                <a16:creationId xmlns:a16="http://schemas.microsoft.com/office/drawing/2014/main" id="{84541EC2-8561-8546-9625-4F3117D58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55" y="3388636"/>
            <a:ext cx="2972595" cy="3274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13">
            <a:extLst>
              <a:ext uri="{FF2B5EF4-FFF2-40B4-BE49-F238E27FC236}">
                <a16:creationId xmlns:a16="http://schemas.microsoft.com/office/drawing/2014/main" id="{496C133D-9275-9948-980D-9407147CE895}"/>
              </a:ext>
            </a:extLst>
          </p:cNvPr>
          <p:cNvSpPr/>
          <p:nvPr/>
        </p:nvSpPr>
        <p:spPr>
          <a:xfrm>
            <a:off x="4422140" y="1582725"/>
            <a:ext cx="3726815" cy="36925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21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226" name="Rectangle 137225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228" name="Freeform: Shape 137227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latin typeface="+mn-lt"/>
                <a:cs typeface="Arial" panose="020B0604020202020204" pitchFamily="34" charset="0"/>
              </a:rPr>
              <a:t>Microsporidia</a:t>
            </a:r>
          </a:p>
        </p:txBody>
      </p:sp>
      <p:sp>
        <p:nvSpPr>
          <p:cNvPr id="137221" name="Rectangle 5"/>
          <p:cNvSpPr>
            <a:spLocks noGrp="1" noChangeArrowheads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700">
                <a:cs typeface="Arial" panose="020B0604020202020204" pitchFamily="34" charset="0"/>
              </a:rPr>
              <a:t>Obligate intracellular </a:t>
            </a:r>
            <a:r>
              <a:rPr lang="en-US" sz="1700" u="sng">
                <a:cs typeface="Arial" panose="020B0604020202020204" pitchFamily="34" charset="0"/>
              </a:rPr>
              <a:t>fungal</a:t>
            </a:r>
            <a:r>
              <a:rPr lang="en-US" sz="1700">
                <a:cs typeface="Arial" panose="020B0604020202020204" pitchFamily="34" charset="0"/>
              </a:rPr>
              <a:t> parasite</a:t>
            </a:r>
          </a:p>
          <a:p>
            <a:pPr eaLnBrk="1" hangingPunct="1">
              <a:defRPr/>
            </a:pPr>
            <a:r>
              <a:rPr lang="en-US" sz="1700">
                <a:cs typeface="Arial" panose="020B0604020202020204" pitchFamily="34" charset="0"/>
              </a:rPr>
              <a:t>Emerging opportunistic infection in HIV patients</a:t>
            </a:r>
          </a:p>
          <a:p>
            <a:pPr eaLnBrk="1" hangingPunct="1">
              <a:defRPr/>
            </a:pPr>
            <a:r>
              <a:rPr lang="en-US" sz="1700">
                <a:cs typeface="Arial" panose="020B0604020202020204" pitchFamily="34" charset="0"/>
              </a:rPr>
              <a:t>Chronic diarrhea</a:t>
            </a:r>
          </a:p>
          <a:p>
            <a:pPr eaLnBrk="1" hangingPunct="1">
              <a:defRPr/>
            </a:pPr>
            <a:r>
              <a:rPr lang="en-US" sz="1700" spc="-15">
                <a:cs typeface="Arial" panose="020B0604020202020204" pitchFamily="34" charset="0"/>
              </a:rPr>
              <a:t>Can disseminate to cause myositis, </a:t>
            </a:r>
            <a:r>
              <a:rPr lang="en-US" sz="1700" spc="-10">
                <a:cs typeface="Arial" panose="020B0604020202020204" pitchFamily="34" charset="0"/>
              </a:rPr>
              <a:t>hepatitis, peritonitis, </a:t>
            </a:r>
            <a:r>
              <a:rPr lang="en-US" sz="1700" spc="-20">
                <a:cs typeface="Arial" panose="020B0604020202020204" pitchFamily="34" charset="0"/>
              </a:rPr>
              <a:t>keratitis, </a:t>
            </a:r>
            <a:r>
              <a:rPr lang="en-US" sz="1700" spc="-5">
                <a:cs typeface="Arial" panose="020B0604020202020204" pitchFamily="34" charset="0"/>
              </a:rPr>
              <a:t>and </a:t>
            </a:r>
            <a:r>
              <a:rPr lang="en-US" sz="1700" spc="-10">
                <a:cs typeface="Arial" panose="020B0604020202020204" pitchFamily="34" charset="0"/>
              </a:rPr>
              <a:t>biliary </a:t>
            </a:r>
            <a:r>
              <a:rPr lang="en-US" sz="1700" spc="-15">
                <a:cs typeface="Arial" panose="020B0604020202020204" pitchFamily="34" charset="0"/>
              </a:rPr>
              <a:t>tract</a:t>
            </a:r>
            <a:r>
              <a:rPr lang="en-US" sz="1700" spc="75">
                <a:cs typeface="Arial" panose="020B0604020202020204" pitchFamily="34" charset="0"/>
              </a:rPr>
              <a:t> </a:t>
            </a:r>
            <a:r>
              <a:rPr lang="en-US" sz="1700" spc="-15">
                <a:cs typeface="Arial" panose="020B0604020202020204" pitchFamily="34" charset="0"/>
              </a:rPr>
              <a:t>infection</a:t>
            </a:r>
            <a:endParaRPr lang="en-US" sz="1700"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1700">
                <a:cs typeface="Arial" panose="020B0604020202020204" pitchFamily="34" charset="0"/>
              </a:rPr>
              <a:t>Obligate intracellular </a:t>
            </a:r>
            <a:r>
              <a:rPr lang="en-US" sz="1700" u="sng">
                <a:cs typeface="Arial" panose="020B0604020202020204" pitchFamily="34" charset="0"/>
              </a:rPr>
              <a:t>fungal</a:t>
            </a:r>
            <a:r>
              <a:rPr lang="en-US" sz="1700">
                <a:cs typeface="Arial" panose="020B0604020202020204" pitchFamily="34" charset="0"/>
              </a:rPr>
              <a:t> parasite</a:t>
            </a:r>
          </a:p>
          <a:p>
            <a:pPr eaLnBrk="1" hangingPunct="1">
              <a:defRPr/>
            </a:pPr>
            <a:r>
              <a:rPr lang="en-US" sz="1700">
                <a:cs typeface="Arial" panose="020B0604020202020204" pitchFamily="34" charset="0"/>
              </a:rPr>
              <a:t>Seven genera, most common:</a:t>
            </a:r>
          </a:p>
          <a:p>
            <a:pPr lvl="1">
              <a:defRPr/>
            </a:pPr>
            <a:r>
              <a:rPr lang="en-US" sz="1700" i="1">
                <a:cs typeface="Arial" panose="020B0604020202020204" pitchFamily="34" charset="0"/>
              </a:rPr>
              <a:t>Enterocytozoon bieneusi</a:t>
            </a:r>
          </a:p>
          <a:p>
            <a:pPr lvl="1">
              <a:defRPr/>
            </a:pPr>
            <a:r>
              <a:rPr lang="en-US" sz="1700" i="1">
                <a:cs typeface="Arial" panose="020B0604020202020204" pitchFamily="34" charset="0"/>
              </a:rPr>
              <a:t>Encephalitozoon intestinalis</a:t>
            </a:r>
          </a:p>
          <a:p>
            <a:pPr eaLnBrk="1" hangingPunct="1">
              <a:defRPr/>
            </a:pPr>
            <a:endParaRPr lang="en-US" sz="1700"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en-US" sz="1700">
              <a:cs typeface="Arial" panose="020B0604020202020204" pitchFamily="34" charset="0"/>
            </a:endParaRPr>
          </a:p>
        </p:txBody>
      </p:sp>
      <p:pic>
        <p:nvPicPr>
          <p:cNvPr id="91141" name="Picture 8" descr="Image:Microcell.jpg cop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5457" y="1194244"/>
            <a:ext cx="6155141" cy="449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4377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+mn-lt"/>
              </a:rPr>
              <a:t>Microsporidia Stains</a:t>
            </a:r>
          </a:p>
        </p:txBody>
      </p:sp>
      <p:graphicFrame>
        <p:nvGraphicFramePr>
          <p:cNvPr id="150536" name="Rectangle 3">
            <a:extLst>
              <a:ext uri="{FF2B5EF4-FFF2-40B4-BE49-F238E27FC236}">
                <a16:creationId xmlns:a16="http://schemas.microsoft.com/office/drawing/2014/main" id="{B04DE11B-6C5D-2B4C-4DB7-186696FD4C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7192297"/>
              </p:ext>
            </p:extLst>
          </p:nvPr>
        </p:nvGraphicFramePr>
        <p:xfrm>
          <a:off x="838200" y="1459865"/>
          <a:ext cx="452913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0530" name="Picture 2" descr="Figure C: Electron micrograph of an &lt;em&gt;Enterocytozoon bieneusi&lt;/em&gt; spore. Arrows indicate the double rows of polar tubule coils in cross section which characterize a mature E. bieneusi spore.">
            <a:extLst>
              <a:ext uri="{FF2B5EF4-FFF2-40B4-BE49-F238E27FC236}">
                <a16:creationId xmlns:a16="http://schemas.microsoft.com/office/drawing/2014/main" id="{4EFE6628-C696-F943-9E98-43D7129C0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92" y="3357245"/>
            <a:ext cx="2303946" cy="193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2" name="Picture 4" descr="Figure A: Spores of &lt;em&gt;E. cuniculi&lt;/em&gt; from urine stained with Ryan's modified trichrome (Trichrome blue).">
            <a:extLst>
              <a:ext uri="{FF2B5EF4-FFF2-40B4-BE49-F238E27FC236}">
                <a16:creationId xmlns:a16="http://schemas.microsoft.com/office/drawing/2014/main" id="{4CB98873-D495-BA41-ACA1-265ED9505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354" y="138113"/>
            <a:ext cx="31051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4" name="Picture 6" descr="Molecular Techniques for Detection, Species Differentiation, and  Phylogenetic Analysis of Microsporidia | Clinical Microbiology Reviews">
            <a:extLst>
              <a:ext uri="{FF2B5EF4-FFF2-40B4-BE49-F238E27FC236}">
                <a16:creationId xmlns:a16="http://schemas.microsoft.com/office/drawing/2014/main" id="{B3BEB6C8-5C7D-5D4C-82A3-E540BB816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355" y="3357245"/>
            <a:ext cx="3105150" cy="33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D9EA23-F1A2-4B40-9257-20A185F296A6}"/>
              </a:ext>
            </a:extLst>
          </p:cNvPr>
          <p:cNvSpPr txBox="1"/>
          <p:nvPr/>
        </p:nvSpPr>
        <p:spPr>
          <a:xfrm>
            <a:off x="8227814" y="2817891"/>
            <a:ext cx="2040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Modified Trichrome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35095-BE25-E242-A630-B995DF057CEB}"/>
              </a:ext>
            </a:extLst>
          </p:cNvPr>
          <p:cNvSpPr txBox="1"/>
          <p:nvPr/>
        </p:nvSpPr>
        <p:spPr>
          <a:xfrm>
            <a:off x="8118354" y="6250516"/>
            <a:ext cx="113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Calcofluor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640D8E-5543-914C-B550-A7F0DA49958B}"/>
              </a:ext>
            </a:extLst>
          </p:cNvPr>
          <p:cNvSpPr txBox="1"/>
          <p:nvPr/>
        </p:nvSpPr>
        <p:spPr>
          <a:xfrm>
            <a:off x="6495822" y="5293334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EM</a:t>
            </a:r>
          </a:p>
        </p:txBody>
      </p:sp>
    </p:spTree>
    <p:extLst>
      <p:ext uri="{BB962C8B-B14F-4D97-AF65-F5344CB8AC3E}">
        <p14:creationId xmlns:p14="http://schemas.microsoft.com/office/powerpoint/2010/main" val="341938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76" name="Rectangle 3277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8" name="Rectangle 32777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80" name="Rectangle 32779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82" name="Rectangle 32781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784" name="Freeform: Shape 32783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786" name="Rectangle 32785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Title 1">
            <a:extLst>
              <a:ext uri="{FF2B5EF4-FFF2-40B4-BE49-F238E27FC236}">
                <a16:creationId xmlns:a16="http://schemas.microsoft.com/office/drawing/2014/main" id="{28FDFFB3-1FA4-A145-A29D-352FD02E0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altLang="en-US" sz="4000" b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Free-living amebae</a:t>
            </a:r>
          </a:p>
        </p:txBody>
      </p:sp>
      <p:graphicFrame>
        <p:nvGraphicFramePr>
          <p:cNvPr id="32772" name="Content Placeholder 1">
            <a:extLst>
              <a:ext uri="{FF2B5EF4-FFF2-40B4-BE49-F238E27FC236}">
                <a16:creationId xmlns:a16="http://schemas.microsoft.com/office/drawing/2014/main" id="{909D02C5-E473-8FFC-8E79-9B049C310B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4373587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1405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94" name="Rectangle 477193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7196" name="Freeform: Shape 477195">
            <a:extLst>
              <a:ext uri="{FF2B5EF4-FFF2-40B4-BE49-F238E27FC236}">
                <a16:creationId xmlns:a16="http://schemas.microsoft.com/office/drawing/2014/main" id="{3CCA69EF-E8B5-4598-BEAD-258F15765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5862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5744 h 274629"/>
              <a:gd name="connsiteX2" fmla="*/ 924829 w 1170294"/>
              <a:gd name="connsiteY2" fmla="*/ 0 h 274629"/>
              <a:gd name="connsiteX3" fmla="*/ 1170294 w 1170294"/>
              <a:gd name="connsiteY3" fmla="*/ 24546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577 h 274629"/>
              <a:gd name="connsiteX11" fmla="*/ 215168 w 1170294"/>
              <a:gd name="connsiteY11" fmla="*/ 23574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5744"/>
                </a:lnTo>
                <a:lnTo>
                  <a:pt x="924829" y="0"/>
                </a:lnTo>
                <a:lnTo>
                  <a:pt x="1170294" y="24546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577"/>
                </a:lnTo>
                <a:lnTo>
                  <a:pt x="215168" y="235744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477198" name="Freeform: Shape 477197">
            <a:extLst>
              <a:ext uri="{FF2B5EF4-FFF2-40B4-BE49-F238E27FC236}">
                <a16:creationId xmlns:a16="http://schemas.microsoft.com/office/drawing/2014/main" id="{685D65ED-8248-4E7D-AF41-C2685CAE7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90894"/>
            <a:ext cx="1170294" cy="274629"/>
          </a:xfrm>
          <a:custGeom>
            <a:avLst/>
            <a:gdLst>
              <a:gd name="connsiteX0" fmla="*/ 453342 w 1170294"/>
              <a:gd name="connsiteY0" fmla="*/ 0 h 274629"/>
              <a:gd name="connsiteX1" fmla="*/ 689085 w 1170294"/>
              <a:gd name="connsiteY1" fmla="*/ 238174 h 274629"/>
              <a:gd name="connsiteX2" fmla="*/ 924829 w 1170294"/>
              <a:gd name="connsiteY2" fmla="*/ 0 h 274629"/>
              <a:gd name="connsiteX3" fmla="*/ 1170294 w 1170294"/>
              <a:gd name="connsiteY3" fmla="*/ 247895 h 274629"/>
              <a:gd name="connsiteX4" fmla="*/ 1153282 w 1170294"/>
              <a:gd name="connsiteY4" fmla="*/ 264908 h 274629"/>
              <a:gd name="connsiteX5" fmla="*/ 924829 w 1170294"/>
              <a:gd name="connsiteY5" fmla="*/ 38885 h 274629"/>
              <a:gd name="connsiteX6" fmla="*/ 689085 w 1170294"/>
              <a:gd name="connsiteY6" fmla="*/ 274629 h 274629"/>
              <a:gd name="connsiteX7" fmla="*/ 453342 w 1170294"/>
              <a:gd name="connsiteY7" fmla="*/ 38885 h 274629"/>
              <a:gd name="connsiteX8" fmla="*/ 215168 w 1170294"/>
              <a:gd name="connsiteY8" fmla="*/ 274629 h 274629"/>
              <a:gd name="connsiteX9" fmla="*/ 0 w 1170294"/>
              <a:gd name="connsiteY9" fmla="*/ 59462 h 274629"/>
              <a:gd name="connsiteX10" fmla="*/ 0 w 1170294"/>
              <a:gd name="connsiteY10" fmla="*/ 20789 h 274629"/>
              <a:gd name="connsiteX11" fmla="*/ 215168 w 1170294"/>
              <a:gd name="connsiteY11" fmla="*/ 238174 h 27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70294" h="274629">
                <a:moveTo>
                  <a:pt x="453342" y="0"/>
                </a:moveTo>
                <a:lnTo>
                  <a:pt x="689085" y="238174"/>
                </a:lnTo>
                <a:lnTo>
                  <a:pt x="924829" y="0"/>
                </a:lnTo>
                <a:lnTo>
                  <a:pt x="1170294" y="247895"/>
                </a:lnTo>
                <a:lnTo>
                  <a:pt x="1153282" y="264908"/>
                </a:lnTo>
                <a:lnTo>
                  <a:pt x="924829" y="38885"/>
                </a:lnTo>
                <a:lnTo>
                  <a:pt x="689085" y="274629"/>
                </a:lnTo>
                <a:lnTo>
                  <a:pt x="453342" y="38885"/>
                </a:lnTo>
                <a:lnTo>
                  <a:pt x="215168" y="274629"/>
                </a:lnTo>
                <a:lnTo>
                  <a:pt x="0" y="59462"/>
                </a:lnTo>
                <a:lnTo>
                  <a:pt x="0" y="20789"/>
                </a:lnTo>
                <a:lnTo>
                  <a:pt x="215168" y="2381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7200" name="Graphic 212">
            <a:extLst>
              <a:ext uri="{FF2B5EF4-FFF2-40B4-BE49-F238E27FC236}">
                <a16:creationId xmlns:a16="http://schemas.microsoft.com/office/drawing/2014/main" id="{76A8F9C6-ED35-4E0A-AC66-5241CA206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6189" y="412979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77202" name="Graphic 212">
            <a:extLst>
              <a:ext uri="{FF2B5EF4-FFF2-40B4-BE49-F238E27FC236}">
                <a16:creationId xmlns:a16="http://schemas.microsoft.com/office/drawing/2014/main" id="{4F71A736-42D6-4F11-8A7B-633C40624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6189" y="412979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195697"/>
            <a:ext cx="3200400" cy="4019251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i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Naegleria fowleri</a:t>
            </a:r>
          </a:p>
        </p:txBody>
      </p:sp>
      <p:grpSp>
        <p:nvGrpSpPr>
          <p:cNvPr id="477204" name="Group 477203">
            <a:extLst>
              <a:ext uri="{FF2B5EF4-FFF2-40B4-BE49-F238E27FC236}">
                <a16:creationId xmlns:a16="http://schemas.microsoft.com/office/drawing/2014/main" id="{CB73D287-48F0-41E2-8B0B-DE4C7D17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41903" y="5364542"/>
            <a:ext cx="1562428" cy="1493465"/>
            <a:chOff x="3121343" y="4864099"/>
            <a:chExt cx="2085971" cy="1993901"/>
          </a:xfrm>
          <a:solidFill>
            <a:schemeClr val="bg1"/>
          </a:solidFill>
        </p:grpSpPr>
        <p:sp>
          <p:nvSpPr>
            <p:cNvPr id="477205" name="Freeform: Shape 477204">
              <a:extLst>
                <a:ext uri="{FF2B5EF4-FFF2-40B4-BE49-F238E27FC236}">
                  <a16:creationId xmlns:a16="http://schemas.microsoft.com/office/drawing/2014/main" id="{FBC3C2F6-A83E-46F7-89F9-C282A9234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77206" name="Freeform: Shape 477205">
              <a:extLst>
                <a:ext uri="{FF2B5EF4-FFF2-40B4-BE49-F238E27FC236}">
                  <a16:creationId xmlns:a16="http://schemas.microsoft.com/office/drawing/2014/main" id="{8D78D60A-D765-47AF-BF8C-DD38B6749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77207" name="Freeform: Shape 477206">
              <a:extLst>
                <a:ext uri="{FF2B5EF4-FFF2-40B4-BE49-F238E27FC236}">
                  <a16:creationId xmlns:a16="http://schemas.microsoft.com/office/drawing/2014/main" id="{1B61CBF5-5283-4C6A-9049-AA88E1756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77208" name="Freeform: Shape 477207">
              <a:extLst>
                <a:ext uri="{FF2B5EF4-FFF2-40B4-BE49-F238E27FC236}">
                  <a16:creationId xmlns:a16="http://schemas.microsoft.com/office/drawing/2014/main" id="{97A00BB8-8401-4CFA-A40C-8A60D39AE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77209" name="Freeform: Shape 477208">
              <a:extLst>
                <a:ext uri="{FF2B5EF4-FFF2-40B4-BE49-F238E27FC236}">
                  <a16:creationId xmlns:a16="http://schemas.microsoft.com/office/drawing/2014/main" id="{42F6FC59-F5F7-4ED5-8DCD-CF1060899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477210" name="Freeform: Shape 477209">
              <a:extLst>
                <a:ext uri="{FF2B5EF4-FFF2-40B4-BE49-F238E27FC236}">
                  <a16:creationId xmlns:a16="http://schemas.microsoft.com/office/drawing/2014/main" id="{C124749C-25FB-43F3-97CC-16D3738B1E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77211" name="Freeform: Shape 477210">
              <a:extLst>
                <a:ext uri="{FF2B5EF4-FFF2-40B4-BE49-F238E27FC236}">
                  <a16:creationId xmlns:a16="http://schemas.microsoft.com/office/drawing/2014/main" id="{43CAAC4D-89A7-40FC-A14D-14E7137A5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77212" name="Freeform: Shape 477211">
              <a:extLst>
                <a:ext uri="{FF2B5EF4-FFF2-40B4-BE49-F238E27FC236}">
                  <a16:creationId xmlns:a16="http://schemas.microsoft.com/office/drawing/2014/main" id="{09F8FFC8-0941-4853-894E-6FBB72564C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77213" name="Freeform: Shape 477212">
              <a:extLst>
                <a:ext uri="{FF2B5EF4-FFF2-40B4-BE49-F238E27FC236}">
                  <a16:creationId xmlns:a16="http://schemas.microsoft.com/office/drawing/2014/main" id="{784F021A-2C9B-422B-8408-BB819B3147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77214" name="Freeform: Shape 477213">
              <a:extLst>
                <a:ext uri="{FF2B5EF4-FFF2-40B4-BE49-F238E27FC236}">
                  <a16:creationId xmlns:a16="http://schemas.microsoft.com/office/drawing/2014/main" id="{353138C4-3227-4945-9CE8-AF90A759D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77215" name="Freeform: Shape 477214">
              <a:extLst>
                <a:ext uri="{FF2B5EF4-FFF2-40B4-BE49-F238E27FC236}">
                  <a16:creationId xmlns:a16="http://schemas.microsoft.com/office/drawing/2014/main" id="{EC9C4482-176D-49FB-BFC0-2DCD9283E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77216" name="Freeform: Shape 477215">
              <a:extLst>
                <a:ext uri="{FF2B5EF4-FFF2-40B4-BE49-F238E27FC236}">
                  <a16:creationId xmlns:a16="http://schemas.microsoft.com/office/drawing/2014/main" id="{737D9F02-FC5F-4AA6-83BD-AE4EC012D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77217" name="Freeform: Shape 477216">
              <a:extLst>
                <a:ext uri="{FF2B5EF4-FFF2-40B4-BE49-F238E27FC236}">
                  <a16:creationId xmlns:a16="http://schemas.microsoft.com/office/drawing/2014/main" id="{323DF942-E0FC-4481-99E4-5EDE1F7601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477219" name="Rectangle 477218">
            <a:extLst>
              <a:ext uri="{FF2B5EF4-FFF2-40B4-BE49-F238E27FC236}">
                <a16:creationId xmlns:a16="http://schemas.microsoft.com/office/drawing/2014/main" id="{82571B16-D62A-4B37-A469-E72C79D69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8223" y="444870"/>
            <a:ext cx="6924769" cy="5665806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7221" name="Rectangle 477220">
            <a:extLst>
              <a:ext uri="{FF2B5EF4-FFF2-40B4-BE49-F238E27FC236}">
                <a16:creationId xmlns:a16="http://schemas.microsoft.com/office/drawing/2014/main" id="{49E0A0BC-3EE4-4453-9522-08FF2DE30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8246" y="436482"/>
            <a:ext cx="6934746" cy="566580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7223" name="Rectangle 477222">
            <a:extLst>
              <a:ext uri="{FF2B5EF4-FFF2-40B4-BE49-F238E27FC236}">
                <a16:creationId xmlns:a16="http://schemas.microsoft.com/office/drawing/2014/main" id="{9FBE36BD-9903-4FB5-BBE7-1023D7F73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7522" y="305936"/>
            <a:ext cx="6943810" cy="568529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77190" name="Rectangle 4">
            <a:extLst>
              <a:ext uri="{FF2B5EF4-FFF2-40B4-BE49-F238E27FC236}">
                <a16:creationId xmlns:a16="http://schemas.microsoft.com/office/drawing/2014/main" id="{D7139F22-C386-F6D6-B673-4499320C90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1100903"/>
              </p:ext>
            </p:extLst>
          </p:nvPr>
        </p:nvGraphicFramePr>
        <p:xfrm>
          <a:off x="5169647" y="693271"/>
          <a:ext cx="6184153" cy="4887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07270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latin typeface="+mn-lt"/>
                <a:cs typeface="Arial" panose="020B0604020202020204" pitchFamily="34" charset="0"/>
              </a:rPr>
              <a:t>Laboratory Diagnosis</a:t>
            </a:r>
          </a:p>
        </p:txBody>
      </p:sp>
      <p:sp>
        <p:nvSpPr>
          <p:cNvPr id="48128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5977379" cy="435133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000" dirty="0">
                <a:cs typeface="Arial" panose="020B0604020202020204" pitchFamily="34" charset="0"/>
              </a:rPr>
              <a:t>Direct wet prep of CSF</a:t>
            </a:r>
          </a:p>
          <a:p>
            <a:pPr lvl="1" eaLnBrk="1" hangingPunct="1">
              <a:defRPr/>
            </a:pPr>
            <a:r>
              <a:rPr lang="en-US" sz="2000" dirty="0">
                <a:cs typeface="Arial" panose="020B0604020202020204" pitchFamily="34" charset="0"/>
              </a:rPr>
              <a:t>Never refrigerate specimen</a:t>
            </a:r>
          </a:p>
          <a:p>
            <a:pPr lvl="1" eaLnBrk="1" hangingPunct="1">
              <a:defRPr/>
            </a:pPr>
            <a:r>
              <a:rPr lang="en-US" sz="2000" dirty="0">
                <a:cs typeface="Arial" panose="020B0604020202020204" pitchFamily="34" charset="0"/>
              </a:rPr>
              <a:t>Phase contrast microscopy</a:t>
            </a:r>
          </a:p>
          <a:p>
            <a:pPr eaLnBrk="1" hangingPunct="1">
              <a:defRPr/>
            </a:pPr>
            <a:r>
              <a:rPr lang="en-US" sz="2000" dirty="0">
                <a:cs typeface="Arial" panose="020B0604020202020204" pitchFamily="34" charset="0"/>
              </a:rPr>
              <a:t>Stain</a:t>
            </a:r>
          </a:p>
          <a:p>
            <a:pPr lvl="1" eaLnBrk="1" hangingPunct="1">
              <a:defRPr/>
            </a:pPr>
            <a:r>
              <a:rPr lang="en-US" sz="2000" dirty="0" err="1">
                <a:cs typeface="Arial" panose="020B0604020202020204" pitchFamily="34" charset="0"/>
              </a:rPr>
              <a:t>Giemsa</a:t>
            </a:r>
            <a:r>
              <a:rPr lang="en-US" sz="2000" dirty="0">
                <a:cs typeface="Arial" panose="020B0604020202020204" pitchFamily="34" charset="0"/>
              </a:rPr>
              <a:t> or Wright’s stain</a:t>
            </a:r>
          </a:p>
          <a:p>
            <a:pPr eaLnBrk="1" hangingPunct="1">
              <a:defRPr/>
            </a:pPr>
            <a:r>
              <a:rPr lang="en-US" sz="2000" dirty="0">
                <a:cs typeface="Arial" panose="020B0604020202020204" pitchFamily="34" charset="0"/>
              </a:rPr>
              <a:t>Culture on non-nutrient agar</a:t>
            </a:r>
          </a:p>
          <a:p>
            <a:pPr lvl="1" eaLnBrk="1" hangingPunct="1">
              <a:defRPr/>
            </a:pPr>
            <a:r>
              <a:rPr lang="en-US" sz="2000" i="1" dirty="0">
                <a:cs typeface="Arial" panose="020B0604020202020204" pitchFamily="34" charset="0"/>
              </a:rPr>
              <a:t>Escherichia coli </a:t>
            </a:r>
            <a:r>
              <a:rPr lang="en-US" sz="2000" dirty="0">
                <a:cs typeface="Arial" panose="020B0604020202020204" pitchFamily="34" charset="0"/>
              </a:rPr>
              <a:t>overlay</a:t>
            </a:r>
          </a:p>
          <a:p>
            <a:pPr>
              <a:defRPr/>
            </a:pPr>
            <a:r>
              <a:rPr lang="en-US" sz="2000" dirty="0">
                <a:cs typeface="Arial" panose="020B0604020202020204" pitchFamily="34" charset="0"/>
              </a:rPr>
              <a:t>PCR available at specialty labs</a:t>
            </a:r>
          </a:p>
          <a:p>
            <a:pPr eaLnBrk="1" hangingPunct="1">
              <a:defRPr/>
            </a:pPr>
            <a:r>
              <a:rPr lang="en-US" sz="2000" dirty="0">
                <a:cs typeface="Arial" panose="020B0604020202020204" pitchFamily="34" charset="0"/>
              </a:rPr>
              <a:t>Histologic preparation</a:t>
            </a:r>
          </a:p>
        </p:txBody>
      </p:sp>
      <p:pic>
        <p:nvPicPr>
          <p:cNvPr id="4" name="Picture 7" descr="N_fowleri_brain_HE_BAM4">
            <a:extLst>
              <a:ext uri="{FF2B5EF4-FFF2-40B4-BE49-F238E27FC236}">
                <a16:creationId xmlns:a16="http://schemas.microsoft.com/office/drawing/2014/main" id="{669274AE-3A95-5E41-A98A-7F0986BF2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74459" y="3951259"/>
            <a:ext cx="2550703" cy="299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2" name="Picture 2" descr="Figure D: Trophozoite of &lt;em&gt;N. fowleri&lt;/em&gt; in CSF, stained with hematoxylin and eosin (H&amp;E).">
            <a:extLst>
              <a:ext uri="{FF2B5EF4-FFF2-40B4-BE49-F238E27FC236}">
                <a16:creationId xmlns:a16="http://schemas.microsoft.com/office/drawing/2014/main" id="{370054C7-286C-5542-A650-153E62A4E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609" y="1578427"/>
            <a:ext cx="348615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31541E-FFD1-44CC-A379-F830961A8511}"/>
              </a:ext>
            </a:extLst>
          </p:cNvPr>
          <p:cNvSpPr txBox="1"/>
          <p:nvPr/>
        </p:nvSpPr>
        <p:spPr>
          <a:xfrm>
            <a:off x="8999752" y="2469675"/>
            <a:ext cx="178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Trophozoites</a:t>
            </a:r>
          </a:p>
        </p:txBody>
      </p:sp>
    </p:spTree>
    <p:extLst>
      <p:ext uri="{BB962C8B-B14F-4D97-AF65-F5344CB8AC3E}">
        <p14:creationId xmlns:p14="http://schemas.microsoft.com/office/powerpoint/2010/main" val="134566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9242" name="Rectangle 47924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244" name="Rectangle 479243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246" name="Rectangle 479245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248" name="Rectangle 479247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9250" name="Freeform: Shape 479249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9252" name="Rectangle 479251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9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 eaLnBrk="1" hangingPunct="1">
              <a:defRPr/>
            </a:pPr>
            <a:r>
              <a:rPr lang="en-US" sz="3700" i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Acanthamoeba</a:t>
            </a:r>
            <a:r>
              <a:rPr lang="en-US" sz="37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spp.</a:t>
            </a:r>
          </a:p>
        </p:txBody>
      </p:sp>
      <p:graphicFrame>
        <p:nvGraphicFramePr>
          <p:cNvPr id="479238" name="Rectangle 4">
            <a:extLst>
              <a:ext uri="{FF2B5EF4-FFF2-40B4-BE49-F238E27FC236}">
                <a16:creationId xmlns:a16="http://schemas.microsoft.com/office/drawing/2014/main" id="{F67F8A69-3539-5FF3-E18B-C28D488B75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7538901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10435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4855-2AD1-C746-BA60-626AF3EC7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Laboratory diagnosis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8D3BB667-2BB3-06A7-92F0-DE0D233DA9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5981505"/>
              </p:ext>
            </p:extLst>
          </p:nvPr>
        </p:nvGraphicFramePr>
        <p:xfrm>
          <a:off x="731520" y="1513840"/>
          <a:ext cx="6065520" cy="4663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9" descr="Acanthamoeba%20cysts">
            <a:extLst>
              <a:ext uri="{FF2B5EF4-FFF2-40B4-BE49-F238E27FC236}">
                <a16:creationId xmlns:a16="http://schemas.microsoft.com/office/drawing/2014/main" id="{9D2D1901-C22D-CD49-ABCD-0AC58CED5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330" y="4224814"/>
            <a:ext cx="2736727" cy="213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8">
            <a:extLst>
              <a:ext uri="{FF2B5EF4-FFF2-40B4-BE49-F238E27FC236}">
                <a16:creationId xmlns:a16="http://schemas.microsoft.com/office/drawing/2014/main" id="{049B1E53-F7B9-3D48-9945-1A20B71C7821}"/>
              </a:ext>
            </a:extLst>
          </p:cNvPr>
          <p:cNvSpPr/>
          <p:nvPr/>
        </p:nvSpPr>
        <p:spPr>
          <a:xfrm>
            <a:off x="6903720" y="1513840"/>
            <a:ext cx="2743200" cy="30473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F2D38-69B6-42F4-9434-A5725145DE23}"/>
              </a:ext>
            </a:extLst>
          </p:cNvPr>
          <p:cNvSpPr txBox="1"/>
          <p:nvPr/>
        </p:nvSpPr>
        <p:spPr>
          <a:xfrm>
            <a:off x="9808375" y="2773085"/>
            <a:ext cx="1517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Trophozoites</a:t>
            </a:r>
          </a:p>
        </p:txBody>
      </p:sp>
    </p:spTree>
    <p:extLst>
      <p:ext uri="{BB962C8B-B14F-4D97-AF65-F5344CB8AC3E}">
        <p14:creationId xmlns:p14="http://schemas.microsoft.com/office/powerpoint/2010/main" val="8835949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CCBBC-2165-D342-BE09-83044FA86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i="1">
                <a:latin typeface="+mn-lt"/>
              </a:rPr>
              <a:t>Balamuthia mandrillaris</a:t>
            </a:r>
            <a:endParaRPr lang="en-US" sz="5400">
              <a:latin typeface="+mn-lt"/>
            </a:endParaRPr>
          </a:p>
        </p:txBody>
      </p:sp>
      <p:pic>
        <p:nvPicPr>
          <p:cNvPr id="6146" name="Picture 2" descr="Figure F: A single trophozoite (green arrow) of &lt;em&gt;B. mandrillaris&lt;/em&gt; in brain tissue, stained with H&amp;E.">
            <a:extLst>
              <a:ext uri="{FF2B5EF4-FFF2-40B4-BE49-F238E27FC236}">
                <a16:creationId xmlns:a16="http://schemas.microsoft.com/office/drawing/2014/main" id="{60EE2A93-2F18-49C3-88AD-D442116C4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1" r="22638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89CE0-16E4-AE45-80EF-45935288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1500"/>
              <a:t>Isolated from soil, dust, and autopsy specimens of infected humans and animals</a:t>
            </a:r>
          </a:p>
          <a:p>
            <a:r>
              <a:rPr lang="en-US" sz="1500"/>
              <a:t>Mostly reported from Latin America</a:t>
            </a:r>
          </a:p>
          <a:p>
            <a:r>
              <a:rPr lang="en-US" sz="1500"/>
              <a:t>Clinical manifestations are similar to GAE: disease might appear mild at first but can become more severe over weeks to several months</a:t>
            </a:r>
          </a:p>
          <a:p>
            <a:r>
              <a:rPr lang="en-US" sz="1500"/>
              <a:t>High case fatality rate: 89% </a:t>
            </a:r>
          </a:p>
          <a:p>
            <a:r>
              <a:rPr lang="en-US" sz="1500"/>
              <a:t>Plaque-like skin lesions, most often on the face, may precede the development of neurological symptoms by weeks or months</a:t>
            </a:r>
          </a:p>
          <a:p>
            <a:r>
              <a:rPr lang="en-US" sz="1500"/>
              <a:t>Laboratory diagnosis is post-mortem</a:t>
            </a:r>
          </a:p>
          <a:p>
            <a:pPr lvl="1"/>
            <a:r>
              <a:rPr lang="en-US" sz="1500"/>
              <a:t>Immunofluoresence of tissue specimens</a:t>
            </a:r>
          </a:p>
          <a:p>
            <a:pPr lvl="1"/>
            <a:r>
              <a:rPr lang="en-US" sz="1500"/>
              <a:t>PCR</a:t>
            </a:r>
          </a:p>
          <a:p>
            <a:pPr lvl="1"/>
            <a:endParaRPr lang="en-US" sz="15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3A391F-07FA-4DE3-8872-89858DD44F5C}"/>
              </a:ext>
            </a:extLst>
          </p:cNvPr>
          <p:cNvSpPr txBox="1"/>
          <p:nvPr/>
        </p:nvSpPr>
        <p:spPr>
          <a:xfrm>
            <a:off x="2328673" y="1036058"/>
            <a:ext cx="1383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EFC24"/>
                </a:solidFill>
              </a:rPr>
              <a:t>Trophozoites</a:t>
            </a:r>
          </a:p>
        </p:txBody>
      </p:sp>
    </p:spTree>
    <p:extLst>
      <p:ext uri="{BB962C8B-B14F-4D97-AF65-F5344CB8AC3E}">
        <p14:creationId xmlns:p14="http://schemas.microsoft.com/office/powerpoint/2010/main" val="496740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271" name="Rectangle 13927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9273" name="Arc 13927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 i="1">
                <a:latin typeface="+mn-lt"/>
              </a:rPr>
              <a:t>Entamoeba histolytica </a:t>
            </a:r>
            <a:r>
              <a:rPr lang="en-US">
                <a:latin typeface="+mn-lt"/>
              </a:rPr>
              <a:t>vs. </a:t>
            </a:r>
            <a:r>
              <a:rPr lang="en-US" i="1">
                <a:latin typeface="+mn-lt"/>
              </a:rPr>
              <a:t>Entamoeba dispar</a:t>
            </a:r>
            <a:endParaRPr lang="en-US" i="1" dirty="0">
              <a:latin typeface="+mn-lt"/>
            </a:endParaRPr>
          </a:p>
        </p:txBody>
      </p:sp>
      <p:sp>
        <p:nvSpPr>
          <p:cNvPr id="139275" name="Freeform: Shape 13927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9266" name="Picture 2" descr="Evolutionary genomics of Entamoeba - ScienceDirect">
            <a:extLst>
              <a:ext uri="{FF2B5EF4-FFF2-40B4-BE49-F238E27FC236}">
                <a16:creationId xmlns:a16="http://schemas.microsoft.com/office/drawing/2014/main" id="{3921A808-8402-D445-AC58-AD9DE9ECC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182" y="582636"/>
            <a:ext cx="4777381" cy="552298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/>
              <a:t>Debate over pathogenic strains vs. non-pathogenic strains</a:t>
            </a:r>
          </a:p>
          <a:p>
            <a:pPr>
              <a:defRPr/>
            </a:pPr>
            <a:r>
              <a:rPr lang="en-US"/>
              <a:t>DNA sequencing finally settled debate, two distinct species</a:t>
            </a:r>
          </a:p>
          <a:p>
            <a:pPr>
              <a:defRPr/>
            </a:pPr>
            <a:r>
              <a:rPr lang="en-US"/>
              <a:t>Morphologically identical but different on a molecular level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29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776" name="Rectangle 32775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8" name="Rectangle 32777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80" name="Rectangle 32779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82" name="Rectangle 32781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784" name="Freeform: Shape 32783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786" name="Rectangle 32785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Title 1">
            <a:extLst>
              <a:ext uri="{FF2B5EF4-FFF2-40B4-BE49-F238E27FC236}">
                <a16:creationId xmlns:a16="http://schemas.microsoft.com/office/drawing/2014/main" id="{28FDFFB3-1FA4-A145-A29D-352FD02E0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altLang="en-US" sz="4000" b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Protozoa-other</a:t>
            </a:r>
          </a:p>
        </p:txBody>
      </p:sp>
      <p:graphicFrame>
        <p:nvGraphicFramePr>
          <p:cNvPr id="32772" name="Content Placeholder 1">
            <a:extLst>
              <a:ext uri="{FF2B5EF4-FFF2-40B4-BE49-F238E27FC236}">
                <a16:creationId xmlns:a16="http://schemas.microsoft.com/office/drawing/2014/main" id="{6AE74D92-BB25-73E8-53EA-7BC6834AAD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4911792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59775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45A3DA-2F28-8E4D-A924-C41889DE0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 i="1">
                <a:solidFill>
                  <a:srgbClr val="FFFFFF"/>
                </a:solidFill>
                <a:latin typeface="+mn-lt"/>
              </a:rPr>
              <a:t>Trichomonas vaginalis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156A6BD-54C1-30C3-570B-ADDEE05AC4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2727782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08365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114" name="Rectangle 47113">
            <a:extLst>
              <a:ext uri="{FF2B5EF4-FFF2-40B4-BE49-F238E27FC236}">
                <a16:creationId xmlns:a16="http://schemas.microsoft.com/office/drawing/2014/main" id="{873DDF9D-E27C-4E23-A1E8-CA352535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" y="-10138"/>
            <a:ext cx="121920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16" name="Rectangle 47115">
            <a:extLst>
              <a:ext uri="{FF2B5EF4-FFF2-40B4-BE49-F238E27FC236}">
                <a16:creationId xmlns:a16="http://schemas.microsoft.com/office/drawing/2014/main" id="{4C6B5652-C661-4C58-B937-F0F490F7F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18" name="Rectangle 47117">
            <a:extLst>
              <a:ext uri="{FF2B5EF4-FFF2-40B4-BE49-F238E27FC236}">
                <a16:creationId xmlns:a16="http://schemas.microsoft.com/office/drawing/2014/main" id="{0B936867-6407-43FB-9DE6-1B0879D0CB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E4C58C76-FAA6-4E40-9B8E-8278FFAFF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" r="-1" b="17441"/>
          <a:stretch/>
        </p:blipFill>
        <p:spPr bwMode="auto">
          <a:xfrm>
            <a:off x="8331957" y="-10138"/>
            <a:ext cx="3860043" cy="345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20" name="Rectangle 47119">
            <a:extLst>
              <a:ext uri="{FF2B5EF4-FFF2-40B4-BE49-F238E27FC236}">
                <a16:creationId xmlns:a16="http://schemas.microsoft.com/office/drawing/2014/main" id="{ACD0B258-678B-4A8C-894F-848AF24A1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122" name="Rectangle 47121">
            <a:extLst>
              <a:ext uri="{FF2B5EF4-FFF2-40B4-BE49-F238E27FC236}">
                <a16:creationId xmlns:a16="http://schemas.microsoft.com/office/drawing/2014/main" id="{2F003F3F-F118-41D2-AA3F-74DB0D197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124" name="Freeform: Shape 47123">
            <a:extLst>
              <a:ext uri="{FF2B5EF4-FFF2-40B4-BE49-F238E27FC236}">
                <a16:creationId xmlns:a16="http://schemas.microsoft.com/office/drawing/2014/main" id="{C8D58395-74AF-401A-AF2F-76B6FCF71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CE5650F8-BE57-2443-979D-6214F8CCB7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1065" y="457201"/>
            <a:ext cx="3020560" cy="3588870"/>
          </a:xfrm>
        </p:spPr>
        <p:txBody>
          <a:bodyPr anchor="b">
            <a:normAutofit/>
          </a:bodyPr>
          <a:lstStyle/>
          <a:p>
            <a:pPr algn="r"/>
            <a:r>
              <a:rPr lang="en-US" altLang="en-US" sz="40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Laboratory Diagnosis: </a:t>
            </a:r>
            <a:r>
              <a:rPr lang="en-US" altLang="en-US" sz="4000" i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T. vaginalis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C3AFCEB-0A02-1F4C-8A4F-E984133C8C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649246" y="669363"/>
            <a:ext cx="3142472" cy="5534211"/>
          </a:xfrm>
        </p:spPr>
        <p:txBody>
          <a:bodyPr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2000">
                <a:cs typeface="Arial" panose="020B0604020202020204" pitchFamily="34" charset="0"/>
              </a:rPr>
              <a:t>Wet mount</a:t>
            </a:r>
          </a:p>
          <a:p>
            <a:pPr lvl="1"/>
            <a:r>
              <a:rPr lang="en-US" altLang="en-US" sz="2000" dirty="0">
                <a:cs typeface="Arial" panose="020B0604020202020204" pitchFamily="34" charset="0"/>
              </a:rPr>
              <a:t>Must examine immediately for motile organisms (jerky movement)</a:t>
            </a:r>
          </a:p>
          <a:p>
            <a:r>
              <a:rPr lang="en-US" altLang="en-US" sz="2000">
                <a:cs typeface="Arial" panose="020B0604020202020204" pitchFamily="34" charset="0"/>
              </a:rPr>
              <a:t>Giemsa stain</a:t>
            </a:r>
          </a:p>
          <a:p>
            <a:r>
              <a:rPr lang="en-US" altLang="en-US" sz="2000">
                <a:cs typeface="Arial" panose="020B0604020202020204" pitchFamily="34" charset="0"/>
              </a:rPr>
              <a:t>Culture</a:t>
            </a:r>
          </a:p>
          <a:p>
            <a:pPr lvl="1"/>
            <a:r>
              <a:rPr lang="en-US" altLang="en-US" sz="2000">
                <a:cs typeface="Arial" panose="020B0604020202020204" pitchFamily="34" charset="0"/>
              </a:rPr>
              <a:t>InPouch</a:t>
            </a:r>
            <a:r>
              <a:rPr lang="en-US" altLang="en-US" sz="2000" dirty="0">
                <a:cs typeface="Arial" panose="020B0604020202020204" pitchFamily="34" charset="0"/>
              </a:rPr>
              <a:t> TV </a:t>
            </a:r>
          </a:p>
          <a:p>
            <a:r>
              <a:rPr lang="en-US" altLang="en-US" sz="2000">
                <a:cs typeface="Arial" panose="020B0604020202020204" pitchFamily="34" charset="0"/>
              </a:rPr>
              <a:t>Antigen Detection-most common</a:t>
            </a:r>
          </a:p>
          <a:p>
            <a:pPr lvl="1"/>
            <a:r>
              <a:rPr lang="en-US" altLang="en-US" sz="2000" dirty="0">
                <a:cs typeface="Arial" panose="020B0604020202020204" pitchFamily="34" charset="0"/>
              </a:rPr>
              <a:t>Immunochromatographic</a:t>
            </a:r>
          </a:p>
          <a:p>
            <a:r>
              <a:rPr lang="en-US" altLang="en-US" sz="2000">
                <a:cs typeface="Arial" panose="020B0604020202020204" pitchFamily="34" charset="0"/>
              </a:rPr>
              <a:t>Molecular Testing</a:t>
            </a:r>
          </a:p>
        </p:txBody>
      </p:sp>
      <p:pic>
        <p:nvPicPr>
          <p:cNvPr id="47109" name="Picture 5" descr="Figure B: Trophozoite of &lt;em&gt;T. vaginalis&lt;/em&gt; in a vaginal smear, stained with Giemsa. ">
            <a:extLst>
              <a:ext uri="{FF2B5EF4-FFF2-40B4-BE49-F238E27FC236}">
                <a16:creationId xmlns:a16="http://schemas.microsoft.com/office/drawing/2014/main" id="{FFD3A0FD-F186-FA4C-9227-AAB5699FB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1" r="1" b="617"/>
          <a:stretch/>
        </p:blipFill>
        <p:spPr bwMode="auto">
          <a:xfrm>
            <a:off x="8331957" y="3420897"/>
            <a:ext cx="3860043" cy="34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2FFC8-48D6-674F-B9C1-FB5DB79B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+mn-lt"/>
                <a:cs typeface="Arial" panose="020B0604020202020204" pitchFamily="34" charset="0"/>
              </a:rPr>
              <a:t>Toxoplasma gondii-</a:t>
            </a:r>
            <a:r>
              <a:rPr lang="en-US" dirty="0">
                <a:latin typeface="+mn-lt"/>
                <a:cs typeface="Arial" panose="020B0604020202020204" pitchFamily="34" charset="0"/>
              </a:rPr>
              <a:t>Immunocompetent</a:t>
            </a:r>
            <a:endParaRPr lang="en-US" i="1" dirty="0"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544445B3-C42E-03D7-098E-32EF1D73598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5495722"/>
              </p:ext>
            </p:extLst>
          </p:nvPr>
        </p:nvGraphicFramePr>
        <p:xfrm>
          <a:off x="838200" y="1452880"/>
          <a:ext cx="5181601" cy="4724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bject 9">
            <a:extLst>
              <a:ext uri="{FF2B5EF4-FFF2-40B4-BE49-F238E27FC236}">
                <a16:creationId xmlns:a16="http://schemas.microsoft.com/office/drawing/2014/main" id="{A2B4073E-C486-F043-8400-4EB2107DA2D5}"/>
              </a:ext>
            </a:extLst>
          </p:cNvPr>
          <p:cNvSpPr/>
          <p:nvPr/>
        </p:nvSpPr>
        <p:spPr>
          <a:xfrm>
            <a:off x="6096000" y="2328052"/>
            <a:ext cx="5019040" cy="32497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0D32D-4DD2-3546-893D-6C9A7D6B75EE}"/>
              </a:ext>
            </a:extLst>
          </p:cNvPr>
          <p:cNvSpPr txBox="1"/>
          <p:nvPr/>
        </p:nvSpPr>
        <p:spPr>
          <a:xfrm>
            <a:off x="7041535" y="1958720"/>
            <a:ext cx="2699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Toxoplasmic</a:t>
            </a:r>
            <a:r>
              <a:rPr lang="en-US" dirty="0"/>
              <a:t> lymphadenitis</a:t>
            </a:r>
          </a:p>
        </p:txBody>
      </p:sp>
    </p:spTree>
    <p:extLst>
      <p:ext uri="{BB962C8B-B14F-4D97-AF65-F5344CB8AC3E}">
        <p14:creationId xmlns:p14="http://schemas.microsoft.com/office/powerpoint/2010/main" val="617285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2FFC8-48D6-674F-B9C1-FB5DB79B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+mn-lt"/>
                <a:cs typeface="Arial" panose="020B0604020202020204" pitchFamily="34" charset="0"/>
              </a:rPr>
              <a:t>Toxoplasma </a:t>
            </a:r>
            <a:r>
              <a:rPr lang="en-US" dirty="0">
                <a:latin typeface="+mn-lt"/>
                <a:cs typeface="Arial" panose="020B0604020202020204" pitchFamily="34" charset="0"/>
              </a:rPr>
              <a:t>gondii-Immunocompromised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A046D-FA4E-3A42-8FDE-4929744C4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650" y="1690688"/>
            <a:ext cx="4461510" cy="441547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cs typeface="Arial" panose="020B0604020202020204" pitchFamily="34" charset="0"/>
              </a:rPr>
              <a:t>Immunodeficient patients often have central nervous system disease but may have retinochoroiditis, pneumonitis, or other systemic disease. </a:t>
            </a:r>
          </a:p>
          <a:p>
            <a:r>
              <a:rPr lang="en-US" dirty="0">
                <a:cs typeface="Arial" panose="020B0604020202020204" pitchFamily="34" charset="0"/>
              </a:rPr>
              <a:t>In patients with AIDS, </a:t>
            </a:r>
            <a:r>
              <a:rPr lang="en-US" dirty="0" err="1">
                <a:cs typeface="Arial" panose="020B0604020202020204" pitchFamily="34" charset="0"/>
              </a:rPr>
              <a:t>toxoplasmic</a:t>
            </a:r>
            <a:r>
              <a:rPr lang="en-US" dirty="0">
                <a:cs typeface="Arial" panose="020B0604020202020204" pitchFamily="34" charset="0"/>
              </a:rPr>
              <a:t> encephalitis is the most common cause of </a:t>
            </a:r>
            <a:r>
              <a:rPr lang="en-US" b="1" dirty="0">
                <a:solidFill>
                  <a:schemeClr val="accent1"/>
                </a:solidFill>
                <a:cs typeface="Arial" panose="020B0604020202020204" pitchFamily="34" charset="0"/>
              </a:rPr>
              <a:t>intracerebral mass lesions</a:t>
            </a:r>
            <a:r>
              <a:rPr lang="en-US" dirty="0">
                <a:cs typeface="Arial" panose="020B0604020202020204" pitchFamily="34" charset="0"/>
              </a:rPr>
              <a:t> and is thought to usually be caused by reactivation of chronic infection</a:t>
            </a:r>
          </a:p>
          <a:p>
            <a:r>
              <a:rPr lang="en-US" dirty="0">
                <a:cs typeface="Arial" panose="020B0604020202020204" pitchFamily="34" charset="0"/>
              </a:rPr>
              <a:t>Toxoplasmosis in patients being treated with immunosuppressive drugs may be due to either newly acquired or reactivated latent infection.</a:t>
            </a:r>
          </a:p>
          <a:p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A82785C8-12B9-7748-97A1-4EF9698DC14F}"/>
              </a:ext>
            </a:extLst>
          </p:cNvPr>
          <p:cNvSpPr/>
          <p:nvPr/>
        </p:nvSpPr>
        <p:spPr>
          <a:xfrm>
            <a:off x="5867400" y="1981200"/>
            <a:ext cx="4648200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05408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31884-B6D1-844E-BE36-F8C027775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38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Congenital Toxoplasmosis (</a:t>
            </a:r>
            <a:r>
              <a:rPr lang="en-US" sz="3800" u="sng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</a:t>
            </a:r>
            <a:r>
              <a:rPr lang="en-US" sz="38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ORCH)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F9650D5-D358-7C64-0B96-8C7809249C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5748378"/>
              </p:ext>
            </p:extLst>
          </p:nvPr>
        </p:nvGraphicFramePr>
        <p:xfrm>
          <a:off x="5542672" y="541606"/>
          <a:ext cx="5811128" cy="5678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27274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7703" name="Rectangle 157702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2FFC8-48D6-674F-B9C1-FB5DB79B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091" y="501651"/>
            <a:ext cx="4395340" cy="1716255"/>
          </a:xfrm>
        </p:spPr>
        <p:txBody>
          <a:bodyPr anchor="b">
            <a:normAutofit/>
          </a:bodyPr>
          <a:lstStyle/>
          <a:p>
            <a:r>
              <a:rPr lang="en-US" sz="5600">
                <a:latin typeface="+mn-lt"/>
                <a:cs typeface="Arial" panose="020B0604020202020204" pitchFamily="34" charset="0"/>
              </a:rPr>
              <a:t>Life cycle</a:t>
            </a:r>
          </a:p>
        </p:txBody>
      </p:sp>
      <p:sp>
        <p:nvSpPr>
          <p:cNvPr id="157705" name="Rectangle 157704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7698" name="Picture 2">
            <a:extLst>
              <a:ext uri="{FF2B5EF4-FFF2-40B4-BE49-F238E27FC236}">
                <a16:creationId xmlns:a16="http://schemas.microsoft.com/office/drawing/2014/main" id="{32383C60-03B5-734D-A01C-A738D5FB0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143" y="1143883"/>
            <a:ext cx="5221625" cy="457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F3D429-4B35-D140-B048-A505EB6D5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Unsporulated oocysts are shed in cat feces</a:t>
            </a: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Intermediate hosts in nature become infected after ingesting soil, water or plant material contaminated with oocysts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Oocysts transform into </a:t>
            </a:r>
            <a:r>
              <a:rPr lang="en-US" sz="2000" b="1">
                <a:solidFill>
                  <a:schemeClr val="tx1">
                    <a:alpha val="80000"/>
                  </a:schemeClr>
                </a:solidFill>
              </a:rPr>
              <a:t>tachyzoites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 shortly after ingestion. Tachyzoites localize in neural and muscle tissue and develop into tissue cyst </a:t>
            </a:r>
            <a:r>
              <a:rPr lang="en-US" sz="2000" b="1">
                <a:solidFill>
                  <a:schemeClr val="tx1">
                    <a:alpha val="80000"/>
                  </a:schemeClr>
                </a:solidFill>
              </a:rPr>
              <a:t>bradyzoites</a:t>
            </a:r>
            <a:r>
              <a:rPr lang="en-US" sz="2000">
                <a:solidFill>
                  <a:schemeClr val="tx1">
                    <a:alpha val="80000"/>
                  </a:schemeClr>
                </a:solidFill>
                <a:effectLst/>
              </a:rPr>
              <a:t> </a:t>
            </a:r>
            <a:endParaRPr 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57707" name="Straight Connector 15770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53049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0779" name="Rectangle 160778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C3716E-9EEA-F647-80B6-7EBB85DF7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809" y="365125"/>
            <a:ext cx="4851990" cy="2068086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+mn-lt"/>
                <a:cs typeface="Arial" panose="020B0604020202020204" pitchFamily="34" charset="0"/>
              </a:rPr>
              <a:t>Laboratory Diagnosis</a:t>
            </a:r>
          </a:p>
        </p:txBody>
      </p:sp>
      <p:pic>
        <p:nvPicPr>
          <p:cNvPr id="160772" name="Picture 4" descr="Figure A: &lt;em&gt;Toxoplasma gondii&lt;/em&gt; cyst in brain tissue stained with hematoxylin and eosin.">
            <a:extLst>
              <a:ext uri="{FF2B5EF4-FFF2-40B4-BE49-F238E27FC236}">
                <a16:creationId xmlns:a16="http://schemas.microsoft.com/office/drawing/2014/main" id="{B04D0B86-3368-934C-9EF3-859F3FE7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8" b="2596"/>
          <a:stretch/>
        </p:blipFill>
        <p:spPr bwMode="auto">
          <a:xfrm>
            <a:off x="2" y="2"/>
            <a:ext cx="2873113" cy="252015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4" name="Picture 6" descr="Figure A: Severe, active retinochoroiditis. ">
            <a:extLst>
              <a:ext uri="{FF2B5EF4-FFF2-40B4-BE49-F238E27FC236}">
                <a16:creationId xmlns:a16="http://schemas.microsoft.com/office/drawing/2014/main" id="{7E3FF6B5-8C95-9D4B-8B6F-92127CEB7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6" r="-2" b="10113"/>
          <a:stretch/>
        </p:blipFill>
        <p:spPr bwMode="auto">
          <a:xfrm>
            <a:off x="3060436" y="10"/>
            <a:ext cx="2843573" cy="2524624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81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1809" y="2579272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0770" name="Picture 2" descr="Figure A: &lt;em&gt;Toxoplasma gondii&lt;/em&gt; tachyzoites, stained with Giemsa, from a smear of peritoneal fluid obtained from a laboratory-inoculated mouse.">
            <a:extLst>
              <a:ext uri="{FF2B5EF4-FFF2-40B4-BE49-F238E27FC236}">
                <a16:creationId xmlns:a16="http://schemas.microsoft.com/office/drawing/2014/main" id="{2D7AD979-A6D5-BE41-9C6F-ABFEF12DF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9" r="1" b="25534"/>
          <a:stretch/>
        </p:blipFill>
        <p:spPr bwMode="auto">
          <a:xfrm>
            <a:off x="1" y="2716074"/>
            <a:ext cx="5909625" cy="4141924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A684E-C084-2046-A62E-DF26EC52B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1809" y="2846851"/>
            <a:ext cx="4851990" cy="3330111"/>
          </a:xfrm>
        </p:spPr>
        <p:txBody>
          <a:bodyPr>
            <a:normAutofit/>
          </a:bodyPr>
          <a:lstStyle/>
          <a:p>
            <a:r>
              <a:rPr lang="en-US" sz="2200">
                <a:cs typeface="Arial" panose="020B0604020202020204" pitchFamily="34" charset="0"/>
              </a:rPr>
              <a:t>Serologic testing is the routine method of diagnosis</a:t>
            </a:r>
          </a:p>
          <a:p>
            <a:r>
              <a:rPr lang="en-US" sz="2200">
                <a:cs typeface="Arial" panose="020B0604020202020204" pitchFamily="34" charset="0"/>
              </a:rPr>
              <a:t>Observation of parasites in patient specimens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B0BA3D-FDA1-775A-1102-CEA9A50601E9}"/>
              </a:ext>
            </a:extLst>
          </p:cNvPr>
          <p:cNvSpPr txBox="1"/>
          <p:nvPr/>
        </p:nvSpPr>
        <p:spPr>
          <a:xfrm>
            <a:off x="3262497" y="6030691"/>
            <a:ext cx="2439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Giemsa peritoneal fluid:</a:t>
            </a:r>
          </a:p>
          <a:p>
            <a:r>
              <a:rPr lang="en-US" dirty="0">
                <a:cs typeface="Arial" panose="020B0604020202020204" pitchFamily="34" charset="0"/>
              </a:rPr>
              <a:t>Tachyzoites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EA02EA-9877-48D1-CF39-453D4DEC0BAF}"/>
              </a:ext>
            </a:extLst>
          </p:cNvPr>
          <p:cNvSpPr/>
          <p:nvPr/>
        </p:nvSpPr>
        <p:spPr>
          <a:xfrm>
            <a:off x="3947646" y="1786880"/>
            <a:ext cx="1736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Severe, active </a:t>
            </a:r>
          </a:p>
          <a:p>
            <a:r>
              <a:rPr lang="en-US" dirty="0">
                <a:solidFill>
                  <a:srgbClr val="000000"/>
                </a:solidFill>
                <a:cs typeface="Arial" panose="020B0604020202020204" pitchFamily="34" charset="0"/>
              </a:rPr>
              <a:t>retinochoroiditis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A9A573-4B72-7929-EBEF-2C3A045036FC}"/>
              </a:ext>
            </a:extLst>
          </p:cNvPr>
          <p:cNvSpPr txBox="1"/>
          <p:nvPr/>
        </p:nvSpPr>
        <p:spPr>
          <a:xfrm>
            <a:off x="949642" y="1786880"/>
            <a:ext cx="1799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Cyst, brain tissue</a:t>
            </a:r>
          </a:p>
        </p:txBody>
      </p:sp>
    </p:spTree>
    <p:extLst>
      <p:ext uri="{BB962C8B-B14F-4D97-AF65-F5344CB8AC3E}">
        <p14:creationId xmlns:p14="http://schemas.microsoft.com/office/powerpoint/2010/main" val="3364161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4B5649-C886-4A46-8185-05BAE7C6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A3031-7724-4AD2-B5BC-8E366C5DC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782320"/>
            <a:ext cx="7644627" cy="1329443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033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D48B17-8F8A-4A72-98E3-2DB051C1D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US" sz="5400"/>
              <a:t>PathPrimer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49BFA-2D39-4417-AFCB-A577D450A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700"/>
              <a:t>A 23-year-old woman presented to her doctor with a vaginal discharge that was frothy and malodorous (i.e., “fishy odor”). Which one of the following parasites (see figure) is the most likely cause of her infection?</a:t>
            </a:r>
          </a:p>
          <a:p>
            <a:pPr marL="457200" indent="-457200">
              <a:buAutoNum type="alphaUcPeriod"/>
            </a:pPr>
            <a:r>
              <a:rPr lang="en-US" sz="1700" i="1"/>
              <a:t>Mobiluncus species</a:t>
            </a:r>
            <a:endParaRPr lang="en-US" sz="1700"/>
          </a:p>
          <a:p>
            <a:pPr marL="457200" indent="-457200">
              <a:buAutoNum type="alphaUcPeriod"/>
            </a:pPr>
            <a:r>
              <a:rPr lang="en-US" sz="1700" i="1"/>
              <a:t>Gardnerella vaginalis</a:t>
            </a:r>
            <a:endParaRPr lang="en-US" sz="1700"/>
          </a:p>
          <a:p>
            <a:pPr marL="457200" indent="-457200">
              <a:buAutoNum type="alphaUcPeriod"/>
            </a:pPr>
            <a:r>
              <a:rPr lang="en-US" sz="1700" i="1"/>
              <a:t>Trichomonas hominis</a:t>
            </a:r>
            <a:endParaRPr lang="en-US" sz="1700"/>
          </a:p>
          <a:p>
            <a:pPr marL="457200" indent="-457200">
              <a:buAutoNum type="alphaUcPeriod"/>
            </a:pPr>
            <a:r>
              <a:rPr lang="en-US" sz="1700" i="1"/>
              <a:t>Trichomonas vaginalis</a:t>
            </a:r>
            <a:endParaRPr lang="en-US" sz="1700"/>
          </a:p>
          <a:p>
            <a:pPr marL="457200" indent="-457200">
              <a:buAutoNum type="alphaUcPeriod"/>
            </a:pPr>
            <a:r>
              <a:rPr lang="en-US" sz="1700" i="1"/>
              <a:t>Treponema pallidum</a:t>
            </a:r>
            <a:endParaRPr lang="en-US" sz="1700"/>
          </a:p>
          <a:p>
            <a:pPr marL="0" indent="0">
              <a:buNone/>
            </a:pPr>
            <a:endParaRPr lang="en-US" sz="1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5F4D99-142D-4C9B-8439-72FEEADE8D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00" t="48518" r="24166" b="14445"/>
          <a:stretch/>
        </p:blipFill>
        <p:spPr>
          <a:xfrm>
            <a:off x="4654296" y="1271632"/>
            <a:ext cx="6903720" cy="431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22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+mn-lt"/>
              </a:rPr>
              <a:t>Entamoeba histolytica</a:t>
            </a:r>
            <a:r>
              <a:rPr lang="en-US" dirty="0">
                <a:latin typeface="+mn-lt"/>
              </a:rPr>
              <a:t>/</a:t>
            </a:r>
            <a:r>
              <a:rPr lang="en-US" i="1" dirty="0" err="1">
                <a:latin typeface="+mn-lt"/>
              </a:rPr>
              <a:t>dispar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3790950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/>
              <a:t>Cysts:</a:t>
            </a:r>
          </a:p>
          <a:p>
            <a:pPr lvl="1">
              <a:defRPr/>
            </a:pPr>
            <a:r>
              <a:rPr lang="en-US" sz="2000" dirty="0"/>
              <a:t>10-20 microns</a:t>
            </a:r>
          </a:p>
          <a:p>
            <a:pPr lvl="1">
              <a:defRPr/>
            </a:pPr>
            <a:r>
              <a:rPr lang="en-US" sz="2000" dirty="0"/>
              <a:t>Spherical</a:t>
            </a:r>
          </a:p>
          <a:p>
            <a:pPr lvl="1">
              <a:defRPr/>
            </a:pPr>
            <a:r>
              <a:rPr lang="en-US" sz="2000" dirty="0"/>
              <a:t>May contain up to 4 nuclei </a:t>
            </a:r>
          </a:p>
          <a:p>
            <a:pPr lvl="1">
              <a:defRPr/>
            </a:pPr>
            <a:r>
              <a:rPr lang="en-US" sz="2000" dirty="0" err="1"/>
              <a:t>Chromatoidal</a:t>
            </a:r>
            <a:r>
              <a:rPr lang="en-US" sz="2000" dirty="0"/>
              <a:t> bars: blunt, rounded, “cigar-shaped”</a:t>
            </a:r>
          </a:p>
          <a:p>
            <a:pPr>
              <a:defRPr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2857" r="9852" b="40000"/>
          <a:stretch/>
        </p:blipFill>
        <p:spPr>
          <a:xfrm>
            <a:off x="3048000" y="5681663"/>
            <a:ext cx="2324100" cy="990600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9166CF22-521B-9241-862B-ECB82EA0337B}"/>
              </a:ext>
            </a:extLst>
          </p:cNvPr>
          <p:cNvSpPr/>
          <p:nvPr/>
        </p:nvSpPr>
        <p:spPr>
          <a:xfrm>
            <a:off x="4394966" y="3844244"/>
            <a:ext cx="2040462" cy="15452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8F48D173-9C90-1A42-BFEC-BA87E5C86D8E}"/>
              </a:ext>
            </a:extLst>
          </p:cNvPr>
          <p:cNvSpPr/>
          <p:nvPr/>
        </p:nvSpPr>
        <p:spPr>
          <a:xfrm>
            <a:off x="1929047" y="3820019"/>
            <a:ext cx="2324100" cy="17433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4AEB76-6709-4BE8-8AA7-ABEAF49E1021}"/>
              </a:ext>
            </a:extLst>
          </p:cNvPr>
          <p:cNvSpPr/>
          <p:nvPr/>
        </p:nvSpPr>
        <p:spPr>
          <a:xfrm>
            <a:off x="6477000" y="180189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2000" dirty="0" err="1"/>
              <a:t>Trophs</a:t>
            </a:r>
            <a:r>
              <a:rPr lang="en-US" altLang="en-US" sz="2000" dirty="0"/>
              <a:t>:</a:t>
            </a:r>
          </a:p>
          <a:p>
            <a:pPr marL="630238" lvl="1" indent="-173038">
              <a:buFont typeface="Arial" panose="020B0604020202020204" pitchFamily="34" charset="0"/>
              <a:buChar char="•"/>
            </a:pPr>
            <a:r>
              <a:rPr lang="en-US" altLang="en-US" sz="2000" dirty="0"/>
              <a:t>Active feeding stage</a:t>
            </a:r>
          </a:p>
          <a:p>
            <a:pPr marL="630238" lvl="1" indent="-173038">
              <a:buFont typeface="Arial" panose="020B0604020202020204" pitchFamily="34" charset="0"/>
              <a:buChar char="•"/>
            </a:pPr>
            <a:r>
              <a:rPr lang="en-US" altLang="en-US" sz="2000" dirty="0"/>
              <a:t>12-60 microns</a:t>
            </a:r>
          </a:p>
          <a:p>
            <a:pPr marL="630238" lvl="1" indent="-173038">
              <a:buFont typeface="Arial" panose="020B0604020202020204" pitchFamily="34" charset="0"/>
              <a:buChar char="•"/>
            </a:pPr>
            <a:r>
              <a:rPr lang="en-US" altLang="en-US" sz="2000" dirty="0"/>
              <a:t>Single nucleus</a:t>
            </a:r>
          </a:p>
          <a:p>
            <a:pPr marL="630238" lvl="1" indent="-173038">
              <a:buFont typeface="Arial" panose="020B0604020202020204" pitchFamily="34" charset="0"/>
              <a:buChar char="•"/>
            </a:pPr>
            <a:r>
              <a:rPr lang="en-US" altLang="en-US" sz="2000" dirty="0"/>
              <a:t>Compact central </a:t>
            </a:r>
            <a:r>
              <a:rPr lang="en-US" altLang="en-US" sz="2000" dirty="0" err="1"/>
              <a:t>karyosome</a:t>
            </a:r>
            <a:endParaRPr lang="en-US" altLang="en-US" sz="2000" dirty="0"/>
          </a:p>
          <a:p>
            <a:pPr marL="630238" lvl="1" indent="-173038">
              <a:buFont typeface="Arial" panose="020B0604020202020204" pitchFamily="34" charset="0"/>
              <a:buChar char="•"/>
            </a:pPr>
            <a:r>
              <a:rPr lang="en-US" altLang="en-US" sz="2000" dirty="0"/>
              <a:t>Even peripheral chromatin</a:t>
            </a:r>
          </a:p>
          <a:p>
            <a:pPr marL="630238" lvl="1" indent="-173038">
              <a:buFont typeface="Arial" panose="020B0604020202020204" pitchFamily="34" charset="0"/>
              <a:buChar char="•"/>
            </a:pPr>
            <a:r>
              <a:rPr lang="en-US" altLang="en-US" sz="2000" dirty="0"/>
              <a:t>Sometimes see ingested RBCs</a:t>
            </a:r>
          </a:p>
        </p:txBody>
      </p:sp>
      <p:pic>
        <p:nvPicPr>
          <p:cNvPr id="9" name="Picture 13" descr="E%20histo%20tr%20RBCs%20stain%202x2%20Color">
            <a:extLst>
              <a:ext uri="{FF2B5EF4-FFF2-40B4-BE49-F238E27FC236}">
                <a16:creationId xmlns:a16="http://schemas.microsoft.com/office/drawing/2014/main" id="{19FE2F5D-ED44-436D-B3CE-D995A4BFB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6198" y="4159864"/>
            <a:ext cx="1871751" cy="18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9834E8-13B1-48F8-AABC-5C1C29C1D3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8" t="68597" r="40817" b="18168"/>
          <a:stretch/>
        </p:blipFill>
        <p:spPr bwMode="auto">
          <a:xfrm rot="16200000">
            <a:off x="8606695" y="4228196"/>
            <a:ext cx="1801962" cy="171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2B3266-5149-408B-BBE8-B2957C32975D}"/>
              </a:ext>
            </a:extLst>
          </p:cNvPr>
          <p:cNvSpPr txBox="1"/>
          <p:nvPr/>
        </p:nvSpPr>
        <p:spPr>
          <a:xfrm>
            <a:off x="4635298" y="6009115"/>
            <a:ext cx="1604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Cigar </a:t>
            </a:r>
            <a:r>
              <a:rPr lang="en-US" sz="1200" dirty="0" err="1"/>
              <a:t>chromatoidal</a:t>
            </a:r>
            <a:r>
              <a:rPr lang="en-US" sz="1200" dirty="0"/>
              <a:t> bar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B3CCCB-525A-4B50-865D-C11BE5420E91}"/>
              </a:ext>
            </a:extLst>
          </p:cNvPr>
          <p:cNvSpPr txBox="1"/>
          <p:nvPr/>
        </p:nvSpPr>
        <p:spPr>
          <a:xfrm>
            <a:off x="6620436" y="6009114"/>
            <a:ext cx="1061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Ingested RBCs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77BFD63-7362-4FFA-956B-B663B338E5A0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7682072" y="5389481"/>
            <a:ext cx="145194" cy="7581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7FC18E-F1BE-4863-B69E-7ACCC013DAA5}"/>
              </a:ext>
            </a:extLst>
          </p:cNvPr>
          <p:cNvCxnSpPr>
            <a:cxnSpLocks/>
          </p:cNvCxnSpPr>
          <p:nvPr/>
        </p:nvCxnSpPr>
        <p:spPr>
          <a:xfrm flipV="1">
            <a:off x="9565739" y="5129081"/>
            <a:ext cx="259041" cy="9896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70D7AA2-D2BF-447F-ADAD-73EAF6D9CBC9}"/>
              </a:ext>
            </a:extLst>
          </p:cNvPr>
          <p:cNvSpPr txBox="1"/>
          <p:nvPr/>
        </p:nvSpPr>
        <p:spPr>
          <a:xfrm>
            <a:off x="8593357" y="6078885"/>
            <a:ext cx="1465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Compact </a:t>
            </a:r>
            <a:r>
              <a:rPr lang="en-US" sz="1200" dirty="0" err="1"/>
              <a:t>karyosome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2927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591326-6933-493C-8FB1-550E8F9BC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anchor="b">
            <a:normAutofit/>
          </a:bodyPr>
          <a:lstStyle/>
          <a:p>
            <a:r>
              <a:rPr lang="en-US" sz="5400"/>
              <a:t>PathPrimer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C66586-4215-4F7D-93B2-70BFFA1D0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33" t="47037" r="32500" b="11481"/>
          <a:stretch/>
        </p:blipFill>
        <p:spPr>
          <a:xfrm>
            <a:off x="630936" y="1417799"/>
            <a:ext cx="5458968" cy="4022401"/>
          </a:xfrm>
          <a:prstGeom prst="rect">
            <a:avLst/>
          </a:prstGeom>
        </p:spPr>
      </p:pic>
      <p:sp>
        <p:nvSpPr>
          <p:cNvPr id="11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A844E-0092-4124-9F27-78CE4CF5D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9128" y="2664886"/>
            <a:ext cx="4818888" cy="355078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500"/>
              <a:t>A 21-year-old female college student presented to the student clinic complaining of a 1-week history of diarrhea and stomach cramps. She had traveled to rural Central America for humanitarian purposes 1 month before presentation. Direct examinations of stained fecal material are shown in the figures. Which one of the following is the etiologic agent responsible for this patient’s gastrointestinal disease?</a:t>
            </a:r>
          </a:p>
          <a:p>
            <a:pPr marL="457200" indent="-457200">
              <a:buAutoNum type="alphaUcPeriod"/>
            </a:pPr>
            <a:r>
              <a:rPr lang="en-US" sz="1500" i="1"/>
              <a:t>Blastocystis hominis</a:t>
            </a:r>
            <a:endParaRPr lang="en-US" sz="1500"/>
          </a:p>
          <a:p>
            <a:pPr marL="457200" indent="-457200">
              <a:buAutoNum type="alphaUcPeriod"/>
            </a:pPr>
            <a:r>
              <a:rPr lang="en-US" sz="1500" i="1"/>
              <a:t>Entamoeba histolytica</a:t>
            </a:r>
            <a:endParaRPr lang="en-US" sz="1500"/>
          </a:p>
          <a:p>
            <a:pPr marL="457200" indent="-457200">
              <a:buAutoNum type="alphaUcPeriod"/>
            </a:pPr>
            <a:r>
              <a:rPr lang="en-US" sz="1500" i="1"/>
              <a:t>Iodamoeba bütschlii</a:t>
            </a:r>
            <a:endParaRPr lang="en-US" sz="1500"/>
          </a:p>
          <a:p>
            <a:pPr marL="457200" indent="-457200">
              <a:buAutoNum type="alphaUcPeriod"/>
            </a:pPr>
            <a:r>
              <a:rPr lang="en-US" sz="1500" i="1"/>
              <a:t>Endolimax nana</a:t>
            </a:r>
            <a:endParaRPr lang="en-US" sz="1500"/>
          </a:p>
          <a:p>
            <a:pPr marL="457200" indent="-457200">
              <a:buAutoNum type="alphaUcPeriod"/>
            </a:pPr>
            <a:r>
              <a:rPr lang="en-US" sz="1500" i="1"/>
              <a:t>Entamoeba coli</a:t>
            </a:r>
            <a:endParaRPr lang="en-US" sz="1500"/>
          </a:p>
          <a:p>
            <a:pPr marL="0" indent="0">
              <a:buNone/>
            </a:pPr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42911705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242CE8-BED8-491E-BF50-F33BBEA31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PathPrimer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FB7F2-02E7-4A66-B371-A299F2F6F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500"/>
              <a:t>A 14-year-old boy presents to his pediatrician with a 1-week history of abdominal pain, diarrhea, and foul-smelling flatulence. Two weeks before presentation, he was camping with his scout troop and may have ingested water from a nearby stream. Direct examination of a fresh stool sample is shown in the figure. Which one of the following is the etiologic agent causing this patient's illness?</a:t>
            </a:r>
          </a:p>
          <a:p>
            <a:pPr marL="457200" indent="-457200">
              <a:buAutoNum type="alphaUcPeriod"/>
            </a:pPr>
            <a:r>
              <a:rPr lang="en-US" sz="1500" i="1"/>
              <a:t>Cyclospora cayetanensis</a:t>
            </a:r>
            <a:endParaRPr lang="en-US" sz="1500"/>
          </a:p>
          <a:p>
            <a:pPr marL="457200" indent="-457200">
              <a:buAutoNum type="alphaUcPeriod"/>
            </a:pPr>
            <a:r>
              <a:rPr lang="en-US" sz="1500" i="1"/>
              <a:t>Trichomonas hominis</a:t>
            </a:r>
            <a:endParaRPr lang="en-US" sz="1500"/>
          </a:p>
          <a:p>
            <a:pPr marL="457200" indent="-457200">
              <a:buAutoNum type="alphaUcPeriod"/>
            </a:pPr>
            <a:r>
              <a:rPr lang="en-US" sz="1500" i="1"/>
              <a:t>Chilomastix mesnili</a:t>
            </a:r>
            <a:endParaRPr lang="en-US" sz="1500"/>
          </a:p>
          <a:p>
            <a:pPr marL="457200" indent="-457200">
              <a:buAutoNum type="alphaUcPeriod"/>
            </a:pPr>
            <a:r>
              <a:rPr lang="en-US" sz="1500" i="1"/>
              <a:t>Cryptosporidium parvum</a:t>
            </a:r>
            <a:endParaRPr lang="en-US" sz="1500"/>
          </a:p>
          <a:p>
            <a:pPr marL="457200" indent="-457200">
              <a:buAutoNum type="alphaUcPeriod"/>
            </a:pPr>
            <a:r>
              <a:rPr lang="en-US" sz="1500" i="1"/>
              <a:t>Giardia intestinalis</a:t>
            </a:r>
            <a:endParaRPr lang="en-US" sz="1500"/>
          </a:p>
          <a:p>
            <a:endParaRPr lang="en-US" sz="15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59CD3-F588-4D1D-B163-2537FD9E7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33" t="47037" r="41667" b="11481"/>
          <a:stretch/>
        </p:blipFill>
        <p:spPr>
          <a:xfrm>
            <a:off x="6139248" y="640080"/>
            <a:ext cx="5378567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914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9F57A-E09B-4873-A74C-BA1F5F626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/>
              <a:t>PathPrimer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30AA0-8CA3-480D-A6E9-C9512D9F1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A patient with HIV/AIDS presented to the hospital with a 2-week history of headaches, weakness, and slurred speech. The results of a computed tomography scan with contrast and a magnetic resonance imaging revealed multiple ring-enhancing lesions. Tissue from a brain biopsy was negative on an acid-fast stain. </a:t>
            </a:r>
            <a:r>
              <a:rPr lang="en-US" sz="2200" dirty="0" err="1"/>
              <a:t>Serodiagnostic</a:t>
            </a:r>
            <a:r>
              <a:rPr lang="en-US" sz="2200" dirty="0"/>
              <a:t> tests were positive for the etiologic agent. Which one of the following is the most likely infectious cause of the brain lesions in this patient?</a:t>
            </a:r>
          </a:p>
          <a:p>
            <a:pPr marL="457200" indent="-457200">
              <a:buAutoNum type="alphaUcPeriod"/>
            </a:pPr>
            <a:r>
              <a:rPr lang="en-US" sz="2200" i="1" dirty="0"/>
              <a:t>Toxoplasma gondii</a:t>
            </a:r>
            <a:endParaRPr lang="en-US" sz="2200" dirty="0"/>
          </a:p>
          <a:p>
            <a:pPr marL="457200" indent="-457200">
              <a:buAutoNum type="alphaUcPeriod"/>
            </a:pPr>
            <a:r>
              <a:rPr lang="en-US" sz="2200" i="1" dirty="0"/>
              <a:t>Balamuthia </a:t>
            </a:r>
            <a:r>
              <a:rPr lang="en-US" sz="2200" i="1" dirty="0" err="1"/>
              <a:t>mandrillaris</a:t>
            </a:r>
            <a:endParaRPr lang="en-US" sz="2200" dirty="0"/>
          </a:p>
          <a:p>
            <a:pPr marL="457200" indent="-457200">
              <a:buAutoNum type="alphaUcPeriod"/>
            </a:pPr>
            <a:r>
              <a:rPr lang="en-US" sz="2200" i="1" dirty="0"/>
              <a:t>Mycobacterium tuberculosis</a:t>
            </a:r>
            <a:endParaRPr lang="en-US" sz="2200" dirty="0"/>
          </a:p>
          <a:p>
            <a:pPr marL="457200" indent="-457200">
              <a:buAutoNum type="alphaUcPeriod"/>
            </a:pPr>
            <a:r>
              <a:rPr lang="en-US" sz="2200" i="1" dirty="0"/>
              <a:t>Entamoeba histolytica</a:t>
            </a:r>
            <a:endParaRPr lang="en-US" sz="2200" dirty="0"/>
          </a:p>
          <a:p>
            <a:pPr marL="457200" indent="-457200">
              <a:buAutoNum type="alphaUcPeriod"/>
            </a:pPr>
            <a:r>
              <a:rPr lang="en-US" sz="2200" i="1" dirty="0"/>
              <a:t>Cryptosporidium parvum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28432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152650" y="792505"/>
            <a:ext cx="7886700" cy="470802"/>
          </a:xfrm>
          <a:prstGeom prst="rect">
            <a:avLst/>
          </a:prstGeom>
        </p:spPr>
        <p:txBody>
          <a:bodyPr vert="horz" wrap="square" lIns="0" tIns="9049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9525">
              <a:lnSpc>
                <a:spcPct val="100000"/>
              </a:lnSpc>
              <a:spcBef>
                <a:spcPts val="71"/>
              </a:spcBef>
            </a:pPr>
            <a:r>
              <a:rPr lang="en-US" sz="3000" spc="-34" dirty="0">
                <a:latin typeface="+mn-lt"/>
                <a:cs typeface="Calibri-Light"/>
              </a:rPr>
              <a:t>Invasive amebiasis</a:t>
            </a:r>
            <a:endParaRPr sz="3000" dirty="0">
              <a:latin typeface="+mn-lt"/>
              <a:cs typeface="Calibri-Light"/>
            </a:endParaRPr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2083BCF2-E7C4-344B-888F-952E0475CBFA}"/>
              </a:ext>
            </a:extLst>
          </p:cNvPr>
          <p:cNvSpPr/>
          <p:nvPr/>
        </p:nvSpPr>
        <p:spPr>
          <a:xfrm>
            <a:off x="1708984" y="1939120"/>
            <a:ext cx="5149017" cy="3412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6BB5DFAC-79C4-7248-93A4-E769605C3ACD}"/>
              </a:ext>
            </a:extLst>
          </p:cNvPr>
          <p:cNvSpPr/>
          <p:nvPr/>
        </p:nvSpPr>
        <p:spPr>
          <a:xfrm>
            <a:off x="7010400" y="1905000"/>
            <a:ext cx="3429000" cy="3429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015B8C-8A4B-C748-94DE-4B1A23F9C5CF}"/>
              </a:ext>
            </a:extLst>
          </p:cNvPr>
          <p:cNvSpPr txBox="1"/>
          <p:nvPr/>
        </p:nvSpPr>
        <p:spPr>
          <a:xfrm>
            <a:off x="7893422" y="5351121"/>
            <a:ext cx="1662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Trophozoite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6001A-DEA3-F944-B249-23669BD852AD}"/>
              </a:ext>
            </a:extLst>
          </p:cNvPr>
          <p:cNvSpPr txBox="1"/>
          <p:nvPr/>
        </p:nvSpPr>
        <p:spPr>
          <a:xfrm>
            <a:off x="3055450" y="5351121"/>
            <a:ext cx="2486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Flask-shaped ulcer</a:t>
            </a:r>
          </a:p>
        </p:txBody>
      </p:sp>
    </p:spTree>
    <p:extLst>
      <p:ext uri="{BB962C8B-B14F-4D97-AF65-F5344CB8AC3E}">
        <p14:creationId xmlns:p14="http://schemas.microsoft.com/office/powerpoint/2010/main" val="1739181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+mn-lt"/>
              </a:rPr>
              <a:t>Entamoeba </a:t>
            </a:r>
            <a:r>
              <a:rPr lang="en-US" i="1" dirty="0" err="1">
                <a:latin typeface="+mn-lt"/>
              </a:rPr>
              <a:t>hartmanni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24650" y="1752600"/>
            <a:ext cx="7886700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/>
              <a:t>Trophozoites:</a:t>
            </a:r>
          </a:p>
          <a:p>
            <a:pPr lvl="1">
              <a:defRPr/>
            </a:pPr>
            <a:r>
              <a:rPr lang="en-US" sz="2000" dirty="0"/>
              <a:t>Non-pathogenic</a:t>
            </a:r>
          </a:p>
          <a:p>
            <a:pPr lvl="1">
              <a:defRPr/>
            </a:pPr>
            <a:r>
              <a:rPr lang="en-US" sz="2000" dirty="0"/>
              <a:t>5-12 microns</a:t>
            </a:r>
          </a:p>
          <a:p>
            <a:pPr lvl="1">
              <a:defRPr/>
            </a:pPr>
            <a:r>
              <a:rPr lang="en-US" sz="2000" dirty="0"/>
              <a:t>Single nucleus</a:t>
            </a:r>
          </a:p>
          <a:p>
            <a:pPr lvl="1">
              <a:defRPr/>
            </a:pPr>
            <a:r>
              <a:rPr lang="en-US" sz="2000" dirty="0"/>
              <a:t>Compact central </a:t>
            </a:r>
            <a:r>
              <a:rPr lang="en-US" sz="2000" dirty="0" err="1"/>
              <a:t>karyosome</a:t>
            </a:r>
            <a:endParaRPr lang="en-US" sz="2000" dirty="0"/>
          </a:p>
          <a:p>
            <a:pPr lvl="1">
              <a:defRPr/>
            </a:pPr>
            <a:r>
              <a:rPr lang="en-US" sz="2000" dirty="0"/>
              <a:t>Even peripheral chromatin</a:t>
            </a:r>
          </a:p>
          <a:p>
            <a:pPr lvl="1">
              <a:defRPr/>
            </a:pPr>
            <a:r>
              <a:rPr lang="en-US" sz="2000" dirty="0"/>
              <a:t>RBCs not ingested</a:t>
            </a:r>
          </a:p>
          <a:p>
            <a:pPr lvl="1">
              <a:defRPr/>
            </a:pPr>
            <a:r>
              <a:rPr lang="en-US" sz="2000" dirty="0"/>
              <a:t>“Mini </a:t>
            </a:r>
            <a:r>
              <a:rPr lang="en-US" sz="2000" i="1" dirty="0"/>
              <a:t>E. histolytica</a:t>
            </a:r>
            <a:r>
              <a:rPr lang="en-US" sz="2000" dirty="0"/>
              <a:t>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114" t="22702" r="17462" b="35821"/>
          <a:stretch/>
        </p:blipFill>
        <p:spPr>
          <a:xfrm>
            <a:off x="6995160" y="4464527"/>
            <a:ext cx="3124200" cy="214788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6B7AB8-6ABE-4A07-96FD-5B39D6D116F6}"/>
              </a:ext>
            </a:extLst>
          </p:cNvPr>
          <p:cNvSpPr txBox="1">
            <a:spLocks/>
          </p:cNvSpPr>
          <p:nvPr/>
        </p:nvSpPr>
        <p:spPr>
          <a:xfrm>
            <a:off x="2152650" y="1825625"/>
            <a:ext cx="3943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000" dirty="0">
                <a:cs typeface="Arial" panose="020B0604020202020204" pitchFamily="34" charset="0"/>
              </a:rPr>
              <a:t>Cysts:</a:t>
            </a:r>
          </a:p>
          <a:p>
            <a:pPr lvl="1" eaLnBrk="1" hangingPunct="1">
              <a:defRPr/>
            </a:pPr>
            <a:r>
              <a:rPr lang="en-US" sz="2000" dirty="0">
                <a:cs typeface="Arial" panose="020B0604020202020204" pitchFamily="34" charset="0"/>
              </a:rPr>
              <a:t>Non-pathogenic</a:t>
            </a:r>
          </a:p>
          <a:p>
            <a:pPr lvl="1" eaLnBrk="1" hangingPunct="1">
              <a:defRPr/>
            </a:pPr>
            <a:r>
              <a:rPr lang="en-US" sz="2000" dirty="0">
                <a:cs typeface="Arial" panose="020B0604020202020204" pitchFamily="34" charset="0"/>
              </a:rPr>
              <a:t>5-10 microns</a:t>
            </a:r>
          </a:p>
          <a:p>
            <a:pPr lvl="1" eaLnBrk="1" hangingPunct="1">
              <a:defRPr/>
            </a:pPr>
            <a:r>
              <a:rPr lang="en-US" sz="2000" dirty="0">
                <a:cs typeface="Arial" panose="020B0604020202020204" pitchFamily="34" charset="0"/>
              </a:rPr>
              <a:t>Spherical cysts</a:t>
            </a:r>
          </a:p>
          <a:p>
            <a:pPr lvl="1" eaLnBrk="1" hangingPunct="1">
              <a:defRPr/>
            </a:pPr>
            <a:r>
              <a:rPr lang="en-US" sz="2000" dirty="0">
                <a:cs typeface="Arial" panose="020B0604020202020204" pitchFamily="34" charset="0"/>
              </a:rPr>
              <a:t>1-4 nuclei</a:t>
            </a:r>
          </a:p>
          <a:p>
            <a:pPr lvl="1" eaLnBrk="1" hangingPunct="1">
              <a:defRPr/>
            </a:pPr>
            <a:r>
              <a:rPr lang="en-US" sz="2000" dirty="0">
                <a:cs typeface="Arial" panose="020B0604020202020204" pitchFamily="34" charset="0"/>
              </a:rPr>
              <a:t>Blunt, rounded </a:t>
            </a:r>
            <a:r>
              <a:rPr lang="en-US" sz="2000" dirty="0" err="1">
                <a:cs typeface="Arial" panose="020B0604020202020204" pitchFamily="34" charset="0"/>
              </a:rPr>
              <a:t>chromatoidal</a:t>
            </a:r>
            <a:r>
              <a:rPr lang="en-US" sz="2000" dirty="0">
                <a:cs typeface="Arial" panose="020B0604020202020204" pitchFamily="34" charset="0"/>
              </a:rPr>
              <a:t> bars may be present</a:t>
            </a:r>
          </a:p>
          <a:p>
            <a:pPr lvl="1" eaLnBrk="1" hangingPunct="1">
              <a:defRPr/>
            </a:pPr>
            <a:r>
              <a:rPr lang="en-US" sz="2000" dirty="0"/>
              <a:t>“Mini </a:t>
            </a:r>
            <a:r>
              <a:rPr lang="en-US" sz="2000" i="1" dirty="0"/>
              <a:t>E. histolytica</a:t>
            </a:r>
            <a:r>
              <a:rPr lang="en-US" sz="2000" dirty="0"/>
              <a:t>”</a:t>
            </a:r>
          </a:p>
          <a:p>
            <a:pPr lvl="1" eaLnBrk="1" hangingPunct="1">
              <a:defRPr/>
            </a:pPr>
            <a:endParaRPr lang="en-US" sz="2000" dirty="0">
              <a:cs typeface="Arial" panose="020B0604020202020204" pitchFamily="34" charset="0"/>
            </a:endParaRPr>
          </a:p>
          <a:p>
            <a:pPr eaLnBrk="1" hangingPunct="1"/>
            <a:endParaRPr lang="en-US" sz="2000" dirty="0"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08EE11-FC36-47B5-8CD3-D175FC269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741" t="33796" r="25926" b="39410"/>
          <a:stretch/>
        </p:blipFill>
        <p:spPr>
          <a:xfrm>
            <a:off x="3276600" y="4800600"/>
            <a:ext cx="1371600" cy="122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7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latin typeface="+mn-lt"/>
              </a:rPr>
              <a:t>Entamoeba coli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1422896"/>
            <a:ext cx="3943350" cy="228917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2000" dirty="0"/>
              <a:t>Trophozoites:</a:t>
            </a:r>
          </a:p>
          <a:p>
            <a:pPr lvl="1">
              <a:defRPr/>
            </a:pPr>
            <a:r>
              <a:rPr lang="en-US" sz="2000" dirty="0"/>
              <a:t>Non-pathogenic</a:t>
            </a:r>
          </a:p>
          <a:p>
            <a:pPr lvl="1">
              <a:defRPr/>
            </a:pPr>
            <a:r>
              <a:rPr lang="en-US" sz="2000" dirty="0"/>
              <a:t>15-50 microns</a:t>
            </a:r>
          </a:p>
          <a:p>
            <a:pPr lvl="1">
              <a:defRPr/>
            </a:pPr>
            <a:r>
              <a:rPr lang="en-US" sz="2000" dirty="0"/>
              <a:t>Single nucleus</a:t>
            </a:r>
          </a:p>
          <a:p>
            <a:pPr lvl="1">
              <a:defRPr/>
            </a:pPr>
            <a:r>
              <a:rPr lang="en-US" sz="2000" dirty="0"/>
              <a:t>Large, diffuse eccentric (off-center) </a:t>
            </a:r>
            <a:r>
              <a:rPr lang="en-US" sz="2000" dirty="0" err="1"/>
              <a:t>karyosome</a:t>
            </a:r>
            <a:endParaRPr lang="en-US" sz="2000" dirty="0"/>
          </a:p>
          <a:p>
            <a:pPr lvl="1">
              <a:defRPr/>
            </a:pPr>
            <a:r>
              <a:rPr lang="en-US" sz="2000" dirty="0"/>
              <a:t>Uneven peripheral chromatin</a:t>
            </a:r>
          </a:p>
          <a:p>
            <a:pPr lvl="1">
              <a:defRPr/>
            </a:pPr>
            <a:r>
              <a:rPr lang="en-US" sz="2000" dirty="0"/>
              <a:t>“Junky” </a:t>
            </a:r>
            <a:r>
              <a:rPr lang="en-US" sz="2000" dirty="0" err="1"/>
              <a:t>cystoplasm</a:t>
            </a:r>
            <a:endParaRPr lang="en-US" sz="2000" dirty="0"/>
          </a:p>
          <a:p>
            <a:pPr lvl="1">
              <a:defRPr/>
            </a:pPr>
            <a:r>
              <a:rPr lang="en-US" sz="2000" dirty="0"/>
              <a:t>Ingests bacteria and other debris, </a:t>
            </a:r>
            <a:r>
              <a:rPr lang="en-US" sz="2000" u="sng" dirty="0"/>
              <a:t>not</a:t>
            </a:r>
            <a:r>
              <a:rPr lang="en-US" sz="2000" dirty="0"/>
              <a:t> RBCs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334" b="16807"/>
          <a:stretch/>
        </p:blipFill>
        <p:spPr>
          <a:xfrm>
            <a:off x="6477000" y="4635336"/>
            <a:ext cx="2514600" cy="19901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0381B5-B85E-408C-84EA-4B5E488D50FD}"/>
              </a:ext>
            </a:extLst>
          </p:cNvPr>
          <p:cNvSpPr/>
          <p:nvPr/>
        </p:nvSpPr>
        <p:spPr>
          <a:xfrm>
            <a:off x="1143001" y="142289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Cysts</a:t>
            </a:r>
          </a:p>
          <a:p>
            <a:pPr marL="569913" lvl="1" indent="-112713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Non-pathogenic</a:t>
            </a:r>
          </a:p>
          <a:p>
            <a:pPr marL="569913" lvl="1" indent="-112713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More than 5 nuclei</a:t>
            </a:r>
          </a:p>
          <a:p>
            <a:pPr marL="569913" lvl="1" indent="-112713">
              <a:buFont typeface="Arial" panose="020B0604020202020204" pitchFamily="34" charset="0"/>
              <a:buChar char="•"/>
              <a:defRPr/>
            </a:pPr>
            <a:r>
              <a:rPr lang="en-US" sz="2000" dirty="0" err="1"/>
              <a:t>Chromatoidal</a:t>
            </a:r>
            <a:r>
              <a:rPr lang="en-US" sz="2000" dirty="0"/>
              <a:t> bars w/ splintered ends</a:t>
            </a:r>
          </a:p>
          <a:p>
            <a:pPr marL="569913" lvl="1" indent="-112713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Easier to identify on wet mount</a:t>
            </a:r>
          </a:p>
          <a:p>
            <a:pPr marL="569913" lvl="1" indent="-112713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Staining quality variable: dark to light (Ghost cells)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BD862F5-B846-43BB-832B-4ED36F48E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771" y="4635336"/>
            <a:ext cx="1789527" cy="1992115"/>
          </a:xfrm>
          <a:prstGeom prst="rect">
            <a:avLst/>
          </a:prstGeom>
        </p:spPr>
      </p:pic>
      <p:pic>
        <p:nvPicPr>
          <p:cNvPr id="7" name="Picture 9" descr="Entamoeba coli cyst">
            <a:extLst>
              <a:ext uri="{FF2B5EF4-FFF2-40B4-BE49-F238E27FC236}">
                <a16:creationId xmlns:a16="http://schemas.microsoft.com/office/drawing/2014/main" id="{03595193-BDC1-49AF-9A3A-3179FA1B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26672" r="25136" b="17077"/>
          <a:stretch/>
        </p:blipFill>
        <p:spPr bwMode="auto">
          <a:xfrm>
            <a:off x="1357702" y="4025731"/>
            <a:ext cx="1828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E">
            <a:extLst>
              <a:ext uri="{FF2B5EF4-FFF2-40B4-BE49-F238E27FC236}">
                <a16:creationId xmlns:a16="http://schemas.microsoft.com/office/drawing/2014/main" id="{83DA560A-5966-4D80-B96D-ABE153BE8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509" y="4025731"/>
            <a:ext cx="2333297" cy="199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9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2714</Words>
  <Application>Microsoft Office PowerPoint</Application>
  <PresentationFormat>Widescreen</PresentationFormat>
  <Paragraphs>490</Paragraphs>
  <Slides>62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Office Theme</vt:lpstr>
      <vt:lpstr>Diagnostic Parasitology -  Intestinal Protozoan Parasites</vt:lpstr>
      <vt:lpstr>Amebiasis</vt:lpstr>
      <vt:lpstr>Entamoeba histolytica-liver abscess</vt:lpstr>
      <vt:lpstr>Laboratory diagnosis</vt:lpstr>
      <vt:lpstr>Entamoeba histolytica vs. Entamoeba dispar</vt:lpstr>
      <vt:lpstr>Entamoeba histolytica/dispar</vt:lpstr>
      <vt:lpstr>Invasive amebiasis</vt:lpstr>
      <vt:lpstr>Entamoeba hartmanni</vt:lpstr>
      <vt:lpstr>Entamoeba coli</vt:lpstr>
      <vt:lpstr>Endolimax nana</vt:lpstr>
      <vt:lpstr>Iodamoeba butschlii trophozoites</vt:lpstr>
      <vt:lpstr>Blastocystis hominis</vt:lpstr>
      <vt:lpstr>Key points</vt:lpstr>
      <vt:lpstr>Quick Review: Name that organism</vt:lpstr>
      <vt:lpstr>Intestinal Protozoa-Flagellates</vt:lpstr>
      <vt:lpstr>Flagellates found in stool</vt:lpstr>
      <vt:lpstr>Giardiasis</vt:lpstr>
      <vt:lpstr>Life cycle</vt:lpstr>
      <vt:lpstr>Laboratory diagnosis</vt:lpstr>
      <vt:lpstr>Giardia lamblia</vt:lpstr>
      <vt:lpstr>Duodenal mucosa</vt:lpstr>
      <vt:lpstr>Dientamoeba fragilis</vt:lpstr>
      <vt:lpstr>Life Cycle</vt:lpstr>
      <vt:lpstr>Dientamoeba fragilis</vt:lpstr>
      <vt:lpstr>Chilomastix mesnili</vt:lpstr>
      <vt:lpstr>Trichomonas hominis (formerly Pentatrichomonas)</vt:lpstr>
      <vt:lpstr>Intestinal Protozoa-Ciliates</vt:lpstr>
      <vt:lpstr>Balantidium coli</vt:lpstr>
      <vt:lpstr>Balantidium coli-laboratory diagnosis</vt:lpstr>
      <vt:lpstr>Quick review: name that organism</vt:lpstr>
      <vt:lpstr>Intestinal Protozoa-Coccidia</vt:lpstr>
      <vt:lpstr>Coccidia</vt:lpstr>
      <vt:lpstr>Laboratory diagnosis</vt:lpstr>
      <vt:lpstr>Cryptosporidiosis</vt:lpstr>
      <vt:lpstr>Life cycle</vt:lpstr>
      <vt:lpstr>Cryptosporidium-lab diagnosis</vt:lpstr>
      <vt:lpstr>Cyclospora cayetanensis</vt:lpstr>
      <vt:lpstr>Laboratory Diagnosis</vt:lpstr>
      <vt:lpstr>Cryptosporidium vs. Cyclospora</vt:lpstr>
      <vt:lpstr>Cystoisospora (Isospora) belli</vt:lpstr>
      <vt:lpstr>Laboratory diagnosis</vt:lpstr>
      <vt:lpstr>Microsporidia</vt:lpstr>
      <vt:lpstr>Microsporidia Stains</vt:lpstr>
      <vt:lpstr>Free-living amebae</vt:lpstr>
      <vt:lpstr>Naegleria fowleri</vt:lpstr>
      <vt:lpstr>Laboratory Diagnosis</vt:lpstr>
      <vt:lpstr>Acanthamoeba spp.</vt:lpstr>
      <vt:lpstr>Laboratory diagnosis</vt:lpstr>
      <vt:lpstr>Balamuthia mandrillaris</vt:lpstr>
      <vt:lpstr>Protozoa-other</vt:lpstr>
      <vt:lpstr>Trichomonas vaginalis</vt:lpstr>
      <vt:lpstr>Laboratory Diagnosis: T. vaginalis</vt:lpstr>
      <vt:lpstr>Toxoplasma gondii-Immunocompetent</vt:lpstr>
      <vt:lpstr>Toxoplasma gondii-Immunocompromised</vt:lpstr>
      <vt:lpstr>Congenital Toxoplasmosis (TORCH)</vt:lpstr>
      <vt:lpstr>Life cycle</vt:lpstr>
      <vt:lpstr>Laboratory Diagnosis</vt:lpstr>
      <vt:lpstr>REVIEW</vt:lpstr>
      <vt:lpstr>PathPrimer</vt:lpstr>
      <vt:lpstr>PathPrimer</vt:lpstr>
      <vt:lpstr>PathPrimer</vt:lpstr>
      <vt:lpstr>PathPrimer</vt:lpstr>
    </vt:vector>
  </TitlesOfParts>
  <Company>LAC+USC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Diagnostic Parasitology -  Intestinal Protozoan Parasites</dc:title>
  <dc:creator>Qichao Ji</dc:creator>
  <cp:lastModifiedBy>Qichao Ji</cp:lastModifiedBy>
  <cp:revision>1</cp:revision>
  <dcterms:created xsi:type="dcterms:W3CDTF">2024-10-01T17:39:43Z</dcterms:created>
  <dcterms:modified xsi:type="dcterms:W3CDTF">2024-10-01T18:34:22Z</dcterms:modified>
</cp:coreProperties>
</file>