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342" r:id="rId5"/>
    <p:sldId id="359" r:id="rId6"/>
    <p:sldId id="373" r:id="rId7"/>
    <p:sldId id="375" r:id="rId8"/>
    <p:sldId id="382" r:id="rId9"/>
    <p:sldId id="383" r:id="rId10"/>
    <p:sldId id="384" r:id="rId11"/>
    <p:sldId id="385" r:id="rId12"/>
    <p:sldId id="386" r:id="rId13"/>
    <p:sldId id="387" r:id="rId14"/>
    <p:sldId id="388" r:id="rId15"/>
    <p:sldId id="389" r:id="rId16"/>
    <p:sldId id="390" r:id="rId17"/>
    <p:sldId id="378" r:id="rId18"/>
    <p:sldId id="391" r:id="rId19"/>
    <p:sldId id="380" r:id="rId20"/>
    <p:sldId id="393" r:id="rId21"/>
    <p:sldId id="392" r:id="rId22"/>
    <p:sldId id="394" r:id="rId23"/>
    <p:sldId id="395" r:id="rId24"/>
    <p:sldId id="396" r:id="rId25"/>
    <p:sldId id="397" r:id="rId26"/>
    <p:sldId id="398" r:id="rId27"/>
    <p:sldId id="399" r:id="rId28"/>
    <p:sldId id="400" r:id="rId29"/>
    <p:sldId id="401" r:id="rId30"/>
    <p:sldId id="403" r:id="rId31"/>
    <p:sldId id="404" r:id="rId32"/>
    <p:sldId id="406" r:id="rId33"/>
    <p:sldId id="405" r:id="rId34"/>
    <p:sldId id="4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68B43-9EE6-B241-5E58-30ACC09A478B}" v="571" dt="2025-01-27T20:23:31.990"/>
    <p1510:client id="{E722176F-154B-B551-DB65-D39E30BA5CE6}" v="870" dt="2025-01-28T20:27:56.998"/>
  </p1510:revLst>
</p1510:revInfo>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97316-DB06-4F74-B2F5-12D69C06B38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28E70B7-864B-4CC1-8D5B-B549EFE09B41}">
      <dgm:prSet phldrT="[Text]" phldr="0"/>
      <dgm:spPr/>
      <dgm:t>
        <a:bodyPr/>
        <a:lstStyle/>
        <a:p>
          <a:pPr rtl="0"/>
          <a:r>
            <a:rPr lang="en-US" dirty="0">
              <a:latin typeface="Biome"/>
            </a:rPr>
            <a:t>Beneficence </a:t>
          </a:r>
          <a:endParaRPr lang="en-US" dirty="0"/>
        </a:p>
      </dgm:t>
    </dgm:pt>
    <dgm:pt modelId="{6E1E40FF-127B-42EE-8756-63D83B4389D7}" type="parTrans" cxnId="{5F72CE8F-3D8B-4C69-88B3-58616CB58F92}">
      <dgm:prSet/>
      <dgm:spPr/>
      <dgm:t>
        <a:bodyPr/>
        <a:lstStyle/>
        <a:p>
          <a:endParaRPr lang="en-US"/>
        </a:p>
      </dgm:t>
    </dgm:pt>
    <dgm:pt modelId="{4D96F30C-B793-4748-922D-39621304E2ED}" type="sibTrans" cxnId="{5F72CE8F-3D8B-4C69-88B3-58616CB58F92}">
      <dgm:prSet/>
      <dgm:spPr/>
      <dgm:t>
        <a:bodyPr/>
        <a:lstStyle/>
        <a:p>
          <a:endParaRPr lang="en-US"/>
        </a:p>
      </dgm:t>
    </dgm:pt>
    <dgm:pt modelId="{09694A5D-1C28-45FB-9B2A-44E98F9826AB}">
      <dgm:prSet phldrT="[Text]" phldr="0"/>
      <dgm:spPr/>
      <dgm:t>
        <a:bodyPr/>
        <a:lstStyle/>
        <a:p>
          <a:r>
            <a:rPr lang="en-US" dirty="0">
              <a:latin typeface="Biome"/>
            </a:rPr>
            <a:t>Non-Maleficence</a:t>
          </a:r>
          <a:endParaRPr lang="en-US" dirty="0"/>
        </a:p>
      </dgm:t>
    </dgm:pt>
    <dgm:pt modelId="{945E9018-0EFD-49D7-91A8-7AC3681AAC86}" type="parTrans" cxnId="{D65D72FF-004D-4ECC-89EF-E9EA3F977218}">
      <dgm:prSet/>
      <dgm:spPr/>
      <dgm:t>
        <a:bodyPr/>
        <a:lstStyle/>
        <a:p>
          <a:endParaRPr lang="en-US"/>
        </a:p>
      </dgm:t>
    </dgm:pt>
    <dgm:pt modelId="{21E52571-5481-4077-B34E-996AF6A96608}" type="sibTrans" cxnId="{D65D72FF-004D-4ECC-89EF-E9EA3F977218}">
      <dgm:prSet/>
      <dgm:spPr/>
      <dgm:t>
        <a:bodyPr/>
        <a:lstStyle/>
        <a:p>
          <a:endParaRPr lang="en-US"/>
        </a:p>
      </dgm:t>
    </dgm:pt>
    <dgm:pt modelId="{A9CDA370-1F07-4457-929E-A8AEF69F9D55}">
      <dgm:prSet phldrT="[Text]" phldr="0"/>
      <dgm:spPr/>
      <dgm:t>
        <a:bodyPr/>
        <a:lstStyle/>
        <a:p>
          <a:pPr rtl="0"/>
          <a:r>
            <a:rPr lang="en-US" dirty="0">
              <a:latin typeface="Biome"/>
            </a:rPr>
            <a:t>Respect for Patient Autonomy</a:t>
          </a:r>
          <a:endParaRPr lang="en-US" dirty="0"/>
        </a:p>
      </dgm:t>
    </dgm:pt>
    <dgm:pt modelId="{C02D8025-2673-4F1C-B26A-70D32538E213}" type="parTrans" cxnId="{0517280A-80B4-417B-B4AD-64F6A555D14C}">
      <dgm:prSet/>
      <dgm:spPr/>
      <dgm:t>
        <a:bodyPr/>
        <a:lstStyle/>
        <a:p>
          <a:endParaRPr lang="en-US"/>
        </a:p>
      </dgm:t>
    </dgm:pt>
    <dgm:pt modelId="{932D4C3A-9B94-4152-B79E-BFD7448ABE2B}" type="sibTrans" cxnId="{0517280A-80B4-417B-B4AD-64F6A555D14C}">
      <dgm:prSet/>
      <dgm:spPr/>
      <dgm:t>
        <a:bodyPr/>
        <a:lstStyle/>
        <a:p>
          <a:endParaRPr lang="en-US"/>
        </a:p>
      </dgm:t>
    </dgm:pt>
    <dgm:pt modelId="{0FDD8D7B-B1C7-4F09-B36D-FA325556A44C}">
      <dgm:prSet phldrT="[Text]" phldr="0"/>
      <dgm:spPr/>
      <dgm:t>
        <a:bodyPr/>
        <a:lstStyle/>
        <a:p>
          <a:r>
            <a:rPr lang="en-US" dirty="0">
              <a:latin typeface="Biome"/>
            </a:rPr>
            <a:t>Justice</a:t>
          </a:r>
          <a:endParaRPr lang="en-US" dirty="0"/>
        </a:p>
      </dgm:t>
    </dgm:pt>
    <dgm:pt modelId="{9D83D328-39C2-4A2B-B2B4-1571A724C30D}" type="parTrans" cxnId="{F0A090E7-ED5C-4528-8E1B-655BB2C185E9}">
      <dgm:prSet/>
      <dgm:spPr/>
      <dgm:t>
        <a:bodyPr/>
        <a:lstStyle/>
        <a:p>
          <a:endParaRPr lang="en-US"/>
        </a:p>
      </dgm:t>
    </dgm:pt>
    <dgm:pt modelId="{E293F457-CDB1-476B-B19F-649067409BEB}" type="sibTrans" cxnId="{F0A090E7-ED5C-4528-8E1B-655BB2C185E9}">
      <dgm:prSet/>
      <dgm:spPr/>
      <dgm:t>
        <a:bodyPr/>
        <a:lstStyle/>
        <a:p>
          <a:endParaRPr lang="en-US"/>
        </a:p>
      </dgm:t>
    </dgm:pt>
    <dgm:pt modelId="{B2BE136C-4ED1-4061-9CA6-512C6DC72C32}" type="pres">
      <dgm:prSet presAssocID="{2D697316-DB06-4F74-B2F5-12D69C06B38D}" presName="Name0" presStyleCnt="0">
        <dgm:presLayoutVars>
          <dgm:dir/>
          <dgm:resizeHandles val="exact"/>
        </dgm:presLayoutVars>
      </dgm:prSet>
      <dgm:spPr/>
    </dgm:pt>
    <dgm:pt modelId="{8558363E-858C-446B-BF13-A8809F44CCDD}" type="pres">
      <dgm:prSet presAssocID="{A28E70B7-864B-4CC1-8D5B-B549EFE09B41}" presName="Name5" presStyleLbl="vennNode1" presStyleIdx="0" presStyleCnt="4">
        <dgm:presLayoutVars>
          <dgm:bulletEnabled val="1"/>
        </dgm:presLayoutVars>
      </dgm:prSet>
      <dgm:spPr/>
    </dgm:pt>
    <dgm:pt modelId="{8CDE975D-12AF-4430-A4F0-DCFA2D0D3F30}" type="pres">
      <dgm:prSet presAssocID="{4D96F30C-B793-4748-922D-39621304E2ED}" presName="space" presStyleCnt="0"/>
      <dgm:spPr/>
    </dgm:pt>
    <dgm:pt modelId="{4DD71D21-14E5-41E8-87B6-55E1E04C0C84}" type="pres">
      <dgm:prSet presAssocID="{09694A5D-1C28-45FB-9B2A-44E98F9826AB}" presName="Name5" presStyleLbl="vennNode1" presStyleIdx="1" presStyleCnt="4">
        <dgm:presLayoutVars>
          <dgm:bulletEnabled val="1"/>
        </dgm:presLayoutVars>
      </dgm:prSet>
      <dgm:spPr/>
    </dgm:pt>
    <dgm:pt modelId="{9C911867-1BCA-4429-BC4B-04839D719BF4}" type="pres">
      <dgm:prSet presAssocID="{21E52571-5481-4077-B34E-996AF6A96608}" presName="space" presStyleCnt="0"/>
      <dgm:spPr/>
    </dgm:pt>
    <dgm:pt modelId="{B3C8122C-93C7-47AC-9D37-E0812310AEBF}" type="pres">
      <dgm:prSet presAssocID="{A9CDA370-1F07-4457-929E-A8AEF69F9D55}" presName="Name5" presStyleLbl="vennNode1" presStyleIdx="2" presStyleCnt="4">
        <dgm:presLayoutVars>
          <dgm:bulletEnabled val="1"/>
        </dgm:presLayoutVars>
      </dgm:prSet>
      <dgm:spPr/>
    </dgm:pt>
    <dgm:pt modelId="{231CACF5-AD68-429B-A90E-EF9D438AB6F0}" type="pres">
      <dgm:prSet presAssocID="{932D4C3A-9B94-4152-B79E-BFD7448ABE2B}" presName="space" presStyleCnt="0"/>
      <dgm:spPr/>
    </dgm:pt>
    <dgm:pt modelId="{64F12735-1B80-4838-9718-E41B73877FA0}" type="pres">
      <dgm:prSet presAssocID="{0FDD8D7B-B1C7-4F09-B36D-FA325556A44C}" presName="Name5" presStyleLbl="vennNode1" presStyleIdx="3" presStyleCnt="4">
        <dgm:presLayoutVars>
          <dgm:bulletEnabled val="1"/>
        </dgm:presLayoutVars>
      </dgm:prSet>
      <dgm:spPr/>
    </dgm:pt>
  </dgm:ptLst>
  <dgm:cxnLst>
    <dgm:cxn modelId="{0517280A-80B4-417B-B4AD-64F6A555D14C}" srcId="{2D697316-DB06-4F74-B2F5-12D69C06B38D}" destId="{A9CDA370-1F07-4457-929E-A8AEF69F9D55}" srcOrd="2" destOrd="0" parTransId="{C02D8025-2673-4F1C-B26A-70D32538E213}" sibTransId="{932D4C3A-9B94-4152-B79E-BFD7448ABE2B}"/>
    <dgm:cxn modelId="{2AC48961-E1ED-4C76-93DD-CF12C72E47A9}" type="presOf" srcId="{A28E70B7-864B-4CC1-8D5B-B549EFE09B41}" destId="{8558363E-858C-446B-BF13-A8809F44CCDD}" srcOrd="0" destOrd="0" presId="urn:microsoft.com/office/officeart/2005/8/layout/venn3"/>
    <dgm:cxn modelId="{63CA8B4A-9028-4FD1-9ACF-61A544D40E2B}" type="presOf" srcId="{0FDD8D7B-B1C7-4F09-B36D-FA325556A44C}" destId="{64F12735-1B80-4838-9718-E41B73877FA0}" srcOrd="0" destOrd="0" presId="urn:microsoft.com/office/officeart/2005/8/layout/venn3"/>
    <dgm:cxn modelId="{C6C2CA4D-BC58-46D4-9F57-D3247B0EFB1B}" type="presOf" srcId="{2D697316-DB06-4F74-B2F5-12D69C06B38D}" destId="{B2BE136C-4ED1-4061-9CA6-512C6DC72C32}" srcOrd="0" destOrd="0" presId="urn:microsoft.com/office/officeart/2005/8/layout/venn3"/>
    <dgm:cxn modelId="{5F72CE8F-3D8B-4C69-88B3-58616CB58F92}" srcId="{2D697316-DB06-4F74-B2F5-12D69C06B38D}" destId="{A28E70B7-864B-4CC1-8D5B-B549EFE09B41}" srcOrd="0" destOrd="0" parTransId="{6E1E40FF-127B-42EE-8756-63D83B4389D7}" sibTransId="{4D96F30C-B793-4748-922D-39621304E2ED}"/>
    <dgm:cxn modelId="{6B9543DF-1A9B-4B7A-8C8A-E249EDAEDDDF}" type="presOf" srcId="{A9CDA370-1F07-4457-929E-A8AEF69F9D55}" destId="{B3C8122C-93C7-47AC-9D37-E0812310AEBF}" srcOrd="0" destOrd="0" presId="urn:microsoft.com/office/officeart/2005/8/layout/venn3"/>
    <dgm:cxn modelId="{F0A090E7-ED5C-4528-8E1B-655BB2C185E9}" srcId="{2D697316-DB06-4F74-B2F5-12D69C06B38D}" destId="{0FDD8D7B-B1C7-4F09-B36D-FA325556A44C}" srcOrd="3" destOrd="0" parTransId="{9D83D328-39C2-4A2B-B2B4-1571A724C30D}" sibTransId="{E293F457-CDB1-476B-B19F-649067409BEB}"/>
    <dgm:cxn modelId="{24F1B4FA-5A22-4FE9-B70D-180DDBBF81CD}" type="presOf" srcId="{09694A5D-1C28-45FB-9B2A-44E98F9826AB}" destId="{4DD71D21-14E5-41E8-87B6-55E1E04C0C84}" srcOrd="0" destOrd="0" presId="urn:microsoft.com/office/officeart/2005/8/layout/venn3"/>
    <dgm:cxn modelId="{D65D72FF-004D-4ECC-89EF-E9EA3F977218}" srcId="{2D697316-DB06-4F74-B2F5-12D69C06B38D}" destId="{09694A5D-1C28-45FB-9B2A-44E98F9826AB}" srcOrd="1" destOrd="0" parTransId="{945E9018-0EFD-49D7-91A8-7AC3681AAC86}" sibTransId="{21E52571-5481-4077-B34E-996AF6A96608}"/>
    <dgm:cxn modelId="{A2963693-0168-4B59-AA8D-4912737D485B}" type="presParOf" srcId="{B2BE136C-4ED1-4061-9CA6-512C6DC72C32}" destId="{8558363E-858C-446B-BF13-A8809F44CCDD}" srcOrd="0" destOrd="0" presId="urn:microsoft.com/office/officeart/2005/8/layout/venn3"/>
    <dgm:cxn modelId="{3842D27D-4342-4299-A081-206F36A1429B}" type="presParOf" srcId="{B2BE136C-4ED1-4061-9CA6-512C6DC72C32}" destId="{8CDE975D-12AF-4430-A4F0-DCFA2D0D3F30}" srcOrd="1" destOrd="0" presId="urn:microsoft.com/office/officeart/2005/8/layout/venn3"/>
    <dgm:cxn modelId="{78B5DBAD-94B9-4BA1-9017-1802B88477F8}" type="presParOf" srcId="{B2BE136C-4ED1-4061-9CA6-512C6DC72C32}" destId="{4DD71D21-14E5-41E8-87B6-55E1E04C0C84}" srcOrd="2" destOrd="0" presId="urn:microsoft.com/office/officeart/2005/8/layout/venn3"/>
    <dgm:cxn modelId="{19053230-416C-432C-9905-AAA23DAE7FC8}" type="presParOf" srcId="{B2BE136C-4ED1-4061-9CA6-512C6DC72C32}" destId="{9C911867-1BCA-4429-BC4B-04839D719BF4}" srcOrd="3" destOrd="0" presId="urn:microsoft.com/office/officeart/2005/8/layout/venn3"/>
    <dgm:cxn modelId="{28951582-5686-42B3-BDD2-C126B81DCF52}" type="presParOf" srcId="{B2BE136C-4ED1-4061-9CA6-512C6DC72C32}" destId="{B3C8122C-93C7-47AC-9D37-E0812310AEBF}" srcOrd="4" destOrd="0" presId="urn:microsoft.com/office/officeart/2005/8/layout/venn3"/>
    <dgm:cxn modelId="{4AB52AFF-6C99-43D2-B296-40552395A1DE}" type="presParOf" srcId="{B2BE136C-4ED1-4061-9CA6-512C6DC72C32}" destId="{231CACF5-AD68-429B-A90E-EF9D438AB6F0}" srcOrd="5" destOrd="0" presId="urn:microsoft.com/office/officeart/2005/8/layout/venn3"/>
    <dgm:cxn modelId="{D720F67B-D482-4092-8F6D-89DFF8EF0DC2}" type="presParOf" srcId="{B2BE136C-4ED1-4061-9CA6-512C6DC72C32}" destId="{64F12735-1B80-4838-9718-E41B73877FA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8363E-858C-446B-BF13-A8809F44CCDD}">
      <dsp:nvSpPr>
        <dsp:cNvPr id="0" name=""/>
        <dsp:cNvSpPr/>
      </dsp:nvSpPr>
      <dsp:spPr>
        <a:xfrm>
          <a:off x="2139" y="640204"/>
          <a:ext cx="2147002" cy="21470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57" tIns="20320" rIns="118157"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Biome"/>
            </a:rPr>
            <a:t>Beneficence </a:t>
          </a:r>
          <a:endParaRPr lang="en-US" sz="1600" kern="1200" dirty="0"/>
        </a:p>
      </dsp:txBody>
      <dsp:txXfrm>
        <a:off x="316560" y="954625"/>
        <a:ext cx="1518160" cy="1518160"/>
      </dsp:txXfrm>
    </dsp:sp>
    <dsp:sp modelId="{4DD71D21-14E5-41E8-87B6-55E1E04C0C84}">
      <dsp:nvSpPr>
        <dsp:cNvPr id="0" name=""/>
        <dsp:cNvSpPr/>
      </dsp:nvSpPr>
      <dsp:spPr>
        <a:xfrm>
          <a:off x="1719741" y="640204"/>
          <a:ext cx="2147002" cy="21470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57" tIns="20320" rIns="118157"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iome"/>
            </a:rPr>
            <a:t>Non-Maleficence</a:t>
          </a:r>
          <a:endParaRPr lang="en-US" sz="1600" kern="1200" dirty="0"/>
        </a:p>
      </dsp:txBody>
      <dsp:txXfrm>
        <a:off x="2034162" y="954625"/>
        <a:ext cx="1518160" cy="1518160"/>
      </dsp:txXfrm>
    </dsp:sp>
    <dsp:sp modelId="{B3C8122C-93C7-47AC-9D37-E0812310AEBF}">
      <dsp:nvSpPr>
        <dsp:cNvPr id="0" name=""/>
        <dsp:cNvSpPr/>
      </dsp:nvSpPr>
      <dsp:spPr>
        <a:xfrm>
          <a:off x="3437343" y="640204"/>
          <a:ext cx="2147002" cy="21470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57" tIns="20320" rIns="118157"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Biome"/>
            </a:rPr>
            <a:t>Respect for Patient Autonomy</a:t>
          </a:r>
          <a:endParaRPr lang="en-US" sz="1600" kern="1200" dirty="0"/>
        </a:p>
      </dsp:txBody>
      <dsp:txXfrm>
        <a:off x="3751764" y="954625"/>
        <a:ext cx="1518160" cy="1518160"/>
      </dsp:txXfrm>
    </dsp:sp>
    <dsp:sp modelId="{64F12735-1B80-4838-9718-E41B73877FA0}">
      <dsp:nvSpPr>
        <dsp:cNvPr id="0" name=""/>
        <dsp:cNvSpPr/>
      </dsp:nvSpPr>
      <dsp:spPr>
        <a:xfrm>
          <a:off x="5154944" y="640204"/>
          <a:ext cx="2147002" cy="21470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57" tIns="20320" rIns="118157"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iome"/>
            </a:rPr>
            <a:t>Justice</a:t>
          </a:r>
          <a:endParaRPr lang="en-US" sz="1600" kern="1200" dirty="0"/>
        </a:p>
      </dsp:txBody>
      <dsp:txXfrm>
        <a:off x="5469365" y="954625"/>
        <a:ext cx="1518160" cy="151816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1/28/2025</a:t>
            </a:fld>
            <a:endParaRPr lang="en-US"/>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a:p>
        </p:txBody>
      </p:sp>
    </p:spTree>
    <p:extLst>
      <p:ext uri="{BB962C8B-B14F-4D97-AF65-F5344CB8AC3E}">
        <p14:creationId xmlns:p14="http://schemas.microsoft.com/office/powerpoint/2010/main" val="15759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5CB5-5666-5049-9AE0-38EFD385C21E}" type="slidenum">
              <a:rPr lang="en-US" smtClean="0"/>
              <a:t>3</a:t>
            </a:fld>
            <a:endParaRPr lang="en-US"/>
          </a:p>
        </p:txBody>
      </p:sp>
    </p:spTree>
    <p:extLst>
      <p:ext uri="{BB962C8B-B14F-4D97-AF65-F5344CB8AC3E}">
        <p14:creationId xmlns:p14="http://schemas.microsoft.com/office/powerpoint/2010/main" val="186016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5CB5-5666-5049-9AE0-38EFD385C21E}" type="slidenum">
              <a:rPr lang="en-US" smtClean="0"/>
              <a:t>4</a:t>
            </a:fld>
            <a:endParaRPr lang="en-US"/>
          </a:p>
        </p:txBody>
      </p:sp>
    </p:spTree>
    <p:extLst>
      <p:ext uri="{BB962C8B-B14F-4D97-AF65-F5344CB8AC3E}">
        <p14:creationId xmlns:p14="http://schemas.microsoft.com/office/powerpoint/2010/main" val="29825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5CB5-5666-5049-9AE0-38EFD385C21E}" type="slidenum">
              <a:rPr lang="en-US" smtClean="0"/>
              <a:t>17</a:t>
            </a:fld>
            <a:endParaRPr lang="en-US"/>
          </a:p>
        </p:txBody>
      </p:sp>
    </p:spTree>
    <p:extLst>
      <p:ext uri="{BB962C8B-B14F-4D97-AF65-F5344CB8AC3E}">
        <p14:creationId xmlns:p14="http://schemas.microsoft.com/office/powerpoint/2010/main" val="376512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5CB5-5666-5049-9AE0-38EFD385C21E}" type="slidenum">
              <a:rPr lang="en-US" smtClean="0"/>
              <a:t>19</a:t>
            </a:fld>
            <a:endParaRPr lang="en-US"/>
          </a:p>
        </p:txBody>
      </p:sp>
    </p:spTree>
    <p:extLst>
      <p:ext uri="{BB962C8B-B14F-4D97-AF65-F5344CB8AC3E}">
        <p14:creationId xmlns:p14="http://schemas.microsoft.com/office/powerpoint/2010/main" val="83921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03B7-5139-ADA9-EDD3-0897257EB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82D7C-C480-3424-2DCD-CC5B91B36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7DBCA-B113-FAB2-23D1-793AE937B4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086271-AAD2-B1CD-11F8-57A3F432F8EE}"/>
              </a:ext>
            </a:extLst>
          </p:cNvPr>
          <p:cNvSpPr>
            <a:spLocks noGrp="1"/>
          </p:cNvSpPr>
          <p:nvPr>
            <p:ph type="sldNum" sz="quarter" idx="5"/>
          </p:nvPr>
        </p:nvSpPr>
        <p:spPr/>
        <p:txBody>
          <a:bodyPr/>
          <a:lstStyle/>
          <a:p>
            <a:fld id="{DEF75CB5-5666-5049-9AE0-38EFD385C21E}" type="slidenum">
              <a:rPr lang="en-US" smtClean="0"/>
              <a:t>20</a:t>
            </a:fld>
            <a:endParaRPr lang="en-US"/>
          </a:p>
        </p:txBody>
      </p:sp>
    </p:spTree>
    <p:extLst>
      <p:ext uri="{BB962C8B-B14F-4D97-AF65-F5344CB8AC3E}">
        <p14:creationId xmlns:p14="http://schemas.microsoft.com/office/powerpoint/2010/main" val="191384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03B7-5139-ADA9-EDD3-0897257EB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82D7C-C480-3424-2DCD-CC5B91B36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7DBCA-B113-FAB2-23D1-793AE937B4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086271-AAD2-B1CD-11F8-57A3F432F8EE}"/>
              </a:ext>
            </a:extLst>
          </p:cNvPr>
          <p:cNvSpPr>
            <a:spLocks noGrp="1"/>
          </p:cNvSpPr>
          <p:nvPr>
            <p:ph type="sldNum" sz="quarter" idx="5"/>
          </p:nvPr>
        </p:nvSpPr>
        <p:spPr/>
        <p:txBody>
          <a:bodyPr/>
          <a:lstStyle/>
          <a:p>
            <a:fld id="{DEF75CB5-5666-5049-9AE0-38EFD385C21E}" type="slidenum">
              <a:rPr lang="en-US" smtClean="0"/>
              <a:t>28</a:t>
            </a:fld>
            <a:endParaRPr lang="en-US"/>
          </a:p>
        </p:txBody>
      </p:sp>
    </p:spTree>
    <p:extLst>
      <p:ext uri="{BB962C8B-B14F-4D97-AF65-F5344CB8AC3E}">
        <p14:creationId xmlns:p14="http://schemas.microsoft.com/office/powerpoint/2010/main" val="1913843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a:t>Click to add content</a:t>
            </a:r>
          </a:p>
          <a:p>
            <a:pPr lvl="1"/>
            <a:r>
              <a:rPr lang="en-US"/>
              <a:t>Second level</a:t>
            </a:r>
          </a:p>
          <a:p>
            <a:pPr lvl="2"/>
            <a:r>
              <a:rPr lang="en-US"/>
              <a:t>Third level</a:t>
            </a:r>
          </a:p>
          <a:p>
            <a:pPr lvl="3"/>
            <a:r>
              <a:rPr lang="en-US"/>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a:t>Click to add content</a:t>
            </a:r>
          </a:p>
          <a:p>
            <a:pPr lvl="1"/>
            <a:r>
              <a:rPr lang="en-US"/>
              <a:t>Second level</a:t>
            </a:r>
          </a:p>
          <a:p>
            <a:pPr lvl="2"/>
            <a:r>
              <a:rPr lang="en-US"/>
              <a:t>Third level</a:t>
            </a:r>
          </a:p>
          <a:p>
            <a:pPr lvl="3"/>
            <a:r>
              <a:rPr lang="en-US"/>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a:t>Click to add content</a:t>
            </a:r>
          </a:p>
          <a:p>
            <a:pPr lvl="1"/>
            <a:r>
              <a:rPr lang="en-US"/>
              <a:t>Second level</a:t>
            </a:r>
          </a:p>
          <a:p>
            <a:pPr lvl="2"/>
            <a:r>
              <a:rPr lang="en-US"/>
              <a:t>Third level</a:t>
            </a:r>
          </a:p>
          <a:p>
            <a:pPr lvl="3"/>
            <a:r>
              <a:rPr lang="en-US"/>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a:t>Click to add content</a:t>
            </a:r>
          </a:p>
          <a:p>
            <a:pPr lvl="1"/>
            <a:r>
              <a:rPr lang="en-US"/>
              <a:t>Second level</a:t>
            </a:r>
          </a:p>
          <a:p>
            <a:pPr lvl="2"/>
            <a:r>
              <a:rPr lang="en-US"/>
              <a:t>Third level</a:t>
            </a:r>
          </a:p>
          <a:p>
            <a:pPr lvl="3"/>
            <a:r>
              <a:rPr lang="en-US"/>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a:t>Click to add content</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a:t>Click to add content</a:t>
            </a:r>
          </a:p>
          <a:p>
            <a:pPr lvl="1"/>
            <a:r>
              <a:rPr lang="en-US"/>
              <a:t>Second level</a:t>
            </a:r>
          </a:p>
          <a:p>
            <a:pPr lvl="2"/>
            <a:r>
              <a:rPr lang="en-US"/>
              <a:t>Third level</a:t>
            </a:r>
          </a:p>
          <a:p>
            <a:pPr lvl="3"/>
            <a:r>
              <a:rPr lang="en-US"/>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a:t>Click to add content</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0" y="304799"/>
            <a:ext cx="12191998" cy="3215641"/>
          </a:xfrm>
        </p:spPr>
        <p:txBody>
          <a:bodyPr anchor="b"/>
          <a:lstStyle/>
          <a:p>
            <a:r>
              <a:rPr lang="en-US">
                <a:cs typeface="Biome"/>
              </a:rPr>
              <a:t>Lesson 1</a:t>
            </a:r>
            <a:endParaRPr lang="en-US"/>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3" y="3670628"/>
            <a:ext cx="12191997" cy="2577772"/>
          </a:xfrm>
        </p:spPr>
        <p:txBody>
          <a:bodyPr vert="horz" lIns="91440" tIns="45720" rIns="91440" bIns="45720" rtlCol="0" anchor="t">
            <a:noAutofit/>
          </a:bodyPr>
          <a:lstStyle/>
          <a:p>
            <a:r>
              <a:rPr lang="en-US">
                <a:ea typeface="+mj-lt"/>
                <a:cs typeface="+mj-lt"/>
              </a:rPr>
              <a:t>Regulatory Compliance Responsibilities in Healthcare</a:t>
            </a:r>
          </a:p>
          <a:p>
            <a:r>
              <a:rPr lang="en-US" sz="1800" i="1">
                <a:ea typeface="+mj-lt"/>
                <a:cs typeface="+mj-lt"/>
              </a:rPr>
              <a:t>Ensuring Ethical and Legal Practices</a:t>
            </a:r>
            <a:endParaRPr lang="en-US" sz="1800" i="1"/>
          </a:p>
        </p:txBody>
      </p:sp>
      <p:pic>
        <p:nvPicPr>
          <p:cNvPr id="2" name="Picture 1" descr="A white circle with red and blue letters&#10;&#10;AI-generated content may be incorrect.">
            <a:extLst>
              <a:ext uri="{FF2B5EF4-FFF2-40B4-BE49-F238E27FC236}">
                <a16:creationId xmlns:a16="http://schemas.microsoft.com/office/drawing/2014/main" id="{7A08C181-1B75-4EFC-91C6-0402294050EC}"/>
              </a:ext>
            </a:extLst>
          </p:cNvPr>
          <p:cNvPicPr>
            <a:picLocks noChangeAspect="1"/>
          </p:cNvPicPr>
          <p:nvPr/>
        </p:nvPicPr>
        <p:blipFill>
          <a:blip r:embed="rId3"/>
          <a:stretch>
            <a:fillRect/>
          </a:stretch>
        </p:blipFill>
        <p:spPr>
          <a:xfrm>
            <a:off x="244454" y="187043"/>
            <a:ext cx="3248025" cy="3248025"/>
          </a:xfrm>
          <a:prstGeom prst="ellipse">
            <a:avLst/>
          </a:prstGeom>
          <a:ln>
            <a:noFill/>
          </a:ln>
          <a:effectLst>
            <a:softEdge rad="112500"/>
          </a:effectLst>
        </p:spPr>
      </p:pic>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C348-79EC-0110-2F3E-71FB4F5ED443}"/>
              </a:ext>
            </a:extLst>
          </p:cNvPr>
          <p:cNvSpPr>
            <a:spLocks noGrp="1"/>
          </p:cNvSpPr>
          <p:nvPr>
            <p:ph type="title"/>
          </p:nvPr>
        </p:nvSpPr>
        <p:spPr/>
        <p:txBody>
          <a:bodyPr/>
          <a:lstStyle/>
          <a:p>
            <a:r>
              <a:rPr lang="en-US">
                <a:ea typeface="+mj-lt"/>
                <a:cs typeface="+mj-lt"/>
              </a:rPr>
              <a:t>Mail and Wire Fraud Statutes</a:t>
            </a:r>
            <a:endParaRPr lang="en-US"/>
          </a:p>
        </p:txBody>
      </p:sp>
      <p:sp>
        <p:nvSpPr>
          <p:cNvPr id="3" name="Content Placeholder 2">
            <a:extLst>
              <a:ext uri="{FF2B5EF4-FFF2-40B4-BE49-F238E27FC236}">
                <a16:creationId xmlns:a16="http://schemas.microsoft.com/office/drawing/2014/main" id="{4FB318D0-88F0-2A3B-3988-5678E99CE39F}"/>
              </a:ext>
            </a:extLst>
          </p:cNvPr>
          <p:cNvSpPr>
            <a:spLocks noGrp="1"/>
          </p:cNvSpPr>
          <p:nvPr>
            <p:ph sz="quarter" idx="31"/>
          </p:nvPr>
        </p:nvSpPr>
        <p:spPr>
          <a:xfrm>
            <a:off x="3305669" y="2470150"/>
            <a:ext cx="8193257" cy="3739279"/>
          </a:xfrm>
        </p:spPr>
        <p:txBody>
          <a:bodyPr vert="horz" lIns="91440" tIns="45720" rIns="91440" bIns="45720" rtlCol="0" anchor="t">
            <a:noAutofit/>
          </a:bodyPr>
          <a:lstStyle/>
          <a:p>
            <a:r>
              <a:rPr lang="en-US">
                <a:ea typeface="+mn-lt"/>
                <a:cs typeface="+mn-lt"/>
              </a:rPr>
              <a:t>Illegal use of mail or electronic communication in fraudulent activities.</a:t>
            </a:r>
            <a:endParaRPr lang="en-US"/>
          </a:p>
          <a:p>
            <a:r>
              <a:rPr lang="en-US">
                <a:ea typeface="+mn-lt"/>
                <a:cs typeface="+mn-lt"/>
              </a:rPr>
              <a:t>Example: Mailing fraudulent Medicare bills.</a:t>
            </a:r>
            <a:endParaRPr lang="en-US"/>
          </a:p>
          <a:p>
            <a:r>
              <a:rPr lang="en-US">
                <a:solidFill>
                  <a:srgbClr val="FFFFFF"/>
                </a:solidFill>
                <a:latin typeface="Arial Nova"/>
                <a:cs typeface="Biome"/>
              </a:rPr>
              <a:t>18 USC Ch. 63: MAIL FRAUD AND OTHER FRAUD OFFENSES</a:t>
            </a:r>
          </a:p>
          <a:p>
            <a:pPr lvl="1">
              <a:buFont typeface="Courier New" panose="020B0604020202020204" pitchFamily="34" charset="0"/>
              <a:buChar char="o"/>
            </a:pPr>
            <a:r>
              <a:rPr lang="en-US" sz="1400">
                <a:solidFill>
                  <a:srgbClr val="FFFFFF"/>
                </a:solidFill>
                <a:ea typeface="+mn-lt"/>
                <a:cs typeface="+mn-lt"/>
              </a:rPr>
              <a:t>Whoever, having devised or intending to devise any scheme or artifice to defraud, or for obtaining money or property by means of false or fraudulent pretenses, representations, or promises, transmits or causes to be transmitted by means of wire, radio, or television communication in interstate or foreign commerce, any writings, signs, signals, pictures, or sounds for the purpose of executing such scheme or artifice, shall be fined under this title or imprisoned not more than 20 years, or both.</a:t>
            </a:r>
          </a:p>
        </p:txBody>
      </p:sp>
      <p:sp>
        <p:nvSpPr>
          <p:cNvPr id="4" name="Slide Number Placeholder 3">
            <a:extLst>
              <a:ext uri="{FF2B5EF4-FFF2-40B4-BE49-F238E27FC236}">
                <a16:creationId xmlns:a16="http://schemas.microsoft.com/office/drawing/2014/main" id="{A21E40E4-3BAF-B407-86F5-DDE88BF63BF7}"/>
              </a:ext>
            </a:extLst>
          </p:cNvPr>
          <p:cNvSpPr>
            <a:spLocks noGrp="1"/>
          </p:cNvSpPr>
          <p:nvPr>
            <p:ph type="sldNum" sz="quarter" idx="12"/>
          </p:nvPr>
        </p:nvSpPr>
        <p:spPr/>
        <p:txBody>
          <a:bodyPr/>
          <a:lstStyle/>
          <a:p>
            <a:fld id="{FE024F78-56A6-7740-B68D-8D4D026EDF3F}" type="slidenum">
              <a:rPr lang="en-US" smtClean="0"/>
              <a:pPr/>
              <a:t>10</a:t>
            </a:fld>
            <a:endParaRPr lang="en-US"/>
          </a:p>
        </p:txBody>
      </p:sp>
    </p:spTree>
    <p:extLst>
      <p:ext uri="{BB962C8B-B14F-4D97-AF65-F5344CB8AC3E}">
        <p14:creationId xmlns:p14="http://schemas.microsoft.com/office/powerpoint/2010/main" val="373000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1B66-664A-1BCB-4818-FF3B5AA71417}"/>
              </a:ext>
            </a:extLst>
          </p:cNvPr>
          <p:cNvSpPr>
            <a:spLocks noGrp="1"/>
          </p:cNvSpPr>
          <p:nvPr>
            <p:ph type="title"/>
          </p:nvPr>
        </p:nvSpPr>
        <p:spPr/>
        <p:txBody>
          <a:bodyPr/>
          <a:lstStyle/>
          <a:p>
            <a:r>
              <a:rPr lang="en-US">
                <a:ea typeface="+mj-lt"/>
                <a:cs typeface="+mj-lt"/>
              </a:rPr>
              <a:t>Emergency Medical Treatment and Active Labor Act (EMTALA)</a:t>
            </a:r>
            <a:endParaRPr lang="en-US"/>
          </a:p>
        </p:txBody>
      </p:sp>
      <p:sp>
        <p:nvSpPr>
          <p:cNvPr id="3" name="Content Placeholder 2">
            <a:extLst>
              <a:ext uri="{FF2B5EF4-FFF2-40B4-BE49-F238E27FC236}">
                <a16:creationId xmlns:a16="http://schemas.microsoft.com/office/drawing/2014/main" id="{25666951-A960-58D0-F822-63D63884F98B}"/>
              </a:ext>
            </a:extLst>
          </p:cNvPr>
          <p:cNvSpPr>
            <a:spLocks noGrp="1"/>
          </p:cNvSpPr>
          <p:nvPr>
            <p:ph sz="quarter" idx="31"/>
          </p:nvPr>
        </p:nvSpPr>
        <p:spPr/>
        <p:txBody>
          <a:bodyPr vert="horz" lIns="91440" tIns="45720" rIns="91440" bIns="45720" rtlCol="0" anchor="t">
            <a:noAutofit/>
          </a:bodyPr>
          <a:lstStyle/>
          <a:p>
            <a:r>
              <a:rPr lang="en-US">
                <a:ea typeface="+mn-lt"/>
                <a:cs typeface="+mn-lt"/>
              </a:rPr>
              <a:t>The Emergency Medical Treatment and Active Labor Act (EMTALA) is commonly known as the Patient Anti-Dumping Statute. This statute requires Medicare hospitals to: </a:t>
            </a:r>
            <a:endParaRPr lang="en-US"/>
          </a:p>
          <a:p>
            <a:pPr lvl="1">
              <a:buFont typeface="Courier New" panose="020B0604020202020204" pitchFamily="34" charset="0"/>
              <a:buChar char="o"/>
            </a:pPr>
            <a:r>
              <a:rPr lang="en-US">
                <a:ea typeface="+mn-lt"/>
                <a:cs typeface="+mn-lt"/>
              </a:rPr>
              <a:t>Provide emergency services to all patients, whether or not the patient can pay. </a:t>
            </a:r>
            <a:endParaRPr lang="en-US">
              <a:cs typeface="Biome"/>
            </a:endParaRPr>
          </a:p>
          <a:p>
            <a:pPr lvl="1">
              <a:buFont typeface="Courier New" panose="020B0604020202020204" pitchFamily="34" charset="0"/>
              <a:buChar char="o"/>
            </a:pPr>
            <a:r>
              <a:rPr lang="en-US">
                <a:ea typeface="+mn-lt"/>
                <a:cs typeface="+mn-lt"/>
              </a:rPr>
              <a:t>Screen and stabilize emergency conditions.</a:t>
            </a:r>
            <a:endParaRPr lang="en-US"/>
          </a:p>
          <a:p>
            <a:endParaRPr lang="en-US"/>
          </a:p>
        </p:txBody>
      </p:sp>
      <p:sp>
        <p:nvSpPr>
          <p:cNvPr id="4" name="Slide Number Placeholder 3">
            <a:extLst>
              <a:ext uri="{FF2B5EF4-FFF2-40B4-BE49-F238E27FC236}">
                <a16:creationId xmlns:a16="http://schemas.microsoft.com/office/drawing/2014/main" id="{1A305868-2732-CB9D-74F9-D551B2AEAF7F}"/>
              </a:ext>
            </a:extLst>
          </p:cNvPr>
          <p:cNvSpPr>
            <a:spLocks noGrp="1"/>
          </p:cNvSpPr>
          <p:nvPr>
            <p:ph type="sldNum" sz="quarter" idx="12"/>
          </p:nvPr>
        </p:nvSpPr>
        <p:spPr/>
        <p:txBody>
          <a:bodyPr/>
          <a:lstStyle/>
          <a:p>
            <a:fld id="{FE024F78-56A6-7740-B68D-8D4D026EDF3F}" type="slidenum">
              <a:rPr lang="en-US" smtClean="0"/>
              <a:pPr/>
              <a:t>11</a:t>
            </a:fld>
            <a:endParaRPr lang="en-US"/>
          </a:p>
        </p:txBody>
      </p:sp>
    </p:spTree>
    <p:extLst>
      <p:ext uri="{BB962C8B-B14F-4D97-AF65-F5344CB8AC3E}">
        <p14:creationId xmlns:p14="http://schemas.microsoft.com/office/powerpoint/2010/main" val="141005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1937-4013-73F0-F719-70AC7C518C6D}"/>
              </a:ext>
            </a:extLst>
          </p:cNvPr>
          <p:cNvSpPr>
            <a:spLocks noGrp="1"/>
          </p:cNvSpPr>
          <p:nvPr>
            <p:ph type="title"/>
          </p:nvPr>
        </p:nvSpPr>
        <p:spPr/>
        <p:txBody>
          <a:bodyPr/>
          <a:lstStyle/>
          <a:p>
            <a:r>
              <a:rPr lang="en-US">
                <a:ea typeface="+mj-lt"/>
                <a:cs typeface="+mj-lt"/>
              </a:rPr>
              <a:t>Health Insurance Portability and Accountability Act (HIPAA)</a:t>
            </a:r>
            <a:endParaRPr lang="en-US"/>
          </a:p>
        </p:txBody>
      </p:sp>
      <p:sp>
        <p:nvSpPr>
          <p:cNvPr id="3" name="Content Placeholder 2">
            <a:extLst>
              <a:ext uri="{FF2B5EF4-FFF2-40B4-BE49-F238E27FC236}">
                <a16:creationId xmlns:a16="http://schemas.microsoft.com/office/drawing/2014/main" id="{275686E8-E0DD-72C1-993B-6C55A38CBC70}"/>
              </a:ext>
            </a:extLst>
          </p:cNvPr>
          <p:cNvSpPr>
            <a:spLocks noGrp="1"/>
          </p:cNvSpPr>
          <p:nvPr>
            <p:ph sz="quarter" idx="31"/>
          </p:nvPr>
        </p:nvSpPr>
        <p:spPr/>
        <p:txBody>
          <a:bodyPr vert="horz" lIns="91440" tIns="45720" rIns="91440" bIns="45720" rtlCol="0" anchor="t">
            <a:noAutofit/>
          </a:bodyPr>
          <a:lstStyle/>
          <a:p>
            <a:r>
              <a:rPr lang="en-US">
                <a:solidFill>
                  <a:srgbClr val="FFFFFF"/>
                </a:solidFill>
                <a:latin typeface="Arial Nova"/>
                <a:cs typeface="Biome"/>
              </a:rPr>
              <a:t>The HIPAA Rule protects a patient's right to privacy of health information. This act requires healthcare businesses to follow standards for how to:</a:t>
            </a:r>
            <a:br>
              <a:rPr lang="en-US">
                <a:solidFill>
                  <a:srgbClr val="FFFFFF"/>
                </a:solidFill>
                <a:latin typeface="Arial Nova"/>
                <a:cs typeface="Biome"/>
              </a:rPr>
            </a:br>
            <a:r>
              <a:rPr lang="en-US">
                <a:solidFill>
                  <a:srgbClr val="FFFFFF"/>
                </a:solidFill>
                <a:latin typeface="Arial Nova"/>
                <a:cs typeface="Biome"/>
              </a:rPr>
              <a:t>* Perform electronic transactions</a:t>
            </a:r>
            <a:br>
              <a:rPr lang="en-US">
                <a:solidFill>
                  <a:srgbClr val="FFFFFF"/>
                </a:solidFill>
                <a:latin typeface="Arial Nova"/>
                <a:cs typeface="Biome"/>
              </a:rPr>
            </a:br>
            <a:r>
              <a:rPr lang="en-US">
                <a:solidFill>
                  <a:srgbClr val="FFFFFF"/>
                </a:solidFill>
                <a:latin typeface="Arial Nova"/>
                <a:cs typeface="Biome"/>
              </a:rPr>
              <a:t>* Maintain the security of health information</a:t>
            </a:r>
            <a:br>
              <a:rPr lang="en-US">
                <a:solidFill>
                  <a:srgbClr val="FFFFFF"/>
                </a:solidFill>
                <a:latin typeface="Arial Nova"/>
                <a:cs typeface="Biome"/>
              </a:rPr>
            </a:br>
            <a:r>
              <a:rPr lang="en-US">
                <a:solidFill>
                  <a:srgbClr val="FFFFFF"/>
                </a:solidFill>
                <a:latin typeface="Arial Nova"/>
                <a:cs typeface="Biome"/>
              </a:rPr>
              <a:t>* Ensure the privacy of health information</a:t>
            </a:r>
            <a:br>
              <a:rPr lang="en-US">
                <a:solidFill>
                  <a:srgbClr val="FFFFFF"/>
                </a:solidFill>
                <a:latin typeface="Arial Nova"/>
                <a:cs typeface="Biome"/>
              </a:rPr>
            </a:br>
            <a:r>
              <a:rPr lang="en-US">
                <a:solidFill>
                  <a:srgbClr val="FFFFFF"/>
                </a:solidFill>
                <a:latin typeface="Arial Nova"/>
                <a:cs typeface="Biome"/>
              </a:rPr>
              <a:t>* Use identifiers for health business employers</a:t>
            </a:r>
            <a:endParaRPr lang="en-US">
              <a:solidFill>
                <a:srgbClr val="FFFFFF"/>
              </a:solidFill>
              <a:latin typeface="Arial Nova"/>
            </a:endParaRPr>
          </a:p>
        </p:txBody>
      </p:sp>
      <p:sp>
        <p:nvSpPr>
          <p:cNvPr id="4" name="Slide Number Placeholder 3">
            <a:extLst>
              <a:ext uri="{FF2B5EF4-FFF2-40B4-BE49-F238E27FC236}">
                <a16:creationId xmlns:a16="http://schemas.microsoft.com/office/drawing/2014/main" id="{FB3B1D52-D523-9ED5-A056-0F8CC2684431}"/>
              </a:ext>
            </a:extLst>
          </p:cNvPr>
          <p:cNvSpPr>
            <a:spLocks noGrp="1"/>
          </p:cNvSpPr>
          <p:nvPr>
            <p:ph type="sldNum" sz="quarter" idx="12"/>
          </p:nvPr>
        </p:nvSpPr>
        <p:spPr/>
        <p:txBody>
          <a:bodyPr/>
          <a:lstStyle/>
          <a:p>
            <a:fld id="{FE024F78-56A6-7740-B68D-8D4D026EDF3F}" type="slidenum">
              <a:rPr lang="en-US" smtClean="0"/>
              <a:pPr/>
              <a:t>12</a:t>
            </a:fld>
            <a:endParaRPr lang="en-US"/>
          </a:p>
        </p:txBody>
      </p:sp>
    </p:spTree>
    <p:extLst>
      <p:ext uri="{BB962C8B-B14F-4D97-AF65-F5344CB8AC3E}">
        <p14:creationId xmlns:p14="http://schemas.microsoft.com/office/powerpoint/2010/main" val="36165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AC56-EBD7-3513-2BD0-B18993E3BFC1}"/>
              </a:ext>
            </a:extLst>
          </p:cNvPr>
          <p:cNvSpPr>
            <a:spLocks noGrp="1"/>
          </p:cNvSpPr>
          <p:nvPr>
            <p:ph type="title"/>
          </p:nvPr>
        </p:nvSpPr>
        <p:spPr/>
        <p:txBody>
          <a:bodyPr/>
          <a:lstStyle/>
          <a:p>
            <a:r>
              <a:rPr lang="en-US">
                <a:ea typeface="+mj-lt"/>
                <a:cs typeface="+mj-lt"/>
              </a:rPr>
              <a:t>Health Information Technology for Economic and Clinical Health Act (HITECH)</a:t>
            </a:r>
            <a:endParaRPr lang="en-US"/>
          </a:p>
        </p:txBody>
      </p:sp>
      <p:sp>
        <p:nvSpPr>
          <p:cNvPr id="3" name="Content Placeholder 2">
            <a:extLst>
              <a:ext uri="{FF2B5EF4-FFF2-40B4-BE49-F238E27FC236}">
                <a16:creationId xmlns:a16="http://schemas.microsoft.com/office/drawing/2014/main" id="{BA57EAB4-066C-9748-19C5-B448BCEF1617}"/>
              </a:ext>
            </a:extLst>
          </p:cNvPr>
          <p:cNvSpPr>
            <a:spLocks noGrp="1"/>
          </p:cNvSpPr>
          <p:nvPr>
            <p:ph sz="quarter" idx="31"/>
          </p:nvPr>
        </p:nvSpPr>
        <p:spPr/>
        <p:txBody>
          <a:bodyPr vert="horz" lIns="91440" tIns="45720" rIns="91440" bIns="45720" rtlCol="0" anchor="t">
            <a:noAutofit/>
          </a:bodyPr>
          <a:lstStyle/>
          <a:p>
            <a:r>
              <a:rPr lang="en-US">
                <a:cs typeface="Biome"/>
              </a:rPr>
              <a:t>This Act </a:t>
            </a:r>
            <a:r>
              <a:rPr lang="en-US">
                <a:ea typeface="+mn-lt"/>
                <a:cs typeface="+mn-lt"/>
              </a:rPr>
              <a:t> amends the HIPAA Rule to include provisions for electronic PHI and set meaningful use of interoperable adoption in the health care system as a critical national goal. The main components of Meaningful Use are:</a:t>
            </a:r>
            <a:br>
              <a:rPr lang="en-US">
                <a:ea typeface="+mn-lt"/>
                <a:cs typeface="+mn-lt"/>
              </a:rPr>
            </a:br>
            <a:r>
              <a:rPr lang="en-US">
                <a:ea typeface="+mn-lt"/>
                <a:cs typeface="+mn-lt"/>
              </a:rPr>
              <a:t>• The use of a certified EMR in a meaningful manner, such as e-prescribing.</a:t>
            </a:r>
            <a:br>
              <a:rPr lang="en-US">
                <a:ea typeface="+mn-lt"/>
                <a:cs typeface="+mn-lt"/>
              </a:rPr>
            </a:br>
            <a:r>
              <a:rPr lang="en-US">
                <a:ea typeface="+mn-lt"/>
                <a:cs typeface="+mn-lt"/>
              </a:rPr>
              <a:t>• The use of certified EMR technology for electronic exchange of health information to improve quality of health care.</a:t>
            </a:r>
          </a:p>
          <a:p>
            <a:r>
              <a:rPr lang="en-US">
                <a:ea typeface="+mn-lt"/>
                <a:cs typeface="+mn-lt"/>
              </a:rPr>
              <a:t>The use of certified EMR technology to </a:t>
            </a:r>
            <a:r>
              <a:rPr lang="en-US" err="1">
                <a:ea typeface="+mn-lt"/>
                <a:cs typeface="+mn-lt"/>
              </a:rPr>
              <a:t>sunmit</a:t>
            </a:r>
            <a:r>
              <a:rPr lang="en-US">
                <a:ea typeface="+mn-lt"/>
                <a:cs typeface="+mn-lt"/>
              </a:rPr>
              <a:t> clinical quality and other measures.</a:t>
            </a:r>
          </a:p>
        </p:txBody>
      </p:sp>
      <p:sp>
        <p:nvSpPr>
          <p:cNvPr id="4" name="Slide Number Placeholder 3">
            <a:extLst>
              <a:ext uri="{FF2B5EF4-FFF2-40B4-BE49-F238E27FC236}">
                <a16:creationId xmlns:a16="http://schemas.microsoft.com/office/drawing/2014/main" id="{3B3BB235-6457-8924-69E0-0F3D23662405}"/>
              </a:ext>
            </a:extLst>
          </p:cNvPr>
          <p:cNvSpPr>
            <a:spLocks noGrp="1"/>
          </p:cNvSpPr>
          <p:nvPr>
            <p:ph type="sldNum" sz="quarter" idx="12"/>
          </p:nvPr>
        </p:nvSpPr>
        <p:spPr/>
        <p:txBody>
          <a:bodyPr/>
          <a:lstStyle/>
          <a:p>
            <a:fld id="{FE024F78-56A6-7740-B68D-8D4D026EDF3F}" type="slidenum">
              <a:rPr lang="en-US" smtClean="0"/>
              <a:pPr/>
              <a:t>13</a:t>
            </a:fld>
            <a:endParaRPr lang="en-US"/>
          </a:p>
        </p:txBody>
      </p:sp>
    </p:spTree>
    <p:extLst>
      <p:ext uri="{BB962C8B-B14F-4D97-AF65-F5344CB8AC3E}">
        <p14:creationId xmlns:p14="http://schemas.microsoft.com/office/powerpoint/2010/main" val="312709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EB8B-0AB9-7554-AEEA-E8D744959E9A}"/>
              </a:ext>
            </a:extLst>
          </p:cNvPr>
          <p:cNvSpPr>
            <a:spLocks noGrp="1"/>
          </p:cNvSpPr>
          <p:nvPr>
            <p:ph type="title"/>
          </p:nvPr>
        </p:nvSpPr>
        <p:spPr>
          <a:xfrm>
            <a:off x="6889627" y="173736"/>
            <a:ext cx="4352662" cy="2203704"/>
          </a:xfrm>
        </p:spPr>
        <p:txBody>
          <a:bodyPr/>
          <a:lstStyle/>
          <a:p>
            <a:r>
              <a:rPr lang="en-US">
                <a:solidFill>
                  <a:srgbClr val="1CDFF5"/>
                </a:solidFill>
                <a:ea typeface="+mj-lt"/>
                <a:cs typeface="+mj-lt"/>
              </a:rPr>
              <a:t>Potential Consequences of Noncompliance</a:t>
            </a:r>
            <a:endParaRPr lang="en-US"/>
          </a:p>
        </p:txBody>
      </p:sp>
      <p:pic>
        <p:nvPicPr>
          <p:cNvPr id="6" name="Picture Placeholder 5" descr="A blue and purple spiral">
            <a:extLst>
              <a:ext uri="{FF2B5EF4-FFF2-40B4-BE49-F238E27FC236}">
                <a16:creationId xmlns:a16="http://schemas.microsoft.com/office/drawing/2014/main" id="{05B64636-376E-96D4-B550-D764B2C6A6A7}"/>
              </a:ext>
            </a:extLst>
          </p:cNvPr>
          <p:cNvPicPr>
            <a:picLocks noGrp="1" noChangeAspect="1"/>
          </p:cNvPicPr>
          <p:nvPr>
            <p:ph type="pic" sz="quarter" idx="37"/>
          </p:nvPr>
        </p:nvPicPr>
        <p:blipFill rotWithShape="1">
          <a:blip r:embed="rId3" cstate="screen">
            <a:extLst>
              <a:ext uri="{28A0092B-C50C-407E-A947-70E740481C1C}">
                <a14:useLocalDpi xmlns:a14="http://schemas.microsoft.com/office/drawing/2010/main"/>
              </a:ext>
            </a:extLst>
          </a:blip>
          <a:srcRect t="202" b="202"/>
          <a:stretch/>
        </p:blipFill>
        <p:spPr>
          <a:xfrm>
            <a:off x="336550" y="336550"/>
            <a:ext cx="5303640" cy="6184900"/>
          </a:xfrm>
        </p:spPr>
      </p:pic>
      <p:sp>
        <p:nvSpPr>
          <p:cNvPr id="3" name="Content Placeholder 2">
            <a:extLst>
              <a:ext uri="{FF2B5EF4-FFF2-40B4-BE49-F238E27FC236}">
                <a16:creationId xmlns:a16="http://schemas.microsoft.com/office/drawing/2014/main" id="{FB2F5F9A-B16D-CA49-7F40-A0142E41DC56}"/>
              </a:ext>
            </a:extLst>
          </p:cNvPr>
          <p:cNvSpPr>
            <a:spLocks noGrp="1"/>
          </p:cNvSpPr>
          <p:nvPr>
            <p:ph sz="quarter" idx="36"/>
          </p:nvPr>
        </p:nvSpPr>
        <p:spPr>
          <a:xfrm>
            <a:off x="6889627" y="3104277"/>
            <a:ext cx="4371560" cy="3022201"/>
          </a:xfrm>
        </p:spPr>
        <p:txBody>
          <a:bodyPr vert="horz" lIns="91440" tIns="45720" rIns="91440" bIns="45720" rtlCol="0" anchor="t">
            <a:noAutofit/>
          </a:bodyPr>
          <a:lstStyle/>
          <a:p>
            <a:pPr marL="285750" indent="-285750">
              <a:buFont typeface="Arial"/>
              <a:buChar char="•"/>
            </a:pPr>
            <a:r>
              <a:rPr lang="en-US" dirty="0">
                <a:ea typeface="+mn-lt"/>
                <a:cs typeface="+mn-lt"/>
              </a:rPr>
              <a:t>Criminal fines, civil damages, jail time.</a:t>
            </a:r>
            <a:endParaRPr lang="en-US"/>
          </a:p>
          <a:p>
            <a:pPr marL="285750" indent="-285750">
              <a:buFont typeface="Arial"/>
              <a:buChar char="•"/>
            </a:pPr>
            <a:r>
              <a:rPr lang="en-US" dirty="0">
                <a:ea typeface="+mn-lt"/>
                <a:cs typeface="+mn-lt"/>
              </a:rPr>
              <a:t>Exclusion from government programs.</a:t>
            </a:r>
            <a:endParaRPr lang="en-US"/>
          </a:p>
          <a:p>
            <a:pPr marL="285750" indent="-285750">
              <a:buFont typeface="Arial"/>
              <a:buChar char="•"/>
            </a:pPr>
            <a:r>
              <a:rPr lang="en-US" dirty="0">
                <a:ea typeface="+mn-lt"/>
                <a:cs typeface="+mn-lt"/>
              </a:rPr>
              <a:t>Public relations harm.</a:t>
            </a:r>
            <a:endParaRPr lang="en-US" dirty="0"/>
          </a:p>
          <a:p>
            <a:endParaRPr lang="en-US"/>
          </a:p>
        </p:txBody>
      </p:sp>
      <p:sp>
        <p:nvSpPr>
          <p:cNvPr id="4" name="Slide Number Placeholder 3">
            <a:extLst>
              <a:ext uri="{FF2B5EF4-FFF2-40B4-BE49-F238E27FC236}">
                <a16:creationId xmlns:a16="http://schemas.microsoft.com/office/drawing/2014/main" id="{921DB868-BEE2-49F7-9AC5-A3B143880250}"/>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14</a:t>
            </a:fld>
            <a:endParaRPr lang="en-US"/>
          </a:p>
        </p:txBody>
      </p:sp>
    </p:spTree>
    <p:extLst>
      <p:ext uri="{BB962C8B-B14F-4D97-AF65-F5344CB8AC3E}">
        <p14:creationId xmlns:p14="http://schemas.microsoft.com/office/powerpoint/2010/main" val="91031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8D90-1805-584D-C730-474E0DBC5C71}"/>
              </a:ext>
            </a:extLst>
          </p:cNvPr>
          <p:cNvSpPr>
            <a:spLocks noGrp="1"/>
          </p:cNvSpPr>
          <p:nvPr>
            <p:ph type="title"/>
          </p:nvPr>
        </p:nvSpPr>
        <p:spPr/>
        <p:txBody>
          <a:bodyPr/>
          <a:lstStyle/>
          <a:p>
            <a:r>
              <a:rPr lang="en-US">
                <a:ea typeface="+mj-lt"/>
                <a:cs typeface="+mj-lt"/>
              </a:rPr>
              <a:t>Corporate Compliance Programs</a:t>
            </a:r>
            <a:endParaRPr lang="en-US"/>
          </a:p>
        </p:txBody>
      </p:sp>
      <p:pic>
        <p:nvPicPr>
          <p:cNvPr id="6" name="Picture Placeholder 5" descr="Healthcare professional with tablet">
            <a:extLst>
              <a:ext uri="{FF2B5EF4-FFF2-40B4-BE49-F238E27FC236}">
                <a16:creationId xmlns:a16="http://schemas.microsoft.com/office/drawing/2014/main" id="{6F15FE73-56C1-9F79-0B4F-56A011DA431E}"/>
              </a:ext>
            </a:extLst>
          </p:cNvPr>
          <p:cNvPicPr>
            <a:picLocks noGrp="1" noChangeAspect="1"/>
          </p:cNvPicPr>
          <p:nvPr>
            <p:ph type="pic" sz="quarter" idx="37"/>
          </p:nvPr>
        </p:nvPicPr>
        <p:blipFill>
          <a:blip r:embed="rId2"/>
          <a:srcRect l="23052" r="23052"/>
          <a:stretch/>
        </p:blipFill>
        <p:spPr/>
      </p:pic>
      <p:sp>
        <p:nvSpPr>
          <p:cNvPr id="4" name="Content Placeholder 3">
            <a:extLst>
              <a:ext uri="{FF2B5EF4-FFF2-40B4-BE49-F238E27FC236}">
                <a16:creationId xmlns:a16="http://schemas.microsoft.com/office/drawing/2014/main" id="{55059A90-B933-08D6-CD6F-81A786432FFA}"/>
              </a:ext>
            </a:extLst>
          </p:cNvPr>
          <p:cNvSpPr>
            <a:spLocks noGrp="1"/>
          </p:cNvSpPr>
          <p:nvPr>
            <p:ph sz="quarter" idx="36"/>
          </p:nvPr>
        </p:nvSpPr>
        <p:spPr/>
        <p:txBody>
          <a:bodyPr vert="horz" lIns="91440" tIns="45720" rIns="91440" bIns="45720" rtlCol="0" anchor="t">
            <a:noAutofit/>
          </a:bodyPr>
          <a:lstStyle/>
          <a:p>
            <a:r>
              <a:rPr lang="en-US">
                <a:ea typeface="+mn-lt"/>
                <a:cs typeface="+mn-lt"/>
              </a:rPr>
              <a:t>Corporate Compliance Programs prevent misconduct through ethical and legal guidelines.</a:t>
            </a:r>
          </a:p>
          <a:p>
            <a:r>
              <a:rPr lang="en-US">
                <a:ea typeface="+mn-lt"/>
                <a:cs typeface="+mn-lt"/>
              </a:rPr>
              <a:t>A copy of your facility's compliance program is available to you.</a:t>
            </a:r>
          </a:p>
        </p:txBody>
      </p:sp>
      <p:sp>
        <p:nvSpPr>
          <p:cNvPr id="5" name="Slide Number Placeholder 4">
            <a:extLst>
              <a:ext uri="{FF2B5EF4-FFF2-40B4-BE49-F238E27FC236}">
                <a16:creationId xmlns:a16="http://schemas.microsoft.com/office/drawing/2014/main" id="{2C4BD0B0-C2B0-E274-2289-24696B9F4F12}"/>
              </a:ext>
            </a:extLst>
          </p:cNvPr>
          <p:cNvSpPr>
            <a:spLocks noGrp="1"/>
          </p:cNvSpPr>
          <p:nvPr>
            <p:ph type="sldNum" sz="quarter" idx="12"/>
          </p:nvPr>
        </p:nvSpPr>
        <p:spPr/>
        <p:txBody>
          <a:bodyPr/>
          <a:lstStyle/>
          <a:p>
            <a:fld id="{FE024F78-56A6-7740-B68D-8D4D026EDF3F}" type="slidenum">
              <a:rPr lang="en-US" smtClean="0"/>
              <a:pPr/>
              <a:t>15</a:t>
            </a:fld>
            <a:endParaRPr lang="en-US"/>
          </a:p>
        </p:txBody>
      </p:sp>
    </p:spTree>
    <p:extLst>
      <p:ext uri="{BB962C8B-B14F-4D97-AF65-F5344CB8AC3E}">
        <p14:creationId xmlns:p14="http://schemas.microsoft.com/office/powerpoint/2010/main" val="411528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810E-8E37-1D8A-245B-020E4E4C0B9F}"/>
              </a:ext>
            </a:extLst>
          </p:cNvPr>
          <p:cNvSpPr>
            <a:spLocks noGrp="1"/>
          </p:cNvSpPr>
          <p:nvPr>
            <p:ph type="title"/>
          </p:nvPr>
        </p:nvSpPr>
        <p:spPr>
          <a:xfrm>
            <a:off x="733562" y="433906"/>
            <a:ext cx="10515601" cy="1327464"/>
          </a:xfrm>
        </p:spPr>
        <p:txBody>
          <a:bodyPr/>
          <a:lstStyle/>
          <a:p>
            <a:r>
              <a:rPr lang="en-US"/>
              <a:t>FINAL TIPS &amp; TAKEAWAYS</a:t>
            </a:r>
          </a:p>
        </p:txBody>
      </p:sp>
      <p:sp>
        <p:nvSpPr>
          <p:cNvPr id="3" name="Content Placeholder 2">
            <a:extLst>
              <a:ext uri="{FF2B5EF4-FFF2-40B4-BE49-F238E27FC236}">
                <a16:creationId xmlns:a16="http://schemas.microsoft.com/office/drawing/2014/main" id="{7D7CECA3-144C-CD4B-9246-81B4F2E65466}"/>
              </a:ext>
            </a:extLst>
          </p:cNvPr>
          <p:cNvSpPr>
            <a:spLocks noGrp="1"/>
          </p:cNvSpPr>
          <p:nvPr>
            <p:ph sz="quarter" idx="36"/>
          </p:nvPr>
        </p:nvSpPr>
        <p:spPr>
          <a:xfrm>
            <a:off x="814302" y="2465535"/>
            <a:ext cx="7303538" cy="3427265"/>
          </a:xfrm>
        </p:spPr>
        <p:txBody>
          <a:bodyPr vert="horz" lIns="91440" tIns="45720" rIns="91440" bIns="45720" rtlCol="0" anchor="t">
            <a:noAutofit/>
          </a:bodyPr>
          <a:lstStyle/>
          <a:p>
            <a:pPr marL="0" indent="0">
              <a:buNone/>
            </a:pPr>
            <a:r>
              <a:rPr lang="en-US" b="1" dirty="0"/>
              <a:t>Responsibilities of Healthcare Providers and Facilities:</a:t>
            </a:r>
            <a:endParaRPr lang="en-US" dirty="0"/>
          </a:p>
          <a:p>
            <a:pPr marL="283210" indent="-283210"/>
            <a:r>
              <a:rPr lang="en-US">
                <a:ea typeface="+mn-lt"/>
                <a:cs typeface="+mn-lt"/>
              </a:rPr>
              <a:t>Ensure accurate and honest billing and claims submission.</a:t>
            </a:r>
            <a:endParaRPr lang="en-US"/>
          </a:p>
          <a:p>
            <a:pPr marL="283210" indent="-283210"/>
            <a:r>
              <a:rPr lang="en-US">
                <a:ea typeface="+mn-lt"/>
                <a:cs typeface="+mn-lt"/>
              </a:rPr>
              <a:t>Maintain patient privacy and data security.</a:t>
            </a:r>
            <a:endParaRPr lang="en-US"/>
          </a:p>
          <a:p>
            <a:pPr marL="283210" indent="-283210"/>
            <a:r>
              <a:rPr lang="en-US">
                <a:ea typeface="+mn-lt"/>
                <a:cs typeface="+mn-lt"/>
              </a:rPr>
              <a:t>Avoid conflicts of interest and improper financial arrangements.</a:t>
            </a:r>
            <a:endParaRPr lang="en-US"/>
          </a:p>
          <a:p>
            <a:pPr marL="283210" indent="-283210"/>
            <a:r>
              <a:rPr lang="en-US">
                <a:ea typeface="+mn-lt"/>
                <a:cs typeface="+mn-lt"/>
              </a:rPr>
              <a:t>Provide equitable care to all patients, including in emergencies.</a:t>
            </a:r>
            <a:endParaRPr lang="en-US"/>
          </a:p>
          <a:p>
            <a:pPr marL="283210" indent="-283210"/>
            <a:r>
              <a:rPr lang="en-US">
                <a:ea typeface="+mn-lt"/>
                <a:cs typeface="+mn-lt"/>
              </a:rPr>
              <a:t>Actively participate in compliance programs and follow ethical guidelines to prevent misconduct.</a:t>
            </a:r>
            <a:endParaRPr lang="en-US"/>
          </a:p>
          <a:p>
            <a:pPr marL="283210" indent="-283210"/>
            <a:endParaRPr lang="en-US">
              <a:cs typeface="Biome"/>
            </a:endParaRPr>
          </a:p>
        </p:txBody>
      </p:sp>
      <p:sp>
        <p:nvSpPr>
          <p:cNvPr id="5" name="Content Placeholder 4">
            <a:extLst>
              <a:ext uri="{FF2B5EF4-FFF2-40B4-BE49-F238E27FC236}">
                <a16:creationId xmlns:a16="http://schemas.microsoft.com/office/drawing/2014/main" id="{A33D1544-95D3-8A05-6E1B-C08C307C55D4}"/>
              </a:ext>
            </a:extLst>
          </p:cNvPr>
          <p:cNvSpPr>
            <a:spLocks noGrp="1"/>
          </p:cNvSpPr>
          <p:nvPr>
            <p:ph sz="quarter" idx="37"/>
          </p:nvPr>
        </p:nvSpPr>
        <p:spPr>
          <a:xfrm>
            <a:off x="8392160" y="2465388"/>
            <a:ext cx="2856865" cy="3427412"/>
          </a:xfrm>
        </p:spPr>
        <p:txBody>
          <a:bodyPr vert="horz" lIns="91440" tIns="45720" rIns="91440" bIns="45720" rtlCol="0" anchor="t">
            <a:noAutofit/>
          </a:bodyPr>
          <a:lstStyle/>
          <a:p>
            <a:r>
              <a:rPr lang="en-US" i="1">
                <a:ea typeface="+mn-lt"/>
                <a:cs typeface="+mn-lt"/>
              </a:rPr>
              <a:t>Staying informed about these regulations is vital to protecting patient trust, avoiding penalties, and maintaining operational integrity.</a:t>
            </a:r>
            <a:endParaRPr lang="en-US" i="1"/>
          </a:p>
        </p:txBody>
      </p:sp>
      <p:sp>
        <p:nvSpPr>
          <p:cNvPr id="4" name="Slide Number Placeholder 3">
            <a:extLst>
              <a:ext uri="{FF2B5EF4-FFF2-40B4-BE49-F238E27FC236}">
                <a16:creationId xmlns:a16="http://schemas.microsoft.com/office/drawing/2014/main" id="{FD1E69EA-A9E8-C521-7C62-DA1F24879918}"/>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16</a:t>
            </a:fld>
            <a:endParaRPr lang="en-US"/>
          </a:p>
        </p:txBody>
      </p:sp>
    </p:spTree>
    <p:extLst>
      <p:ext uri="{BB962C8B-B14F-4D97-AF65-F5344CB8AC3E}">
        <p14:creationId xmlns:p14="http://schemas.microsoft.com/office/powerpoint/2010/main" val="79695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F7E1-D698-12DE-22F2-28690C8D0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D69BD-87AD-CF6D-0CAA-CC14F67CD7E8}"/>
              </a:ext>
            </a:extLst>
          </p:cNvPr>
          <p:cNvSpPr>
            <a:spLocks noGrp="1"/>
          </p:cNvSpPr>
          <p:nvPr>
            <p:ph type="title"/>
          </p:nvPr>
        </p:nvSpPr>
        <p:spPr>
          <a:xfrm>
            <a:off x="321869" y="579120"/>
            <a:ext cx="11548261" cy="2733306"/>
          </a:xfrm>
        </p:spPr>
        <p:txBody>
          <a:bodyPr/>
          <a:lstStyle/>
          <a:p>
            <a:r>
              <a:rPr lang="en-US" dirty="0">
                <a:cs typeface="Biome"/>
              </a:rPr>
              <a:t>Section Two</a:t>
            </a:r>
            <a:endParaRPr lang="en-US" dirty="0"/>
          </a:p>
        </p:txBody>
      </p:sp>
      <p:sp>
        <p:nvSpPr>
          <p:cNvPr id="4" name="Subtitle 3">
            <a:extLst>
              <a:ext uri="{FF2B5EF4-FFF2-40B4-BE49-F238E27FC236}">
                <a16:creationId xmlns:a16="http://schemas.microsoft.com/office/drawing/2014/main" id="{9337B05A-40FB-A258-E3E4-3A932459BA7E}"/>
              </a:ext>
            </a:extLst>
          </p:cNvPr>
          <p:cNvSpPr>
            <a:spLocks noGrp="1"/>
          </p:cNvSpPr>
          <p:nvPr>
            <p:ph type="subTitle" idx="1"/>
          </p:nvPr>
        </p:nvSpPr>
        <p:spPr>
          <a:xfrm>
            <a:off x="321868" y="3484615"/>
            <a:ext cx="11562303" cy="2387865"/>
          </a:xfrm>
        </p:spPr>
        <p:txBody>
          <a:bodyPr vert="horz" lIns="91440" tIns="45720" rIns="91440" bIns="45720" rtlCol="0" anchor="t">
            <a:noAutofit/>
          </a:bodyPr>
          <a:lstStyle/>
          <a:p>
            <a:r>
              <a:rPr lang="en-US" dirty="0">
                <a:cs typeface="Biome Light"/>
              </a:rPr>
              <a:t>Medical Ethics</a:t>
            </a:r>
            <a:endParaRPr lang="en-US" dirty="0"/>
          </a:p>
        </p:txBody>
      </p:sp>
      <p:sp>
        <p:nvSpPr>
          <p:cNvPr id="3" name="Slide Number Placeholder 2">
            <a:extLst>
              <a:ext uri="{FF2B5EF4-FFF2-40B4-BE49-F238E27FC236}">
                <a16:creationId xmlns:a16="http://schemas.microsoft.com/office/drawing/2014/main" id="{C21BC9E7-F894-A51A-7638-5E7F5EB433AA}"/>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17</a:t>
            </a:fld>
            <a:endParaRPr lang="en-US"/>
          </a:p>
        </p:txBody>
      </p:sp>
    </p:spTree>
    <p:extLst>
      <p:ext uri="{BB962C8B-B14F-4D97-AF65-F5344CB8AC3E}">
        <p14:creationId xmlns:p14="http://schemas.microsoft.com/office/powerpoint/2010/main" val="1330381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F08-D108-D055-5BF3-664F303E9A74}"/>
              </a:ext>
            </a:extLst>
          </p:cNvPr>
          <p:cNvSpPr>
            <a:spLocks noGrp="1"/>
          </p:cNvSpPr>
          <p:nvPr>
            <p:ph type="title"/>
          </p:nvPr>
        </p:nvSpPr>
        <p:spPr/>
        <p:txBody>
          <a:bodyPr/>
          <a:lstStyle/>
          <a:p>
            <a:r>
              <a:rPr lang="en-US" dirty="0">
                <a:ea typeface="+mj-lt"/>
                <a:cs typeface="+mj-lt"/>
              </a:rPr>
              <a:t>Medical Ethics: Four Guiding Principles</a:t>
            </a:r>
            <a:endParaRPr lang="en-US" dirty="0"/>
          </a:p>
        </p:txBody>
      </p:sp>
      <p:graphicFrame>
        <p:nvGraphicFramePr>
          <p:cNvPr id="6" name="Content Placeholder 5">
            <a:extLst>
              <a:ext uri="{FF2B5EF4-FFF2-40B4-BE49-F238E27FC236}">
                <a16:creationId xmlns:a16="http://schemas.microsoft.com/office/drawing/2014/main" id="{FD478DC7-1EA2-E68B-6C7F-BA2569536714}"/>
              </a:ext>
            </a:extLst>
          </p:cNvPr>
          <p:cNvGraphicFramePr>
            <a:graphicFrameLocks noGrp="1"/>
          </p:cNvGraphicFramePr>
          <p:nvPr>
            <p:ph sz="quarter" idx="36"/>
            <p:extLst>
              <p:ext uri="{D42A27DB-BD31-4B8C-83A1-F6EECF244321}">
                <p14:modId xmlns:p14="http://schemas.microsoft.com/office/powerpoint/2010/main" val="2146094030"/>
              </p:ext>
            </p:extLst>
          </p:nvPr>
        </p:nvGraphicFramePr>
        <p:xfrm>
          <a:off x="130830" y="2454182"/>
          <a:ext cx="7304087" cy="342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9AC7888D-57E2-A9D7-515C-AD5CB7E275FB}"/>
              </a:ext>
            </a:extLst>
          </p:cNvPr>
          <p:cNvSpPr>
            <a:spLocks noGrp="1"/>
          </p:cNvSpPr>
          <p:nvPr>
            <p:ph sz="quarter" idx="37"/>
          </p:nvPr>
        </p:nvSpPr>
        <p:spPr>
          <a:xfrm>
            <a:off x="7417252" y="1927506"/>
            <a:ext cx="4773065" cy="3427412"/>
          </a:xfrm>
        </p:spPr>
        <p:txBody>
          <a:bodyPr vert="horz" lIns="91440" tIns="45720" rIns="91440" bIns="45720" rtlCol="0" anchor="t">
            <a:noAutofit/>
          </a:bodyPr>
          <a:lstStyle/>
          <a:p>
            <a:pPr marL="285750" indent="-285750">
              <a:buChar char="•"/>
            </a:pPr>
            <a:r>
              <a:rPr lang="en-US" dirty="0">
                <a:cs typeface="Biome"/>
              </a:rPr>
              <a:t>Beneficence</a:t>
            </a:r>
          </a:p>
          <a:p>
            <a:pPr marL="742950" lvl="1" indent="-285750">
              <a:buClr>
                <a:srgbClr val="9405FC"/>
              </a:buClr>
              <a:buFont typeface="Courier New" panose="020B0604020202020204" pitchFamily="34" charset="0"/>
              <a:buChar char="o"/>
            </a:pPr>
            <a:r>
              <a:rPr lang="en-US" dirty="0">
                <a:cs typeface="Biome"/>
              </a:rPr>
              <a:t>Act in the best interest of the patient and society as a whole.</a:t>
            </a:r>
          </a:p>
          <a:p>
            <a:pPr marL="285750" indent="-285750">
              <a:buChar char="•"/>
            </a:pPr>
            <a:r>
              <a:rPr lang="en-US" dirty="0">
                <a:cs typeface="Biome"/>
              </a:rPr>
              <a:t>Non-Maleficence</a:t>
            </a:r>
          </a:p>
          <a:p>
            <a:pPr marL="742950" lvl="1" indent="-285750">
              <a:buClr>
                <a:srgbClr val="9405FC"/>
              </a:buClr>
              <a:buFont typeface="Courier New" panose="020B0604020202020204" pitchFamily="34" charset="0"/>
              <a:buChar char="o"/>
            </a:pPr>
            <a:r>
              <a:rPr lang="en-US" dirty="0">
                <a:cs typeface="Biome"/>
              </a:rPr>
              <a:t>Do No Harm to patients or Society</a:t>
            </a:r>
          </a:p>
          <a:p>
            <a:pPr marL="285750" indent="-285750">
              <a:buChar char="•"/>
            </a:pPr>
            <a:r>
              <a:rPr lang="en-US" dirty="0">
                <a:cs typeface="Biome"/>
              </a:rPr>
              <a:t>Respect for Patient Autonomy</a:t>
            </a:r>
          </a:p>
          <a:p>
            <a:pPr marL="742950" lvl="1" indent="-285750">
              <a:buFont typeface="Courier New" panose="020B0604020202020204" pitchFamily="34" charset="0"/>
              <a:buChar char="o"/>
            </a:pPr>
            <a:r>
              <a:rPr lang="en-US" dirty="0">
                <a:ea typeface="+mn-lt"/>
                <a:cs typeface="+mn-lt"/>
              </a:rPr>
              <a:t>Duty to protect patients' rights to make informed decisions about their own care.</a:t>
            </a:r>
            <a:endParaRPr lang="en-US" dirty="0">
              <a:cs typeface="Biome"/>
            </a:endParaRPr>
          </a:p>
          <a:p>
            <a:pPr marL="285750" indent="-285750">
              <a:buChar char="•"/>
            </a:pPr>
            <a:r>
              <a:rPr lang="en-US" dirty="0">
                <a:cs typeface="Biome"/>
              </a:rPr>
              <a:t>Justice</a:t>
            </a:r>
          </a:p>
          <a:p>
            <a:pPr marL="742950" lvl="1" indent="-285750">
              <a:buClr>
                <a:srgbClr val="9405FC"/>
              </a:buClr>
              <a:buFont typeface="Courier New" panose="020B0604020202020204" pitchFamily="34" charset="0"/>
              <a:buChar char="o"/>
            </a:pPr>
            <a:r>
              <a:rPr lang="en-US" dirty="0">
                <a:ea typeface="+mn-lt"/>
                <a:cs typeface="+mn-lt"/>
              </a:rPr>
              <a:t>Duty to ensure fairness in the distribution of healthcare resources and treatment.</a:t>
            </a:r>
            <a:endParaRPr lang="en-US" dirty="0">
              <a:cs typeface="Biome"/>
            </a:endParaRPr>
          </a:p>
        </p:txBody>
      </p:sp>
      <p:sp>
        <p:nvSpPr>
          <p:cNvPr id="5" name="Slide Number Placeholder 4">
            <a:extLst>
              <a:ext uri="{FF2B5EF4-FFF2-40B4-BE49-F238E27FC236}">
                <a16:creationId xmlns:a16="http://schemas.microsoft.com/office/drawing/2014/main" id="{3C163261-9F71-4248-307E-30E309E373CA}"/>
              </a:ext>
            </a:extLst>
          </p:cNvPr>
          <p:cNvSpPr>
            <a:spLocks noGrp="1"/>
          </p:cNvSpPr>
          <p:nvPr>
            <p:ph type="sldNum" sz="quarter" idx="12"/>
          </p:nvPr>
        </p:nvSpPr>
        <p:spPr/>
        <p:txBody>
          <a:bodyPr/>
          <a:lstStyle/>
          <a:p>
            <a:fld id="{FE024F78-56A6-7740-B68D-8D4D026EDF3F}" type="slidenum">
              <a:rPr lang="en-US" smtClean="0"/>
              <a:pPr/>
              <a:t>18</a:t>
            </a:fld>
            <a:endParaRPr lang="en-US"/>
          </a:p>
        </p:txBody>
      </p:sp>
    </p:spTree>
    <p:extLst>
      <p:ext uri="{BB962C8B-B14F-4D97-AF65-F5344CB8AC3E}">
        <p14:creationId xmlns:p14="http://schemas.microsoft.com/office/powerpoint/2010/main" val="418148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19D3-48D9-EB82-E81D-5B8CAF79AEEF}"/>
              </a:ext>
            </a:extLst>
          </p:cNvPr>
          <p:cNvSpPr>
            <a:spLocks noGrp="1"/>
          </p:cNvSpPr>
          <p:nvPr>
            <p:ph type="title"/>
          </p:nvPr>
        </p:nvSpPr>
        <p:spPr/>
        <p:txBody>
          <a:bodyPr/>
          <a:lstStyle/>
          <a:p>
            <a:r>
              <a:rPr lang="en-US">
                <a:ea typeface="+mj-lt"/>
                <a:cs typeface="+mj-lt"/>
              </a:rPr>
              <a:t>Introduction to Medical Ethics</a:t>
            </a:r>
            <a:endParaRPr lang="en-US"/>
          </a:p>
        </p:txBody>
      </p:sp>
      <p:sp>
        <p:nvSpPr>
          <p:cNvPr id="3" name="Content Placeholder 2">
            <a:extLst>
              <a:ext uri="{FF2B5EF4-FFF2-40B4-BE49-F238E27FC236}">
                <a16:creationId xmlns:a16="http://schemas.microsoft.com/office/drawing/2014/main" id="{8680818D-60B9-0574-F11C-1C8BB29F70C3}"/>
              </a:ext>
            </a:extLst>
          </p:cNvPr>
          <p:cNvSpPr>
            <a:spLocks noGrp="1"/>
          </p:cNvSpPr>
          <p:nvPr>
            <p:ph sz="quarter" idx="31"/>
          </p:nvPr>
        </p:nvSpPr>
        <p:spPr/>
        <p:txBody>
          <a:bodyPr vert="horz" lIns="91440" tIns="45720" rIns="91440" bIns="45720" rtlCol="0" anchor="t">
            <a:noAutofit/>
          </a:bodyPr>
          <a:lstStyle/>
          <a:p>
            <a:r>
              <a:rPr lang="en-US" dirty="0">
                <a:solidFill>
                  <a:srgbClr val="FFFFFF"/>
                </a:solidFill>
                <a:ea typeface="Roboto"/>
                <a:cs typeface="Biome"/>
              </a:rPr>
              <a:t>The guiding principle of primum non </a:t>
            </a:r>
            <a:r>
              <a:rPr lang="en-US" dirty="0" err="1">
                <a:solidFill>
                  <a:srgbClr val="FFFFFF"/>
                </a:solidFill>
                <a:ea typeface="Roboto"/>
                <a:cs typeface="Biome"/>
              </a:rPr>
              <a:t>nocere</a:t>
            </a:r>
            <a:r>
              <a:rPr lang="en-US" dirty="0">
                <a:solidFill>
                  <a:srgbClr val="FFFFFF"/>
                </a:solidFill>
                <a:ea typeface="Roboto"/>
                <a:cs typeface="Biome"/>
              </a:rPr>
              <a:t>, “First of all, do no harm,” is found in the Hippocratic Oath. Actions or practices of a healthcare provider are “right” as long as they are in the interest of the patient and avoid negative consequences.</a:t>
            </a:r>
            <a:endParaRPr lang="en-US" dirty="0"/>
          </a:p>
          <a:p>
            <a:r>
              <a:rPr lang="en-US" dirty="0">
                <a:solidFill>
                  <a:srgbClr val="FFFFFF"/>
                </a:solidFill>
                <a:latin typeface="Arial Nova"/>
                <a:ea typeface="Roboto"/>
                <a:cs typeface="Biome"/>
              </a:rPr>
              <a:t>Adhering to ethics in health care supports improved patient outcomes, increased trust and confidence in the healthcare system, and better overall health and well-being for individuals and communities.</a:t>
            </a:r>
            <a:endParaRPr lang="en-US" dirty="0"/>
          </a:p>
          <a:p>
            <a:endParaRPr lang="en-US" dirty="0">
              <a:solidFill>
                <a:srgbClr val="FFFFFF"/>
              </a:solidFill>
              <a:latin typeface="Arial Nova"/>
              <a:ea typeface="Roboto"/>
            </a:endParaRPr>
          </a:p>
          <a:p>
            <a:endParaRPr lang="en-US" dirty="0">
              <a:solidFill>
                <a:srgbClr val="FFFFFF"/>
              </a:solidFill>
              <a:latin typeface="Arial Nova"/>
              <a:ea typeface="Roboto"/>
            </a:endParaRPr>
          </a:p>
        </p:txBody>
      </p:sp>
      <p:sp>
        <p:nvSpPr>
          <p:cNvPr id="5" name="Slide Number Placeholder 4">
            <a:extLst>
              <a:ext uri="{FF2B5EF4-FFF2-40B4-BE49-F238E27FC236}">
                <a16:creationId xmlns:a16="http://schemas.microsoft.com/office/drawing/2014/main" id="{D8388DE6-9077-CA8C-6DB3-E1CF78656E45}"/>
              </a:ext>
            </a:extLst>
          </p:cNvPr>
          <p:cNvSpPr>
            <a:spLocks noGrp="1"/>
          </p:cNvSpPr>
          <p:nvPr>
            <p:ph type="sldNum" sz="quarter" idx="12"/>
          </p:nvPr>
        </p:nvSpPr>
        <p:spPr/>
        <p:txBody>
          <a:bodyPr/>
          <a:lstStyle/>
          <a:p>
            <a:fld id="{FE024F78-56A6-7740-B68D-8D4D026EDF3F}" type="slidenum">
              <a:rPr lang="en-US" smtClean="0"/>
              <a:pPr/>
              <a:t>19</a:t>
            </a:fld>
            <a:endParaRPr lang="en-US"/>
          </a:p>
        </p:txBody>
      </p:sp>
    </p:spTree>
    <p:extLst>
      <p:ext uri="{BB962C8B-B14F-4D97-AF65-F5344CB8AC3E}">
        <p14:creationId xmlns:p14="http://schemas.microsoft.com/office/powerpoint/2010/main" val="246163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a:t>Agenda</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a:cs typeface="Biome"/>
              </a:rPr>
              <a:t>Section One: Corporate Compliance</a:t>
            </a:r>
            <a:endParaRPr lang="en-US"/>
          </a:p>
          <a:p>
            <a:r>
              <a:rPr lang="en-US">
                <a:cs typeface="Biome"/>
              </a:rPr>
              <a:t>Section Two: Medical Ethics</a:t>
            </a:r>
          </a:p>
          <a:p>
            <a:r>
              <a:rPr lang="en-US">
                <a:cs typeface="Biome"/>
              </a:rPr>
              <a:t>Section Three: Sexual </a:t>
            </a:r>
            <a:r>
              <a:rPr lang="en-US" err="1">
                <a:cs typeface="Biome"/>
              </a:rPr>
              <a:t>Harrassment</a:t>
            </a:r>
            <a:endParaRPr lang="en-US" err="1"/>
          </a:p>
        </p:txBody>
      </p:sp>
    </p:spTree>
    <p:extLst>
      <p:ext uri="{BB962C8B-B14F-4D97-AF65-F5344CB8AC3E}">
        <p14:creationId xmlns:p14="http://schemas.microsoft.com/office/powerpoint/2010/main" val="146015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DED4-5876-8568-3AA5-537F80377B9F}"/>
              </a:ext>
            </a:extLst>
          </p:cNvPr>
          <p:cNvSpPr>
            <a:spLocks noGrp="1"/>
          </p:cNvSpPr>
          <p:nvPr>
            <p:ph type="title"/>
          </p:nvPr>
        </p:nvSpPr>
        <p:spPr/>
        <p:txBody>
          <a:bodyPr/>
          <a:lstStyle/>
          <a:p>
            <a:r>
              <a:rPr lang="en-US" dirty="0">
                <a:ea typeface="+mj-lt"/>
                <a:cs typeface="+mj-lt"/>
              </a:rPr>
              <a:t>Addressing Ethical Dilemmas</a:t>
            </a:r>
            <a:endParaRPr lang="en-US" dirty="0"/>
          </a:p>
        </p:txBody>
      </p:sp>
      <p:sp>
        <p:nvSpPr>
          <p:cNvPr id="3" name="Content Placeholder 2">
            <a:extLst>
              <a:ext uri="{FF2B5EF4-FFF2-40B4-BE49-F238E27FC236}">
                <a16:creationId xmlns:a16="http://schemas.microsoft.com/office/drawing/2014/main" id="{D4F62594-7294-32DE-D01E-D1CA3D7F03AF}"/>
              </a:ext>
            </a:extLst>
          </p:cNvPr>
          <p:cNvSpPr>
            <a:spLocks noGrp="1"/>
          </p:cNvSpPr>
          <p:nvPr>
            <p:ph sz="quarter" idx="31"/>
          </p:nvPr>
        </p:nvSpPr>
        <p:spPr/>
        <p:txBody>
          <a:bodyPr vert="horz" lIns="91440" tIns="45720" rIns="91440" bIns="45720" rtlCol="0" anchor="t">
            <a:noAutofit/>
          </a:bodyPr>
          <a:lstStyle/>
          <a:p>
            <a:r>
              <a:rPr lang="en-US" dirty="0">
                <a:ea typeface="+mn-lt"/>
                <a:cs typeface="+mn-lt"/>
              </a:rPr>
              <a:t>Conflicts arise when principles compete.</a:t>
            </a:r>
            <a:endParaRPr lang="en-US" dirty="0"/>
          </a:p>
          <a:p>
            <a:r>
              <a:rPr lang="en-US" dirty="0">
                <a:ea typeface="+mn-lt"/>
                <a:cs typeface="+mn-lt"/>
              </a:rPr>
              <a:t>Consider:</a:t>
            </a:r>
            <a:endParaRPr lang="en-US" dirty="0"/>
          </a:p>
          <a:p>
            <a:pPr lvl="1">
              <a:buFont typeface="Courier New" panose="020B0604020202020204" pitchFamily="34" charset="0"/>
              <a:buChar char="o"/>
            </a:pPr>
            <a:r>
              <a:rPr lang="en-US" dirty="0">
                <a:ea typeface="+mn-lt"/>
                <a:cs typeface="+mn-lt"/>
              </a:rPr>
              <a:t>The four guiding principles.</a:t>
            </a:r>
            <a:endParaRPr lang="en-US">
              <a:cs typeface="Biome"/>
            </a:endParaRPr>
          </a:p>
          <a:p>
            <a:pPr lvl="1">
              <a:buFont typeface="Courier New" panose="020B0604020202020204" pitchFamily="34" charset="0"/>
              <a:buChar char="o"/>
            </a:pPr>
            <a:r>
              <a:rPr lang="en-US" dirty="0">
                <a:ea typeface="+mn-lt"/>
                <a:cs typeface="+mn-lt"/>
              </a:rPr>
              <a:t>The specifics of the situation.</a:t>
            </a:r>
            <a:endParaRPr lang="en-US">
              <a:cs typeface="Biome"/>
            </a:endParaRPr>
          </a:p>
          <a:p>
            <a:endParaRPr lang="en-US" dirty="0"/>
          </a:p>
        </p:txBody>
      </p:sp>
      <p:sp>
        <p:nvSpPr>
          <p:cNvPr id="4" name="Slide Number Placeholder 3">
            <a:extLst>
              <a:ext uri="{FF2B5EF4-FFF2-40B4-BE49-F238E27FC236}">
                <a16:creationId xmlns:a16="http://schemas.microsoft.com/office/drawing/2014/main" id="{8F37A3AB-06D5-6158-8B55-5E14E5483047}"/>
              </a:ext>
            </a:extLst>
          </p:cNvPr>
          <p:cNvSpPr>
            <a:spLocks noGrp="1"/>
          </p:cNvSpPr>
          <p:nvPr>
            <p:ph type="sldNum" sz="quarter" idx="12"/>
          </p:nvPr>
        </p:nvSpPr>
        <p:spPr/>
        <p:txBody>
          <a:bodyPr/>
          <a:lstStyle/>
          <a:p>
            <a:fld id="{FE024F78-56A6-7740-B68D-8D4D026EDF3F}" type="slidenum">
              <a:rPr lang="en-US" smtClean="0"/>
              <a:pPr/>
              <a:t>20</a:t>
            </a:fld>
            <a:endParaRPr lang="en-US"/>
          </a:p>
        </p:txBody>
      </p:sp>
      <p:pic>
        <p:nvPicPr>
          <p:cNvPr id="5" name="Picture 4" descr="Dealing with Dilemmas - The Happiness Trap">
            <a:extLst>
              <a:ext uri="{FF2B5EF4-FFF2-40B4-BE49-F238E27FC236}">
                <a16:creationId xmlns:a16="http://schemas.microsoft.com/office/drawing/2014/main" id="{CF8F1778-01D0-F017-37DA-88E0CAFF845C}"/>
              </a:ext>
            </a:extLst>
          </p:cNvPr>
          <p:cNvPicPr>
            <a:picLocks noChangeAspect="1"/>
          </p:cNvPicPr>
          <p:nvPr/>
        </p:nvPicPr>
        <p:blipFill>
          <a:blip r:embed="rId2"/>
          <a:stretch>
            <a:fillRect/>
          </a:stretch>
        </p:blipFill>
        <p:spPr>
          <a:xfrm>
            <a:off x="7772400" y="3005203"/>
            <a:ext cx="3703528" cy="2475978"/>
          </a:xfrm>
          <a:prstGeom prst="rect">
            <a:avLst/>
          </a:prstGeom>
        </p:spPr>
      </p:pic>
    </p:spTree>
    <p:extLst>
      <p:ext uri="{BB962C8B-B14F-4D97-AF65-F5344CB8AC3E}">
        <p14:creationId xmlns:p14="http://schemas.microsoft.com/office/powerpoint/2010/main" val="415942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81A4-31A7-7B4C-08AA-594B6BBC7C8E}"/>
              </a:ext>
            </a:extLst>
          </p:cNvPr>
          <p:cNvSpPr>
            <a:spLocks noGrp="1"/>
          </p:cNvSpPr>
          <p:nvPr>
            <p:ph type="title"/>
          </p:nvPr>
        </p:nvSpPr>
        <p:spPr/>
        <p:txBody>
          <a:bodyPr/>
          <a:lstStyle/>
          <a:p>
            <a:r>
              <a:rPr lang="en-US" dirty="0">
                <a:ea typeface="+mj-lt"/>
                <a:cs typeface="+mj-lt"/>
              </a:rPr>
              <a:t>Current Issues in Medical Ethics</a:t>
            </a:r>
            <a:endParaRPr lang="en-US" dirty="0"/>
          </a:p>
        </p:txBody>
      </p:sp>
      <p:sp>
        <p:nvSpPr>
          <p:cNvPr id="3" name="Content Placeholder 2">
            <a:extLst>
              <a:ext uri="{FF2B5EF4-FFF2-40B4-BE49-F238E27FC236}">
                <a16:creationId xmlns:a16="http://schemas.microsoft.com/office/drawing/2014/main" id="{3D0010CE-14C1-DE5E-BE7C-1B3D9AED0155}"/>
              </a:ext>
            </a:extLst>
          </p:cNvPr>
          <p:cNvSpPr>
            <a:spLocks noGrp="1"/>
          </p:cNvSpPr>
          <p:nvPr>
            <p:ph sz="quarter" idx="31"/>
          </p:nvPr>
        </p:nvSpPr>
        <p:spPr/>
        <p:txBody>
          <a:bodyPr vert="horz" lIns="91440" tIns="45720" rIns="91440" bIns="45720" rtlCol="0" anchor="t">
            <a:noAutofit/>
          </a:bodyPr>
          <a:lstStyle/>
          <a:p>
            <a:r>
              <a:rPr lang="en-US" dirty="0">
                <a:ea typeface="+mn-lt"/>
                <a:cs typeface="+mn-lt"/>
              </a:rPr>
              <a:t>Patient-provider relationship.</a:t>
            </a:r>
            <a:endParaRPr lang="en-US" dirty="0"/>
          </a:p>
          <a:p>
            <a:r>
              <a:rPr lang="en-US" dirty="0">
                <a:ea typeface="+mn-lt"/>
                <a:cs typeface="+mn-lt"/>
              </a:rPr>
              <a:t>End-of-life care.</a:t>
            </a:r>
            <a:endParaRPr lang="en-US" dirty="0"/>
          </a:p>
          <a:p>
            <a:r>
              <a:rPr lang="en-US" dirty="0">
                <a:ea typeface="+mn-lt"/>
                <a:cs typeface="+mn-lt"/>
              </a:rPr>
              <a:t>Peer relationships.</a:t>
            </a:r>
            <a:endParaRPr lang="en-US" dirty="0"/>
          </a:p>
          <a:p>
            <a:r>
              <a:rPr lang="en-US" dirty="0">
                <a:ea typeface="+mn-lt"/>
                <a:cs typeface="+mn-lt"/>
              </a:rPr>
              <a:t>Responsibilities to society.</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2267875-82C4-7686-AB46-98A3AD9D6F12}"/>
              </a:ext>
            </a:extLst>
          </p:cNvPr>
          <p:cNvSpPr>
            <a:spLocks noGrp="1"/>
          </p:cNvSpPr>
          <p:nvPr>
            <p:ph type="sldNum" sz="quarter" idx="12"/>
          </p:nvPr>
        </p:nvSpPr>
        <p:spPr/>
        <p:txBody>
          <a:bodyPr/>
          <a:lstStyle/>
          <a:p>
            <a:fld id="{FE024F78-56A6-7740-B68D-8D4D026EDF3F}" type="slidenum">
              <a:rPr lang="en-US" smtClean="0"/>
              <a:pPr/>
              <a:t>21</a:t>
            </a:fld>
            <a:endParaRPr lang="en-US"/>
          </a:p>
        </p:txBody>
      </p:sp>
    </p:spTree>
    <p:extLst>
      <p:ext uri="{BB962C8B-B14F-4D97-AF65-F5344CB8AC3E}">
        <p14:creationId xmlns:p14="http://schemas.microsoft.com/office/powerpoint/2010/main" val="30828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C998-15B4-F290-A480-3309D2361066}"/>
              </a:ext>
            </a:extLst>
          </p:cNvPr>
          <p:cNvSpPr>
            <a:spLocks noGrp="1"/>
          </p:cNvSpPr>
          <p:nvPr>
            <p:ph type="title"/>
          </p:nvPr>
        </p:nvSpPr>
        <p:spPr/>
        <p:txBody>
          <a:bodyPr/>
          <a:lstStyle/>
          <a:p>
            <a:r>
              <a:rPr lang="en-US" dirty="0">
                <a:ea typeface="+mj-lt"/>
                <a:cs typeface="+mj-lt"/>
              </a:rPr>
              <a:t>Patient-Provider Relationship Ethics</a:t>
            </a:r>
            <a:endParaRPr lang="en-US" dirty="0"/>
          </a:p>
        </p:txBody>
      </p:sp>
      <p:sp>
        <p:nvSpPr>
          <p:cNvPr id="3" name="Content Placeholder 2">
            <a:extLst>
              <a:ext uri="{FF2B5EF4-FFF2-40B4-BE49-F238E27FC236}">
                <a16:creationId xmlns:a16="http://schemas.microsoft.com/office/drawing/2014/main" id="{F89E7B45-1C07-2FEB-7590-3780835D9961}"/>
              </a:ext>
            </a:extLst>
          </p:cNvPr>
          <p:cNvSpPr>
            <a:spLocks noGrp="1"/>
          </p:cNvSpPr>
          <p:nvPr>
            <p:ph sz="quarter" idx="31"/>
          </p:nvPr>
        </p:nvSpPr>
        <p:spPr/>
        <p:txBody>
          <a:bodyPr vert="horz" lIns="91440" tIns="45720" rIns="91440" bIns="45720" rtlCol="0" anchor="t">
            <a:noAutofit/>
          </a:bodyPr>
          <a:lstStyle/>
          <a:p>
            <a:pPr lvl="1"/>
            <a:r>
              <a:rPr lang="en-US" dirty="0">
                <a:ea typeface="+mn-lt"/>
                <a:cs typeface="+mn-lt"/>
              </a:rPr>
              <a:t>Maintain professionalism, compassion, and respect for your patients.</a:t>
            </a:r>
            <a:endParaRPr lang="en-US" dirty="0"/>
          </a:p>
          <a:p>
            <a:pPr lvl="1"/>
            <a:r>
              <a:rPr lang="en-US" dirty="0">
                <a:ea typeface="+mn-lt"/>
                <a:cs typeface="+mn-lt"/>
              </a:rPr>
              <a:t>Protect patient confidentiality.</a:t>
            </a:r>
            <a:endParaRPr lang="en-US" dirty="0"/>
          </a:p>
          <a:p>
            <a:pPr lvl="1"/>
            <a:r>
              <a:rPr lang="en-US" dirty="0">
                <a:ea typeface="+mn-lt"/>
                <a:cs typeface="+mn-lt"/>
              </a:rPr>
              <a:t>Ensure informed consent for treatments.</a:t>
            </a:r>
            <a:endParaRPr lang="en-US" dirty="0"/>
          </a:p>
          <a:p>
            <a:pPr lvl="1"/>
            <a:r>
              <a:rPr lang="en-US" dirty="0">
                <a:ea typeface="+mn-lt"/>
                <a:cs typeface="+mn-lt"/>
              </a:rPr>
              <a:t>Balance ethical duties with financial considerations.</a:t>
            </a:r>
            <a:endParaRPr lang="en-US" dirty="0"/>
          </a:p>
          <a:p>
            <a:pPr lvl="1"/>
            <a:r>
              <a:rPr lang="en-US" dirty="0"/>
              <a:t>It is unethical to refuse to treat a patient because of their infectious state. Your workplace must limit risk through a robust infection control program. </a:t>
            </a:r>
          </a:p>
          <a:p>
            <a:endParaRPr lang="en-US" dirty="0"/>
          </a:p>
        </p:txBody>
      </p:sp>
      <p:sp>
        <p:nvSpPr>
          <p:cNvPr id="4" name="Slide Number Placeholder 3">
            <a:extLst>
              <a:ext uri="{FF2B5EF4-FFF2-40B4-BE49-F238E27FC236}">
                <a16:creationId xmlns:a16="http://schemas.microsoft.com/office/drawing/2014/main" id="{C5A99094-4EB8-E187-293D-1F98B394BD4A}"/>
              </a:ext>
            </a:extLst>
          </p:cNvPr>
          <p:cNvSpPr>
            <a:spLocks noGrp="1"/>
          </p:cNvSpPr>
          <p:nvPr>
            <p:ph type="sldNum" sz="quarter" idx="12"/>
          </p:nvPr>
        </p:nvSpPr>
        <p:spPr/>
        <p:txBody>
          <a:bodyPr/>
          <a:lstStyle/>
          <a:p>
            <a:fld id="{FE024F78-56A6-7740-B68D-8D4D026EDF3F}" type="slidenum">
              <a:rPr lang="en-US" smtClean="0"/>
              <a:pPr/>
              <a:t>22</a:t>
            </a:fld>
            <a:endParaRPr lang="en-US"/>
          </a:p>
        </p:txBody>
      </p:sp>
    </p:spTree>
    <p:extLst>
      <p:ext uri="{BB962C8B-B14F-4D97-AF65-F5344CB8AC3E}">
        <p14:creationId xmlns:p14="http://schemas.microsoft.com/office/powerpoint/2010/main" val="368392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D791-07DE-187B-1731-B634461A9248}"/>
              </a:ext>
            </a:extLst>
          </p:cNvPr>
          <p:cNvSpPr>
            <a:spLocks noGrp="1"/>
          </p:cNvSpPr>
          <p:nvPr>
            <p:ph type="title"/>
          </p:nvPr>
        </p:nvSpPr>
        <p:spPr/>
        <p:txBody>
          <a:bodyPr/>
          <a:lstStyle/>
          <a:p>
            <a:r>
              <a:rPr lang="en-US" dirty="0">
                <a:ea typeface="+mj-lt"/>
                <a:cs typeface="+mj-lt"/>
              </a:rPr>
              <a:t>Ethics in End-of-Life Care</a:t>
            </a:r>
            <a:endParaRPr lang="en-US" dirty="0"/>
          </a:p>
        </p:txBody>
      </p:sp>
      <p:sp>
        <p:nvSpPr>
          <p:cNvPr id="3" name="Content Placeholder 2">
            <a:extLst>
              <a:ext uri="{FF2B5EF4-FFF2-40B4-BE49-F238E27FC236}">
                <a16:creationId xmlns:a16="http://schemas.microsoft.com/office/drawing/2014/main" id="{5BDAE4D6-0BF5-2C8A-FDE5-F209AD4684E5}"/>
              </a:ext>
            </a:extLst>
          </p:cNvPr>
          <p:cNvSpPr>
            <a:spLocks noGrp="1"/>
          </p:cNvSpPr>
          <p:nvPr>
            <p:ph sz="quarter" idx="31"/>
          </p:nvPr>
        </p:nvSpPr>
        <p:spPr>
          <a:xfrm>
            <a:off x="2460162" y="1989986"/>
            <a:ext cx="9424983" cy="3749717"/>
          </a:xfrm>
        </p:spPr>
        <p:txBody>
          <a:bodyPr vert="horz" lIns="91440" tIns="45720" rIns="91440" bIns="45720" rtlCol="0" anchor="t">
            <a:noAutofit/>
          </a:bodyPr>
          <a:lstStyle/>
          <a:p>
            <a:pPr lvl="1"/>
            <a:r>
              <a:rPr lang="en-US" dirty="0">
                <a:ea typeface="+mn-lt"/>
                <a:cs typeface="+mn-lt"/>
              </a:rPr>
              <a:t>Focus on comfort through palliative care. This includes addressing psychosocial, spiritual, and physical needs.</a:t>
            </a:r>
            <a:endParaRPr lang="en-US" dirty="0"/>
          </a:p>
          <a:p>
            <a:pPr lvl="1"/>
            <a:r>
              <a:rPr lang="en-US" dirty="0">
                <a:ea typeface="+mn-lt"/>
                <a:cs typeface="+mn-lt"/>
              </a:rPr>
              <a:t>Respect patient decisions about life-sustaining treatment.</a:t>
            </a:r>
            <a:endParaRPr lang="en-US"/>
          </a:p>
          <a:p>
            <a:pPr lvl="1"/>
            <a:r>
              <a:rPr lang="en-US">
                <a:ea typeface="+mn-lt"/>
                <a:cs typeface="+mn-lt"/>
              </a:rPr>
              <a:t>Understand the current legality and ethics of high-dose opiates.</a:t>
            </a:r>
            <a:endParaRPr lang="en-US"/>
          </a:p>
          <a:p>
            <a:pPr lvl="1"/>
            <a:r>
              <a:rPr lang="en-US" dirty="0">
                <a:ea typeface="+mn-lt"/>
                <a:cs typeface="+mn-lt"/>
              </a:rPr>
              <a:t>Promote organ donation awareness while maintaining donor care integrity.</a:t>
            </a:r>
            <a:endParaRPr lang="en-US" dirty="0"/>
          </a:p>
          <a:p>
            <a:pPr lvl="1"/>
            <a:r>
              <a:rPr lang="en-US" dirty="0"/>
              <a:t>The ethics of provider assisted suicide and euthanasia are controversial. </a:t>
            </a:r>
          </a:p>
          <a:p>
            <a:pPr lvl="2">
              <a:buFont typeface="Wingdings" panose="020B0604020202020204" pitchFamily="34" charset="0"/>
              <a:buChar char="§"/>
            </a:pPr>
            <a:r>
              <a:rPr lang="en-US" dirty="0">
                <a:ea typeface="+mn-lt"/>
                <a:cs typeface="+mn-lt"/>
              </a:rPr>
              <a:t>Differentiate from:</a:t>
            </a:r>
          </a:p>
          <a:p>
            <a:pPr lvl="3"/>
            <a:r>
              <a:rPr lang="en-US" sz="1400" dirty="0">
                <a:ea typeface="+mn-lt"/>
                <a:cs typeface="+mn-lt"/>
              </a:rPr>
              <a:t>Refusal of life-sustaining treatment.</a:t>
            </a:r>
            <a:endParaRPr lang="en-US" sz="1400"/>
          </a:p>
          <a:p>
            <a:pPr lvl="3"/>
            <a:r>
              <a:rPr lang="en-US" sz="1400" dirty="0">
                <a:ea typeface="+mn-lt"/>
                <a:cs typeface="+mn-lt"/>
              </a:rPr>
              <a:t>Pain management leading to unintended life shortening.</a:t>
            </a:r>
            <a:endParaRPr lang="en-US" sz="1400" dirty="0"/>
          </a:p>
          <a:p>
            <a:pPr lvl="2">
              <a:buFont typeface="Wingdings" panose="020B0604020202020204" pitchFamily="34" charset="0"/>
              <a:buChar char="§"/>
            </a:pPr>
            <a:endParaRPr lang="en-US" sz="1600" dirty="0"/>
          </a:p>
          <a:p>
            <a:pPr lvl="2">
              <a:buFont typeface="Wingdings" panose="020B0604020202020204" pitchFamily="34" charset="0"/>
              <a:buChar char="§"/>
            </a:pPr>
            <a:endParaRPr lang="en-US" sz="1600" dirty="0"/>
          </a:p>
          <a:p>
            <a:endParaRPr lang="en-US" dirty="0"/>
          </a:p>
        </p:txBody>
      </p:sp>
      <p:sp>
        <p:nvSpPr>
          <p:cNvPr id="4" name="Slide Number Placeholder 3">
            <a:extLst>
              <a:ext uri="{FF2B5EF4-FFF2-40B4-BE49-F238E27FC236}">
                <a16:creationId xmlns:a16="http://schemas.microsoft.com/office/drawing/2014/main" id="{9D31D806-069A-BCD4-7AB2-672CF32F95B9}"/>
              </a:ext>
            </a:extLst>
          </p:cNvPr>
          <p:cNvSpPr>
            <a:spLocks noGrp="1"/>
          </p:cNvSpPr>
          <p:nvPr>
            <p:ph type="sldNum" sz="quarter" idx="12"/>
          </p:nvPr>
        </p:nvSpPr>
        <p:spPr/>
        <p:txBody>
          <a:bodyPr/>
          <a:lstStyle/>
          <a:p>
            <a:fld id="{FE024F78-56A6-7740-B68D-8D4D026EDF3F}" type="slidenum">
              <a:rPr lang="en-US" smtClean="0"/>
              <a:pPr/>
              <a:t>23</a:t>
            </a:fld>
            <a:endParaRPr lang="en-US"/>
          </a:p>
        </p:txBody>
      </p:sp>
    </p:spTree>
    <p:extLst>
      <p:ext uri="{BB962C8B-B14F-4D97-AF65-F5344CB8AC3E}">
        <p14:creationId xmlns:p14="http://schemas.microsoft.com/office/powerpoint/2010/main" val="344706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B158-CF27-DDA8-5ECB-470453C7B82C}"/>
              </a:ext>
            </a:extLst>
          </p:cNvPr>
          <p:cNvSpPr>
            <a:spLocks noGrp="1"/>
          </p:cNvSpPr>
          <p:nvPr>
            <p:ph type="title"/>
          </p:nvPr>
        </p:nvSpPr>
        <p:spPr/>
        <p:txBody>
          <a:bodyPr/>
          <a:lstStyle/>
          <a:p>
            <a:r>
              <a:rPr lang="en-US" dirty="0">
                <a:ea typeface="+mj-lt"/>
                <a:cs typeface="+mj-lt"/>
              </a:rPr>
              <a:t>Peer Relationships Ethics</a:t>
            </a:r>
            <a:endParaRPr lang="en-US" dirty="0"/>
          </a:p>
        </p:txBody>
      </p:sp>
      <p:sp>
        <p:nvSpPr>
          <p:cNvPr id="3" name="Content Placeholder 2">
            <a:extLst>
              <a:ext uri="{FF2B5EF4-FFF2-40B4-BE49-F238E27FC236}">
                <a16:creationId xmlns:a16="http://schemas.microsoft.com/office/drawing/2014/main" id="{725F3BA8-4CC1-66C8-BAC4-849D980866AC}"/>
              </a:ext>
            </a:extLst>
          </p:cNvPr>
          <p:cNvSpPr>
            <a:spLocks noGrp="1"/>
          </p:cNvSpPr>
          <p:nvPr>
            <p:ph sz="quarter" idx="31"/>
          </p:nvPr>
        </p:nvSpPr>
        <p:spPr/>
        <p:txBody>
          <a:bodyPr vert="horz" lIns="91440" tIns="45720" rIns="91440" bIns="45720" rtlCol="0" anchor="t">
            <a:noAutofit/>
          </a:bodyPr>
          <a:lstStyle/>
          <a:p>
            <a:r>
              <a:rPr lang="en-US" dirty="0">
                <a:ea typeface="+mn-lt"/>
                <a:cs typeface="+mn-lt"/>
              </a:rPr>
              <a:t>Protect patients from incompetent providers.</a:t>
            </a:r>
            <a:endParaRPr lang="en-US"/>
          </a:p>
          <a:p>
            <a:r>
              <a:rPr lang="en-US" dirty="0">
                <a:ea typeface="+mn-lt"/>
                <a:cs typeface="+mn-lt"/>
              </a:rPr>
              <a:t>Support and consult with colleagues when needed.</a:t>
            </a:r>
            <a:endParaRPr lang="en-US"/>
          </a:p>
          <a:p>
            <a:r>
              <a:rPr lang="en-US" dirty="0">
                <a:ea typeface="+mn-lt"/>
                <a:cs typeface="+mn-lt"/>
              </a:rPr>
              <a:t>Respect colleagues and maintain a collaborative environment.</a:t>
            </a:r>
            <a:endParaRPr lang="en-US" dirty="0"/>
          </a:p>
          <a:p>
            <a:r>
              <a:rPr lang="en-US" dirty="0">
                <a:ea typeface="+mn-lt"/>
                <a:cs typeface="+mn-lt"/>
              </a:rPr>
              <a:t>Address fraud or misconduct promptly.</a:t>
            </a:r>
            <a:endParaRPr lang="en-US"/>
          </a:p>
          <a:p>
            <a:r>
              <a:rPr lang="en-US" dirty="0">
                <a:cs typeface="Biome"/>
              </a:rPr>
              <a:t>Be respectful. </a:t>
            </a:r>
            <a:endParaRPr lang="en-US" dirty="0"/>
          </a:p>
          <a:p>
            <a:endParaRPr lang="en-US" dirty="0"/>
          </a:p>
        </p:txBody>
      </p:sp>
      <p:sp>
        <p:nvSpPr>
          <p:cNvPr id="4" name="Slide Number Placeholder 3">
            <a:extLst>
              <a:ext uri="{FF2B5EF4-FFF2-40B4-BE49-F238E27FC236}">
                <a16:creationId xmlns:a16="http://schemas.microsoft.com/office/drawing/2014/main" id="{80020B15-0701-E172-EE18-0F9F06B69597}"/>
              </a:ext>
            </a:extLst>
          </p:cNvPr>
          <p:cNvSpPr>
            <a:spLocks noGrp="1"/>
          </p:cNvSpPr>
          <p:nvPr>
            <p:ph type="sldNum" sz="quarter" idx="12"/>
          </p:nvPr>
        </p:nvSpPr>
        <p:spPr/>
        <p:txBody>
          <a:bodyPr/>
          <a:lstStyle/>
          <a:p>
            <a:fld id="{FE024F78-56A6-7740-B68D-8D4D026EDF3F}" type="slidenum">
              <a:rPr lang="en-US" smtClean="0"/>
              <a:pPr/>
              <a:t>24</a:t>
            </a:fld>
            <a:endParaRPr lang="en-US"/>
          </a:p>
        </p:txBody>
      </p:sp>
    </p:spTree>
    <p:extLst>
      <p:ext uri="{BB962C8B-B14F-4D97-AF65-F5344CB8AC3E}">
        <p14:creationId xmlns:p14="http://schemas.microsoft.com/office/powerpoint/2010/main" val="1199806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5107-6C18-193F-0312-AF8E20AB4259}"/>
              </a:ext>
            </a:extLst>
          </p:cNvPr>
          <p:cNvSpPr>
            <a:spLocks noGrp="1"/>
          </p:cNvSpPr>
          <p:nvPr>
            <p:ph type="title"/>
          </p:nvPr>
        </p:nvSpPr>
        <p:spPr/>
        <p:txBody>
          <a:bodyPr/>
          <a:lstStyle/>
          <a:p>
            <a:r>
              <a:rPr lang="en-US" dirty="0">
                <a:ea typeface="+mj-lt"/>
                <a:cs typeface="+mj-lt"/>
              </a:rPr>
              <a:t>Responsibilities to Society</a:t>
            </a:r>
            <a:endParaRPr lang="en-US" dirty="0"/>
          </a:p>
        </p:txBody>
      </p:sp>
      <p:sp>
        <p:nvSpPr>
          <p:cNvPr id="3" name="Content Placeholder 2">
            <a:extLst>
              <a:ext uri="{FF2B5EF4-FFF2-40B4-BE49-F238E27FC236}">
                <a16:creationId xmlns:a16="http://schemas.microsoft.com/office/drawing/2014/main" id="{0F120E8F-E01E-8B90-6C9F-3899372EBEBD}"/>
              </a:ext>
            </a:extLst>
          </p:cNvPr>
          <p:cNvSpPr>
            <a:spLocks noGrp="1"/>
          </p:cNvSpPr>
          <p:nvPr>
            <p:ph sz="quarter" idx="31"/>
          </p:nvPr>
        </p:nvSpPr>
        <p:spPr/>
        <p:txBody>
          <a:bodyPr vert="horz" lIns="91440" tIns="45720" rIns="91440" bIns="45720" rtlCol="0" anchor="t">
            <a:noAutofit/>
          </a:bodyPr>
          <a:lstStyle/>
          <a:p>
            <a:pPr lvl="1"/>
            <a:r>
              <a:rPr lang="en-US" dirty="0">
                <a:ea typeface="+mn-lt"/>
                <a:cs typeface="+mn-lt"/>
              </a:rPr>
              <a:t>Advocate for public health and wellbeing.</a:t>
            </a:r>
            <a:endParaRPr lang="en-US"/>
          </a:p>
          <a:p>
            <a:pPr lvl="1"/>
            <a:r>
              <a:rPr lang="en-US" dirty="0">
                <a:ea typeface="+mn-lt"/>
                <a:cs typeface="+mn-lt"/>
              </a:rPr>
              <a:t>Report infectious diseases per legal requirements.</a:t>
            </a:r>
            <a:endParaRPr lang="en-US" dirty="0"/>
          </a:p>
          <a:p>
            <a:pPr lvl="1"/>
            <a:r>
              <a:rPr lang="en-US" dirty="0">
                <a:ea typeface="+mn-lt"/>
                <a:cs typeface="+mn-lt"/>
              </a:rPr>
              <a:t>Provide accurate healthcare information to the public.</a:t>
            </a:r>
            <a:endParaRPr lang="en-US"/>
          </a:p>
          <a:p>
            <a:pPr lvl="1"/>
            <a:r>
              <a:rPr lang="en-US" dirty="0">
                <a:ea typeface="+mn-lt"/>
                <a:cs typeface="+mn-lt"/>
              </a:rPr>
              <a:t>Work toward equitable healthcare access for all.</a:t>
            </a:r>
            <a:endParaRPr lang="en-US"/>
          </a:p>
          <a:p>
            <a:pPr lvl="1"/>
            <a:r>
              <a:rPr lang="en-US" dirty="0"/>
              <a:t>Serve as an expert witness in civil and criminal proceedings. </a:t>
            </a:r>
          </a:p>
          <a:p>
            <a:endParaRPr lang="en-US" dirty="0"/>
          </a:p>
        </p:txBody>
      </p:sp>
      <p:sp>
        <p:nvSpPr>
          <p:cNvPr id="4" name="Slide Number Placeholder 3">
            <a:extLst>
              <a:ext uri="{FF2B5EF4-FFF2-40B4-BE49-F238E27FC236}">
                <a16:creationId xmlns:a16="http://schemas.microsoft.com/office/drawing/2014/main" id="{FDD0CA3B-55E2-BE19-4A38-2C52544A4064}"/>
              </a:ext>
            </a:extLst>
          </p:cNvPr>
          <p:cNvSpPr>
            <a:spLocks noGrp="1"/>
          </p:cNvSpPr>
          <p:nvPr>
            <p:ph type="sldNum" sz="quarter" idx="12"/>
          </p:nvPr>
        </p:nvSpPr>
        <p:spPr/>
        <p:txBody>
          <a:bodyPr/>
          <a:lstStyle/>
          <a:p>
            <a:fld id="{FE024F78-56A6-7740-B68D-8D4D026EDF3F}" type="slidenum">
              <a:rPr lang="en-US" smtClean="0"/>
              <a:pPr/>
              <a:t>25</a:t>
            </a:fld>
            <a:endParaRPr lang="en-US"/>
          </a:p>
        </p:txBody>
      </p:sp>
    </p:spTree>
    <p:extLst>
      <p:ext uri="{BB962C8B-B14F-4D97-AF65-F5344CB8AC3E}">
        <p14:creationId xmlns:p14="http://schemas.microsoft.com/office/powerpoint/2010/main" val="271677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0694-C340-F5C1-D396-957C81B7B20B}"/>
              </a:ext>
            </a:extLst>
          </p:cNvPr>
          <p:cNvSpPr>
            <a:spLocks noGrp="1"/>
          </p:cNvSpPr>
          <p:nvPr>
            <p:ph type="title"/>
          </p:nvPr>
        </p:nvSpPr>
        <p:spPr/>
        <p:txBody>
          <a:bodyPr/>
          <a:lstStyle/>
          <a:p>
            <a:r>
              <a:rPr lang="en-US" dirty="0">
                <a:ea typeface="+mj-lt"/>
                <a:cs typeface="+mj-lt"/>
              </a:rPr>
              <a:t>Summary of Medical Ethics</a:t>
            </a:r>
            <a:endParaRPr lang="en-US" dirty="0"/>
          </a:p>
        </p:txBody>
      </p:sp>
      <p:sp>
        <p:nvSpPr>
          <p:cNvPr id="3" name="Content Placeholder 2">
            <a:extLst>
              <a:ext uri="{FF2B5EF4-FFF2-40B4-BE49-F238E27FC236}">
                <a16:creationId xmlns:a16="http://schemas.microsoft.com/office/drawing/2014/main" id="{3607DDC0-BC71-4B8E-53D6-452DBCA6C1A9}"/>
              </a:ext>
            </a:extLst>
          </p:cNvPr>
          <p:cNvSpPr>
            <a:spLocks noGrp="1"/>
          </p:cNvSpPr>
          <p:nvPr>
            <p:ph sz="quarter" idx="31"/>
          </p:nvPr>
        </p:nvSpPr>
        <p:spPr>
          <a:xfrm>
            <a:off x="2361795" y="1988040"/>
            <a:ext cx="9834908" cy="4229350"/>
          </a:xfrm>
        </p:spPr>
        <p:txBody>
          <a:bodyPr vert="horz" lIns="91440" tIns="45720" rIns="91440" bIns="45720" rtlCol="0" anchor="t">
            <a:noAutofit/>
          </a:bodyPr>
          <a:lstStyle/>
          <a:p>
            <a:pPr>
              <a:lnSpc>
                <a:spcPct val="100000"/>
              </a:lnSpc>
              <a:spcBef>
                <a:spcPts val="500"/>
              </a:spcBef>
              <a:spcAft>
                <a:spcPts val="500"/>
              </a:spcAft>
            </a:pPr>
            <a:r>
              <a:rPr lang="en-US" sz="1600" dirty="0">
                <a:ea typeface="+mn-lt"/>
                <a:cs typeface="+mn-lt"/>
              </a:rPr>
              <a:t>The four core principles of medical ethics guide healthcare providers in delivering ethical and effective care:</a:t>
            </a:r>
            <a:endParaRPr lang="en-US" sz="1600" dirty="0">
              <a:ea typeface="+mn-lt"/>
              <a:cs typeface="Biome"/>
            </a:endParaRPr>
          </a:p>
          <a:p>
            <a:pPr>
              <a:lnSpc>
                <a:spcPct val="100000"/>
              </a:lnSpc>
              <a:spcBef>
                <a:spcPts val="500"/>
              </a:spcBef>
              <a:spcAft>
                <a:spcPts val="500"/>
              </a:spcAft>
            </a:pPr>
            <a:r>
              <a:rPr lang="en-US" sz="1600" b="1" dirty="0">
                <a:ea typeface="+mn-lt"/>
                <a:cs typeface="+mn-lt"/>
              </a:rPr>
              <a:t>Beneficence</a:t>
            </a:r>
            <a:r>
              <a:rPr lang="en-US" sz="1600" dirty="0">
                <a:ea typeface="+mn-lt"/>
                <a:cs typeface="+mn-lt"/>
              </a:rPr>
              <a:t>:</a:t>
            </a:r>
            <a:endParaRPr lang="en-US" sz="1600" dirty="0"/>
          </a:p>
          <a:p>
            <a:pPr lvl="1">
              <a:lnSpc>
                <a:spcPct val="100000"/>
              </a:lnSpc>
              <a:spcBef>
                <a:spcPts val="500"/>
              </a:spcBef>
              <a:spcAft>
                <a:spcPts val="500"/>
              </a:spcAft>
            </a:pPr>
            <a:r>
              <a:rPr lang="en-US" sz="1400" dirty="0">
                <a:ea typeface="+mn-lt"/>
                <a:cs typeface="+mn-lt"/>
              </a:rPr>
              <a:t>Duty to do good, act in the best interests of patients, and promote societal well-being.</a:t>
            </a:r>
            <a:endParaRPr lang="en-US" sz="1400" dirty="0"/>
          </a:p>
          <a:p>
            <a:pPr>
              <a:lnSpc>
                <a:spcPct val="100000"/>
              </a:lnSpc>
              <a:spcBef>
                <a:spcPts val="500"/>
              </a:spcBef>
              <a:spcAft>
                <a:spcPts val="500"/>
              </a:spcAft>
            </a:pPr>
            <a:r>
              <a:rPr lang="en-US" sz="1600" b="1" dirty="0">
                <a:ea typeface="+mn-lt"/>
                <a:cs typeface="+mn-lt"/>
              </a:rPr>
              <a:t>Non-Maleficence</a:t>
            </a:r>
            <a:r>
              <a:rPr lang="en-US" sz="1600" dirty="0">
                <a:ea typeface="+mn-lt"/>
                <a:cs typeface="+mn-lt"/>
              </a:rPr>
              <a:t>:</a:t>
            </a:r>
            <a:endParaRPr lang="en-US" sz="1600" dirty="0"/>
          </a:p>
          <a:p>
            <a:pPr lvl="1">
              <a:lnSpc>
                <a:spcPct val="100000"/>
              </a:lnSpc>
              <a:spcBef>
                <a:spcPts val="500"/>
              </a:spcBef>
              <a:spcAft>
                <a:spcPts val="500"/>
              </a:spcAft>
            </a:pPr>
            <a:r>
              <a:rPr lang="en-US" sz="1400" dirty="0">
                <a:ea typeface="+mn-lt"/>
                <a:cs typeface="+mn-lt"/>
              </a:rPr>
              <a:t>Duty to do no harm to patients or society.</a:t>
            </a:r>
            <a:endParaRPr lang="en-US" sz="1400" dirty="0"/>
          </a:p>
          <a:p>
            <a:pPr>
              <a:lnSpc>
                <a:spcPct val="100000"/>
              </a:lnSpc>
              <a:spcBef>
                <a:spcPts val="500"/>
              </a:spcBef>
              <a:spcAft>
                <a:spcPts val="500"/>
              </a:spcAft>
            </a:pPr>
            <a:r>
              <a:rPr lang="en-US" sz="1600" b="1" dirty="0">
                <a:ea typeface="+mn-lt"/>
                <a:cs typeface="+mn-lt"/>
              </a:rPr>
              <a:t>Respect for Patient Autonomy</a:t>
            </a:r>
            <a:r>
              <a:rPr lang="en-US" sz="1600" dirty="0">
                <a:ea typeface="+mn-lt"/>
                <a:cs typeface="+mn-lt"/>
              </a:rPr>
              <a:t>:</a:t>
            </a:r>
            <a:endParaRPr lang="en-US" sz="1600" dirty="0"/>
          </a:p>
          <a:p>
            <a:pPr lvl="1">
              <a:lnSpc>
                <a:spcPct val="100000"/>
              </a:lnSpc>
              <a:spcBef>
                <a:spcPts val="500"/>
              </a:spcBef>
              <a:spcAft>
                <a:spcPts val="500"/>
              </a:spcAft>
            </a:pPr>
            <a:r>
              <a:rPr lang="en-US" sz="1400" dirty="0">
                <a:ea typeface="+mn-lt"/>
                <a:cs typeface="+mn-lt"/>
              </a:rPr>
              <a:t>Duty to protect patients' rights to make informed decisions about their own care.</a:t>
            </a:r>
            <a:endParaRPr lang="en-US" sz="1400" dirty="0"/>
          </a:p>
          <a:p>
            <a:pPr>
              <a:lnSpc>
                <a:spcPct val="100000"/>
              </a:lnSpc>
              <a:spcBef>
                <a:spcPts val="500"/>
              </a:spcBef>
              <a:spcAft>
                <a:spcPts val="500"/>
              </a:spcAft>
            </a:pPr>
            <a:r>
              <a:rPr lang="en-US" sz="1600" b="1" dirty="0">
                <a:ea typeface="+mn-lt"/>
                <a:cs typeface="+mn-lt"/>
              </a:rPr>
              <a:t>Justice</a:t>
            </a:r>
            <a:r>
              <a:rPr lang="en-US" sz="1600" dirty="0">
                <a:ea typeface="+mn-lt"/>
                <a:cs typeface="+mn-lt"/>
              </a:rPr>
              <a:t>:</a:t>
            </a:r>
            <a:endParaRPr lang="en-US" sz="1600" dirty="0"/>
          </a:p>
          <a:p>
            <a:pPr lvl="1">
              <a:lnSpc>
                <a:spcPct val="100000"/>
              </a:lnSpc>
              <a:spcBef>
                <a:spcPts val="500"/>
              </a:spcBef>
              <a:spcAft>
                <a:spcPts val="500"/>
              </a:spcAft>
            </a:pPr>
            <a:r>
              <a:rPr lang="en-US" sz="1400" dirty="0">
                <a:ea typeface="+mn-lt"/>
                <a:cs typeface="+mn-lt"/>
              </a:rPr>
              <a:t>Duty to ensure fairness in the distribution of healthcare resources and treatment.</a:t>
            </a:r>
          </a:p>
          <a:p>
            <a:pPr>
              <a:lnSpc>
                <a:spcPct val="100000"/>
              </a:lnSpc>
              <a:spcBef>
                <a:spcPts val="500"/>
              </a:spcBef>
              <a:spcAft>
                <a:spcPts val="500"/>
              </a:spcAft>
            </a:pPr>
            <a:r>
              <a:rPr lang="en-US" sz="1600" dirty="0">
                <a:ea typeface="+mn-lt"/>
                <a:cs typeface="+mn-lt"/>
              </a:rPr>
              <a:t>Conflicts may arise between these principles. Addressing ethical dilemmas requires:</a:t>
            </a:r>
            <a:endParaRPr lang="en-US" sz="1600" dirty="0"/>
          </a:p>
          <a:p>
            <a:pPr lvl="1">
              <a:lnSpc>
                <a:spcPct val="100000"/>
              </a:lnSpc>
              <a:spcBef>
                <a:spcPts val="500"/>
              </a:spcBef>
              <a:spcAft>
                <a:spcPts val="500"/>
              </a:spcAft>
            </a:pPr>
            <a:r>
              <a:rPr lang="en-US" sz="1400" dirty="0">
                <a:ea typeface="+mn-lt"/>
                <a:cs typeface="+mn-lt"/>
              </a:rPr>
              <a:t>Applying the guiding principles of ethics.</a:t>
            </a:r>
          </a:p>
          <a:p>
            <a:pPr lvl="1">
              <a:lnSpc>
                <a:spcPct val="100000"/>
              </a:lnSpc>
              <a:spcBef>
                <a:spcPts val="500"/>
              </a:spcBef>
              <a:spcAft>
                <a:spcPts val="500"/>
              </a:spcAft>
            </a:pPr>
            <a:r>
              <a:rPr lang="en-US" sz="1400" dirty="0">
                <a:ea typeface="+mn-lt"/>
                <a:cs typeface="+mn-lt"/>
              </a:rPr>
              <a:t>Analyzing the specific situation.</a:t>
            </a:r>
            <a:endParaRPr lang="en-US" sz="1400" dirty="0">
              <a:cs typeface="Biome"/>
            </a:endParaRPr>
          </a:p>
          <a:p>
            <a:pPr>
              <a:lnSpc>
                <a:spcPct val="100000"/>
              </a:lnSpc>
              <a:spcBef>
                <a:spcPts val="500"/>
              </a:spcBef>
              <a:spcAft>
                <a:spcPts val="500"/>
              </a:spcAft>
            </a:pPr>
            <a:endParaRPr lang="en-US" dirty="0"/>
          </a:p>
          <a:p>
            <a:pPr>
              <a:lnSpc>
                <a:spcPct val="100000"/>
              </a:lnSpc>
              <a:spcBef>
                <a:spcPts val="500"/>
              </a:spcBef>
              <a:spcAft>
                <a:spcPts val="500"/>
              </a:spcAft>
            </a:pPr>
            <a:endParaRPr lang="en-US" dirty="0"/>
          </a:p>
        </p:txBody>
      </p:sp>
      <p:sp>
        <p:nvSpPr>
          <p:cNvPr id="4" name="Slide Number Placeholder 3">
            <a:extLst>
              <a:ext uri="{FF2B5EF4-FFF2-40B4-BE49-F238E27FC236}">
                <a16:creationId xmlns:a16="http://schemas.microsoft.com/office/drawing/2014/main" id="{B68F9C7A-FA40-8541-577A-AD0F8FAA5CA8}"/>
              </a:ext>
            </a:extLst>
          </p:cNvPr>
          <p:cNvSpPr>
            <a:spLocks noGrp="1"/>
          </p:cNvSpPr>
          <p:nvPr>
            <p:ph type="sldNum" sz="quarter" idx="12"/>
          </p:nvPr>
        </p:nvSpPr>
        <p:spPr/>
        <p:txBody>
          <a:bodyPr/>
          <a:lstStyle/>
          <a:p>
            <a:fld id="{FE024F78-56A6-7740-B68D-8D4D026EDF3F}" type="slidenum">
              <a:rPr lang="en-US" smtClean="0"/>
              <a:pPr/>
              <a:t>26</a:t>
            </a:fld>
            <a:endParaRPr lang="en-US"/>
          </a:p>
        </p:txBody>
      </p:sp>
    </p:spTree>
    <p:extLst>
      <p:ext uri="{BB962C8B-B14F-4D97-AF65-F5344CB8AC3E}">
        <p14:creationId xmlns:p14="http://schemas.microsoft.com/office/powerpoint/2010/main" val="286238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F7E1-D698-12DE-22F2-28690C8D0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D69BD-87AD-CF6D-0CAA-CC14F67CD7E8}"/>
              </a:ext>
            </a:extLst>
          </p:cNvPr>
          <p:cNvSpPr>
            <a:spLocks noGrp="1"/>
          </p:cNvSpPr>
          <p:nvPr>
            <p:ph type="title"/>
          </p:nvPr>
        </p:nvSpPr>
        <p:spPr>
          <a:xfrm>
            <a:off x="321869" y="579120"/>
            <a:ext cx="11548261" cy="2733306"/>
          </a:xfrm>
        </p:spPr>
        <p:txBody>
          <a:bodyPr/>
          <a:lstStyle/>
          <a:p>
            <a:r>
              <a:rPr lang="en-US" dirty="0">
                <a:cs typeface="Biome"/>
              </a:rPr>
              <a:t>Section Three</a:t>
            </a:r>
            <a:endParaRPr lang="en-US" dirty="0"/>
          </a:p>
        </p:txBody>
      </p:sp>
      <p:sp>
        <p:nvSpPr>
          <p:cNvPr id="4" name="Subtitle 3">
            <a:extLst>
              <a:ext uri="{FF2B5EF4-FFF2-40B4-BE49-F238E27FC236}">
                <a16:creationId xmlns:a16="http://schemas.microsoft.com/office/drawing/2014/main" id="{9337B05A-40FB-A258-E3E4-3A932459BA7E}"/>
              </a:ext>
            </a:extLst>
          </p:cNvPr>
          <p:cNvSpPr>
            <a:spLocks noGrp="1"/>
          </p:cNvSpPr>
          <p:nvPr>
            <p:ph type="subTitle" idx="1"/>
          </p:nvPr>
        </p:nvSpPr>
        <p:spPr>
          <a:xfrm>
            <a:off x="321868" y="3484615"/>
            <a:ext cx="11562303" cy="2387865"/>
          </a:xfrm>
        </p:spPr>
        <p:txBody>
          <a:bodyPr vert="horz" lIns="91440" tIns="45720" rIns="91440" bIns="45720" rtlCol="0" anchor="t">
            <a:noAutofit/>
          </a:bodyPr>
          <a:lstStyle/>
          <a:p>
            <a:r>
              <a:rPr lang="en-US" dirty="0">
                <a:cs typeface="Biome Light"/>
              </a:rPr>
              <a:t>Sexual Harassment</a:t>
            </a:r>
            <a:endParaRPr lang="en-US" dirty="0"/>
          </a:p>
        </p:txBody>
      </p:sp>
      <p:sp>
        <p:nvSpPr>
          <p:cNvPr id="3" name="Slide Number Placeholder 2">
            <a:extLst>
              <a:ext uri="{FF2B5EF4-FFF2-40B4-BE49-F238E27FC236}">
                <a16:creationId xmlns:a16="http://schemas.microsoft.com/office/drawing/2014/main" id="{C21BC9E7-F894-A51A-7638-5E7F5EB433AA}"/>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27</a:t>
            </a:fld>
            <a:endParaRPr lang="en-US"/>
          </a:p>
        </p:txBody>
      </p:sp>
    </p:spTree>
    <p:extLst>
      <p:ext uri="{BB962C8B-B14F-4D97-AF65-F5344CB8AC3E}">
        <p14:creationId xmlns:p14="http://schemas.microsoft.com/office/powerpoint/2010/main" val="75018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A83A-B13B-B63A-E063-470C89D1C435}"/>
              </a:ext>
            </a:extLst>
          </p:cNvPr>
          <p:cNvSpPr>
            <a:spLocks noGrp="1"/>
          </p:cNvSpPr>
          <p:nvPr>
            <p:ph type="title"/>
          </p:nvPr>
        </p:nvSpPr>
        <p:spPr/>
        <p:txBody>
          <a:bodyPr/>
          <a:lstStyle/>
          <a:p>
            <a:r>
              <a:rPr lang="en-US" dirty="0">
                <a:solidFill>
                  <a:srgbClr val="1CDFF5"/>
                </a:solidFill>
                <a:latin typeface="Biome"/>
                <a:cs typeface="Biome"/>
              </a:rPr>
              <a:t>Title VII of the Civil Rights Act of 1964</a:t>
            </a:r>
            <a:endParaRPr lang="en-US" dirty="0"/>
          </a:p>
        </p:txBody>
      </p:sp>
      <p:sp>
        <p:nvSpPr>
          <p:cNvPr id="3" name="Subtitle 2">
            <a:extLst>
              <a:ext uri="{FF2B5EF4-FFF2-40B4-BE49-F238E27FC236}">
                <a16:creationId xmlns:a16="http://schemas.microsoft.com/office/drawing/2014/main" id="{F0B640DF-9A3E-EF86-0D51-BC8AB5B6941F}"/>
              </a:ext>
            </a:extLst>
          </p:cNvPr>
          <p:cNvSpPr>
            <a:spLocks noGrp="1"/>
          </p:cNvSpPr>
          <p:nvPr>
            <p:ph sz="quarter" idx="31"/>
          </p:nvPr>
        </p:nvSpPr>
        <p:spPr/>
        <p:txBody>
          <a:bodyPr vert="horz" lIns="91440" tIns="45720" rIns="91440" bIns="45720" rtlCol="0" anchor="t">
            <a:noAutofit/>
          </a:bodyPr>
          <a:lstStyle/>
          <a:p>
            <a:r>
              <a:rPr lang="en-US" dirty="0">
                <a:solidFill>
                  <a:srgbClr val="FFFFFF"/>
                </a:solidFill>
                <a:latin typeface="Arial Nova"/>
                <a:ea typeface="Roboto"/>
                <a:cs typeface="Biome"/>
              </a:rPr>
              <a:t>Sexual harassment is a form of sex discrimination that violates Title VII of the Civil Rights Act of 1964.</a:t>
            </a:r>
            <a:endParaRPr lang="en-US" dirty="0">
              <a:solidFill>
                <a:srgbClr val="FFFFFF"/>
              </a:solidFill>
              <a:latin typeface="Arial Nova"/>
              <a:ea typeface="Roboto"/>
            </a:endParaRPr>
          </a:p>
          <a:p>
            <a:r>
              <a:rPr lang="en-US" dirty="0">
                <a:solidFill>
                  <a:srgbClr val="FFFFFF"/>
                </a:solidFill>
                <a:ea typeface="Roboto"/>
                <a:cs typeface="Biome"/>
              </a:rPr>
              <a:t>Title VII applies to employers with 15 or more employees, including state and local governments. It also applies to employment agencies and to labor organizations, as well as to the federal government.</a:t>
            </a:r>
          </a:p>
          <a:p>
            <a:r>
              <a:rPr lang="en-US" dirty="0">
                <a:solidFill>
                  <a:srgbClr val="FFFFFF"/>
                </a:solidFill>
                <a:ea typeface="Roboto"/>
                <a:cs typeface="Biome"/>
              </a:rPr>
              <a:t>It is unlawful to retaliate against an individual for opposing employment practices that discriminate based on sex or for filing a discrimination charge, testifying, or participating in any way in an investigation, proceeding, or litigation under Title VII.</a:t>
            </a:r>
          </a:p>
        </p:txBody>
      </p:sp>
      <p:sp>
        <p:nvSpPr>
          <p:cNvPr id="4" name="Slide Number Placeholder 3">
            <a:extLst>
              <a:ext uri="{FF2B5EF4-FFF2-40B4-BE49-F238E27FC236}">
                <a16:creationId xmlns:a16="http://schemas.microsoft.com/office/drawing/2014/main" id="{87CE257B-9FCD-24C5-F128-CFB14F65881D}"/>
              </a:ext>
            </a:extLst>
          </p:cNvPr>
          <p:cNvSpPr>
            <a:spLocks noGrp="1"/>
          </p:cNvSpPr>
          <p:nvPr>
            <p:ph type="sldNum" sz="quarter" idx="12"/>
          </p:nvPr>
        </p:nvSpPr>
        <p:spPr/>
        <p:txBody>
          <a:bodyPr/>
          <a:lstStyle/>
          <a:p>
            <a:fld id="{FE024F78-56A6-7740-B68D-8D4D026EDF3F}" type="slidenum">
              <a:rPr lang="en-US" smtClean="0"/>
              <a:pPr/>
              <a:t>28</a:t>
            </a:fld>
            <a:endParaRPr lang="en-US"/>
          </a:p>
        </p:txBody>
      </p:sp>
    </p:spTree>
    <p:extLst>
      <p:ext uri="{BB962C8B-B14F-4D97-AF65-F5344CB8AC3E}">
        <p14:creationId xmlns:p14="http://schemas.microsoft.com/office/powerpoint/2010/main" val="246493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B775-116E-D0AB-0C73-3B25E4693491}"/>
              </a:ext>
            </a:extLst>
          </p:cNvPr>
          <p:cNvSpPr>
            <a:spLocks noGrp="1"/>
          </p:cNvSpPr>
          <p:nvPr>
            <p:ph type="title"/>
          </p:nvPr>
        </p:nvSpPr>
        <p:spPr/>
        <p:txBody>
          <a:bodyPr/>
          <a:lstStyle/>
          <a:p>
            <a:r>
              <a:rPr lang="en-US" dirty="0">
                <a:cs typeface="Biome"/>
              </a:rPr>
              <a:t>Definition of sexual harassment</a:t>
            </a:r>
            <a:endParaRPr lang="en-US" dirty="0"/>
          </a:p>
        </p:txBody>
      </p:sp>
      <p:sp>
        <p:nvSpPr>
          <p:cNvPr id="3" name="Content Placeholder 2">
            <a:extLst>
              <a:ext uri="{FF2B5EF4-FFF2-40B4-BE49-F238E27FC236}">
                <a16:creationId xmlns:a16="http://schemas.microsoft.com/office/drawing/2014/main" id="{151FAF41-7466-8F33-E664-1A9004ECBFAE}"/>
              </a:ext>
            </a:extLst>
          </p:cNvPr>
          <p:cNvSpPr>
            <a:spLocks noGrp="1"/>
          </p:cNvSpPr>
          <p:nvPr>
            <p:ph sz="quarter" idx="31"/>
          </p:nvPr>
        </p:nvSpPr>
        <p:spPr/>
        <p:txBody>
          <a:bodyPr vert="horz" lIns="91440" tIns="45720" rIns="91440" bIns="45720" rtlCol="0" anchor="t">
            <a:noAutofit/>
          </a:bodyPr>
          <a:lstStyle/>
          <a:p>
            <a:r>
              <a:rPr lang="en-US">
                <a:solidFill>
                  <a:srgbClr val="FFFFFF"/>
                </a:solidFill>
                <a:ea typeface="+mn-lt"/>
                <a:cs typeface="Biome"/>
              </a:rPr>
              <a:t>Unwelcome sexual advances, requests for sexual favors, and other verbal or physical conduct of a sexual nature constitute sexual harassment when this conduct explicitly or implicitly affects an individual's employment, unreasonably interferes with an individual's work performance, or creates an intimidating, hostile, or offensive work environment.</a:t>
            </a:r>
            <a:endParaRPr lang="en-US">
              <a:solidFill>
                <a:srgbClr val="FFFFFF"/>
              </a:solidFill>
            </a:endParaRPr>
          </a:p>
        </p:txBody>
      </p:sp>
      <p:sp>
        <p:nvSpPr>
          <p:cNvPr id="4" name="Slide Number Placeholder 3">
            <a:extLst>
              <a:ext uri="{FF2B5EF4-FFF2-40B4-BE49-F238E27FC236}">
                <a16:creationId xmlns:a16="http://schemas.microsoft.com/office/drawing/2014/main" id="{71A35C69-93E9-4C3C-17F6-99EDC2EE607C}"/>
              </a:ext>
            </a:extLst>
          </p:cNvPr>
          <p:cNvSpPr>
            <a:spLocks noGrp="1"/>
          </p:cNvSpPr>
          <p:nvPr>
            <p:ph type="sldNum" sz="quarter" idx="12"/>
          </p:nvPr>
        </p:nvSpPr>
        <p:spPr/>
        <p:txBody>
          <a:bodyPr/>
          <a:lstStyle/>
          <a:p>
            <a:fld id="{FE024F78-56A6-7740-B68D-8D4D026EDF3F}" type="slidenum">
              <a:rPr lang="en-US" smtClean="0"/>
              <a:pPr/>
              <a:t>29</a:t>
            </a:fld>
            <a:endParaRPr lang="en-US"/>
          </a:p>
        </p:txBody>
      </p:sp>
    </p:spTree>
    <p:extLst>
      <p:ext uri="{BB962C8B-B14F-4D97-AF65-F5344CB8AC3E}">
        <p14:creationId xmlns:p14="http://schemas.microsoft.com/office/powerpoint/2010/main" val="140150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F7C5-CBA2-9823-0CBA-5BD773998046}"/>
              </a:ext>
            </a:extLst>
          </p:cNvPr>
          <p:cNvSpPr>
            <a:spLocks noGrp="1"/>
          </p:cNvSpPr>
          <p:nvPr>
            <p:ph type="title"/>
          </p:nvPr>
        </p:nvSpPr>
        <p:spPr>
          <a:xfrm>
            <a:off x="321869" y="579120"/>
            <a:ext cx="11548261" cy="2733306"/>
          </a:xfrm>
        </p:spPr>
        <p:txBody>
          <a:bodyPr/>
          <a:lstStyle/>
          <a:p>
            <a:r>
              <a:rPr lang="en-US">
                <a:cs typeface="Biome"/>
              </a:rPr>
              <a:t>Section one</a:t>
            </a:r>
            <a:endParaRPr lang="en-US"/>
          </a:p>
        </p:txBody>
      </p:sp>
      <p:sp>
        <p:nvSpPr>
          <p:cNvPr id="4" name="Subtitle 3">
            <a:extLst>
              <a:ext uri="{FF2B5EF4-FFF2-40B4-BE49-F238E27FC236}">
                <a16:creationId xmlns:a16="http://schemas.microsoft.com/office/drawing/2014/main" id="{260D053B-A40A-3228-B6D5-3371B9EE2E56}"/>
              </a:ext>
            </a:extLst>
          </p:cNvPr>
          <p:cNvSpPr>
            <a:spLocks noGrp="1"/>
          </p:cNvSpPr>
          <p:nvPr>
            <p:ph type="subTitle" idx="1"/>
          </p:nvPr>
        </p:nvSpPr>
        <p:spPr>
          <a:xfrm>
            <a:off x="321868" y="3484615"/>
            <a:ext cx="11562303" cy="2387865"/>
          </a:xfrm>
        </p:spPr>
        <p:txBody>
          <a:bodyPr vert="horz" lIns="91440" tIns="45720" rIns="91440" bIns="45720" rtlCol="0" anchor="t">
            <a:noAutofit/>
          </a:bodyPr>
          <a:lstStyle/>
          <a:p>
            <a:r>
              <a:rPr lang="en-US">
                <a:cs typeface="Biome Light"/>
              </a:rPr>
              <a:t>Corporate Compliance</a:t>
            </a:r>
            <a:endParaRPr lang="en-US"/>
          </a:p>
        </p:txBody>
      </p:sp>
      <p:sp>
        <p:nvSpPr>
          <p:cNvPr id="3" name="Slide Number Placeholder 2">
            <a:extLst>
              <a:ext uri="{FF2B5EF4-FFF2-40B4-BE49-F238E27FC236}">
                <a16:creationId xmlns:a16="http://schemas.microsoft.com/office/drawing/2014/main" id="{A6A971A9-0C5C-DDFC-67F9-2E5A55F12F67}"/>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a:t>
            </a:fld>
            <a:endParaRPr lang="en-US"/>
          </a:p>
        </p:txBody>
      </p:sp>
    </p:spTree>
    <p:extLst>
      <p:ext uri="{BB962C8B-B14F-4D97-AF65-F5344CB8AC3E}">
        <p14:creationId xmlns:p14="http://schemas.microsoft.com/office/powerpoint/2010/main" val="1397193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C647-E6AD-E05D-1A8C-7C017EE7B429}"/>
              </a:ext>
            </a:extLst>
          </p:cNvPr>
          <p:cNvSpPr>
            <a:spLocks noGrp="1"/>
          </p:cNvSpPr>
          <p:nvPr>
            <p:ph type="title"/>
          </p:nvPr>
        </p:nvSpPr>
        <p:spPr>
          <a:xfrm>
            <a:off x="3305669" y="113097"/>
            <a:ext cx="7953175" cy="1614551"/>
          </a:xfrm>
        </p:spPr>
        <p:txBody>
          <a:bodyPr/>
          <a:lstStyle/>
          <a:p>
            <a:r>
              <a:rPr lang="en-US" dirty="0">
                <a:ea typeface="+mj-lt"/>
                <a:cs typeface="+mj-lt"/>
              </a:rPr>
              <a:t>Understanding Sexual Harassment: Key Circumstances and Dynamics</a:t>
            </a:r>
            <a:endParaRPr lang="en-US" dirty="0"/>
          </a:p>
        </p:txBody>
      </p:sp>
      <p:sp>
        <p:nvSpPr>
          <p:cNvPr id="3" name="Content Placeholder 2">
            <a:extLst>
              <a:ext uri="{FF2B5EF4-FFF2-40B4-BE49-F238E27FC236}">
                <a16:creationId xmlns:a16="http://schemas.microsoft.com/office/drawing/2014/main" id="{F0D7EEB6-BC8F-60DD-C01C-E319CC53ECE8}"/>
              </a:ext>
            </a:extLst>
          </p:cNvPr>
          <p:cNvSpPr>
            <a:spLocks noGrp="1"/>
          </p:cNvSpPr>
          <p:nvPr>
            <p:ph sz="quarter" idx="31"/>
          </p:nvPr>
        </p:nvSpPr>
        <p:spPr>
          <a:xfrm>
            <a:off x="2533231" y="1989986"/>
            <a:ext cx="9351914" cy="4240318"/>
          </a:xfrm>
        </p:spPr>
        <p:txBody>
          <a:bodyPr vert="horz" lIns="91440" tIns="45720" rIns="91440" bIns="45720" rtlCol="0" anchor="t">
            <a:noAutofit/>
          </a:bodyPr>
          <a:lstStyle/>
          <a:p>
            <a:pPr marL="0" indent="0">
              <a:buNone/>
            </a:pPr>
            <a:r>
              <a:rPr lang="en-US" dirty="0">
                <a:solidFill>
                  <a:srgbClr val="FFFFFF"/>
                </a:solidFill>
                <a:ea typeface="+mn-lt"/>
                <a:cs typeface="Biome"/>
              </a:rPr>
              <a:t>Sexual harassment can occur in a variety of circumstances, including but not limited to the following:</a:t>
            </a:r>
            <a:endParaRPr lang="en-US" dirty="0">
              <a:solidFill>
                <a:srgbClr val="FFFFFF"/>
              </a:solidFill>
            </a:endParaRPr>
          </a:p>
          <a:p>
            <a:r>
              <a:rPr lang="en-US" dirty="0">
                <a:solidFill>
                  <a:srgbClr val="FFFFFF"/>
                </a:solidFill>
                <a:ea typeface="+mn-lt"/>
                <a:cs typeface="+mn-lt"/>
              </a:rPr>
              <a:t>The victim as well as the harasser may be a woman or a man. The victim does not have to be of the opposite sex.</a:t>
            </a:r>
            <a:endParaRPr lang="en-US" dirty="0"/>
          </a:p>
          <a:p>
            <a:r>
              <a:rPr lang="en-US" dirty="0">
                <a:solidFill>
                  <a:srgbClr val="FFFFFF"/>
                </a:solidFill>
                <a:ea typeface="+mn-lt"/>
                <a:cs typeface="+mn-lt"/>
              </a:rPr>
              <a:t>The harasser can be the victim's supervisor, an agent of the employer, a supervisor in another area, a co-worker, or a non-employee.</a:t>
            </a:r>
            <a:endParaRPr lang="en-US" dirty="0"/>
          </a:p>
          <a:p>
            <a:r>
              <a:rPr lang="en-US" dirty="0">
                <a:solidFill>
                  <a:srgbClr val="FFFFFF"/>
                </a:solidFill>
                <a:ea typeface="+mn-lt"/>
                <a:cs typeface="+mn-lt"/>
              </a:rPr>
              <a:t>The victim does not have to be the person harassed but could be anyone affected by the offensive conduct.</a:t>
            </a:r>
            <a:endParaRPr lang="en-US" dirty="0"/>
          </a:p>
          <a:p>
            <a:r>
              <a:rPr lang="en-US" dirty="0">
                <a:solidFill>
                  <a:srgbClr val="FFFFFF"/>
                </a:solidFill>
                <a:ea typeface="+mn-lt"/>
                <a:cs typeface="+mn-lt"/>
              </a:rPr>
              <a:t>Unlawful sexual harassment may occur without economic injury to or discharge of the victim.</a:t>
            </a:r>
            <a:endParaRPr lang="en-US" dirty="0"/>
          </a:p>
          <a:p>
            <a:r>
              <a:rPr lang="en-US" dirty="0">
                <a:solidFill>
                  <a:srgbClr val="FFFFFF"/>
                </a:solidFill>
                <a:ea typeface="+mn-lt"/>
                <a:cs typeface="+mn-lt"/>
              </a:rPr>
              <a:t>The harasser's conduct must be unwelcome.</a:t>
            </a:r>
            <a:endParaRPr lang="en-US" dirty="0"/>
          </a:p>
          <a:p>
            <a:endParaRPr lang="en-US" dirty="0"/>
          </a:p>
        </p:txBody>
      </p:sp>
      <p:sp>
        <p:nvSpPr>
          <p:cNvPr id="4" name="Slide Number Placeholder 3">
            <a:extLst>
              <a:ext uri="{FF2B5EF4-FFF2-40B4-BE49-F238E27FC236}">
                <a16:creationId xmlns:a16="http://schemas.microsoft.com/office/drawing/2014/main" id="{07A74A7A-5754-D001-2956-52FB2127C6FD}"/>
              </a:ext>
            </a:extLst>
          </p:cNvPr>
          <p:cNvSpPr>
            <a:spLocks noGrp="1"/>
          </p:cNvSpPr>
          <p:nvPr>
            <p:ph type="sldNum" sz="quarter" idx="12"/>
          </p:nvPr>
        </p:nvSpPr>
        <p:spPr/>
        <p:txBody>
          <a:bodyPr/>
          <a:lstStyle/>
          <a:p>
            <a:fld id="{FE024F78-56A6-7740-B68D-8D4D026EDF3F}" type="slidenum">
              <a:rPr lang="en-US" smtClean="0"/>
              <a:pPr/>
              <a:t>30</a:t>
            </a:fld>
            <a:endParaRPr lang="en-US"/>
          </a:p>
        </p:txBody>
      </p:sp>
    </p:spTree>
    <p:extLst>
      <p:ext uri="{BB962C8B-B14F-4D97-AF65-F5344CB8AC3E}">
        <p14:creationId xmlns:p14="http://schemas.microsoft.com/office/powerpoint/2010/main" val="1239100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D542-A00F-D7D5-E3AE-7A427238A449}"/>
              </a:ext>
            </a:extLst>
          </p:cNvPr>
          <p:cNvSpPr>
            <a:spLocks noGrp="1"/>
          </p:cNvSpPr>
          <p:nvPr>
            <p:ph type="title"/>
          </p:nvPr>
        </p:nvSpPr>
        <p:spPr/>
        <p:txBody>
          <a:bodyPr/>
          <a:lstStyle/>
          <a:p>
            <a:r>
              <a:rPr lang="en-US" dirty="0">
                <a:cs typeface="Biome"/>
              </a:rPr>
              <a:t>Eliminate Sexual Harassment in your facility</a:t>
            </a:r>
            <a:endParaRPr lang="en-US" dirty="0"/>
          </a:p>
        </p:txBody>
      </p:sp>
      <p:sp>
        <p:nvSpPr>
          <p:cNvPr id="3" name="Content Placeholder 2">
            <a:extLst>
              <a:ext uri="{FF2B5EF4-FFF2-40B4-BE49-F238E27FC236}">
                <a16:creationId xmlns:a16="http://schemas.microsoft.com/office/drawing/2014/main" id="{22B46641-A21A-2AD8-D127-D64027680616}"/>
              </a:ext>
            </a:extLst>
          </p:cNvPr>
          <p:cNvSpPr>
            <a:spLocks noGrp="1"/>
          </p:cNvSpPr>
          <p:nvPr>
            <p:ph sz="quarter" idx="31"/>
          </p:nvPr>
        </p:nvSpPr>
        <p:spPr/>
        <p:txBody>
          <a:bodyPr vert="horz" lIns="91440" tIns="45720" rIns="91440" bIns="45720" rtlCol="0" anchor="t">
            <a:noAutofit/>
          </a:bodyPr>
          <a:lstStyle/>
          <a:p>
            <a:r>
              <a:rPr lang="en-US" dirty="0">
                <a:ea typeface="+mn-lt"/>
                <a:cs typeface="+mn-lt"/>
              </a:rPr>
              <a:t>Understand the definition and scope of sexual harassment to recognize inappropriate behavior.</a:t>
            </a:r>
            <a:endParaRPr lang="en-US" dirty="0">
              <a:cs typeface="Biome"/>
            </a:endParaRPr>
          </a:p>
          <a:p>
            <a:r>
              <a:rPr lang="en-US" dirty="0">
                <a:ea typeface="+mn-lt"/>
                <a:cs typeface="+mn-lt"/>
              </a:rPr>
              <a:t>If you are a victim and feel safe, address the behavior directly with the harasser to express that it is unwelcome.</a:t>
            </a:r>
            <a:endParaRPr lang="en-US" dirty="0"/>
          </a:p>
          <a:p>
            <a:r>
              <a:rPr lang="en-US" dirty="0">
                <a:ea typeface="+mn-lt"/>
                <a:cs typeface="+mn-lt"/>
              </a:rPr>
              <a:t>Report harassment promptly by following AMMO’s established policies and procedures to ensure proper action is taken.</a:t>
            </a:r>
            <a:endParaRPr lang="en-US" dirty="0"/>
          </a:p>
          <a:p>
            <a:endParaRPr lang="en-US" dirty="0"/>
          </a:p>
        </p:txBody>
      </p:sp>
      <p:sp>
        <p:nvSpPr>
          <p:cNvPr id="4" name="Slide Number Placeholder 3">
            <a:extLst>
              <a:ext uri="{FF2B5EF4-FFF2-40B4-BE49-F238E27FC236}">
                <a16:creationId xmlns:a16="http://schemas.microsoft.com/office/drawing/2014/main" id="{880AED9B-9139-8291-B3C1-2B99C6DA0131}"/>
              </a:ext>
            </a:extLst>
          </p:cNvPr>
          <p:cNvSpPr>
            <a:spLocks noGrp="1"/>
          </p:cNvSpPr>
          <p:nvPr>
            <p:ph type="sldNum" sz="quarter" idx="12"/>
          </p:nvPr>
        </p:nvSpPr>
        <p:spPr/>
        <p:txBody>
          <a:bodyPr/>
          <a:lstStyle/>
          <a:p>
            <a:fld id="{FE024F78-56A6-7740-B68D-8D4D026EDF3F}" type="slidenum">
              <a:rPr lang="en-US" smtClean="0"/>
              <a:pPr/>
              <a:t>31</a:t>
            </a:fld>
            <a:endParaRPr lang="en-US"/>
          </a:p>
        </p:txBody>
      </p:sp>
      <p:pic>
        <p:nvPicPr>
          <p:cNvPr id="6" name="Picture 5" descr="A white circle with red and blue letters&#10;&#10;AI-generated content may be incorrect.">
            <a:extLst>
              <a:ext uri="{FF2B5EF4-FFF2-40B4-BE49-F238E27FC236}">
                <a16:creationId xmlns:a16="http://schemas.microsoft.com/office/drawing/2014/main" id="{96D5FA9D-5C7E-2407-ED5B-F2EF1A9B77E0}"/>
              </a:ext>
            </a:extLst>
          </p:cNvPr>
          <p:cNvPicPr>
            <a:picLocks noChangeAspect="1"/>
          </p:cNvPicPr>
          <p:nvPr/>
        </p:nvPicPr>
        <p:blipFill>
          <a:blip r:embed="rId2"/>
          <a:stretch>
            <a:fillRect/>
          </a:stretch>
        </p:blipFill>
        <p:spPr>
          <a:xfrm>
            <a:off x="181824" y="3610824"/>
            <a:ext cx="3248025" cy="3248025"/>
          </a:xfrm>
          <a:prstGeom prst="ellipse">
            <a:avLst/>
          </a:prstGeom>
          <a:ln>
            <a:noFill/>
          </a:ln>
          <a:effectLst>
            <a:softEdge rad="112500"/>
          </a:effectLst>
        </p:spPr>
      </p:pic>
    </p:spTree>
    <p:extLst>
      <p:ext uri="{BB962C8B-B14F-4D97-AF65-F5344CB8AC3E}">
        <p14:creationId xmlns:p14="http://schemas.microsoft.com/office/powerpoint/2010/main" val="42647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r>
              <a:rPr lang="en-US">
                <a:ea typeface="+mj-lt"/>
                <a:cs typeface="+mj-lt"/>
              </a:rPr>
              <a:t>Introduction to Regulatory Compliance</a:t>
            </a:r>
            <a:endParaRPr lang="en-US"/>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vert="horz" lIns="91440" tIns="45720" rIns="91440" bIns="45720" rtlCol="0" anchor="t">
            <a:noAutofit/>
          </a:bodyPr>
          <a:lstStyle/>
          <a:p>
            <a:r>
              <a:rPr lang="en-US">
                <a:ea typeface="+mn-lt"/>
                <a:cs typeface="+mn-lt"/>
              </a:rPr>
              <a:t>Regulatory compliance in healthcare is crucial because it ensures patient safety, protects patient privacy, prevents fraud and abuse, upholds the quality of care, and maintains the integrity of the healthcare system by adhering to laws and regulations that govern the industry, ultimately building trust between patients and healthcare providers; failure to comply can result in legal penalties, reputational damage, and compromised patient care. </a:t>
            </a:r>
          </a:p>
          <a:p>
            <a:r>
              <a:rPr lang="en-US">
                <a:ea typeface="+mn-lt"/>
                <a:cs typeface="Biome"/>
              </a:rPr>
              <a:t>CMS, Federal False Claims Act, Stark Act, Anti-Kickback Statute, Social Security Act, Mail &amp; Wire Fraud, EMTALA, HIPPA, et al. </a:t>
            </a:r>
          </a:p>
          <a:p>
            <a:endParaRPr lang="en-US">
              <a:ea typeface="+mn-lt"/>
              <a:cs typeface="Biome"/>
            </a:endParaRP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4</a:t>
            </a:fld>
            <a:endParaRPr lang="en-US"/>
          </a:p>
        </p:txBody>
      </p:sp>
    </p:spTree>
    <p:extLst>
      <p:ext uri="{BB962C8B-B14F-4D97-AF65-F5344CB8AC3E}">
        <p14:creationId xmlns:p14="http://schemas.microsoft.com/office/powerpoint/2010/main" val="196263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0D51-9B13-7A76-5EFA-E616D5FDBC7C}"/>
              </a:ext>
            </a:extLst>
          </p:cNvPr>
          <p:cNvSpPr>
            <a:spLocks noGrp="1"/>
          </p:cNvSpPr>
          <p:nvPr>
            <p:ph type="title"/>
          </p:nvPr>
        </p:nvSpPr>
        <p:spPr/>
        <p:txBody>
          <a:bodyPr/>
          <a:lstStyle/>
          <a:p>
            <a:r>
              <a:rPr lang="en-US">
                <a:ea typeface="+mj-lt"/>
                <a:cs typeface="+mj-lt"/>
              </a:rPr>
              <a:t>Centers for Medicare &amp; Medicaid Services (CMS) Regulations</a:t>
            </a:r>
            <a:endParaRPr lang="en-US"/>
          </a:p>
        </p:txBody>
      </p:sp>
      <p:sp>
        <p:nvSpPr>
          <p:cNvPr id="3" name="Content Placeholder 2">
            <a:extLst>
              <a:ext uri="{FF2B5EF4-FFF2-40B4-BE49-F238E27FC236}">
                <a16:creationId xmlns:a16="http://schemas.microsoft.com/office/drawing/2014/main" id="{7D1A28A6-C752-5E64-90E9-123713B13B78}"/>
              </a:ext>
            </a:extLst>
          </p:cNvPr>
          <p:cNvSpPr>
            <a:spLocks noGrp="1"/>
          </p:cNvSpPr>
          <p:nvPr>
            <p:ph sz="quarter" idx="31"/>
          </p:nvPr>
        </p:nvSpPr>
        <p:spPr/>
        <p:txBody>
          <a:bodyPr vert="horz" lIns="91440" tIns="45720" rIns="91440" bIns="45720" rtlCol="0" anchor="t">
            <a:noAutofit/>
          </a:bodyPr>
          <a:lstStyle/>
          <a:p>
            <a:r>
              <a:rPr lang="en-US">
                <a:cs typeface="Biome"/>
              </a:rPr>
              <a:t>Any facility that participates in Medicare or Medicaid :</a:t>
            </a:r>
            <a:endParaRPr lang="en-US"/>
          </a:p>
          <a:p>
            <a:pPr lvl="1">
              <a:buFont typeface="Courier New" panose="020B0604020202020204" pitchFamily="34" charset="0"/>
              <a:buChar char="o"/>
            </a:pPr>
            <a:r>
              <a:rPr lang="en-US">
                <a:cs typeface="Biome"/>
              </a:rPr>
              <a:t> Must meet CMS Conditions of Participation. </a:t>
            </a:r>
          </a:p>
          <a:p>
            <a:pPr lvl="1">
              <a:buFont typeface="Courier New" panose="020B0604020202020204" pitchFamily="34" charset="0"/>
              <a:buChar char="o"/>
            </a:pPr>
            <a:r>
              <a:rPr lang="en-US">
                <a:ea typeface="+mn-lt"/>
                <a:cs typeface="+mn-lt"/>
              </a:rPr>
              <a:t>Is prohibited against billing for non-covered, unnecessary, or unprovided services.</a:t>
            </a:r>
          </a:p>
          <a:p>
            <a:pPr lvl="1">
              <a:buFont typeface="Courier New" panose="020B0604020202020204" pitchFamily="34" charset="0"/>
              <a:buChar char="o"/>
            </a:pPr>
            <a:r>
              <a:rPr lang="en-US">
                <a:ea typeface="+mn-lt"/>
                <a:cs typeface="+mn-lt"/>
              </a:rPr>
              <a:t>Must Not Bill CMS for costs or charges that are significantly higher than the average cost or charge. </a:t>
            </a:r>
          </a:p>
        </p:txBody>
      </p:sp>
      <p:sp>
        <p:nvSpPr>
          <p:cNvPr id="4" name="Slide Number Placeholder 3">
            <a:extLst>
              <a:ext uri="{FF2B5EF4-FFF2-40B4-BE49-F238E27FC236}">
                <a16:creationId xmlns:a16="http://schemas.microsoft.com/office/drawing/2014/main" id="{F8F275A6-F364-28C3-F769-C954EE1B2463}"/>
              </a:ext>
            </a:extLst>
          </p:cNvPr>
          <p:cNvSpPr>
            <a:spLocks noGrp="1"/>
          </p:cNvSpPr>
          <p:nvPr>
            <p:ph type="sldNum" sz="quarter" idx="12"/>
          </p:nvPr>
        </p:nvSpPr>
        <p:spPr/>
        <p:txBody>
          <a:bodyPr/>
          <a:lstStyle/>
          <a:p>
            <a:fld id="{FE024F78-56A6-7740-B68D-8D4D026EDF3F}" type="slidenum">
              <a:rPr lang="en-US" smtClean="0"/>
              <a:pPr/>
              <a:t>5</a:t>
            </a:fld>
            <a:endParaRPr lang="en-US"/>
          </a:p>
        </p:txBody>
      </p:sp>
    </p:spTree>
    <p:extLst>
      <p:ext uri="{BB962C8B-B14F-4D97-AF65-F5344CB8AC3E}">
        <p14:creationId xmlns:p14="http://schemas.microsoft.com/office/powerpoint/2010/main" val="373596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1052-3AF1-56C6-B05D-9CD0FB94B0DC}"/>
              </a:ext>
            </a:extLst>
          </p:cNvPr>
          <p:cNvSpPr>
            <a:spLocks noGrp="1"/>
          </p:cNvSpPr>
          <p:nvPr>
            <p:ph type="title"/>
          </p:nvPr>
        </p:nvSpPr>
        <p:spPr/>
        <p:txBody>
          <a:bodyPr/>
          <a:lstStyle/>
          <a:p>
            <a:r>
              <a:rPr lang="en-US">
                <a:cs typeface="Biome"/>
              </a:rPr>
              <a:t>False Claims Act</a:t>
            </a:r>
            <a:endParaRPr lang="en-US"/>
          </a:p>
        </p:txBody>
      </p:sp>
      <p:sp>
        <p:nvSpPr>
          <p:cNvPr id="3" name="Content Placeholder 2">
            <a:extLst>
              <a:ext uri="{FF2B5EF4-FFF2-40B4-BE49-F238E27FC236}">
                <a16:creationId xmlns:a16="http://schemas.microsoft.com/office/drawing/2014/main" id="{071040A0-2605-B83B-3940-41607169C81C}"/>
              </a:ext>
            </a:extLst>
          </p:cNvPr>
          <p:cNvSpPr>
            <a:spLocks noGrp="1"/>
          </p:cNvSpPr>
          <p:nvPr>
            <p:ph sz="quarter" idx="31"/>
          </p:nvPr>
        </p:nvSpPr>
        <p:spPr>
          <a:xfrm>
            <a:off x="3305669" y="2470150"/>
            <a:ext cx="8203695" cy="3739279"/>
          </a:xfrm>
        </p:spPr>
        <p:txBody>
          <a:bodyPr vert="horz" lIns="91440" tIns="45720" rIns="91440" bIns="45720" rtlCol="0" anchor="t">
            <a:noAutofit/>
          </a:bodyPr>
          <a:lstStyle/>
          <a:p>
            <a:r>
              <a:rPr lang="en-US">
                <a:ea typeface="+mn-lt"/>
                <a:cs typeface="+mn-lt"/>
              </a:rPr>
              <a:t>The Federal False Claims Act makes it illegal to knowingly or through deliberate ignorance submit a falsified claim, record or statement to the government. </a:t>
            </a:r>
          </a:p>
          <a:p>
            <a:r>
              <a:rPr lang="en-US">
                <a:cs typeface="Biome"/>
              </a:rPr>
              <a:t>This Act also provides  for citizens who have evidence of fraud to sue on behalf of the government. These citizens are protected from </a:t>
            </a:r>
            <a:r>
              <a:rPr lang="en-US" err="1">
                <a:cs typeface="Biome"/>
              </a:rPr>
              <a:t>retalitation</a:t>
            </a:r>
            <a:r>
              <a:rPr lang="en-US">
                <a:cs typeface="Biome"/>
              </a:rPr>
              <a:t> as whistleblowers. </a:t>
            </a:r>
            <a:endParaRPr lang="en-US"/>
          </a:p>
          <a:p>
            <a:r>
              <a:rPr lang="en-US">
                <a:cs typeface="Biome"/>
              </a:rPr>
              <a:t>State False Claims Laws impose additional requirements</a:t>
            </a:r>
            <a:endParaRPr lang="en-US"/>
          </a:p>
          <a:p>
            <a:pPr marL="0" indent="0">
              <a:buNone/>
            </a:pPr>
            <a:r>
              <a:rPr lang="en-US">
                <a:solidFill>
                  <a:srgbClr val="FFFFFF"/>
                </a:solidFill>
                <a:ea typeface="+mn-lt"/>
                <a:cs typeface="+mn-lt"/>
              </a:rPr>
              <a:t>Missouri's healthcare fraud law states, “No health care provider shall knowingly make or cause to be made a false statement or false representation of a material fact in order to receive a health care payment…” §191.905. 1, </a:t>
            </a:r>
            <a:r>
              <a:rPr lang="en-US" err="1">
                <a:solidFill>
                  <a:srgbClr val="FFFFFF"/>
                </a:solidFill>
                <a:ea typeface="+mn-lt"/>
                <a:cs typeface="+mn-lt"/>
              </a:rPr>
              <a:t>RSMo</a:t>
            </a:r>
            <a:r>
              <a:rPr lang="en-US">
                <a:solidFill>
                  <a:srgbClr val="FFFFFF"/>
                </a:solidFill>
                <a:ea typeface="+mn-lt"/>
                <a:cs typeface="+mn-lt"/>
              </a:rPr>
              <a:t>.</a:t>
            </a:r>
            <a:endParaRPr lang="en-US"/>
          </a:p>
          <a:p>
            <a:endParaRPr lang="en-US"/>
          </a:p>
        </p:txBody>
      </p:sp>
      <p:sp>
        <p:nvSpPr>
          <p:cNvPr id="4" name="Slide Number Placeholder 3">
            <a:extLst>
              <a:ext uri="{FF2B5EF4-FFF2-40B4-BE49-F238E27FC236}">
                <a16:creationId xmlns:a16="http://schemas.microsoft.com/office/drawing/2014/main" id="{AAE8DC21-25B7-9519-B0C7-B785F6B9B3AB}"/>
              </a:ext>
            </a:extLst>
          </p:cNvPr>
          <p:cNvSpPr>
            <a:spLocks noGrp="1"/>
          </p:cNvSpPr>
          <p:nvPr>
            <p:ph type="sldNum" sz="quarter" idx="12"/>
          </p:nvPr>
        </p:nvSpPr>
        <p:spPr/>
        <p:txBody>
          <a:bodyPr/>
          <a:lstStyle/>
          <a:p>
            <a:fld id="{FE024F78-56A6-7740-B68D-8D4D026EDF3F}" type="slidenum">
              <a:rPr lang="en-US" smtClean="0"/>
              <a:pPr/>
              <a:t>6</a:t>
            </a:fld>
            <a:endParaRPr lang="en-US"/>
          </a:p>
        </p:txBody>
      </p:sp>
    </p:spTree>
    <p:extLst>
      <p:ext uri="{BB962C8B-B14F-4D97-AF65-F5344CB8AC3E}">
        <p14:creationId xmlns:p14="http://schemas.microsoft.com/office/powerpoint/2010/main" val="137314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7139-AB5C-D01E-DBC2-DBE71819267E}"/>
              </a:ext>
            </a:extLst>
          </p:cNvPr>
          <p:cNvSpPr>
            <a:spLocks noGrp="1"/>
          </p:cNvSpPr>
          <p:nvPr>
            <p:ph type="title"/>
          </p:nvPr>
        </p:nvSpPr>
        <p:spPr/>
        <p:txBody>
          <a:bodyPr/>
          <a:lstStyle/>
          <a:p>
            <a:r>
              <a:rPr lang="en-US">
                <a:ea typeface="+mj-lt"/>
                <a:cs typeface="+mj-lt"/>
              </a:rPr>
              <a:t>Stark Act (Ethics in Patient Referrals Act)</a:t>
            </a:r>
            <a:endParaRPr lang="en-US"/>
          </a:p>
        </p:txBody>
      </p:sp>
      <p:sp>
        <p:nvSpPr>
          <p:cNvPr id="3" name="Content Placeholder 2">
            <a:extLst>
              <a:ext uri="{FF2B5EF4-FFF2-40B4-BE49-F238E27FC236}">
                <a16:creationId xmlns:a16="http://schemas.microsoft.com/office/drawing/2014/main" id="{2907E4A0-AE46-5ED1-8F56-CC0AE67244F2}"/>
              </a:ext>
            </a:extLst>
          </p:cNvPr>
          <p:cNvSpPr>
            <a:spLocks noGrp="1"/>
          </p:cNvSpPr>
          <p:nvPr>
            <p:ph sz="quarter" idx="31"/>
          </p:nvPr>
        </p:nvSpPr>
        <p:spPr/>
        <p:txBody>
          <a:bodyPr vert="horz" lIns="91440" tIns="45720" rIns="91440" bIns="45720" rtlCol="0" anchor="t">
            <a:noAutofit/>
          </a:bodyPr>
          <a:lstStyle/>
          <a:p>
            <a:r>
              <a:rPr lang="en-US">
                <a:solidFill>
                  <a:srgbClr val="FFFFFF"/>
                </a:solidFill>
                <a:ea typeface="+mn-lt"/>
                <a:cs typeface="Biome"/>
              </a:rPr>
              <a:t>The Stark Act, also known as the Physician Self-Referral Law, is a federal law that prevents physicians from referring patients to certain entities if they have a financial interest in those entities. The law applies to Medicare and Medicaid patients. </a:t>
            </a:r>
          </a:p>
          <a:p>
            <a:r>
              <a:rPr lang="en-US">
                <a:solidFill>
                  <a:srgbClr val="FFFFFF"/>
                </a:solidFill>
                <a:ea typeface="+mn-lt"/>
                <a:cs typeface="Biome"/>
              </a:rPr>
              <a:t>The Stark Law contains several exceptions, including physician services, in-office ancillary services, ownership in publicly traded securities and mutual funds, rental of office space and equipment, and bona fide employment relationship.</a:t>
            </a:r>
            <a:endParaRPr lang="en-US">
              <a:solidFill>
                <a:srgbClr val="FFFFFF"/>
              </a:solidFill>
            </a:endParaRPr>
          </a:p>
        </p:txBody>
      </p:sp>
      <p:sp>
        <p:nvSpPr>
          <p:cNvPr id="4" name="Slide Number Placeholder 3">
            <a:extLst>
              <a:ext uri="{FF2B5EF4-FFF2-40B4-BE49-F238E27FC236}">
                <a16:creationId xmlns:a16="http://schemas.microsoft.com/office/drawing/2014/main" id="{D3A11F07-E233-E95A-0CC1-5B3495928FA0}"/>
              </a:ext>
            </a:extLst>
          </p:cNvPr>
          <p:cNvSpPr>
            <a:spLocks noGrp="1"/>
          </p:cNvSpPr>
          <p:nvPr>
            <p:ph type="sldNum" sz="quarter" idx="12"/>
          </p:nvPr>
        </p:nvSpPr>
        <p:spPr/>
        <p:txBody>
          <a:bodyPr/>
          <a:lstStyle/>
          <a:p>
            <a:fld id="{FE024F78-56A6-7740-B68D-8D4D026EDF3F}" type="slidenum">
              <a:rPr lang="en-US" smtClean="0"/>
              <a:pPr/>
              <a:t>7</a:t>
            </a:fld>
            <a:endParaRPr lang="en-US"/>
          </a:p>
        </p:txBody>
      </p:sp>
    </p:spTree>
    <p:extLst>
      <p:ext uri="{BB962C8B-B14F-4D97-AF65-F5344CB8AC3E}">
        <p14:creationId xmlns:p14="http://schemas.microsoft.com/office/powerpoint/2010/main" val="343551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5AAC-7E57-83C2-5C0D-F11A0FFE0BCE}"/>
              </a:ext>
            </a:extLst>
          </p:cNvPr>
          <p:cNvSpPr>
            <a:spLocks noGrp="1"/>
          </p:cNvSpPr>
          <p:nvPr>
            <p:ph type="title"/>
          </p:nvPr>
        </p:nvSpPr>
        <p:spPr/>
        <p:txBody>
          <a:bodyPr/>
          <a:lstStyle/>
          <a:p>
            <a:r>
              <a:rPr lang="en-US" i="1">
                <a:ea typeface="+mj-lt"/>
                <a:cs typeface="+mj-lt"/>
              </a:rPr>
              <a:t>Anti-Kickback Statute (AKS)</a:t>
            </a:r>
            <a:endParaRPr lang="en-US"/>
          </a:p>
        </p:txBody>
      </p:sp>
      <p:sp>
        <p:nvSpPr>
          <p:cNvPr id="3" name="Content Placeholder 2">
            <a:extLst>
              <a:ext uri="{FF2B5EF4-FFF2-40B4-BE49-F238E27FC236}">
                <a16:creationId xmlns:a16="http://schemas.microsoft.com/office/drawing/2014/main" id="{2326FA98-AEA2-BBC2-2699-5BB26B3402FF}"/>
              </a:ext>
            </a:extLst>
          </p:cNvPr>
          <p:cNvSpPr>
            <a:spLocks noGrp="1"/>
          </p:cNvSpPr>
          <p:nvPr>
            <p:ph sz="quarter" idx="31"/>
          </p:nvPr>
        </p:nvSpPr>
        <p:spPr>
          <a:xfrm>
            <a:off x="2762875" y="2031740"/>
            <a:ext cx="9122269" cy="4198565"/>
          </a:xfrm>
        </p:spPr>
        <p:txBody>
          <a:bodyPr vert="horz" lIns="91440" tIns="45720" rIns="91440" bIns="45720" rtlCol="0" anchor="t">
            <a:noAutofit/>
          </a:bodyPr>
          <a:lstStyle/>
          <a:p>
            <a:r>
              <a:rPr lang="en-US">
                <a:solidFill>
                  <a:srgbClr val="FFFFFF"/>
                </a:solidFill>
                <a:ea typeface="+mn-lt"/>
                <a:cs typeface="Biome"/>
              </a:rPr>
              <a:t>The Medicare and Medicaid Patient and Program Protection Act of 1987 (P.L. 100-93) strengthened authorities to sanction and exclude providers from the program and established criminal penalties for fraud against Medicare, Medicaid, and other federal health care programs.</a:t>
            </a:r>
          </a:p>
          <a:p>
            <a:r>
              <a:rPr lang="en-US">
                <a:solidFill>
                  <a:srgbClr val="FFFFFF"/>
                </a:solidFill>
                <a:cs typeface="Biome"/>
              </a:rPr>
              <a:t>Illegal to offer or receive remuneration for referrals.</a:t>
            </a:r>
          </a:p>
          <a:p>
            <a:pPr lvl="1"/>
            <a:r>
              <a:rPr lang="en-US">
                <a:solidFill>
                  <a:srgbClr val="FFFFFF"/>
                </a:solidFill>
                <a:cs typeface="Biome"/>
              </a:rPr>
              <a:t>Examples: gifts, under-market rent, or above-market payments.</a:t>
            </a:r>
            <a:endParaRPr lang="en-US">
              <a:cs typeface="Biome"/>
            </a:endParaRPr>
          </a:p>
          <a:p>
            <a:r>
              <a:rPr lang="en-US">
                <a:solidFill>
                  <a:srgbClr val="FFFFFF"/>
                </a:solidFill>
                <a:ea typeface="+mn-lt"/>
                <a:cs typeface="Biome"/>
              </a:rPr>
              <a:t>Safe harbor arrangements are business and payment practices that are not considered illegal kickbacks, bribes, or rebates. These arrangements are protected from criminal prosecution and civil sanctions</a:t>
            </a:r>
            <a:endParaRPr lang="en-US">
              <a:solidFill>
                <a:srgbClr val="FFFFFF"/>
              </a:solidFill>
            </a:endParaRPr>
          </a:p>
          <a:p>
            <a:pPr lvl="1"/>
            <a:r>
              <a:rPr lang="en-US">
                <a:solidFill>
                  <a:srgbClr val="FFFFFF"/>
                </a:solidFill>
                <a:cs typeface="Biome"/>
              </a:rPr>
              <a:t>Examples: Specialty Referral, Ambulance Replenishment, Negotiated Price Reductions, </a:t>
            </a:r>
            <a:r>
              <a:rPr lang="en-US" err="1">
                <a:solidFill>
                  <a:srgbClr val="FFFFFF"/>
                </a:solidFill>
                <a:cs typeface="Biome"/>
              </a:rPr>
              <a:t>enrolee</a:t>
            </a:r>
            <a:r>
              <a:rPr lang="en-US">
                <a:solidFill>
                  <a:srgbClr val="FFFFFF"/>
                </a:solidFill>
                <a:cs typeface="Biome"/>
              </a:rPr>
              <a:t> incentives</a:t>
            </a:r>
            <a:endParaRPr lang="en-US">
              <a:solidFill>
                <a:srgbClr val="FFFFFF"/>
              </a:solidFill>
            </a:endParaRPr>
          </a:p>
          <a:p>
            <a:endParaRPr lang="en-US">
              <a:solidFill>
                <a:srgbClr val="FFFFFF"/>
              </a:solidFill>
            </a:endParaRPr>
          </a:p>
        </p:txBody>
      </p:sp>
      <p:sp>
        <p:nvSpPr>
          <p:cNvPr id="4" name="Slide Number Placeholder 3">
            <a:extLst>
              <a:ext uri="{FF2B5EF4-FFF2-40B4-BE49-F238E27FC236}">
                <a16:creationId xmlns:a16="http://schemas.microsoft.com/office/drawing/2014/main" id="{29FB909C-E450-357F-6A93-6D7C872C408D}"/>
              </a:ext>
            </a:extLst>
          </p:cNvPr>
          <p:cNvSpPr>
            <a:spLocks noGrp="1"/>
          </p:cNvSpPr>
          <p:nvPr>
            <p:ph type="sldNum" sz="quarter" idx="12"/>
          </p:nvPr>
        </p:nvSpPr>
        <p:spPr/>
        <p:txBody>
          <a:bodyPr/>
          <a:lstStyle/>
          <a:p>
            <a:fld id="{FE024F78-56A6-7740-B68D-8D4D026EDF3F}" type="slidenum">
              <a:rPr lang="en-US" smtClean="0"/>
              <a:pPr/>
              <a:t>8</a:t>
            </a:fld>
            <a:endParaRPr lang="en-US"/>
          </a:p>
        </p:txBody>
      </p:sp>
    </p:spTree>
    <p:extLst>
      <p:ext uri="{BB962C8B-B14F-4D97-AF65-F5344CB8AC3E}">
        <p14:creationId xmlns:p14="http://schemas.microsoft.com/office/powerpoint/2010/main" val="370422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1D04-CC7E-316D-73F9-8A1F3548F011}"/>
              </a:ext>
            </a:extLst>
          </p:cNvPr>
          <p:cNvSpPr>
            <a:spLocks noGrp="1"/>
          </p:cNvSpPr>
          <p:nvPr>
            <p:ph type="title"/>
          </p:nvPr>
        </p:nvSpPr>
        <p:spPr/>
        <p:txBody>
          <a:bodyPr/>
          <a:lstStyle/>
          <a:p>
            <a:r>
              <a:rPr lang="en-US">
                <a:ea typeface="+mj-lt"/>
                <a:cs typeface="+mj-lt"/>
              </a:rPr>
              <a:t>Social Security Act</a:t>
            </a:r>
            <a:endParaRPr lang="en-US"/>
          </a:p>
        </p:txBody>
      </p:sp>
      <p:sp>
        <p:nvSpPr>
          <p:cNvPr id="3" name="Content Placeholder 2">
            <a:extLst>
              <a:ext uri="{FF2B5EF4-FFF2-40B4-BE49-F238E27FC236}">
                <a16:creationId xmlns:a16="http://schemas.microsoft.com/office/drawing/2014/main" id="{548BB0C7-9B89-52E3-1183-B9FC8DD71F08}"/>
              </a:ext>
            </a:extLst>
          </p:cNvPr>
          <p:cNvSpPr>
            <a:spLocks noGrp="1"/>
          </p:cNvSpPr>
          <p:nvPr>
            <p:ph sz="quarter" idx="31"/>
          </p:nvPr>
        </p:nvSpPr>
        <p:spPr>
          <a:xfrm>
            <a:off x="2387094" y="2470150"/>
            <a:ext cx="9498051" cy="3760155"/>
          </a:xfrm>
        </p:spPr>
        <p:txBody>
          <a:bodyPr vert="horz" lIns="91440" tIns="45720" rIns="91440" bIns="45720" rtlCol="0" anchor="t">
            <a:noAutofit/>
          </a:bodyPr>
          <a:lstStyle/>
          <a:p>
            <a:r>
              <a:rPr lang="en-US">
                <a:solidFill>
                  <a:srgbClr val="FFFFFF"/>
                </a:solidFill>
                <a:latin typeface="Arial Nova"/>
                <a:cs typeface="Biome"/>
              </a:rPr>
              <a:t>The Social Security Act makes it illegal for hospitals to:</a:t>
            </a:r>
            <a:br>
              <a:rPr lang="en-US">
                <a:solidFill>
                  <a:srgbClr val="FFFFFF"/>
                </a:solidFill>
                <a:latin typeface="Arial Nova"/>
                <a:cs typeface="Biome"/>
              </a:rPr>
            </a:br>
            <a:r>
              <a:rPr lang="en-US">
                <a:solidFill>
                  <a:srgbClr val="FFFFFF"/>
                </a:solidFill>
                <a:latin typeface="Arial Nova"/>
                <a:cs typeface="Biome"/>
              </a:rPr>
              <a:t>• Knowingly pay physicians to encourage them to limit services to Medicare or Medicaid patients.</a:t>
            </a:r>
            <a:br>
              <a:rPr lang="en-US">
                <a:solidFill>
                  <a:srgbClr val="FFFFFF"/>
                </a:solidFill>
                <a:latin typeface="Arial Nova"/>
                <a:cs typeface="Biome"/>
              </a:rPr>
            </a:br>
            <a:r>
              <a:rPr lang="en-US">
                <a:solidFill>
                  <a:srgbClr val="FFFFFF"/>
                </a:solidFill>
                <a:latin typeface="Arial Nova"/>
                <a:cs typeface="Biome"/>
              </a:rPr>
              <a:t>• Offer gifts to Medicare or Medicaid patients to get their business.</a:t>
            </a:r>
          </a:p>
          <a:p>
            <a:r>
              <a:rPr lang="en-US" sz="1400" b="1">
                <a:solidFill>
                  <a:srgbClr val="FFFFFF"/>
                </a:solidFill>
                <a:ea typeface="+mn-lt"/>
                <a:cs typeface="+mn-lt"/>
              </a:rPr>
              <a:t>Section 1156 </a:t>
            </a:r>
            <a:r>
              <a:rPr lang="en-US" sz="1400">
                <a:solidFill>
                  <a:srgbClr val="FFFFFF"/>
                </a:solidFill>
                <a:ea typeface="+mn-lt"/>
                <a:cs typeface="+mn-lt"/>
              </a:rPr>
              <a:t>Outlines the obligations of healthcare providers, such as providing medically necessary services and meeting professional standards </a:t>
            </a:r>
            <a:endParaRPr lang="en-US"/>
          </a:p>
          <a:p>
            <a:r>
              <a:rPr lang="en-US" sz="1400" b="1">
                <a:solidFill>
                  <a:srgbClr val="FFFFFF"/>
                </a:solidFill>
                <a:ea typeface="+mn-lt"/>
                <a:cs typeface="+mn-lt"/>
              </a:rPr>
              <a:t>Section 1887 </a:t>
            </a:r>
            <a:r>
              <a:rPr lang="en-US" sz="1400">
                <a:solidFill>
                  <a:srgbClr val="FFFFFF"/>
                </a:solidFill>
                <a:ea typeface="+mn-lt"/>
                <a:cs typeface="+mn-lt"/>
              </a:rPr>
              <a:t>Covers professional medical services, such as those provided by physicians for diagnosis or treatment </a:t>
            </a:r>
            <a:endParaRPr lang="en-US"/>
          </a:p>
          <a:p>
            <a:r>
              <a:rPr lang="en-US" sz="1400" b="1">
                <a:solidFill>
                  <a:srgbClr val="FFFFFF"/>
                </a:solidFill>
                <a:ea typeface="+mn-lt"/>
                <a:cs typeface="+mn-lt"/>
              </a:rPr>
              <a:t>Section 1128E </a:t>
            </a:r>
            <a:r>
              <a:rPr lang="en-US" sz="1400">
                <a:solidFill>
                  <a:srgbClr val="FFFFFF"/>
                </a:solidFill>
                <a:ea typeface="+mn-lt"/>
                <a:cs typeface="+mn-lt"/>
              </a:rPr>
              <a:t>Establishes a national program to collect and report information on health care fraud and abuse </a:t>
            </a:r>
            <a:endParaRPr lang="en-US"/>
          </a:p>
          <a:p>
            <a:r>
              <a:rPr lang="en-US" sz="1400" b="1">
                <a:solidFill>
                  <a:srgbClr val="FFFFFF"/>
                </a:solidFill>
                <a:ea typeface="+mn-lt"/>
                <a:cs typeface="+mn-lt"/>
              </a:rPr>
              <a:t>Section 1814 </a:t>
            </a:r>
            <a:r>
              <a:rPr lang="en-US" sz="1400">
                <a:solidFill>
                  <a:srgbClr val="FFFFFF"/>
                </a:solidFill>
                <a:ea typeface="+mn-lt"/>
                <a:cs typeface="+mn-lt"/>
              </a:rPr>
              <a:t>Covers payment for services provided to individuals, including the conditions for payment and how much providers are paid </a:t>
            </a:r>
            <a:br>
              <a:rPr lang="en-US"/>
            </a:br>
            <a:endParaRPr lang="en-US"/>
          </a:p>
          <a:p>
            <a:endParaRPr lang="en-US">
              <a:solidFill>
                <a:srgbClr val="FFFFFF"/>
              </a:solidFill>
              <a:latin typeface="Arial Nova"/>
            </a:endParaRPr>
          </a:p>
        </p:txBody>
      </p:sp>
      <p:sp>
        <p:nvSpPr>
          <p:cNvPr id="4" name="Slide Number Placeholder 3">
            <a:extLst>
              <a:ext uri="{FF2B5EF4-FFF2-40B4-BE49-F238E27FC236}">
                <a16:creationId xmlns:a16="http://schemas.microsoft.com/office/drawing/2014/main" id="{5B87315A-EEB8-16EE-625D-575586264CDF}"/>
              </a:ext>
            </a:extLst>
          </p:cNvPr>
          <p:cNvSpPr>
            <a:spLocks noGrp="1"/>
          </p:cNvSpPr>
          <p:nvPr>
            <p:ph type="sldNum" sz="quarter" idx="12"/>
          </p:nvPr>
        </p:nvSpPr>
        <p:spPr/>
        <p:txBody>
          <a:bodyPr/>
          <a:lstStyle/>
          <a:p>
            <a:fld id="{FE024F78-56A6-7740-B68D-8D4D026EDF3F}" type="slidenum">
              <a:rPr lang="en-US" smtClean="0"/>
              <a:pPr/>
              <a:t>9</a:t>
            </a:fld>
            <a:endParaRPr lang="en-US"/>
          </a:p>
        </p:txBody>
      </p:sp>
    </p:spTree>
    <p:extLst>
      <p:ext uri="{BB962C8B-B14F-4D97-AF65-F5344CB8AC3E}">
        <p14:creationId xmlns:p14="http://schemas.microsoft.com/office/powerpoint/2010/main" val="2627641381"/>
      </p:ext>
    </p:extLst>
  </p:cSld>
  <p:clrMapOvr>
    <a:masterClrMapping/>
  </p:clrMapOvr>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E6C21-1752-4E06-9FE3-208D45ADB668}">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F6E7B4D-FB62-47B7-AAA7-0DEC9938DB8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8D9019-7CE1-4B77-8F5D-67F6576598C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31</Slides>
  <Notes>8</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Custom</vt:lpstr>
      <vt:lpstr>Lesson 1</vt:lpstr>
      <vt:lpstr>Agenda</vt:lpstr>
      <vt:lpstr>Section one</vt:lpstr>
      <vt:lpstr>Introduction to Regulatory Compliance</vt:lpstr>
      <vt:lpstr>Centers for Medicare &amp; Medicaid Services (CMS) Regulations</vt:lpstr>
      <vt:lpstr>False Claims Act</vt:lpstr>
      <vt:lpstr>Stark Act (Ethics in Patient Referrals Act)</vt:lpstr>
      <vt:lpstr>Anti-Kickback Statute (AKS)</vt:lpstr>
      <vt:lpstr>Social Security Act</vt:lpstr>
      <vt:lpstr>Mail and Wire Fraud Statutes</vt:lpstr>
      <vt:lpstr>Emergency Medical Treatment and Active Labor Act (EMTALA)</vt:lpstr>
      <vt:lpstr>Health Insurance Portability and Accountability Act (HIPAA)</vt:lpstr>
      <vt:lpstr>Health Information Technology for Economic and Clinical Health Act (HITECH)</vt:lpstr>
      <vt:lpstr>Potential Consequences of Noncompliance</vt:lpstr>
      <vt:lpstr>Corporate Compliance Programs</vt:lpstr>
      <vt:lpstr>FINAL TIPS &amp; TAKEAWAYS</vt:lpstr>
      <vt:lpstr>Section Two</vt:lpstr>
      <vt:lpstr>Medical Ethics: Four Guiding Principles</vt:lpstr>
      <vt:lpstr>Introduction to Medical Ethics</vt:lpstr>
      <vt:lpstr>Addressing Ethical Dilemmas</vt:lpstr>
      <vt:lpstr>Current Issues in Medical Ethics</vt:lpstr>
      <vt:lpstr>Patient-Provider Relationship Ethics</vt:lpstr>
      <vt:lpstr>Ethics in End-of-Life Care</vt:lpstr>
      <vt:lpstr>Peer Relationships Ethics</vt:lpstr>
      <vt:lpstr>Responsibilities to Society</vt:lpstr>
      <vt:lpstr>Summary of Medical Ethics</vt:lpstr>
      <vt:lpstr>Section Three</vt:lpstr>
      <vt:lpstr>Title VII of the Civil Rights Act of 1964</vt:lpstr>
      <vt:lpstr>Definition of sexual harassment</vt:lpstr>
      <vt:lpstr>Understanding Sexual Harassment: Key Circumstances and Dynamics</vt:lpstr>
      <vt:lpstr>Eliminate Sexual Harassment in your facility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204</cp:revision>
  <dcterms:created xsi:type="dcterms:W3CDTF">2025-01-27T17:13:31Z</dcterms:created>
  <dcterms:modified xsi:type="dcterms:W3CDTF">2025-01-28T20:28:15Z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