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37"/>
  </p:notesMasterIdLst>
  <p:sldIdLst>
    <p:sldId id="256" r:id="rId2"/>
    <p:sldId id="258" r:id="rId3"/>
    <p:sldId id="259" r:id="rId4"/>
    <p:sldId id="310" r:id="rId5"/>
    <p:sldId id="262" r:id="rId6"/>
    <p:sldId id="278" r:id="rId7"/>
    <p:sldId id="276" r:id="rId8"/>
    <p:sldId id="279" r:id="rId9"/>
    <p:sldId id="280" r:id="rId10"/>
    <p:sldId id="282" r:id="rId11"/>
    <p:sldId id="311" r:id="rId12"/>
    <p:sldId id="281" r:id="rId13"/>
    <p:sldId id="313" r:id="rId14"/>
    <p:sldId id="312" r:id="rId15"/>
    <p:sldId id="264" r:id="rId16"/>
    <p:sldId id="266" r:id="rId17"/>
    <p:sldId id="317" r:id="rId18"/>
    <p:sldId id="324" r:id="rId19"/>
    <p:sldId id="319" r:id="rId20"/>
    <p:sldId id="320" r:id="rId21"/>
    <p:sldId id="321" r:id="rId22"/>
    <p:sldId id="316" r:id="rId23"/>
    <p:sldId id="293" r:id="rId24"/>
    <p:sldId id="318" r:id="rId25"/>
    <p:sldId id="294" r:id="rId26"/>
    <p:sldId id="304" r:id="rId27"/>
    <p:sldId id="296" r:id="rId28"/>
    <p:sldId id="298" r:id="rId29"/>
    <p:sldId id="297" r:id="rId30"/>
    <p:sldId id="325" r:id="rId31"/>
    <p:sldId id="326" r:id="rId32"/>
    <p:sldId id="289" r:id="rId33"/>
    <p:sldId id="290" r:id="rId34"/>
    <p:sldId id="291" r:id="rId35"/>
    <p:sldId id="306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98502-1CAA-469F-B6F0-DEE62329500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1D1F-794F-476E-9185-D445A8166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BDA7-196B-473A-ABAB-B9D965B418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3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2FF82-6BD2-48AC-B15F-3C838FC326BA}" type="slidenum">
              <a:rPr lang="da-DK"/>
              <a:pPr/>
              <a:t>9</a:t>
            </a:fld>
            <a:endParaRPr lang="da-DK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094413" cy="3429000"/>
          </a:xfrm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7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03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470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47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7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7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5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4FB9E-E26A-4755-814D-05BDD2C6EFCA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9460EA-621A-40A3-BFEE-12BA4C4DD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cid:image006.gif@01D1707B.8C261790" TargetMode="External"/><Relationship Id="rId3" Type="http://schemas.openxmlformats.org/officeDocument/2006/relationships/image" Target="cid:image001.gif@01D1707B.8C261790" TargetMode="External"/><Relationship Id="rId7" Type="http://schemas.openxmlformats.org/officeDocument/2006/relationships/image" Target="cid:image003.gif@01D1707B.8C261790" TargetMode="External"/><Relationship Id="rId12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11" Type="http://schemas.openxmlformats.org/officeDocument/2006/relationships/image" Target="cid:image005.gif@01D1707B.8C261790" TargetMode="External"/><Relationship Id="rId5" Type="http://schemas.openxmlformats.org/officeDocument/2006/relationships/image" Target="cid:image002.gif@01D1707B.8C261790" TargetMode="External"/><Relationship Id="rId10" Type="http://schemas.openxmlformats.org/officeDocument/2006/relationships/image" Target="../media/image33.gif"/><Relationship Id="rId4" Type="http://schemas.openxmlformats.org/officeDocument/2006/relationships/image" Target="../media/image30.gif"/><Relationship Id="rId9" Type="http://schemas.openxmlformats.org/officeDocument/2006/relationships/image" Target="cid:image004.gif@01D1707B.8C2617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164" y="217284"/>
            <a:ext cx="9454836" cy="155719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POCT: Radiometer ABL90 FLEX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73244"/>
            <a:ext cx="9144000" cy="42132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5375" y="2073244"/>
            <a:ext cx="2797520" cy="42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241109_Rmed_RTC_00078"/>
          <p:cNvPicPr>
            <a:picLocks noChangeAspect="1" noChangeArrowheads="1"/>
          </p:cNvPicPr>
          <p:nvPr/>
        </p:nvPicPr>
        <p:blipFill>
          <a:blip r:embed="rId2" cstate="print"/>
          <a:srcRect l="8997" t="35306" r="7982" b="19287"/>
          <a:stretch>
            <a:fillRect/>
          </a:stretch>
        </p:blipFill>
        <p:spPr bwMode="auto">
          <a:xfrm>
            <a:off x="5815014" y="2355850"/>
            <a:ext cx="4681537" cy="1917700"/>
          </a:xfrm>
          <a:prstGeom prst="rect">
            <a:avLst/>
          </a:prstGeom>
          <a:noFill/>
        </p:spPr>
      </p:pic>
      <p:pic>
        <p:nvPicPr>
          <p:cNvPr id="242691" name="Picture 3" descr="241109_Rmed_RTC_00119"/>
          <p:cNvPicPr>
            <a:picLocks noChangeAspect="1" noChangeArrowheads="1"/>
          </p:cNvPicPr>
          <p:nvPr/>
        </p:nvPicPr>
        <p:blipFill>
          <a:blip r:embed="rId3" cstate="print"/>
          <a:srcRect l="22006" t="17697" r="19978" b="27533"/>
          <a:stretch>
            <a:fillRect/>
          </a:stretch>
        </p:blipFill>
        <p:spPr bwMode="auto">
          <a:xfrm>
            <a:off x="1631951" y="3529013"/>
            <a:ext cx="4176713" cy="2952750"/>
          </a:xfrm>
          <a:prstGeom prst="rect">
            <a:avLst/>
          </a:prstGeom>
          <a:noFill/>
        </p:spPr>
      </p:pic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288" y="333376"/>
            <a:ext cx="8215312" cy="830263"/>
          </a:xfrm>
        </p:spPr>
        <p:txBody>
          <a:bodyPr>
            <a:normAutofit/>
          </a:bodyPr>
          <a:lstStyle/>
          <a:p>
            <a:r>
              <a:rPr lang="en-US" dirty="0"/>
              <a:t>Inside of ABL90 FLEX Solution Pack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19289" y="2319338"/>
            <a:ext cx="1368425" cy="1655762"/>
            <a:chOff x="249" y="1389"/>
            <a:chExt cx="862" cy="1043"/>
          </a:xfrm>
        </p:grpSpPr>
        <p:sp>
          <p:nvSpPr>
            <p:cNvPr id="242694" name="Freeform 6"/>
            <p:cNvSpPr>
              <a:spLocks/>
            </p:cNvSpPr>
            <p:nvPr/>
          </p:nvSpPr>
          <p:spPr bwMode="auto">
            <a:xfrm>
              <a:off x="657" y="1797"/>
              <a:ext cx="454" cy="6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454" y="182"/>
                </a:cxn>
                <a:cxn ang="0">
                  <a:pos x="454" y="635"/>
                </a:cxn>
              </a:cxnLst>
              <a:rect l="0" t="0" r="r" b="b"/>
              <a:pathLst>
                <a:path w="454" h="635">
                  <a:moveTo>
                    <a:pt x="0" y="0"/>
                  </a:moveTo>
                  <a:lnTo>
                    <a:pt x="0" y="182"/>
                  </a:lnTo>
                  <a:lnTo>
                    <a:pt x="454" y="182"/>
                  </a:lnTo>
                  <a:lnTo>
                    <a:pt x="454" y="635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  <p:sp>
          <p:nvSpPr>
            <p:cNvPr id="242695" name="Text Box 7"/>
            <p:cNvSpPr txBox="1">
              <a:spLocks noChangeArrowheads="1"/>
            </p:cNvSpPr>
            <p:nvPr/>
          </p:nvSpPr>
          <p:spPr bwMode="auto">
            <a:xfrm>
              <a:off x="249" y="1389"/>
              <a:ext cx="771" cy="441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>
              <a:spAutoFit/>
            </a:bodyPr>
            <a:lstStyle/>
            <a:p>
              <a:r>
                <a:rPr lang="en-US" sz="1200" dirty="0"/>
                <a:t>Barcodes on every solution pouch</a:t>
              </a:r>
            </a:p>
          </p:txBody>
        </p:sp>
      </p:grp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7781925" y="3652838"/>
            <a:ext cx="1296988" cy="3608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r>
              <a:rPr lang="en-US" sz="1400"/>
              <a:t>BACK</a:t>
            </a:r>
          </a:p>
        </p:txBody>
      </p:sp>
      <p:sp>
        <p:nvSpPr>
          <p:cNvPr id="242697" name="Text Box 9"/>
          <p:cNvSpPr txBox="1">
            <a:spLocks noChangeArrowheads="1"/>
          </p:cNvSpPr>
          <p:nvPr/>
        </p:nvSpPr>
        <p:spPr bwMode="auto">
          <a:xfrm>
            <a:off x="3000375" y="5632450"/>
            <a:ext cx="1296988" cy="36085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FRONT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70451" y="4576766"/>
            <a:ext cx="2160588" cy="1441450"/>
            <a:chOff x="2108" y="2811"/>
            <a:chExt cx="1361" cy="908"/>
          </a:xfrm>
        </p:grpSpPr>
        <p:sp>
          <p:nvSpPr>
            <p:cNvPr id="242699" name="Text Box 11"/>
            <p:cNvSpPr txBox="1">
              <a:spLocks noChangeArrowheads="1"/>
            </p:cNvSpPr>
            <p:nvPr/>
          </p:nvSpPr>
          <p:spPr bwMode="auto">
            <a:xfrm>
              <a:off x="2426" y="3265"/>
              <a:ext cx="1043" cy="45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 lIns="72000" tIns="72000" rIns="72000" bIns="72000">
              <a:spAutoFit/>
            </a:bodyPr>
            <a:lstStyle/>
            <a:p>
              <a:r>
                <a:rPr lang="en-US" sz="1200"/>
                <a:t>Connection tubes press down into pouch</a:t>
              </a:r>
            </a:p>
          </p:txBody>
        </p:sp>
        <p:sp>
          <p:nvSpPr>
            <p:cNvPr id="242700" name="Freeform 12"/>
            <p:cNvSpPr>
              <a:spLocks/>
            </p:cNvSpPr>
            <p:nvPr/>
          </p:nvSpPr>
          <p:spPr bwMode="auto">
            <a:xfrm>
              <a:off x="2108" y="2811"/>
              <a:ext cx="861" cy="454"/>
            </a:xfrm>
            <a:custGeom>
              <a:avLst/>
              <a:gdLst/>
              <a:ahLst/>
              <a:cxnLst>
                <a:cxn ang="0">
                  <a:pos x="861" y="454"/>
                </a:cxn>
                <a:cxn ang="0">
                  <a:pos x="861" y="272"/>
                </a:cxn>
                <a:cxn ang="0">
                  <a:pos x="589" y="0"/>
                </a:cxn>
                <a:cxn ang="0">
                  <a:pos x="0" y="0"/>
                </a:cxn>
              </a:cxnLst>
              <a:rect l="0" t="0" r="r" b="b"/>
              <a:pathLst>
                <a:path w="861" h="454">
                  <a:moveTo>
                    <a:pt x="861" y="454"/>
                  </a:moveTo>
                  <a:lnTo>
                    <a:pt x="861" y="272"/>
                  </a:lnTo>
                  <a:lnTo>
                    <a:pt x="589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32175" y="2308225"/>
            <a:ext cx="1728788" cy="1841500"/>
            <a:chOff x="1202" y="1389"/>
            <a:chExt cx="1089" cy="1179"/>
          </a:xfrm>
        </p:grpSpPr>
        <p:sp>
          <p:nvSpPr>
            <p:cNvPr id="242702" name="Freeform 14"/>
            <p:cNvSpPr>
              <a:spLocks/>
            </p:cNvSpPr>
            <p:nvPr/>
          </p:nvSpPr>
          <p:spPr bwMode="auto">
            <a:xfrm flipH="1">
              <a:off x="1293" y="1797"/>
              <a:ext cx="454" cy="7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2"/>
                </a:cxn>
                <a:cxn ang="0">
                  <a:pos x="454" y="182"/>
                </a:cxn>
                <a:cxn ang="0">
                  <a:pos x="454" y="635"/>
                </a:cxn>
              </a:cxnLst>
              <a:rect l="0" t="0" r="r" b="b"/>
              <a:pathLst>
                <a:path w="454" h="635">
                  <a:moveTo>
                    <a:pt x="0" y="0"/>
                  </a:moveTo>
                  <a:lnTo>
                    <a:pt x="0" y="182"/>
                  </a:lnTo>
                  <a:lnTo>
                    <a:pt x="454" y="182"/>
                  </a:lnTo>
                  <a:lnTo>
                    <a:pt x="454" y="635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  <p:sp>
          <p:nvSpPr>
            <p:cNvPr id="242703" name="Text Box 15"/>
            <p:cNvSpPr txBox="1">
              <a:spLocks noChangeArrowheads="1"/>
            </p:cNvSpPr>
            <p:nvPr/>
          </p:nvSpPr>
          <p:spPr bwMode="auto">
            <a:xfrm>
              <a:off x="1202" y="1389"/>
              <a:ext cx="1089" cy="4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r>
                <a:rPr lang="en-US" sz="1200"/>
                <a:t>Foil strip detects a current if solution leaks from pouch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69014" y="3933825"/>
            <a:ext cx="1296987" cy="704850"/>
            <a:chOff x="2971" y="2478"/>
            <a:chExt cx="817" cy="444"/>
          </a:xfrm>
        </p:grpSpPr>
        <p:sp>
          <p:nvSpPr>
            <p:cNvPr id="242705" name="Text Box 17"/>
            <p:cNvSpPr txBox="1">
              <a:spLocks noChangeArrowheads="1"/>
            </p:cNvSpPr>
            <p:nvPr/>
          </p:nvSpPr>
          <p:spPr bwMode="auto">
            <a:xfrm>
              <a:off x="2971" y="2709"/>
              <a:ext cx="817" cy="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r>
                <a:rPr lang="en-US" sz="1200"/>
                <a:t>Pump tubing</a:t>
              </a:r>
            </a:p>
          </p:txBody>
        </p:sp>
        <p:sp>
          <p:nvSpPr>
            <p:cNvPr id="242706" name="Line 18"/>
            <p:cNvSpPr>
              <a:spLocks noChangeShapeType="1"/>
            </p:cNvSpPr>
            <p:nvPr/>
          </p:nvSpPr>
          <p:spPr bwMode="auto">
            <a:xfrm flipV="1">
              <a:off x="3380" y="2478"/>
              <a:ext cx="0" cy="2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oval" w="med" len="med"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292976" y="4005264"/>
            <a:ext cx="1152525" cy="1239837"/>
            <a:chOff x="3742" y="2523"/>
            <a:chExt cx="726" cy="781"/>
          </a:xfrm>
        </p:grpSpPr>
        <p:sp>
          <p:nvSpPr>
            <p:cNvPr id="242708" name="Text Box 20"/>
            <p:cNvSpPr txBox="1">
              <a:spLocks noChangeArrowheads="1"/>
            </p:cNvSpPr>
            <p:nvPr/>
          </p:nvSpPr>
          <p:spPr bwMode="auto">
            <a:xfrm>
              <a:off x="3742" y="2976"/>
              <a:ext cx="726" cy="32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r>
                <a:rPr lang="en-US" sz="1200"/>
                <a:t>Connection to waste</a:t>
              </a:r>
            </a:p>
          </p:txBody>
        </p:sp>
        <p:sp>
          <p:nvSpPr>
            <p:cNvPr id="242709" name="Freeform 21"/>
            <p:cNvSpPr>
              <a:spLocks/>
            </p:cNvSpPr>
            <p:nvPr/>
          </p:nvSpPr>
          <p:spPr bwMode="auto">
            <a:xfrm>
              <a:off x="3969" y="2523"/>
              <a:ext cx="135" cy="453"/>
            </a:xfrm>
            <a:custGeom>
              <a:avLst/>
              <a:gdLst/>
              <a:ahLst/>
              <a:cxnLst>
                <a:cxn ang="0">
                  <a:pos x="226" y="452"/>
                </a:cxn>
                <a:cxn ang="0">
                  <a:pos x="226" y="226"/>
                </a:cxn>
                <a:cxn ang="0">
                  <a:pos x="0" y="0"/>
                </a:cxn>
              </a:cxnLst>
              <a:rect l="0" t="0" r="r" b="b"/>
              <a:pathLst>
                <a:path w="226" h="452">
                  <a:moveTo>
                    <a:pt x="226" y="452"/>
                  </a:moveTo>
                  <a:lnTo>
                    <a:pt x="226" y="226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solid"/>
              <a:round/>
              <a:headEnd type="none" w="med" len="med"/>
              <a:tailEnd type="oval" w="med" len="med"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661400" y="2565400"/>
            <a:ext cx="1441450" cy="3608388"/>
            <a:chOff x="4604" y="1616"/>
            <a:chExt cx="908" cy="2273"/>
          </a:xfrm>
        </p:grpSpPr>
        <p:sp>
          <p:nvSpPr>
            <p:cNvPr id="242711" name="Text Box 23"/>
            <p:cNvSpPr txBox="1">
              <a:spLocks noChangeArrowheads="1"/>
            </p:cNvSpPr>
            <p:nvPr/>
          </p:nvSpPr>
          <p:spPr bwMode="auto">
            <a:xfrm>
              <a:off x="4604" y="2750"/>
              <a:ext cx="908" cy="113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r>
                <a:rPr lang="en-US" sz="1200"/>
                <a:t>Connection tubes have different lengths and penetrate at different times to make it a lighter “press” when connecting the tubes</a:t>
              </a:r>
            </a:p>
          </p:txBody>
        </p:sp>
        <p:sp>
          <p:nvSpPr>
            <p:cNvPr id="242712" name="Rectangle 24"/>
            <p:cNvSpPr>
              <a:spLocks noChangeArrowheads="1"/>
            </p:cNvSpPr>
            <p:nvPr/>
          </p:nvSpPr>
          <p:spPr bwMode="auto">
            <a:xfrm>
              <a:off x="4967" y="1616"/>
              <a:ext cx="181" cy="680"/>
            </a:xfrm>
            <a:prstGeom prst="rect">
              <a:avLst/>
            </a:prstGeom>
            <a:noFill/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sp>
          <p:nvSpPr>
            <p:cNvPr id="242713" name="Line 25"/>
            <p:cNvSpPr>
              <a:spLocks noChangeShapeType="1"/>
            </p:cNvSpPr>
            <p:nvPr/>
          </p:nvSpPr>
          <p:spPr bwMode="auto">
            <a:xfrm>
              <a:off x="5057" y="2296"/>
              <a:ext cx="0" cy="454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8805863" y="1555750"/>
            <a:ext cx="1439862" cy="1225550"/>
            <a:chOff x="4695" y="980"/>
            <a:chExt cx="907" cy="772"/>
          </a:xfrm>
        </p:grpSpPr>
        <p:sp>
          <p:nvSpPr>
            <p:cNvPr id="242715" name="Line 27"/>
            <p:cNvSpPr>
              <a:spLocks noChangeShapeType="1"/>
            </p:cNvSpPr>
            <p:nvPr/>
          </p:nvSpPr>
          <p:spPr bwMode="auto">
            <a:xfrm>
              <a:off x="5329" y="1344"/>
              <a:ext cx="0" cy="408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oval" w="med" len="med"/>
            </a:ln>
            <a:effectLst/>
          </p:spPr>
          <p:txBody>
            <a:bodyPr lIns="72000" tIns="72000" rIns="72000" bIns="72000" anchor="ctr"/>
            <a:lstStyle/>
            <a:p>
              <a:endParaRPr lang="en-US"/>
            </a:p>
          </p:txBody>
        </p:sp>
        <p:sp>
          <p:nvSpPr>
            <p:cNvPr id="242716" name="Text Box 28"/>
            <p:cNvSpPr txBox="1">
              <a:spLocks noChangeArrowheads="1"/>
            </p:cNvSpPr>
            <p:nvPr/>
          </p:nvSpPr>
          <p:spPr bwMode="auto">
            <a:xfrm>
              <a:off x="4695" y="980"/>
              <a:ext cx="907" cy="44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72000" tIns="72000" rIns="72000" bIns="72000">
              <a:spAutoFit/>
            </a:bodyPr>
            <a:lstStyle/>
            <a:p>
              <a:r>
                <a:rPr lang="en-US" sz="1200"/>
                <a:t>Flow selector controlled by analyzer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7936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5484"/>
          </a:xfrm>
        </p:spPr>
        <p:txBody>
          <a:bodyPr/>
          <a:lstStyle/>
          <a:p>
            <a:r>
              <a:rPr lang="en-US" dirty="0"/>
              <a:t>Activating New Solution Pack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2" y="1413599"/>
            <a:ext cx="2566421" cy="156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24" y="3123446"/>
            <a:ext cx="2581319" cy="157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23" y="4757439"/>
            <a:ext cx="2566420" cy="15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128" y="1943505"/>
            <a:ext cx="406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Pull red pin out of the new solution pack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9039" y="3675707"/>
            <a:ext cx="374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palms of hands over the edges of the lid as shown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3895" y="5355086"/>
            <a:ext cx="3259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tabs must click into place foe the solution pack to be activated correctly</a:t>
            </a:r>
          </a:p>
        </p:txBody>
      </p:sp>
    </p:spTree>
    <p:extLst>
      <p:ext uri="{BB962C8B-B14F-4D97-AF65-F5344CB8AC3E}">
        <p14:creationId xmlns:p14="http://schemas.microsoft.com/office/powerpoint/2010/main" val="376728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ABL90 FLEX Solution Pack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Before inserting the solution pack the airtight foil pouches must be opened and connected with the flow selector in the top</a:t>
            </a:r>
          </a:p>
          <a:p>
            <a:r>
              <a:rPr lang="en-US" sz="1800" dirty="0"/>
              <a:t>When the top is pressed down and completely horizontal the solution pack fits to the analyzer </a:t>
            </a:r>
          </a:p>
        </p:txBody>
      </p:sp>
      <p:pic>
        <p:nvPicPr>
          <p:cNvPr id="175108" name="Picture 4" descr="241109_Rmed_RTC_00095"/>
          <p:cNvPicPr>
            <a:picLocks noChangeAspect="1" noChangeArrowheads="1"/>
          </p:cNvPicPr>
          <p:nvPr/>
        </p:nvPicPr>
        <p:blipFill>
          <a:blip r:embed="rId2" cstate="print"/>
          <a:srcRect t="48676"/>
          <a:stretch>
            <a:fillRect/>
          </a:stretch>
        </p:blipFill>
        <p:spPr bwMode="auto">
          <a:xfrm>
            <a:off x="2495551" y="4090988"/>
            <a:ext cx="7199313" cy="2767012"/>
          </a:xfrm>
          <a:prstGeom prst="rect">
            <a:avLst/>
          </a:prstGeom>
          <a:noFill/>
        </p:spPr>
      </p:pic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2927351" y="3573464"/>
            <a:ext cx="2663825" cy="42240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Unused solution pack</a:t>
            </a: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6095207" y="3553488"/>
            <a:ext cx="3744913" cy="42240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l"/>
            <a:r>
              <a:rPr lang="en-US">
                <a:solidFill>
                  <a:srgbClr val="0070C0"/>
                </a:solidFill>
              </a:rPr>
              <a:t>Solution pack ready for analyzer</a:t>
            </a:r>
          </a:p>
        </p:txBody>
      </p:sp>
    </p:spTree>
    <p:extLst>
      <p:ext uri="{BB962C8B-B14F-4D97-AF65-F5344CB8AC3E}">
        <p14:creationId xmlns:p14="http://schemas.microsoft.com/office/powerpoint/2010/main" val="37035566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Solution Pack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Enter Analyzer Status</a:t>
            </a:r>
          </a:p>
          <a:p>
            <a:pPr lvl="1"/>
            <a:r>
              <a:rPr lang="en-US" dirty="0"/>
              <a:t>Consumables</a:t>
            </a:r>
          </a:p>
          <a:p>
            <a:pPr lvl="1"/>
            <a:r>
              <a:rPr lang="en-US" dirty="0"/>
              <a:t>Replace</a:t>
            </a:r>
          </a:p>
          <a:p>
            <a:pPr lvl="1"/>
            <a:r>
              <a:rPr lang="en-US" dirty="0"/>
              <a:t>Replace Solution Pack</a:t>
            </a:r>
          </a:p>
          <a:p>
            <a:pPr lvl="1"/>
            <a:r>
              <a:rPr lang="en-US" dirty="0"/>
              <a:t>Lift inlet to capillary position and wait for the solution pack to unlock</a:t>
            </a:r>
          </a:p>
          <a:p>
            <a:pPr lvl="1"/>
            <a:r>
              <a:rPr lang="en-US" dirty="0"/>
              <a:t>Remove used solution pack</a:t>
            </a:r>
          </a:p>
          <a:p>
            <a:pPr lvl="1"/>
            <a:r>
              <a:rPr lang="en-US" dirty="0"/>
              <a:t>Insert new activated solution pack by pushing in firmly until a click is heard</a:t>
            </a:r>
          </a:p>
          <a:p>
            <a:pPr lvl="1"/>
            <a:r>
              <a:rPr lang="en-US" dirty="0"/>
              <a:t>When prompted by analyzer, close the inlet.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74" y="2160602"/>
            <a:ext cx="2444435" cy="18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5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Analyzer Main Screen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004935"/>
            <a:ext cx="10515600" cy="5190135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Sensor cassette icon shows 9893 test remaining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Solution pack icon shows 24 tests remaining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Data Logs contain Patient Results, Calibrations, QC and replacements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Analyzer Status-the color of the traffic light on the button shows the overall status of the analyzer.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603" y="2399724"/>
            <a:ext cx="6205491" cy="43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6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en-US" dirty="0"/>
              <a:t>Analyzer Status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416" y="1749425"/>
            <a:ext cx="3524104" cy="43513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46800" y="1893769"/>
            <a:ext cx="4978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Check the top left corner of the screen to ensure READY mode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analyzer will always tell you what it is doing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Calibration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QC Measurement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Green light at the sample port-Ready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Yellow light – Caution</a:t>
            </a:r>
          </a:p>
          <a:p>
            <a:pPr marL="342900" lvl="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Red light- Not operational</a:t>
            </a:r>
          </a:p>
          <a:p>
            <a:endParaRPr lang="en-US" dirty="0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4354215" y="2224889"/>
            <a:ext cx="1792585" cy="2408221"/>
            <a:chOff x="0" y="0"/>
            <a:chExt cx="7340" cy="755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"/>
              <a:ext cx="7340" cy="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2420" y="8"/>
              <a:ext cx="2" cy="552"/>
              <a:chOff x="2420" y="8"/>
              <a:chExt cx="2" cy="552"/>
            </a:xfrm>
          </p:grpSpPr>
          <p:sp>
            <p:nvSpPr>
              <p:cNvPr id="10" name="Freeform 3"/>
              <p:cNvSpPr>
                <a:spLocks/>
              </p:cNvSpPr>
              <p:nvPr/>
            </p:nvSpPr>
            <p:spPr bwMode="auto">
              <a:xfrm>
                <a:off x="2420" y="8"/>
                <a:ext cx="2" cy="552"/>
              </a:xfrm>
              <a:custGeom>
                <a:avLst/>
                <a:gdLst>
                  <a:gd name="T0" fmla="+- 0 8 8"/>
                  <a:gd name="T1" fmla="*/ 8 h 552"/>
                  <a:gd name="T2" fmla="+- 0 560 8"/>
                  <a:gd name="T3" fmla="*/ 560 h 552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552">
                    <a:moveTo>
                      <a:pt x="0" y="0"/>
                    </a:moveTo>
                    <a:lnTo>
                      <a:pt x="0" y="552"/>
                    </a:lnTo>
                  </a:path>
                </a:pathLst>
              </a:cu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ight Arrow 2"/>
          <p:cNvSpPr/>
          <p:nvPr/>
        </p:nvSpPr>
        <p:spPr>
          <a:xfrm>
            <a:off x="4015980" y="6415370"/>
            <a:ext cx="1858502" cy="155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en-US" dirty="0"/>
              <a:t>Analyzer status elements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11" y="1685925"/>
            <a:ext cx="6120821" cy="4351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38151" y="1968768"/>
            <a:ext cx="46156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Analyzer Status button (traffic light) when clicked will open up to this screen so you can access detailed information.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Recommended Actions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Calibrations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Quality Control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Consumables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Other Activities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System Messages</a:t>
            </a:r>
          </a:p>
        </p:txBody>
      </p:sp>
    </p:spTree>
    <p:extLst>
      <p:ext uri="{BB962C8B-B14F-4D97-AF65-F5344CB8AC3E}">
        <p14:creationId xmlns:p14="http://schemas.microsoft.com/office/powerpoint/2010/main" val="205830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Calibrations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024673" y="1690688"/>
            <a:ext cx="5595042" cy="3632014"/>
            <a:chOff x="0" y="963"/>
            <a:chExt cx="5584" cy="4188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3"/>
              <a:ext cx="5584" cy="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2"/>
            <p:cNvGrpSpPr>
              <a:grpSpLocks/>
            </p:cNvGrpSpPr>
            <p:nvPr/>
          </p:nvGrpSpPr>
          <p:grpSpPr bwMode="auto">
            <a:xfrm>
              <a:off x="1292" y="1204"/>
              <a:ext cx="120" cy="120"/>
              <a:chOff x="1292" y="1204"/>
              <a:chExt cx="120" cy="120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1292" y="1204"/>
                <a:ext cx="120" cy="120"/>
              </a:xfrm>
              <a:custGeom>
                <a:avLst/>
                <a:gdLst>
                  <a:gd name="T0" fmla="+- 0 1412 1292"/>
                  <a:gd name="T1" fmla="*/ T0 w 120"/>
                  <a:gd name="T2" fmla="+- 0 1204 1204"/>
                  <a:gd name="T3" fmla="*/ 1204 h 120"/>
                  <a:gd name="T4" fmla="+- 0 1292 1292"/>
                  <a:gd name="T5" fmla="*/ T4 w 120"/>
                  <a:gd name="T6" fmla="+- 0 1204 1204"/>
                  <a:gd name="T7" fmla="*/ 1204 h 120"/>
                  <a:gd name="T8" fmla="+- 0 1352 1292"/>
                  <a:gd name="T9" fmla="*/ T8 w 120"/>
                  <a:gd name="T10" fmla="+- 0 1324 1204"/>
                  <a:gd name="T11" fmla="*/ 1324 h 120"/>
                  <a:gd name="T12" fmla="+- 0 1412 1292"/>
                  <a:gd name="T13" fmla="*/ T12 w 120"/>
                  <a:gd name="T14" fmla="+- 0 1204 1204"/>
                  <a:gd name="T15" fmla="*/ 1204 h 1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0" h="120">
                    <a:moveTo>
                      <a:pt x="120" y="0"/>
                    </a:moveTo>
                    <a:lnTo>
                      <a:pt x="0" y="0"/>
                    </a:lnTo>
                    <a:lnTo>
                      <a:pt x="60" y="12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97529" y="2003763"/>
            <a:ext cx="43456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green check (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√)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means the calibration was accepted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red question mark (?) </a:t>
            </a:r>
            <a:r>
              <a:rPr lang="en-US" dirty="0"/>
              <a:t>means there were errors during calibration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A clock means there are pending or overdue calibrations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To start a calibration highlight calibration type and then press Calibration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To view calibration results press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6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Calibrations with Errors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677338" y="1620570"/>
            <a:ext cx="3676461" cy="4916031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Notice the yellow traffic light</a:t>
            </a:r>
          </a:p>
          <a:p>
            <a:r>
              <a:rPr lang="en-US" sz="2400" dirty="0"/>
              <a:t>When the traffic light is clicked it opens this screen. You can see there is a problem with a calibration, QC and consumables.</a:t>
            </a:r>
          </a:p>
          <a:p>
            <a:r>
              <a:rPr lang="en-US" sz="2400" dirty="0" err="1"/>
              <a:t>tHb</a:t>
            </a:r>
            <a:r>
              <a:rPr lang="en-US" sz="2400" dirty="0"/>
              <a:t> is overdue and the red question mark means there was an error during calibration</a:t>
            </a:r>
          </a:p>
          <a:p>
            <a:r>
              <a:rPr lang="en-US" sz="2400" dirty="0"/>
              <a:t>Click Result tab to see next screen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6" y="1928388"/>
            <a:ext cx="6991287" cy="470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2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Calibration Errors</a:t>
            </a:r>
          </a:p>
        </p:txBody>
      </p:sp>
      <p:pic>
        <p:nvPicPr>
          <p:cNvPr id="4" name="Content Placeholder 4" descr="Example Cal error Lact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762251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7713552" y="3223034"/>
            <a:ext cx="2752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calibration results are shown here. In this example lactate shows an error.</a:t>
            </a:r>
          </a:p>
          <a:p>
            <a:r>
              <a:rPr lang="en-US" dirty="0"/>
              <a:t>For more information press Messages</a:t>
            </a:r>
          </a:p>
        </p:txBody>
      </p:sp>
    </p:spTree>
    <p:extLst>
      <p:ext uri="{BB962C8B-B14F-4D97-AF65-F5344CB8AC3E}">
        <p14:creationId xmlns:p14="http://schemas.microsoft.com/office/powerpoint/2010/main" val="54623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7016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000"/>
            <a:ext cx="10515600" cy="5160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After completion of this course the learner will be able :</a:t>
            </a:r>
          </a:p>
          <a:p>
            <a:r>
              <a:rPr lang="en-US" sz="2400" dirty="0"/>
              <a:t>Identify the ABL90 FLEX components and their functions</a:t>
            </a:r>
          </a:p>
          <a:p>
            <a:r>
              <a:rPr lang="en-US" sz="2400" dirty="0"/>
              <a:t>Demonstrate how to replace a sensor cassette and solution pack</a:t>
            </a:r>
          </a:p>
          <a:p>
            <a:r>
              <a:rPr lang="en-US" sz="2400" dirty="0"/>
              <a:t>Demonstrate how to check internal QC and Calibrations and troubleshoot errors</a:t>
            </a:r>
          </a:p>
          <a:p>
            <a:r>
              <a:rPr lang="en-US" sz="2400" dirty="0"/>
              <a:t>Demonstrate how to run External Ampoule based QC</a:t>
            </a:r>
          </a:p>
          <a:p>
            <a:r>
              <a:rPr lang="en-US" sz="2400" dirty="0"/>
              <a:t>Demonstrate how to run a patient</a:t>
            </a:r>
          </a:p>
          <a:p>
            <a:r>
              <a:rPr lang="en-US" sz="2400" dirty="0"/>
              <a:t>Demonstrate routine maintenance procedures</a:t>
            </a:r>
          </a:p>
          <a:p>
            <a:r>
              <a:rPr lang="en-US" sz="2400" dirty="0"/>
              <a:t>Verbalize how to troubleshoot analyzer errors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28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Calibration Errors</a:t>
            </a:r>
          </a:p>
        </p:txBody>
      </p:sp>
      <p:pic>
        <p:nvPicPr>
          <p:cNvPr id="4" name="Content Placeholder 5" descr="Cal error mess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870893"/>
            <a:ext cx="6474748" cy="4351338"/>
          </a:xfrm>
        </p:spPr>
      </p:pic>
      <p:sp>
        <p:nvSpPr>
          <p:cNvPr id="7" name="TextBox 6"/>
          <p:cNvSpPr txBox="1"/>
          <p:nvPr/>
        </p:nvSpPr>
        <p:spPr>
          <a:xfrm>
            <a:off x="7767873" y="3385996"/>
            <a:ext cx="3005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message shown for lactate.</a:t>
            </a:r>
          </a:p>
          <a:p>
            <a:r>
              <a:rPr lang="en-US" dirty="0"/>
              <a:t>Press Troubleshoot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3780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Calibration Errors</a:t>
            </a:r>
          </a:p>
        </p:txBody>
      </p:sp>
      <p:pic>
        <p:nvPicPr>
          <p:cNvPr id="4" name="Picture 2" descr="C:\Users\ehugh\Pictures\ABL90\Cal troubleshooting mess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956" y="1690688"/>
            <a:ext cx="6211442" cy="46585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04088" y="3476530"/>
            <a:ext cx="3087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troubleshooting guide will give you an interpretation of the error and actions to take to correct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65413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On</a:t>
            </a:r>
          </a:p>
        </p:txBody>
      </p:sp>
      <p:pic>
        <p:nvPicPr>
          <p:cNvPr id="4" name="image65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84348" y="1825625"/>
            <a:ext cx="5212543" cy="3941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5469" y="3204927"/>
            <a:ext cx="2188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 on using your BARCODE ID. </a:t>
            </a:r>
            <a:r>
              <a:rPr lang="en-US" dirty="0">
                <a:solidFill>
                  <a:srgbClr val="FF0000"/>
                </a:solidFill>
              </a:rPr>
              <a:t>Sharing operator’s code is against the VA Rules of Behavior!</a:t>
            </a:r>
          </a:p>
        </p:txBody>
      </p:sp>
    </p:spTree>
    <p:extLst>
      <p:ext uri="{BB962C8B-B14F-4D97-AF65-F5344CB8AC3E}">
        <p14:creationId xmlns:p14="http://schemas.microsoft.com/office/powerpoint/2010/main" val="1737583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Built-in QC is run every 8 hours (one of each level)</a:t>
            </a:r>
          </a:p>
          <a:p>
            <a:r>
              <a:rPr lang="en-US" dirty="0"/>
              <a:t>External QC is run after any major system maintenance including sensor and/or solution cartridges, after software upgrades and at least every 30 days.</a:t>
            </a:r>
          </a:p>
          <a:p>
            <a:r>
              <a:rPr lang="en-US" dirty="0"/>
              <a:t>Room temperature QC ampoules are shaken vigorously for 15 seconds and tapped so that all solution collects at bottom.</a:t>
            </a:r>
          </a:p>
          <a:p>
            <a:r>
              <a:rPr lang="en-US" dirty="0"/>
              <a:t>Use ampoule opener to break off ampoule neck.</a:t>
            </a:r>
          </a:p>
          <a:p>
            <a:r>
              <a:rPr lang="en-US" dirty="0"/>
              <a:t>Place in </a:t>
            </a:r>
            <a:r>
              <a:rPr lang="en-US" dirty="0" err="1"/>
              <a:t>Qualicheck</a:t>
            </a:r>
            <a:r>
              <a:rPr lang="en-US" dirty="0"/>
              <a:t> adapter, lift inlet to syringe position and select Ampoule-QC.</a:t>
            </a:r>
          </a:p>
          <a:p>
            <a:r>
              <a:rPr lang="en-US" dirty="0"/>
              <a:t>Place adapter tip against inlet gasket with “R” facing up</a:t>
            </a:r>
          </a:p>
          <a:p>
            <a:r>
              <a:rPr lang="en-US" dirty="0"/>
              <a:t>When prompted by analyzer, remove adapter and close inlet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8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9"/>
          </a:xfrm>
        </p:spPr>
        <p:txBody>
          <a:bodyPr>
            <a:normAutofit fontScale="90000"/>
          </a:bodyPr>
          <a:lstStyle/>
          <a:p>
            <a:r>
              <a:rPr lang="en-US" dirty="0"/>
              <a:t>QC Status</a:t>
            </a:r>
          </a:p>
        </p:txBody>
      </p:sp>
      <p:pic>
        <p:nvPicPr>
          <p:cNvPr id="3" name="image6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379" y="2033172"/>
            <a:ext cx="5088047" cy="36123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546678"/>
            <a:ext cx="46987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status for the both the built-in QC and the Ampoule-based QC is shown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chemeClr val="accent6"/>
                </a:solidFill>
              </a:rPr>
              <a:t>green check (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√)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means the last measurement was accepted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red question (?) </a:t>
            </a:r>
            <a:r>
              <a:rPr lang="en-US" dirty="0"/>
              <a:t>mark means there was an error in the last calibration or an analyzer error during the QC measurement</a:t>
            </a:r>
          </a:p>
          <a:p>
            <a:r>
              <a:rPr lang="en-US" dirty="0"/>
              <a:t>To repeat a built-in QC highlight the level to be run and then press Start QC</a:t>
            </a:r>
          </a:p>
        </p:txBody>
      </p:sp>
    </p:spTree>
    <p:extLst>
      <p:ext uri="{BB962C8B-B14F-4D97-AF65-F5344CB8AC3E}">
        <p14:creationId xmlns:p14="http://schemas.microsoft.com/office/powerpoint/2010/main" val="137320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Running Patient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Sample: Arterial, Venous or Mixed Venous specimen collected using a Safe PICO syringe</a:t>
            </a:r>
          </a:p>
          <a:p>
            <a:r>
              <a:rPr lang="en-US" dirty="0"/>
              <a:t>Labeling Requirements: </a:t>
            </a:r>
            <a:r>
              <a:rPr lang="en-US" b="1" dirty="0"/>
              <a:t>Full Name &amp; Full SSN ( Lab Policy 113-2)</a:t>
            </a:r>
          </a:p>
          <a:p>
            <a:r>
              <a:rPr lang="en-US" dirty="0"/>
              <a:t>Specimen Stability: 30 minutes after collection @ RT</a:t>
            </a:r>
          </a:p>
          <a:p>
            <a:r>
              <a:rPr lang="en-US" dirty="0"/>
              <a:t>Specimen Rejection: Clotted, Unlabeled or mislabeled, Large amount of bubbles, Insufficient specimen.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8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Processing-Syringe mode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668" y="1574339"/>
            <a:ext cx="4184034" cy="3880773"/>
          </a:xfrm>
        </p:spPr>
        <p:txBody>
          <a:bodyPr>
            <a:normAutofit/>
          </a:bodyPr>
          <a:lstStyle/>
          <a:p>
            <a:r>
              <a:rPr lang="en-US" b="1" dirty="0"/>
              <a:t>Lift</a:t>
            </a:r>
            <a:r>
              <a:rPr lang="en-US" dirty="0"/>
              <a:t> the inlet to the syringe position until the green light appears</a:t>
            </a:r>
          </a:p>
          <a:p>
            <a:r>
              <a:rPr lang="en-US" b="1" dirty="0"/>
              <a:t>Align</a:t>
            </a:r>
            <a:r>
              <a:rPr lang="en-US" dirty="0"/>
              <a:t> syringe with inlet gasket</a:t>
            </a:r>
          </a:p>
          <a:p>
            <a:r>
              <a:rPr lang="en-US" b="1" dirty="0"/>
              <a:t>Push </a:t>
            </a:r>
            <a:r>
              <a:rPr lang="en-US" dirty="0"/>
              <a:t>the syringe onto the inlet applying pressure to depress the inlet gasket</a:t>
            </a:r>
          </a:p>
          <a:p>
            <a:r>
              <a:rPr lang="en-US" b="1" dirty="0"/>
              <a:t>Hold</a:t>
            </a:r>
            <a:r>
              <a:rPr lang="en-US" dirty="0"/>
              <a:t> syringe in place while sample is automatically aspirated</a:t>
            </a:r>
          </a:p>
          <a:p>
            <a:r>
              <a:rPr lang="en-US" b="1" dirty="0"/>
              <a:t>Remove</a:t>
            </a:r>
            <a:r>
              <a:rPr lang="en-US" dirty="0"/>
              <a:t> syringe from inlet when prompted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2A564-4BF5-42EC-A2E3-E47DBCDF3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574339"/>
            <a:ext cx="4051829" cy="37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29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Running a patient -continued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en-US" dirty="0"/>
              <a:t>When prompted by analyzer, remove syringe and close inlet.</a:t>
            </a:r>
          </a:p>
          <a:p>
            <a:r>
              <a:rPr lang="en-US" dirty="0"/>
              <a:t>Enter information on Patient Identification screen using the barcode reader.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10" y="3040912"/>
            <a:ext cx="4938667" cy="31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7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Results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7340" y="1449728"/>
            <a:ext cx="7646662" cy="491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57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Results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0658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/>
        </p:nvSpPr>
        <p:spPr>
          <a:xfrm>
            <a:off x="838200" y="1466660"/>
            <a:ext cx="10515600" cy="413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marking next to a parameter indicates that it was measured without any fault.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“?”- Indicates an error in last QC run or calibration, or  sample problems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arrows(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indicate a result outside reference or normal range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arrows (   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indicate a result outside critical limit.(CAV result)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Triple arrows (</a:t>
            </a:r>
            <a:r>
              <a:rPr lang="en-US" sz="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)indicate a result is outside reportable range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 descr="down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546" y="3161263"/>
            <a:ext cx="1524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49" descr="up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46" y="3161263"/>
            <a:ext cx="13335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50" descr="double down"/>
          <p:cNvPicPr/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56" y="3533298"/>
            <a:ext cx="1619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51" descr="double up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81" y="3533298"/>
            <a:ext cx="142875" cy="2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52" descr="triple down"/>
          <p:cNvPicPr/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31" y="3892068"/>
            <a:ext cx="161925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53" descr="triple up"/>
          <p:cNvPicPr/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995" y="3892157"/>
            <a:ext cx="1333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913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0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provider order is required </a:t>
            </a:r>
            <a:r>
              <a:rPr lang="en-US" dirty="0">
                <a:solidFill>
                  <a:srgbClr val="FF0000"/>
                </a:solidFill>
              </a:rPr>
              <a:t>PRIOR</a:t>
            </a:r>
            <a:r>
              <a:rPr lang="en-US" dirty="0"/>
              <a:t> to performing any POCT testing.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Sample: Safe PICO syringe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Only approved Respiratory Therapy Personnel may operate the instrument.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71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Reporting Results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0658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/>
        </p:nvSpPr>
        <p:spPr>
          <a:xfrm>
            <a:off x="838200" y="1466660"/>
            <a:ext cx="10515600" cy="413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 all results in Vista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Turn around time: STAT &amp; Critical = 30 minutes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Mandatory Critical Values Documentation:</a:t>
            </a: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 Name</a:t>
            </a: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Provider’s name</a:t>
            </a: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 &amp; Time of call</a:t>
            </a: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initials</a:t>
            </a: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VRB-Read Back comment</a:t>
            </a:r>
          </a:p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Maintenance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80658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/>
        </p:nvSpPr>
        <p:spPr>
          <a:xfrm>
            <a:off x="838200" y="1466660"/>
            <a:ext cx="10515600" cy="413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Daily: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and Disinfect touch screen and analyzer exterior       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Weekly: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Clean the Inlet Gasket</a:t>
            </a: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73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ABL 90 FELX for Clots</a:t>
            </a:r>
            <a:br>
              <a:rPr lang="en-US" dirty="0"/>
            </a:br>
            <a:r>
              <a:rPr lang="en-US" dirty="0"/>
              <a:t>Fluidic Path – Inlet to Solution Pack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2468" y="1676401"/>
            <a:ext cx="5502932" cy="448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062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ABL 90 FLEX</a:t>
            </a:r>
            <a:br>
              <a:rPr lang="en-US" dirty="0"/>
            </a:br>
            <a:r>
              <a:rPr lang="en-US" dirty="0"/>
              <a:t>Flush Device for Clots</a:t>
            </a:r>
          </a:p>
        </p:txBody>
      </p:sp>
      <p:pic>
        <p:nvPicPr>
          <p:cNvPr id="4" name="Content Placeholder 3" descr="Flush Dev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954329" y="1516063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86200" y="5867401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ABL90 Flush Device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4174" y="2860895"/>
            <a:ext cx="296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flush device will be provided with each analyzer</a:t>
            </a:r>
          </a:p>
        </p:txBody>
      </p:sp>
    </p:spTree>
    <p:extLst>
      <p:ext uri="{BB962C8B-B14F-4D97-AF65-F5344CB8AC3E}">
        <p14:creationId xmlns:p14="http://schemas.microsoft.com/office/powerpoint/2010/main" val="1213982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Troubleshooting ABL 90</a:t>
            </a:r>
            <a:br>
              <a:rPr lang="en-US" dirty="0"/>
            </a:br>
            <a:r>
              <a:rPr lang="en-US" dirty="0"/>
              <a:t>Fluidic Path – Inlet to Solution Pack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8426" y="1905001"/>
            <a:ext cx="7541374" cy="387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92304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ABL 90 FLEX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you are unable to resolve an instrument error, please contact Technical Service Hotline at </a:t>
            </a:r>
          </a:p>
          <a:p>
            <a:pPr marL="0" indent="0">
              <a:buNone/>
            </a:pPr>
            <a:r>
              <a:rPr lang="en-US" sz="4000" dirty="0"/>
              <a:t>             1-800-800-7005</a:t>
            </a:r>
          </a:p>
        </p:txBody>
      </p:sp>
    </p:spTree>
    <p:extLst>
      <p:ext uri="{BB962C8B-B14F-4D97-AF65-F5344CB8AC3E}">
        <p14:creationId xmlns:p14="http://schemas.microsoft.com/office/powerpoint/2010/main" val="347856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344"/>
          </a:xfrm>
        </p:spPr>
        <p:txBody>
          <a:bodyPr/>
          <a:lstStyle/>
          <a:p>
            <a:r>
              <a:rPr lang="en-US" dirty="0"/>
              <a:t>ABL90 FLEX Overview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767" y="1555144"/>
            <a:ext cx="3221056" cy="5304204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5362630" y="1062712"/>
            <a:ext cx="5649363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Printer and handle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lang="en-US" alt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 touch screen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lang="en-US" alt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barcode reader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lang="en-US" altLang="en-US" sz="1100" dirty="0"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lang="en-US" altLang="en-US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lang="en-US" altLang="en-US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Self-cleaning inlet aspirates the sample in 5 seconds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 cassette compartment behind the door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 pack with waste pouch, reagents and QC. The QC is built-in and automatic for accuracy and full regulatory compliance.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Fully operational on battery and optional rolling stand for added flexibil</a:t>
            </a:r>
            <a:r>
              <a:rPr lang="en-US" altLang="en-US" sz="900" dirty="0"/>
              <a:t>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Left Arrow 29"/>
          <p:cNvSpPr/>
          <p:nvPr/>
        </p:nvSpPr>
        <p:spPr>
          <a:xfrm rot="21153397">
            <a:off x="3760226" y="1365606"/>
            <a:ext cx="1569228" cy="2444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3929204" y="2127564"/>
            <a:ext cx="1348966" cy="281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" name="Left Arrow 3071"/>
          <p:cNvSpPr/>
          <p:nvPr/>
        </p:nvSpPr>
        <p:spPr>
          <a:xfrm>
            <a:off x="4137434" y="2981064"/>
            <a:ext cx="1140736" cy="3234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3" name="Left Arrow 3072"/>
          <p:cNvSpPr/>
          <p:nvPr/>
        </p:nvSpPr>
        <p:spPr>
          <a:xfrm>
            <a:off x="4544840" y="3744029"/>
            <a:ext cx="733330" cy="3259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4" name="Up Arrow 3073"/>
          <p:cNvSpPr/>
          <p:nvPr/>
        </p:nvSpPr>
        <p:spPr>
          <a:xfrm>
            <a:off x="3766242" y="4069955"/>
            <a:ext cx="271604" cy="5292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5" name="Rectangle 3074"/>
          <p:cNvSpPr/>
          <p:nvPr/>
        </p:nvSpPr>
        <p:spPr>
          <a:xfrm>
            <a:off x="3948800" y="4460603"/>
            <a:ext cx="1413830" cy="138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6" name="Left Arrow 3075"/>
          <p:cNvSpPr/>
          <p:nvPr/>
        </p:nvSpPr>
        <p:spPr>
          <a:xfrm>
            <a:off x="4033260" y="5072133"/>
            <a:ext cx="1329370" cy="307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7" name="Left Arrow 3076"/>
          <p:cNvSpPr/>
          <p:nvPr/>
        </p:nvSpPr>
        <p:spPr>
          <a:xfrm>
            <a:off x="4033260" y="5804550"/>
            <a:ext cx="1244910" cy="262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2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ABL90 FLEX Rear Panel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3500"/>
            <a:ext cx="5283200" cy="48434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	Standby button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Latch for manual release of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solution pack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Main power switch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7001" y="1333499"/>
            <a:ext cx="5003800" cy="48434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622800" y="2057400"/>
            <a:ext cx="32893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622800" y="4229100"/>
            <a:ext cx="391160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622800" y="5105401"/>
            <a:ext cx="5207000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ABL90 FLEX Consumables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consumables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Sensor Cassette (SC)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Solution Pack (SP)</a:t>
            </a:r>
          </a:p>
          <a:p>
            <a:endParaRPr lang="en-US" dirty="0"/>
          </a:p>
          <a:p>
            <a:r>
              <a:rPr lang="en-US" dirty="0"/>
              <a:t>Storage of Consumables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Sensor Cassette (SC) : Refrigerate at 2 - 8◦ C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Solution Pack(SP) : 2 - 25◦ C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/>
              <a:t>Stability: 30 days on board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Cassette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142" y="2514600"/>
            <a:ext cx="3138859" cy="23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sensor.  Do not shake the sensor cassette! There is no need to mix the solution in the reference sensor.</a:t>
            </a:r>
          </a:p>
          <a:p>
            <a:r>
              <a:rPr lang="en-US" dirty="0"/>
              <a:t>Smart chip containing various information, no further scanning of product barcodes necessary </a:t>
            </a:r>
          </a:p>
          <a:p>
            <a:r>
              <a:rPr lang="en-US" dirty="0"/>
              <a:t>Board with sensors. Hemoglobin and </a:t>
            </a:r>
            <a:r>
              <a:rPr lang="en-US" dirty="0" err="1"/>
              <a:t>bilirubin</a:t>
            </a:r>
            <a:r>
              <a:rPr lang="en-US" dirty="0"/>
              <a:t> are measured by the oximetry module built into the analyzer.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Sensor Cassette (SC)</a:t>
            </a:r>
          </a:p>
        </p:txBody>
      </p:sp>
      <p:cxnSp>
        <p:nvCxnSpPr>
          <p:cNvPr id="8" name="Straight Arrow Connector 7"/>
          <p:cNvCxnSpPr>
            <a:cxnSpLocks/>
            <a:stCxn id="6" idx="3"/>
          </p:cNvCxnSpPr>
          <p:nvPr/>
        </p:nvCxnSpPr>
        <p:spPr>
          <a:xfrm flipH="1">
            <a:off x="3306778" y="2394466"/>
            <a:ext cx="2027222" cy="84056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4071043" y="3540642"/>
            <a:ext cx="1262957" cy="397345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cxnSpLocks/>
          </p:cNvCxnSpPr>
          <p:nvPr/>
        </p:nvCxnSpPr>
        <p:spPr>
          <a:xfrm>
            <a:off x="3763978" y="3771607"/>
            <a:ext cx="1570022" cy="779128"/>
          </a:xfrm>
          <a:prstGeom prst="bentConnector3">
            <a:avLst>
              <a:gd name="adj1" fmla="val -8918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9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Sensor Cassette (SC)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 Analyzer Status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Consumables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Replace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Replace sensor cassette</a:t>
            </a:r>
          </a:p>
          <a:p>
            <a:r>
              <a:rPr lang="en-US" dirty="0"/>
              <a:t>Starting the video will open door to Sensor compartment</a:t>
            </a:r>
          </a:p>
          <a:p>
            <a:r>
              <a:rPr lang="en-US" dirty="0"/>
              <a:t>Remove cassette, press Action Completed.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752600"/>
            <a:ext cx="1792228" cy="78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3455581" y="1981200"/>
            <a:ext cx="5231219" cy="421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1" y="3505200"/>
            <a:ext cx="18954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4348716" y="4114800"/>
            <a:ext cx="4109484" cy="425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5943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The analyzer needs to condition a new SC after it is installed. This process can take up to 4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36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13576" y="1276539"/>
            <a:ext cx="3428262" cy="2050862"/>
            <a:chOff x="249" y="1104"/>
            <a:chExt cx="1652" cy="926"/>
          </a:xfrm>
        </p:grpSpPr>
        <p:sp>
          <p:nvSpPr>
            <p:cNvPr id="240643" name="Rectangle 3"/>
            <p:cNvSpPr>
              <a:spLocks noChangeArrowheads="1"/>
            </p:cNvSpPr>
            <p:nvPr/>
          </p:nvSpPr>
          <p:spPr bwMode="auto">
            <a:xfrm>
              <a:off x="249" y="1104"/>
              <a:ext cx="1652" cy="92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72000" tIns="72000" rIns="72000" bIns="72000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9" y="1147"/>
              <a:ext cx="1648" cy="839"/>
              <a:chOff x="249" y="1147"/>
              <a:chExt cx="1648" cy="839"/>
            </a:xfrm>
          </p:grpSpPr>
          <p:pic>
            <p:nvPicPr>
              <p:cNvPr id="240645" name="Picture 5" descr="241109_Rmed_RTC_0009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10" t="48671" r="3810"/>
              <a:stretch>
                <a:fillRect/>
              </a:stretch>
            </p:blipFill>
            <p:spPr bwMode="auto">
              <a:xfrm>
                <a:off x="271" y="1147"/>
                <a:ext cx="1626" cy="755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240646" name="Text Box 6"/>
              <p:cNvSpPr txBox="1">
                <a:spLocks noChangeArrowheads="1"/>
              </p:cNvSpPr>
              <p:nvPr/>
            </p:nvSpPr>
            <p:spPr bwMode="auto">
              <a:xfrm>
                <a:off x="249" y="1701"/>
                <a:ext cx="762" cy="285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lIns="72000" tIns="72000" rIns="72000" bIns="72000">
                <a:spAutoFit/>
              </a:bodyPr>
              <a:lstStyle/>
              <a:p>
                <a:r>
                  <a:rPr lang="en-US" sz="1000"/>
                  <a:t>New, unused solution pack</a:t>
                </a:r>
              </a:p>
            </p:txBody>
          </p:sp>
          <p:sp>
            <p:nvSpPr>
              <p:cNvPr id="240647" name="Text Box 7"/>
              <p:cNvSpPr txBox="1">
                <a:spLocks noChangeArrowheads="1"/>
              </p:cNvSpPr>
              <p:nvPr/>
            </p:nvSpPr>
            <p:spPr bwMode="auto">
              <a:xfrm>
                <a:off x="1024" y="1701"/>
                <a:ext cx="859" cy="285"/>
              </a:xfrm>
              <a:prstGeom prst="rect">
                <a:avLst/>
              </a:prstGeom>
              <a:noFill/>
              <a:ln w="3175" algn="ctr">
                <a:noFill/>
                <a:miter lim="800000"/>
                <a:headEnd/>
                <a:tailEnd/>
              </a:ln>
              <a:effectLst/>
            </p:spPr>
            <p:txBody>
              <a:bodyPr lIns="72000" tIns="72000" rIns="72000" bIns="72000">
                <a:spAutoFit/>
              </a:bodyPr>
              <a:lstStyle/>
              <a:p>
                <a:r>
                  <a:rPr lang="en-US" sz="1000"/>
                  <a:t>Solution pack ready for analyzer</a:t>
                </a:r>
              </a:p>
            </p:txBody>
          </p:sp>
        </p:grpSp>
      </p:grpSp>
      <p:sp>
        <p:nvSpPr>
          <p:cNvPr id="240648" name="Rectangle 8"/>
          <p:cNvSpPr>
            <a:spLocks noGrp="1" noChangeArrowheads="1"/>
          </p:cNvSpPr>
          <p:nvPr>
            <p:ph type="title"/>
          </p:nvPr>
        </p:nvSpPr>
        <p:spPr>
          <a:xfrm>
            <a:off x="1919288" y="366713"/>
            <a:ext cx="8062912" cy="830262"/>
          </a:xfrm>
        </p:spPr>
        <p:txBody>
          <a:bodyPr>
            <a:normAutofit/>
          </a:bodyPr>
          <a:lstStyle/>
          <a:p>
            <a:r>
              <a:rPr lang="en-US" dirty="0"/>
              <a:t>ABL90 FLEX Solution Pack</a:t>
            </a:r>
          </a:p>
        </p:txBody>
      </p:sp>
      <p:pic>
        <p:nvPicPr>
          <p:cNvPr id="240649" name="Picture 9" descr="241109_Rmed_RTC_00105"/>
          <p:cNvPicPr>
            <a:picLocks noChangeAspect="1" noChangeArrowheads="1"/>
          </p:cNvPicPr>
          <p:nvPr/>
        </p:nvPicPr>
        <p:blipFill>
          <a:blip r:embed="rId4" cstate="print"/>
          <a:srcRect l="15987" t="20613" r="20000" b="13928"/>
          <a:stretch>
            <a:fillRect/>
          </a:stretch>
        </p:blipFill>
        <p:spPr bwMode="auto">
          <a:xfrm>
            <a:off x="5251451" y="2962276"/>
            <a:ext cx="4608513" cy="3529013"/>
          </a:xfrm>
          <a:prstGeom prst="rect">
            <a:avLst/>
          </a:prstGeom>
          <a:noFill/>
        </p:spPr>
      </p:pic>
      <p:sp>
        <p:nvSpPr>
          <p:cNvPr id="240650" name="Text Box 10"/>
          <p:cNvSpPr txBox="1">
            <a:spLocks noChangeArrowheads="1"/>
          </p:cNvSpPr>
          <p:nvPr/>
        </p:nvSpPr>
        <p:spPr bwMode="auto">
          <a:xfrm>
            <a:off x="2986088" y="4204671"/>
            <a:ext cx="2006600" cy="886439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algn="l"/>
            <a:r>
              <a:rPr lang="en-US" sz="1200" dirty="0"/>
              <a:t>The red plastic strip prevents the connection pins from opening the pouches.</a:t>
            </a:r>
          </a:p>
        </p:txBody>
      </p:sp>
      <p:sp>
        <p:nvSpPr>
          <p:cNvPr id="240651" name="Text Box 11"/>
          <p:cNvSpPr txBox="1">
            <a:spLocks noChangeArrowheads="1"/>
          </p:cNvSpPr>
          <p:nvPr/>
        </p:nvSpPr>
        <p:spPr bwMode="auto">
          <a:xfrm>
            <a:off x="8509000" y="1497013"/>
            <a:ext cx="1963738" cy="88407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 algn="l"/>
            <a:r>
              <a:rPr lang="en-US" sz="1200" dirty="0"/>
              <a:t>The analyzer detects if the internal foil strip registers a current (occurs if solution has leaked).</a:t>
            </a: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7092950" y="5386388"/>
            <a:ext cx="1963738" cy="438150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rgbClr val="4C0000"/>
              </a:buClr>
              <a:buFont typeface="Wingdings" pitchFamily="2" charset="2"/>
              <a:buNone/>
            </a:pPr>
            <a:r>
              <a:rPr lang="en-US" sz="1200"/>
              <a:t>The label contains all relevant SP information</a:t>
            </a:r>
          </a:p>
        </p:txBody>
      </p:sp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3778250" y="3730625"/>
            <a:ext cx="1214438" cy="338138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72000" rIns="72000" bIns="72000">
            <a:spAutoFit/>
          </a:bodyPr>
          <a:lstStyle/>
          <a:p>
            <a:r>
              <a:rPr lang="en-US" sz="1200" dirty="0"/>
              <a:t>Flow 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selector</a:t>
            </a:r>
          </a:p>
        </p:txBody>
      </p:sp>
      <p:sp>
        <p:nvSpPr>
          <p:cNvPr id="240654" name="Freeform 14"/>
          <p:cNvSpPr>
            <a:spLocks/>
          </p:cNvSpPr>
          <p:nvPr/>
        </p:nvSpPr>
        <p:spPr bwMode="auto">
          <a:xfrm>
            <a:off x="6696076" y="2743200"/>
            <a:ext cx="989013" cy="1049338"/>
          </a:xfrm>
          <a:custGeom>
            <a:avLst/>
            <a:gdLst/>
            <a:ahLst/>
            <a:cxnLst>
              <a:cxn ang="0">
                <a:pos x="623" y="567"/>
              </a:cxn>
              <a:cxn ang="0">
                <a:pos x="623" y="331"/>
              </a:cxn>
              <a:cxn ang="0">
                <a:pos x="0" y="331"/>
              </a:cxn>
              <a:cxn ang="0">
                <a:pos x="0" y="0"/>
              </a:cxn>
            </a:cxnLst>
            <a:rect l="0" t="0" r="r" b="b"/>
            <a:pathLst>
              <a:path w="623" h="567">
                <a:moveTo>
                  <a:pt x="623" y="567"/>
                </a:moveTo>
                <a:lnTo>
                  <a:pt x="623" y="331"/>
                </a:lnTo>
                <a:lnTo>
                  <a:pt x="0" y="331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 type="oval" w="med" len="med"/>
            <a:tailEnd type="none" w="med" len="med"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240655" name="Freeform 15"/>
          <p:cNvSpPr>
            <a:spLocks/>
          </p:cNvSpPr>
          <p:nvPr/>
        </p:nvSpPr>
        <p:spPr bwMode="auto">
          <a:xfrm>
            <a:off x="5002213" y="3327401"/>
            <a:ext cx="793750" cy="555625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547" y="350"/>
              </a:cxn>
              <a:cxn ang="0">
                <a:pos x="547" y="0"/>
              </a:cxn>
            </a:cxnLst>
            <a:rect l="0" t="0" r="r" b="b"/>
            <a:pathLst>
              <a:path w="547" h="350">
                <a:moveTo>
                  <a:pt x="0" y="350"/>
                </a:moveTo>
                <a:lnTo>
                  <a:pt x="547" y="350"/>
                </a:lnTo>
                <a:lnTo>
                  <a:pt x="547" y="0"/>
                </a:lnTo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5060951" y="1371600"/>
            <a:ext cx="3268663" cy="145653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/>
          <a:p>
            <a:pPr marL="225425" indent="-2254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</a:pPr>
            <a:r>
              <a:rPr lang="en-US" sz="1200" b="1" dirty="0"/>
              <a:t>Memory chip</a:t>
            </a:r>
          </a:p>
          <a:p>
            <a:pPr marL="225425" indent="-2254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Tx/>
              <a:buChar char="•"/>
            </a:pPr>
            <a:r>
              <a:rPr lang="en-US" sz="1200" dirty="0"/>
              <a:t>The chip stores lot number, expiration date, solutions calibration and QC data. </a:t>
            </a:r>
          </a:p>
          <a:p>
            <a:pPr marL="225425" indent="-2254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Tx/>
              <a:buChar char="•"/>
            </a:pPr>
            <a:r>
              <a:rPr lang="en-US" sz="1200" dirty="0"/>
              <a:t>The analyzer writes the usage status and time onboard to the chip </a:t>
            </a:r>
          </a:p>
          <a:p>
            <a:pPr marL="225425" indent="-225425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Clr>
                <a:schemeClr val="tx2"/>
              </a:buClr>
              <a:buFontTx/>
              <a:buChar char="•"/>
            </a:pPr>
            <a:r>
              <a:rPr lang="en-US" sz="1200" dirty="0"/>
              <a:t>If the SP is placed on another analyzer, all information is read from the chip.</a:t>
            </a:r>
          </a:p>
        </p:txBody>
      </p:sp>
      <p:sp>
        <p:nvSpPr>
          <p:cNvPr id="240657" name="Freeform 17"/>
          <p:cNvSpPr>
            <a:spLocks/>
          </p:cNvSpPr>
          <p:nvPr/>
        </p:nvSpPr>
        <p:spPr bwMode="auto">
          <a:xfrm>
            <a:off x="7894638" y="2728914"/>
            <a:ext cx="1528762" cy="1049337"/>
          </a:xfrm>
          <a:custGeom>
            <a:avLst/>
            <a:gdLst/>
            <a:ahLst/>
            <a:cxnLst>
              <a:cxn ang="0">
                <a:pos x="1001" y="0"/>
              </a:cxn>
              <a:cxn ang="0">
                <a:pos x="1001" y="613"/>
              </a:cxn>
              <a:cxn ang="0">
                <a:pos x="0" y="613"/>
              </a:cxn>
            </a:cxnLst>
            <a:rect l="0" t="0" r="r" b="b"/>
            <a:pathLst>
              <a:path w="1001" h="613">
                <a:moveTo>
                  <a:pt x="1001" y="0"/>
                </a:moveTo>
                <a:lnTo>
                  <a:pt x="1001" y="613"/>
                </a:lnTo>
                <a:lnTo>
                  <a:pt x="0" y="613"/>
                </a:lnTo>
              </a:path>
            </a:pathLst>
          </a:custGeom>
          <a:noFill/>
          <a:ln w="12700" cap="flat" cmpd="sng">
            <a:solidFill>
              <a:schemeClr val="tx2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lIns="72000" tIns="72000" rIns="72000" bIns="72000" anchor="ctr"/>
          <a:lstStyle/>
          <a:p>
            <a:endParaRPr lang="en-US"/>
          </a:p>
        </p:txBody>
      </p:sp>
      <p:sp>
        <p:nvSpPr>
          <p:cNvPr id="240658" name="Rectangle 18"/>
          <p:cNvSpPr>
            <a:spLocks noChangeArrowheads="1"/>
          </p:cNvSpPr>
          <p:nvPr/>
        </p:nvSpPr>
        <p:spPr bwMode="auto">
          <a:xfrm>
            <a:off x="6156325" y="4092575"/>
            <a:ext cx="660400" cy="1169988"/>
          </a:xfrm>
          <a:prstGeom prst="rect">
            <a:avLst/>
          </a:prstGeom>
          <a:noFill/>
          <a:ln w="127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endParaRPr lang="en-US"/>
          </a:p>
        </p:txBody>
      </p:sp>
      <p:cxnSp>
        <p:nvCxnSpPr>
          <p:cNvPr id="240659" name="AutoShape 19"/>
          <p:cNvCxnSpPr>
            <a:cxnSpLocks noChangeShapeType="1"/>
            <a:stCxn id="240658" idx="1"/>
            <a:endCxn id="240650" idx="3"/>
          </p:cNvCxnSpPr>
          <p:nvPr/>
        </p:nvCxnSpPr>
        <p:spPr bwMode="auto">
          <a:xfrm rot="10800000">
            <a:off x="4992689" y="4647891"/>
            <a:ext cx="1163637" cy="2967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752600" y="5562600"/>
            <a:ext cx="2895600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Contains pouches with QC and calibration material, a gas mixture and closed containers to hold liquid waste</a:t>
            </a:r>
          </a:p>
          <a:p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724400" y="5791200"/>
            <a:ext cx="1828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920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833</TotalTime>
  <Words>1466</Words>
  <Application>Microsoft Office PowerPoint</Application>
  <PresentationFormat>Widescreen</PresentationFormat>
  <Paragraphs>229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POCT: Radiometer ABL90 FLEX</vt:lpstr>
      <vt:lpstr>Objectives</vt:lpstr>
      <vt:lpstr>Important Notes</vt:lpstr>
      <vt:lpstr>ABL90 FLEX Overview</vt:lpstr>
      <vt:lpstr>ABL90 FLEX Rear Panel</vt:lpstr>
      <vt:lpstr>ABL90 FLEX Consumables</vt:lpstr>
      <vt:lpstr>Sensor Cassette</vt:lpstr>
      <vt:lpstr>Changing Sensor Cassette (SC)</vt:lpstr>
      <vt:lpstr>ABL90 FLEX Solution Pack</vt:lpstr>
      <vt:lpstr>Inside of ABL90 FLEX Solution Pack</vt:lpstr>
      <vt:lpstr>Activating New Solution Pack</vt:lpstr>
      <vt:lpstr>ABL90 FLEX Solution Pack</vt:lpstr>
      <vt:lpstr>Changing The Solution Pack</vt:lpstr>
      <vt:lpstr>Analyzer Main Screen</vt:lpstr>
      <vt:lpstr>Analyzer Status</vt:lpstr>
      <vt:lpstr>Analyzer status elements</vt:lpstr>
      <vt:lpstr>Calibrations</vt:lpstr>
      <vt:lpstr>Calibrations with Errors</vt:lpstr>
      <vt:lpstr>Troubleshooting Calibration Errors</vt:lpstr>
      <vt:lpstr>Troubleshooting Calibration Errors</vt:lpstr>
      <vt:lpstr>Troubleshooting Calibration Errors</vt:lpstr>
      <vt:lpstr>Logging On</vt:lpstr>
      <vt:lpstr>QC</vt:lpstr>
      <vt:lpstr>QC Status</vt:lpstr>
      <vt:lpstr>Running Patient Samples</vt:lpstr>
      <vt:lpstr>Sample Processing-Syringe mode</vt:lpstr>
      <vt:lpstr>Running a patient -continued</vt:lpstr>
      <vt:lpstr>Patient Results</vt:lpstr>
      <vt:lpstr>Patient Results</vt:lpstr>
      <vt:lpstr>Reporting Results</vt:lpstr>
      <vt:lpstr>Maintenance</vt:lpstr>
      <vt:lpstr>Troubleshooting ABL 90 FELX for Clots Fluidic Path – Inlet to Solution Pack</vt:lpstr>
      <vt:lpstr>Troubleshooting ABL 90 FLEX Flush Device for Clots</vt:lpstr>
      <vt:lpstr>Troubleshooting ABL 90 Fluidic Path – Inlet to Solution Pack</vt:lpstr>
      <vt:lpstr>Troubleshooting ABL 90 FLEX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POCT: Radiometer ABL90 FLEX</dc:title>
  <dc:creator>Karen Reilly</dc:creator>
  <cp:lastModifiedBy>Pascual, Sandra</cp:lastModifiedBy>
  <cp:revision>76</cp:revision>
  <dcterms:created xsi:type="dcterms:W3CDTF">2015-11-20T18:31:08Z</dcterms:created>
  <dcterms:modified xsi:type="dcterms:W3CDTF">2020-09-17T15:00:41Z</dcterms:modified>
</cp:coreProperties>
</file>