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57" r:id="rId4"/>
    <p:sldId id="297" r:id="rId5"/>
    <p:sldId id="258" r:id="rId6"/>
    <p:sldId id="259" r:id="rId7"/>
    <p:sldId id="260" r:id="rId8"/>
    <p:sldId id="261" r:id="rId9"/>
    <p:sldId id="263" r:id="rId10"/>
    <p:sldId id="282" r:id="rId11"/>
    <p:sldId id="262" r:id="rId12"/>
    <p:sldId id="265" r:id="rId13"/>
    <p:sldId id="267" r:id="rId14"/>
    <p:sldId id="266" r:id="rId15"/>
    <p:sldId id="269" r:id="rId16"/>
    <p:sldId id="270" r:id="rId17"/>
    <p:sldId id="271" r:id="rId18"/>
    <p:sldId id="268" r:id="rId19"/>
    <p:sldId id="272" r:id="rId20"/>
    <p:sldId id="296" r:id="rId21"/>
    <p:sldId id="264" r:id="rId22"/>
    <p:sldId id="275" r:id="rId23"/>
    <p:sldId id="276" r:id="rId24"/>
    <p:sldId id="277" r:id="rId25"/>
    <p:sldId id="278" r:id="rId26"/>
    <p:sldId id="279" r:id="rId2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0" d="100"/>
          <a:sy n="110" d="100"/>
        </p:scale>
        <p:origin x="576"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46F552-28C2-42DB-B092-15CD852AF24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29B4C35-DD45-4356-BA79-848DC7A3AC7D}">
      <dgm:prSet/>
      <dgm:spPr/>
      <dgm:t>
        <a:bodyPr/>
        <a:lstStyle/>
        <a:p>
          <a:r>
            <a:rPr lang="en-US" dirty="0"/>
            <a:t>Sandra Pascual</a:t>
          </a:r>
        </a:p>
      </dgm:t>
    </dgm:pt>
    <dgm:pt modelId="{BCC68DCF-4D4B-4467-82BE-6199857CE3AB}" type="parTrans" cxnId="{9D59722B-1E6B-4315-8E67-35D34F8B4E89}">
      <dgm:prSet/>
      <dgm:spPr/>
      <dgm:t>
        <a:bodyPr/>
        <a:lstStyle/>
        <a:p>
          <a:endParaRPr lang="en-US"/>
        </a:p>
      </dgm:t>
    </dgm:pt>
    <dgm:pt modelId="{8170C6BD-8632-4241-AAB1-E3E34A172DE8}" type="sibTrans" cxnId="{9D59722B-1E6B-4315-8E67-35D34F8B4E89}">
      <dgm:prSet/>
      <dgm:spPr/>
      <dgm:t>
        <a:bodyPr/>
        <a:lstStyle/>
        <a:p>
          <a:endParaRPr lang="en-US"/>
        </a:p>
      </dgm:t>
    </dgm:pt>
    <dgm:pt modelId="{3491D6DB-FADB-4495-8E7B-562C68D1A6B5}">
      <dgm:prSet custT="1"/>
      <dgm:spPr/>
      <dgm:t>
        <a:bodyPr/>
        <a:lstStyle/>
        <a:p>
          <a:r>
            <a:rPr lang="en-US" sz="5400" dirty="0"/>
            <a:t>Dolly A. Gonzalez</a:t>
          </a:r>
        </a:p>
      </dgm:t>
    </dgm:pt>
    <dgm:pt modelId="{16055D03-24A5-4482-93CF-89C5BD70D5BC}" type="parTrans" cxnId="{6879003D-2C49-4B4D-AE6E-154A89168ED2}">
      <dgm:prSet/>
      <dgm:spPr/>
      <dgm:t>
        <a:bodyPr/>
        <a:lstStyle/>
        <a:p>
          <a:endParaRPr lang="en-US"/>
        </a:p>
      </dgm:t>
    </dgm:pt>
    <dgm:pt modelId="{D4696FBB-4498-475B-8E92-29237FA983F2}" type="sibTrans" cxnId="{6879003D-2C49-4B4D-AE6E-154A89168ED2}">
      <dgm:prSet/>
      <dgm:spPr/>
      <dgm:t>
        <a:bodyPr/>
        <a:lstStyle/>
        <a:p>
          <a:endParaRPr lang="en-US"/>
        </a:p>
      </dgm:t>
    </dgm:pt>
    <dgm:pt modelId="{B4909D75-D81D-4736-9008-D903328972B5}">
      <dgm:prSet/>
      <dgm:spPr/>
      <dgm:t>
        <a:bodyPr/>
        <a:lstStyle/>
        <a:p>
          <a:r>
            <a:rPr lang="en-US" dirty="0"/>
            <a:t>Diana Martir</a:t>
          </a:r>
        </a:p>
      </dgm:t>
    </dgm:pt>
    <dgm:pt modelId="{6B048531-D264-4E6F-A425-5CF43B45875E}" type="parTrans" cxnId="{24656F33-FF75-4DC5-B4D4-ED5BA087FFEF}">
      <dgm:prSet/>
      <dgm:spPr/>
      <dgm:t>
        <a:bodyPr/>
        <a:lstStyle/>
        <a:p>
          <a:endParaRPr lang="en-US"/>
        </a:p>
      </dgm:t>
    </dgm:pt>
    <dgm:pt modelId="{64A79F9C-9D45-444C-BD85-254650DB50AB}" type="sibTrans" cxnId="{24656F33-FF75-4DC5-B4D4-ED5BA087FFEF}">
      <dgm:prSet/>
      <dgm:spPr/>
      <dgm:t>
        <a:bodyPr/>
        <a:lstStyle/>
        <a:p>
          <a:endParaRPr lang="en-US"/>
        </a:p>
      </dgm:t>
    </dgm:pt>
    <dgm:pt modelId="{168F4F87-1479-481F-98D2-65C31DAA2909}" type="pres">
      <dgm:prSet presAssocID="{E546F552-28C2-42DB-B092-15CD852AF24B}" presName="linear" presStyleCnt="0">
        <dgm:presLayoutVars>
          <dgm:animLvl val="lvl"/>
          <dgm:resizeHandles val="exact"/>
        </dgm:presLayoutVars>
      </dgm:prSet>
      <dgm:spPr/>
    </dgm:pt>
    <dgm:pt modelId="{CA6CC65D-CC5F-4D03-B406-E321C01D4BEC}" type="pres">
      <dgm:prSet presAssocID="{929B4C35-DD45-4356-BA79-848DC7A3AC7D}" presName="parentText" presStyleLbl="node1" presStyleIdx="0" presStyleCnt="3">
        <dgm:presLayoutVars>
          <dgm:chMax val="0"/>
          <dgm:bulletEnabled val="1"/>
        </dgm:presLayoutVars>
      </dgm:prSet>
      <dgm:spPr/>
    </dgm:pt>
    <dgm:pt modelId="{9539DD10-4C85-4F9A-A3A3-FBE2A5CF2113}" type="pres">
      <dgm:prSet presAssocID="{8170C6BD-8632-4241-AAB1-E3E34A172DE8}" presName="spacer" presStyleCnt="0"/>
      <dgm:spPr/>
    </dgm:pt>
    <dgm:pt modelId="{332E255E-7392-4757-8E55-BABAF5C4200A}" type="pres">
      <dgm:prSet presAssocID="{3491D6DB-FADB-4495-8E7B-562C68D1A6B5}" presName="parentText" presStyleLbl="node1" presStyleIdx="1" presStyleCnt="3">
        <dgm:presLayoutVars>
          <dgm:chMax val="0"/>
          <dgm:bulletEnabled val="1"/>
        </dgm:presLayoutVars>
      </dgm:prSet>
      <dgm:spPr/>
    </dgm:pt>
    <dgm:pt modelId="{3C924F32-604E-485C-A234-1586E3987887}" type="pres">
      <dgm:prSet presAssocID="{D4696FBB-4498-475B-8E92-29237FA983F2}" presName="spacer" presStyleCnt="0"/>
      <dgm:spPr/>
    </dgm:pt>
    <dgm:pt modelId="{DB1D0EED-34A5-4DBC-95B2-85B83BAEBFE1}" type="pres">
      <dgm:prSet presAssocID="{B4909D75-D81D-4736-9008-D903328972B5}" presName="parentText" presStyleLbl="node1" presStyleIdx="2" presStyleCnt="3">
        <dgm:presLayoutVars>
          <dgm:chMax val="0"/>
          <dgm:bulletEnabled val="1"/>
        </dgm:presLayoutVars>
      </dgm:prSet>
      <dgm:spPr/>
    </dgm:pt>
  </dgm:ptLst>
  <dgm:cxnLst>
    <dgm:cxn modelId="{9D59722B-1E6B-4315-8E67-35D34F8B4E89}" srcId="{E546F552-28C2-42DB-B092-15CD852AF24B}" destId="{929B4C35-DD45-4356-BA79-848DC7A3AC7D}" srcOrd="0" destOrd="0" parTransId="{BCC68DCF-4D4B-4467-82BE-6199857CE3AB}" sibTransId="{8170C6BD-8632-4241-AAB1-E3E34A172DE8}"/>
    <dgm:cxn modelId="{24656F33-FF75-4DC5-B4D4-ED5BA087FFEF}" srcId="{E546F552-28C2-42DB-B092-15CD852AF24B}" destId="{B4909D75-D81D-4736-9008-D903328972B5}" srcOrd="2" destOrd="0" parTransId="{6B048531-D264-4E6F-A425-5CF43B45875E}" sibTransId="{64A79F9C-9D45-444C-BD85-254650DB50AB}"/>
    <dgm:cxn modelId="{6879003D-2C49-4B4D-AE6E-154A89168ED2}" srcId="{E546F552-28C2-42DB-B092-15CD852AF24B}" destId="{3491D6DB-FADB-4495-8E7B-562C68D1A6B5}" srcOrd="1" destOrd="0" parTransId="{16055D03-24A5-4482-93CF-89C5BD70D5BC}" sibTransId="{D4696FBB-4498-475B-8E92-29237FA983F2}"/>
    <dgm:cxn modelId="{64D05549-895C-48C3-A759-14615417906F}" type="presOf" srcId="{3491D6DB-FADB-4495-8E7B-562C68D1A6B5}" destId="{332E255E-7392-4757-8E55-BABAF5C4200A}" srcOrd="0" destOrd="0" presId="urn:microsoft.com/office/officeart/2005/8/layout/vList2"/>
    <dgm:cxn modelId="{52F266A2-C9AC-4A63-879E-BE8AC2EB728E}" type="presOf" srcId="{B4909D75-D81D-4736-9008-D903328972B5}" destId="{DB1D0EED-34A5-4DBC-95B2-85B83BAEBFE1}" srcOrd="0" destOrd="0" presId="urn:microsoft.com/office/officeart/2005/8/layout/vList2"/>
    <dgm:cxn modelId="{CBBC54A4-5C18-450B-B8F0-21B9418A8963}" type="presOf" srcId="{929B4C35-DD45-4356-BA79-848DC7A3AC7D}" destId="{CA6CC65D-CC5F-4D03-B406-E321C01D4BEC}" srcOrd="0" destOrd="0" presId="urn:microsoft.com/office/officeart/2005/8/layout/vList2"/>
    <dgm:cxn modelId="{2A3EFCC2-C248-423B-BDDA-7513704CC6DC}" type="presOf" srcId="{E546F552-28C2-42DB-B092-15CD852AF24B}" destId="{168F4F87-1479-481F-98D2-65C31DAA2909}" srcOrd="0" destOrd="0" presId="urn:microsoft.com/office/officeart/2005/8/layout/vList2"/>
    <dgm:cxn modelId="{90277960-B348-4DAF-9A18-02806A07D283}" type="presParOf" srcId="{168F4F87-1479-481F-98D2-65C31DAA2909}" destId="{CA6CC65D-CC5F-4D03-B406-E321C01D4BEC}" srcOrd="0" destOrd="0" presId="urn:microsoft.com/office/officeart/2005/8/layout/vList2"/>
    <dgm:cxn modelId="{8FDC6E96-953F-4FFD-B2A2-4FD772EB7A72}" type="presParOf" srcId="{168F4F87-1479-481F-98D2-65C31DAA2909}" destId="{9539DD10-4C85-4F9A-A3A3-FBE2A5CF2113}" srcOrd="1" destOrd="0" presId="urn:microsoft.com/office/officeart/2005/8/layout/vList2"/>
    <dgm:cxn modelId="{396A59A5-9E2D-4ABA-90F3-1C2DE4BAB24B}" type="presParOf" srcId="{168F4F87-1479-481F-98D2-65C31DAA2909}" destId="{332E255E-7392-4757-8E55-BABAF5C4200A}" srcOrd="2" destOrd="0" presId="urn:microsoft.com/office/officeart/2005/8/layout/vList2"/>
    <dgm:cxn modelId="{12BAAD4F-4AEA-4B45-B03E-5E630D81DD6B}" type="presParOf" srcId="{168F4F87-1479-481F-98D2-65C31DAA2909}" destId="{3C924F32-604E-485C-A234-1586E3987887}" srcOrd="3" destOrd="0" presId="urn:microsoft.com/office/officeart/2005/8/layout/vList2"/>
    <dgm:cxn modelId="{201C081F-DD56-439A-AF90-61469B94EB86}" type="presParOf" srcId="{168F4F87-1479-481F-98D2-65C31DAA2909}" destId="{DB1D0EED-34A5-4DBC-95B2-85B83BAEBFE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284B97-A8C8-4042-BD50-1C386175608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6F802C5-EBCF-4CAA-A716-E22EFBBCC225}">
      <dgm:prSet/>
      <dgm:spPr/>
      <dgm:t>
        <a:bodyPr/>
        <a:lstStyle/>
        <a:p>
          <a:r>
            <a:rPr lang="en-US"/>
            <a:t>Sample is stable for up to 2 hours room temp and up to 48 hours refrigerated (2-8℃)	</a:t>
          </a:r>
        </a:p>
      </dgm:t>
    </dgm:pt>
    <dgm:pt modelId="{1806F3FA-81EB-4FAD-97BC-6C212957FFAD}" type="parTrans" cxnId="{C314B21C-BDDE-4030-9587-F219BB854FDA}">
      <dgm:prSet/>
      <dgm:spPr/>
      <dgm:t>
        <a:bodyPr/>
        <a:lstStyle/>
        <a:p>
          <a:endParaRPr lang="en-US"/>
        </a:p>
      </dgm:t>
    </dgm:pt>
    <dgm:pt modelId="{FE8ED40E-89DC-4614-89BB-5CA7B4F80051}" type="sibTrans" cxnId="{C314B21C-BDDE-4030-9587-F219BB854FDA}">
      <dgm:prSet/>
      <dgm:spPr/>
      <dgm:t>
        <a:bodyPr/>
        <a:lstStyle/>
        <a:p>
          <a:endParaRPr lang="en-US"/>
        </a:p>
      </dgm:t>
    </dgm:pt>
    <dgm:pt modelId="{4BD32FD5-7B50-4C45-BA9D-66D0391A0AE9}">
      <dgm:prSet/>
      <dgm:spPr/>
      <dgm:t>
        <a:bodyPr/>
        <a:lstStyle/>
        <a:p>
          <a:r>
            <a:rPr lang="en-US" dirty="0"/>
            <a:t>Specimens should be at room temperature prior to testing</a:t>
          </a:r>
        </a:p>
      </dgm:t>
    </dgm:pt>
    <dgm:pt modelId="{483E61EE-0773-457B-A1BE-F190217DFC3C}" type="parTrans" cxnId="{FA58CC48-D135-4205-8D94-DFB7941A37FF}">
      <dgm:prSet/>
      <dgm:spPr/>
      <dgm:t>
        <a:bodyPr/>
        <a:lstStyle/>
        <a:p>
          <a:endParaRPr lang="en-US"/>
        </a:p>
      </dgm:t>
    </dgm:pt>
    <dgm:pt modelId="{422361DB-8A39-40A7-8676-941686245214}" type="sibTrans" cxnId="{FA58CC48-D135-4205-8D94-DFB7941A37FF}">
      <dgm:prSet/>
      <dgm:spPr/>
      <dgm:t>
        <a:bodyPr/>
        <a:lstStyle/>
        <a:p>
          <a:endParaRPr lang="en-US"/>
        </a:p>
      </dgm:t>
    </dgm:pt>
    <dgm:pt modelId="{6752298E-0471-4E56-A07B-D3D85C845311}" type="pres">
      <dgm:prSet presAssocID="{EC284B97-A8C8-4042-BD50-1C3861756086}" presName="linear" presStyleCnt="0">
        <dgm:presLayoutVars>
          <dgm:animLvl val="lvl"/>
          <dgm:resizeHandles val="exact"/>
        </dgm:presLayoutVars>
      </dgm:prSet>
      <dgm:spPr/>
    </dgm:pt>
    <dgm:pt modelId="{45E32671-E28C-44A3-8519-DF6AD589F7C8}" type="pres">
      <dgm:prSet presAssocID="{86F802C5-EBCF-4CAA-A716-E22EFBBCC225}" presName="parentText" presStyleLbl="node1" presStyleIdx="0" presStyleCnt="2">
        <dgm:presLayoutVars>
          <dgm:chMax val="0"/>
          <dgm:bulletEnabled val="1"/>
        </dgm:presLayoutVars>
      </dgm:prSet>
      <dgm:spPr/>
    </dgm:pt>
    <dgm:pt modelId="{D178631B-BAF6-4AEB-A718-06E6C2A35F03}" type="pres">
      <dgm:prSet presAssocID="{FE8ED40E-89DC-4614-89BB-5CA7B4F80051}" presName="spacer" presStyleCnt="0"/>
      <dgm:spPr/>
    </dgm:pt>
    <dgm:pt modelId="{C6420ED0-D83A-47E9-80B9-CEB4D6C77914}" type="pres">
      <dgm:prSet presAssocID="{4BD32FD5-7B50-4C45-BA9D-66D0391A0AE9}" presName="parentText" presStyleLbl="node1" presStyleIdx="1" presStyleCnt="2">
        <dgm:presLayoutVars>
          <dgm:chMax val="0"/>
          <dgm:bulletEnabled val="1"/>
        </dgm:presLayoutVars>
      </dgm:prSet>
      <dgm:spPr/>
    </dgm:pt>
  </dgm:ptLst>
  <dgm:cxnLst>
    <dgm:cxn modelId="{C314B21C-BDDE-4030-9587-F219BB854FDA}" srcId="{EC284B97-A8C8-4042-BD50-1C3861756086}" destId="{86F802C5-EBCF-4CAA-A716-E22EFBBCC225}" srcOrd="0" destOrd="0" parTransId="{1806F3FA-81EB-4FAD-97BC-6C212957FFAD}" sibTransId="{FE8ED40E-89DC-4614-89BB-5CA7B4F80051}"/>
    <dgm:cxn modelId="{FECDAC28-D790-4E27-918C-2679BF18A5DB}" type="presOf" srcId="{4BD32FD5-7B50-4C45-BA9D-66D0391A0AE9}" destId="{C6420ED0-D83A-47E9-80B9-CEB4D6C77914}" srcOrd="0" destOrd="0" presId="urn:microsoft.com/office/officeart/2005/8/layout/vList2"/>
    <dgm:cxn modelId="{FA58CC48-D135-4205-8D94-DFB7941A37FF}" srcId="{EC284B97-A8C8-4042-BD50-1C3861756086}" destId="{4BD32FD5-7B50-4C45-BA9D-66D0391A0AE9}" srcOrd="1" destOrd="0" parTransId="{483E61EE-0773-457B-A1BE-F190217DFC3C}" sibTransId="{422361DB-8A39-40A7-8676-941686245214}"/>
    <dgm:cxn modelId="{A3B36874-737E-4E4E-BF37-7E01DC0BCE9B}" type="presOf" srcId="{86F802C5-EBCF-4CAA-A716-E22EFBBCC225}" destId="{45E32671-E28C-44A3-8519-DF6AD589F7C8}" srcOrd="0" destOrd="0" presId="urn:microsoft.com/office/officeart/2005/8/layout/vList2"/>
    <dgm:cxn modelId="{3B5231A8-DD5E-46B1-8FEC-FDC758024FB4}" type="presOf" srcId="{EC284B97-A8C8-4042-BD50-1C3861756086}" destId="{6752298E-0471-4E56-A07B-D3D85C845311}" srcOrd="0" destOrd="0" presId="urn:microsoft.com/office/officeart/2005/8/layout/vList2"/>
    <dgm:cxn modelId="{0A31FA1B-BA38-4E0E-826E-318CF9510046}" type="presParOf" srcId="{6752298E-0471-4E56-A07B-D3D85C845311}" destId="{45E32671-E28C-44A3-8519-DF6AD589F7C8}" srcOrd="0" destOrd="0" presId="urn:microsoft.com/office/officeart/2005/8/layout/vList2"/>
    <dgm:cxn modelId="{1808B276-1E04-4B52-90B5-334508F9F755}" type="presParOf" srcId="{6752298E-0471-4E56-A07B-D3D85C845311}" destId="{D178631B-BAF6-4AEB-A718-06E6C2A35F03}" srcOrd="1" destOrd="0" presId="urn:microsoft.com/office/officeart/2005/8/layout/vList2"/>
    <dgm:cxn modelId="{9A305269-9C05-40F0-AE3A-3CCC6D0092BB}" type="presParOf" srcId="{6752298E-0471-4E56-A07B-D3D85C845311}" destId="{C6420ED0-D83A-47E9-80B9-CEB4D6C7791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0EF398-4877-4138-95DE-5E2D13E849F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2C8CD77-CB2C-453D-95B9-A665BC60E385}">
      <dgm:prSet/>
      <dgm:spPr/>
      <dgm:t>
        <a:bodyPr/>
        <a:lstStyle/>
        <a:p>
          <a:r>
            <a:rPr lang="en-US" dirty="0"/>
            <a:t>Alere </a:t>
          </a:r>
          <a:r>
            <a:rPr lang="en-US" dirty="0" err="1"/>
            <a:t>hCG</a:t>
          </a:r>
          <a:r>
            <a:rPr lang="en-US" dirty="0"/>
            <a:t> Combo cassette</a:t>
          </a:r>
        </a:p>
      </dgm:t>
    </dgm:pt>
    <dgm:pt modelId="{6E4C33CD-D740-429A-8449-93A376BD4417}" type="parTrans" cxnId="{726D7715-1F09-4BB9-877D-58CCF3B7D6E8}">
      <dgm:prSet/>
      <dgm:spPr/>
      <dgm:t>
        <a:bodyPr/>
        <a:lstStyle/>
        <a:p>
          <a:endParaRPr lang="en-US"/>
        </a:p>
      </dgm:t>
    </dgm:pt>
    <dgm:pt modelId="{22FD0E6B-0C53-4629-8D7D-AB7B1A167410}" type="sibTrans" cxnId="{726D7715-1F09-4BB9-877D-58CCF3B7D6E8}">
      <dgm:prSet/>
      <dgm:spPr/>
      <dgm:t>
        <a:bodyPr/>
        <a:lstStyle/>
        <a:p>
          <a:endParaRPr lang="en-US"/>
        </a:p>
      </dgm:t>
    </dgm:pt>
    <dgm:pt modelId="{C4E447AE-AF3A-41C7-AE1E-78004DD48247}">
      <dgm:prSet/>
      <dgm:spPr/>
      <dgm:t>
        <a:bodyPr/>
        <a:lstStyle/>
        <a:p>
          <a:r>
            <a:rPr lang="en-US" dirty="0"/>
            <a:t>Pipettes provided with the kit</a:t>
          </a:r>
        </a:p>
        <a:p>
          <a:r>
            <a:rPr lang="en-US" dirty="0"/>
            <a:t>        (Do not use any other pipettes!!!)</a:t>
          </a:r>
        </a:p>
      </dgm:t>
    </dgm:pt>
    <dgm:pt modelId="{7C4D43BA-E5E2-4173-952A-01DFD7AF52A4}" type="parTrans" cxnId="{C21B2629-160C-444F-8B42-4511E06F8FE9}">
      <dgm:prSet/>
      <dgm:spPr/>
      <dgm:t>
        <a:bodyPr/>
        <a:lstStyle/>
        <a:p>
          <a:endParaRPr lang="en-US"/>
        </a:p>
      </dgm:t>
    </dgm:pt>
    <dgm:pt modelId="{07557C9D-8E7E-4C4E-AFFA-1D23B665C735}" type="sibTrans" cxnId="{C21B2629-160C-444F-8B42-4511E06F8FE9}">
      <dgm:prSet/>
      <dgm:spPr/>
      <dgm:t>
        <a:bodyPr/>
        <a:lstStyle/>
        <a:p>
          <a:endParaRPr lang="en-US"/>
        </a:p>
      </dgm:t>
    </dgm:pt>
    <dgm:pt modelId="{0DC2435E-AFBF-4145-92BA-96FB54FF1C55}">
      <dgm:prSet/>
      <dgm:spPr/>
      <dgm:t>
        <a:bodyPr/>
        <a:lstStyle/>
        <a:p>
          <a:r>
            <a:rPr lang="en-US" dirty="0" err="1"/>
            <a:t>Stanbio</a:t>
          </a:r>
          <a:r>
            <a:rPr lang="en-US" dirty="0"/>
            <a:t> Controls (Positive &amp; Negative)</a:t>
          </a:r>
        </a:p>
      </dgm:t>
    </dgm:pt>
    <dgm:pt modelId="{9AA4F7E9-751B-4B44-ABD6-B38E5B1D3763}" type="parTrans" cxnId="{F7F66AB8-2926-40FC-A1EE-DDCDDB3AF49C}">
      <dgm:prSet/>
      <dgm:spPr/>
      <dgm:t>
        <a:bodyPr/>
        <a:lstStyle/>
        <a:p>
          <a:endParaRPr lang="en-US"/>
        </a:p>
      </dgm:t>
    </dgm:pt>
    <dgm:pt modelId="{79A6FB35-CFC8-4324-80FB-9A1486499FF9}" type="sibTrans" cxnId="{F7F66AB8-2926-40FC-A1EE-DDCDDB3AF49C}">
      <dgm:prSet/>
      <dgm:spPr/>
      <dgm:t>
        <a:bodyPr/>
        <a:lstStyle/>
        <a:p>
          <a:endParaRPr lang="en-US"/>
        </a:p>
      </dgm:t>
    </dgm:pt>
    <dgm:pt modelId="{76CB4E9A-190C-46B9-9786-0E11A35B0F3C}">
      <dgm:prSet/>
      <dgm:spPr/>
      <dgm:t>
        <a:bodyPr/>
        <a:lstStyle/>
        <a:p>
          <a:r>
            <a:rPr lang="en-US"/>
            <a:t>Timer</a:t>
          </a:r>
        </a:p>
      </dgm:t>
    </dgm:pt>
    <dgm:pt modelId="{915273A6-EFED-4DA8-AAE2-383DF86A24C2}" type="parTrans" cxnId="{0C36680C-A670-4F76-B958-E3B66E7A1F26}">
      <dgm:prSet/>
      <dgm:spPr/>
      <dgm:t>
        <a:bodyPr/>
        <a:lstStyle/>
        <a:p>
          <a:endParaRPr lang="en-US"/>
        </a:p>
      </dgm:t>
    </dgm:pt>
    <dgm:pt modelId="{1F3621D2-5DA0-4D29-8ACC-7B4E139F3267}" type="sibTrans" cxnId="{0C36680C-A670-4F76-B958-E3B66E7A1F26}">
      <dgm:prSet/>
      <dgm:spPr/>
      <dgm:t>
        <a:bodyPr/>
        <a:lstStyle/>
        <a:p>
          <a:endParaRPr lang="en-US"/>
        </a:p>
      </dgm:t>
    </dgm:pt>
    <dgm:pt modelId="{6DEEE2D3-73F2-47C4-9E1B-124A7DFDB9D6}">
      <dgm:prSet/>
      <dgm:spPr/>
      <dgm:t>
        <a:bodyPr/>
        <a:lstStyle/>
        <a:p>
          <a:r>
            <a:rPr lang="en-US" dirty="0"/>
            <a:t>Thermometer or </a:t>
          </a:r>
          <a:r>
            <a:rPr lang="en-US" dirty="0" err="1"/>
            <a:t>CheckPoint</a:t>
          </a:r>
          <a:r>
            <a:rPr lang="en-US" dirty="0"/>
            <a:t> sensor</a:t>
          </a:r>
        </a:p>
      </dgm:t>
    </dgm:pt>
    <dgm:pt modelId="{9B65070D-58EA-4F7C-96ED-43415FDDF402}" type="parTrans" cxnId="{B176F0A9-13FA-4B9A-859C-6ECE62352E82}">
      <dgm:prSet/>
      <dgm:spPr/>
      <dgm:t>
        <a:bodyPr/>
        <a:lstStyle/>
        <a:p>
          <a:endParaRPr lang="en-US"/>
        </a:p>
      </dgm:t>
    </dgm:pt>
    <dgm:pt modelId="{DD103B6F-96F7-41FC-A318-D8038B7FA6A3}" type="sibTrans" cxnId="{B176F0A9-13FA-4B9A-859C-6ECE62352E82}">
      <dgm:prSet/>
      <dgm:spPr/>
      <dgm:t>
        <a:bodyPr/>
        <a:lstStyle/>
        <a:p>
          <a:endParaRPr lang="en-US"/>
        </a:p>
      </dgm:t>
    </dgm:pt>
    <dgm:pt modelId="{E2FA587B-AD7B-45E7-B162-E3337BDF433F}" type="pres">
      <dgm:prSet presAssocID="{370EF398-4877-4138-95DE-5E2D13E849FE}" presName="linear" presStyleCnt="0">
        <dgm:presLayoutVars>
          <dgm:animLvl val="lvl"/>
          <dgm:resizeHandles val="exact"/>
        </dgm:presLayoutVars>
      </dgm:prSet>
      <dgm:spPr/>
    </dgm:pt>
    <dgm:pt modelId="{3D55822E-1113-42E0-936A-665E4CB8FF7E}" type="pres">
      <dgm:prSet presAssocID="{52C8CD77-CB2C-453D-95B9-A665BC60E385}" presName="parentText" presStyleLbl="node1" presStyleIdx="0" presStyleCnt="5" custLinFactY="-93777" custLinFactNeighborX="-111" custLinFactNeighborY="-100000">
        <dgm:presLayoutVars>
          <dgm:chMax val="0"/>
          <dgm:bulletEnabled val="1"/>
        </dgm:presLayoutVars>
      </dgm:prSet>
      <dgm:spPr/>
    </dgm:pt>
    <dgm:pt modelId="{62D2F5FF-52E8-4417-9995-EE71DD51E563}" type="pres">
      <dgm:prSet presAssocID="{22FD0E6B-0C53-4629-8D7D-AB7B1A167410}" presName="spacer" presStyleCnt="0"/>
      <dgm:spPr/>
    </dgm:pt>
    <dgm:pt modelId="{27EC3175-7BBD-49B6-8C45-88ABB19DE697}" type="pres">
      <dgm:prSet presAssocID="{C4E447AE-AF3A-41C7-AE1E-78004DD48247}" presName="parentText" presStyleLbl="node1" presStyleIdx="1" presStyleCnt="5">
        <dgm:presLayoutVars>
          <dgm:chMax val="0"/>
          <dgm:bulletEnabled val="1"/>
        </dgm:presLayoutVars>
      </dgm:prSet>
      <dgm:spPr/>
    </dgm:pt>
    <dgm:pt modelId="{E630A0FD-57AB-4762-BAF0-5966D39C7F5B}" type="pres">
      <dgm:prSet presAssocID="{07557C9D-8E7E-4C4E-AFFA-1D23B665C735}" presName="spacer" presStyleCnt="0"/>
      <dgm:spPr/>
    </dgm:pt>
    <dgm:pt modelId="{7BCDD256-4AC5-4CF8-BFEE-7583C27D51D0}" type="pres">
      <dgm:prSet presAssocID="{0DC2435E-AFBF-4145-92BA-96FB54FF1C55}" presName="parentText" presStyleLbl="node1" presStyleIdx="2" presStyleCnt="5">
        <dgm:presLayoutVars>
          <dgm:chMax val="0"/>
          <dgm:bulletEnabled val="1"/>
        </dgm:presLayoutVars>
      </dgm:prSet>
      <dgm:spPr/>
    </dgm:pt>
    <dgm:pt modelId="{1C7F988E-5E16-4B78-8F8A-65BBB5802113}" type="pres">
      <dgm:prSet presAssocID="{79A6FB35-CFC8-4324-80FB-9A1486499FF9}" presName="spacer" presStyleCnt="0"/>
      <dgm:spPr/>
    </dgm:pt>
    <dgm:pt modelId="{7CF934ED-CD1F-4C0F-9B5B-90320AE550A2}" type="pres">
      <dgm:prSet presAssocID="{76CB4E9A-190C-46B9-9786-0E11A35B0F3C}" presName="parentText" presStyleLbl="node1" presStyleIdx="3" presStyleCnt="5">
        <dgm:presLayoutVars>
          <dgm:chMax val="0"/>
          <dgm:bulletEnabled val="1"/>
        </dgm:presLayoutVars>
      </dgm:prSet>
      <dgm:spPr/>
    </dgm:pt>
    <dgm:pt modelId="{B360E952-F72C-4933-9E0C-E7BDD4972DE1}" type="pres">
      <dgm:prSet presAssocID="{1F3621D2-5DA0-4D29-8ACC-7B4E139F3267}" presName="spacer" presStyleCnt="0"/>
      <dgm:spPr/>
    </dgm:pt>
    <dgm:pt modelId="{A17D4E5C-1E8E-4703-8702-FF4191784219}" type="pres">
      <dgm:prSet presAssocID="{6DEEE2D3-73F2-47C4-9E1B-124A7DFDB9D6}" presName="parentText" presStyleLbl="node1" presStyleIdx="4" presStyleCnt="5">
        <dgm:presLayoutVars>
          <dgm:chMax val="0"/>
          <dgm:bulletEnabled val="1"/>
        </dgm:presLayoutVars>
      </dgm:prSet>
      <dgm:spPr/>
    </dgm:pt>
  </dgm:ptLst>
  <dgm:cxnLst>
    <dgm:cxn modelId="{0C36680C-A670-4F76-B958-E3B66E7A1F26}" srcId="{370EF398-4877-4138-95DE-5E2D13E849FE}" destId="{76CB4E9A-190C-46B9-9786-0E11A35B0F3C}" srcOrd="3" destOrd="0" parTransId="{915273A6-EFED-4DA8-AAE2-383DF86A24C2}" sibTransId="{1F3621D2-5DA0-4D29-8ACC-7B4E139F3267}"/>
    <dgm:cxn modelId="{9561A310-F9C1-4813-82AD-B9614DF6D77E}" type="presOf" srcId="{76CB4E9A-190C-46B9-9786-0E11A35B0F3C}" destId="{7CF934ED-CD1F-4C0F-9B5B-90320AE550A2}" srcOrd="0" destOrd="0" presId="urn:microsoft.com/office/officeart/2005/8/layout/vList2"/>
    <dgm:cxn modelId="{726D7715-1F09-4BB9-877D-58CCF3B7D6E8}" srcId="{370EF398-4877-4138-95DE-5E2D13E849FE}" destId="{52C8CD77-CB2C-453D-95B9-A665BC60E385}" srcOrd="0" destOrd="0" parTransId="{6E4C33CD-D740-429A-8449-93A376BD4417}" sibTransId="{22FD0E6B-0C53-4629-8D7D-AB7B1A167410}"/>
    <dgm:cxn modelId="{C21B2629-160C-444F-8B42-4511E06F8FE9}" srcId="{370EF398-4877-4138-95DE-5E2D13E849FE}" destId="{C4E447AE-AF3A-41C7-AE1E-78004DD48247}" srcOrd="1" destOrd="0" parTransId="{7C4D43BA-E5E2-4173-952A-01DFD7AF52A4}" sibTransId="{07557C9D-8E7E-4C4E-AFFA-1D23B665C735}"/>
    <dgm:cxn modelId="{7E84BC5F-5C89-4FC0-BE0F-816FEDCAAD9A}" type="presOf" srcId="{C4E447AE-AF3A-41C7-AE1E-78004DD48247}" destId="{27EC3175-7BBD-49B6-8C45-88ABB19DE697}" srcOrd="0" destOrd="0" presId="urn:microsoft.com/office/officeart/2005/8/layout/vList2"/>
    <dgm:cxn modelId="{D6FDD64B-00C5-43F5-B2C0-726BDB57441F}" type="presOf" srcId="{0DC2435E-AFBF-4145-92BA-96FB54FF1C55}" destId="{7BCDD256-4AC5-4CF8-BFEE-7583C27D51D0}" srcOrd="0" destOrd="0" presId="urn:microsoft.com/office/officeart/2005/8/layout/vList2"/>
    <dgm:cxn modelId="{229E8B83-6702-4F7F-9B62-C7861E4F7696}" type="presOf" srcId="{370EF398-4877-4138-95DE-5E2D13E849FE}" destId="{E2FA587B-AD7B-45E7-B162-E3337BDF433F}" srcOrd="0" destOrd="0" presId="urn:microsoft.com/office/officeart/2005/8/layout/vList2"/>
    <dgm:cxn modelId="{997044A2-3CD5-4B18-9312-E547C1D65EF9}" type="presOf" srcId="{52C8CD77-CB2C-453D-95B9-A665BC60E385}" destId="{3D55822E-1113-42E0-936A-665E4CB8FF7E}" srcOrd="0" destOrd="0" presId="urn:microsoft.com/office/officeart/2005/8/layout/vList2"/>
    <dgm:cxn modelId="{2D9093A9-CBE1-4B8C-A52B-91B9BE5FD55C}" type="presOf" srcId="{6DEEE2D3-73F2-47C4-9E1B-124A7DFDB9D6}" destId="{A17D4E5C-1E8E-4703-8702-FF4191784219}" srcOrd="0" destOrd="0" presId="urn:microsoft.com/office/officeart/2005/8/layout/vList2"/>
    <dgm:cxn modelId="{B176F0A9-13FA-4B9A-859C-6ECE62352E82}" srcId="{370EF398-4877-4138-95DE-5E2D13E849FE}" destId="{6DEEE2D3-73F2-47C4-9E1B-124A7DFDB9D6}" srcOrd="4" destOrd="0" parTransId="{9B65070D-58EA-4F7C-96ED-43415FDDF402}" sibTransId="{DD103B6F-96F7-41FC-A318-D8038B7FA6A3}"/>
    <dgm:cxn modelId="{F7F66AB8-2926-40FC-A1EE-DDCDDB3AF49C}" srcId="{370EF398-4877-4138-95DE-5E2D13E849FE}" destId="{0DC2435E-AFBF-4145-92BA-96FB54FF1C55}" srcOrd="2" destOrd="0" parTransId="{9AA4F7E9-751B-4B44-ABD6-B38E5B1D3763}" sibTransId="{79A6FB35-CFC8-4324-80FB-9A1486499FF9}"/>
    <dgm:cxn modelId="{0A240A98-EBDF-407D-BF81-CCF98714D503}" type="presParOf" srcId="{E2FA587B-AD7B-45E7-B162-E3337BDF433F}" destId="{3D55822E-1113-42E0-936A-665E4CB8FF7E}" srcOrd="0" destOrd="0" presId="urn:microsoft.com/office/officeart/2005/8/layout/vList2"/>
    <dgm:cxn modelId="{276AE1F4-0962-4971-8D08-4421CFAA14E3}" type="presParOf" srcId="{E2FA587B-AD7B-45E7-B162-E3337BDF433F}" destId="{62D2F5FF-52E8-4417-9995-EE71DD51E563}" srcOrd="1" destOrd="0" presId="urn:microsoft.com/office/officeart/2005/8/layout/vList2"/>
    <dgm:cxn modelId="{7CD31B63-DCD6-4C92-9D1B-69DA6B299E18}" type="presParOf" srcId="{E2FA587B-AD7B-45E7-B162-E3337BDF433F}" destId="{27EC3175-7BBD-49B6-8C45-88ABB19DE697}" srcOrd="2" destOrd="0" presId="urn:microsoft.com/office/officeart/2005/8/layout/vList2"/>
    <dgm:cxn modelId="{98E4AB34-6873-41BA-AFE2-CF1DE0978F69}" type="presParOf" srcId="{E2FA587B-AD7B-45E7-B162-E3337BDF433F}" destId="{E630A0FD-57AB-4762-BAF0-5966D39C7F5B}" srcOrd="3" destOrd="0" presId="urn:microsoft.com/office/officeart/2005/8/layout/vList2"/>
    <dgm:cxn modelId="{48A9FB18-AF77-4ACA-935F-6F351A7BF8BF}" type="presParOf" srcId="{E2FA587B-AD7B-45E7-B162-E3337BDF433F}" destId="{7BCDD256-4AC5-4CF8-BFEE-7583C27D51D0}" srcOrd="4" destOrd="0" presId="urn:microsoft.com/office/officeart/2005/8/layout/vList2"/>
    <dgm:cxn modelId="{19B9E609-9075-48FB-95F3-0442A2410E8D}" type="presParOf" srcId="{E2FA587B-AD7B-45E7-B162-E3337BDF433F}" destId="{1C7F988E-5E16-4B78-8F8A-65BBB5802113}" srcOrd="5" destOrd="0" presId="urn:microsoft.com/office/officeart/2005/8/layout/vList2"/>
    <dgm:cxn modelId="{2D151DF6-5C27-4059-A046-DF014123D84F}" type="presParOf" srcId="{E2FA587B-AD7B-45E7-B162-E3337BDF433F}" destId="{7CF934ED-CD1F-4C0F-9B5B-90320AE550A2}" srcOrd="6" destOrd="0" presId="urn:microsoft.com/office/officeart/2005/8/layout/vList2"/>
    <dgm:cxn modelId="{C9A573BC-09E2-443F-8F1A-218738D4E3C9}" type="presParOf" srcId="{E2FA587B-AD7B-45E7-B162-E3337BDF433F}" destId="{B360E952-F72C-4933-9E0C-E7BDD4972DE1}" srcOrd="7" destOrd="0" presId="urn:microsoft.com/office/officeart/2005/8/layout/vList2"/>
    <dgm:cxn modelId="{3C5EA5FE-C831-4E75-BC10-CC075F0B1DEF}" type="presParOf" srcId="{E2FA587B-AD7B-45E7-B162-E3337BDF433F}" destId="{A17D4E5C-1E8E-4703-8702-FF419178421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CC65D-CC5F-4D03-B406-E321C01D4BEC}">
      <dsp:nvSpPr>
        <dsp:cNvPr id="0" name=""/>
        <dsp:cNvSpPr/>
      </dsp:nvSpPr>
      <dsp:spPr>
        <a:xfrm>
          <a:off x="0" y="40091"/>
          <a:ext cx="5595195" cy="151105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US" sz="6300" kern="1200" dirty="0"/>
            <a:t>Sandra Pascual</a:t>
          </a:r>
        </a:p>
      </dsp:txBody>
      <dsp:txXfrm>
        <a:off x="73764" y="113855"/>
        <a:ext cx="5447667" cy="1363527"/>
      </dsp:txXfrm>
    </dsp:sp>
    <dsp:sp modelId="{332E255E-7392-4757-8E55-BABAF5C4200A}">
      <dsp:nvSpPr>
        <dsp:cNvPr id="0" name=""/>
        <dsp:cNvSpPr/>
      </dsp:nvSpPr>
      <dsp:spPr>
        <a:xfrm>
          <a:off x="0" y="1732587"/>
          <a:ext cx="5595195" cy="1511055"/>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en-US" sz="5400" kern="1200" dirty="0"/>
            <a:t>Dolly A. Gonzalez</a:t>
          </a:r>
        </a:p>
      </dsp:txBody>
      <dsp:txXfrm>
        <a:off x="73764" y="1806351"/>
        <a:ext cx="5447667" cy="1363527"/>
      </dsp:txXfrm>
    </dsp:sp>
    <dsp:sp modelId="{DB1D0EED-34A5-4DBC-95B2-85B83BAEBFE1}">
      <dsp:nvSpPr>
        <dsp:cNvPr id="0" name=""/>
        <dsp:cNvSpPr/>
      </dsp:nvSpPr>
      <dsp:spPr>
        <a:xfrm>
          <a:off x="0" y="3425082"/>
          <a:ext cx="5595195" cy="1511055"/>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en-US" sz="6300" kern="1200" dirty="0"/>
            <a:t>Diana Martir</a:t>
          </a:r>
        </a:p>
      </dsp:txBody>
      <dsp:txXfrm>
        <a:off x="73764" y="3498846"/>
        <a:ext cx="5447667" cy="13635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32671-E28C-44A3-8519-DF6AD589F7C8}">
      <dsp:nvSpPr>
        <dsp:cNvPr id="0" name=""/>
        <dsp:cNvSpPr/>
      </dsp:nvSpPr>
      <dsp:spPr>
        <a:xfrm>
          <a:off x="0" y="334891"/>
          <a:ext cx="6578523" cy="20896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a:t>Sample is stable for up to 2 hours room temp and up to 48 hours refrigerated (2-8℃)	</a:t>
          </a:r>
        </a:p>
      </dsp:txBody>
      <dsp:txXfrm>
        <a:off x="102007" y="436898"/>
        <a:ext cx="6374509" cy="1885605"/>
      </dsp:txXfrm>
    </dsp:sp>
    <dsp:sp modelId="{C6420ED0-D83A-47E9-80B9-CEB4D6C77914}">
      <dsp:nvSpPr>
        <dsp:cNvPr id="0" name=""/>
        <dsp:cNvSpPr/>
      </dsp:nvSpPr>
      <dsp:spPr>
        <a:xfrm>
          <a:off x="0" y="2533951"/>
          <a:ext cx="6578523" cy="208961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dirty="0"/>
            <a:t>Specimens should be at room temperature prior to testing</a:t>
          </a:r>
        </a:p>
      </dsp:txBody>
      <dsp:txXfrm>
        <a:off x="102007" y="2635958"/>
        <a:ext cx="6374509" cy="18856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5822E-1113-42E0-936A-665E4CB8FF7E}">
      <dsp:nvSpPr>
        <dsp:cNvPr id="0" name=""/>
        <dsp:cNvSpPr/>
      </dsp:nvSpPr>
      <dsp:spPr>
        <a:xfrm>
          <a:off x="0" y="0"/>
          <a:ext cx="6578523" cy="91442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Alere </a:t>
          </a:r>
          <a:r>
            <a:rPr lang="en-US" sz="2000" kern="1200" dirty="0" err="1"/>
            <a:t>hCG</a:t>
          </a:r>
          <a:r>
            <a:rPr lang="en-US" sz="2000" kern="1200" dirty="0"/>
            <a:t> Combo cassette</a:t>
          </a:r>
        </a:p>
      </dsp:txBody>
      <dsp:txXfrm>
        <a:off x="44639" y="44639"/>
        <a:ext cx="6489245" cy="825150"/>
      </dsp:txXfrm>
    </dsp:sp>
    <dsp:sp modelId="{27EC3175-7BBD-49B6-8C45-88ABB19DE697}">
      <dsp:nvSpPr>
        <dsp:cNvPr id="0" name=""/>
        <dsp:cNvSpPr/>
      </dsp:nvSpPr>
      <dsp:spPr>
        <a:xfrm>
          <a:off x="0" y="1049989"/>
          <a:ext cx="6578523" cy="914428"/>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Pipettes provided with the kit</a:t>
          </a:r>
        </a:p>
        <a:p>
          <a:pPr marL="0" lvl="0" indent="0" algn="l" defTabSz="889000">
            <a:lnSpc>
              <a:spcPct val="90000"/>
            </a:lnSpc>
            <a:spcBef>
              <a:spcPct val="0"/>
            </a:spcBef>
            <a:spcAft>
              <a:spcPct val="35000"/>
            </a:spcAft>
            <a:buNone/>
          </a:pPr>
          <a:r>
            <a:rPr lang="en-US" sz="2000" kern="1200" dirty="0"/>
            <a:t>        (Do not use any other pipettes!!!)</a:t>
          </a:r>
        </a:p>
      </dsp:txBody>
      <dsp:txXfrm>
        <a:off x="44639" y="1094628"/>
        <a:ext cx="6489245" cy="825150"/>
      </dsp:txXfrm>
    </dsp:sp>
    <dsp:sp modelId="{7BCDD256-4AC5-4CF8-BFEE-7583C27D51D0}">
      <dsp:nvSpPr>
        <dsp:cNvPr id="0" name=""/>
        <dsp:cNvSpPr/>
      </dsp:nvSpPr>
      <dsp:spPr>
        <a:xfrm>
          <a:off x="0" y="2022017"/>
          <a:ext cx="6578523" cy="91442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err="1"/>
            <a:t>Stanbio</a:t>
          </a:r>
          <a:r>
            <a:rPr lang="en-US" sz="2000" kern="1200" dirty="0"/>
            <a:t> Controls (Positive &amp; Negative)</a:t>
          </a:r>
        </a:p>
      </dsp:txBody>
      <dsp:txXfrm>
        <a:off x="44639" y="2066656"/>
        <a:ext cx="6489245" cy="825150"/>
      </dsp:txXfrm>
    </dsp:sp>
    <dsp:sp modelId="{7CF934ED-CD1F-4C0F-9B5B-90320AE550A2}">
      <dsp:nvSpPr>
        <dsp:cNvPr id="0" name=""/>
        <dsp:cNvSpPr/>
      </dsp:nvSpPr>
      <dsp:spPr>
        <a:xfrm>
          <a:off x="0" y="2994045"/>
          <a:ext cx="6578523" cy="914428"/>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Timer</a:t>
          </a:r>
        </a:p>
      </dsp:txBody>
      <dsp:txXfrm>
        <a:off x="44639" y="3038684"/>
        <a:ext cx="6489245" cy="825150"/>
      </dsp:txXfrm>
    </dsp:sp>
    <dsp:sp modelId="{A17D4E5C-1E8E-4703-8702-FF4191784219}">
      <dsp:nvSpPr>
        <dsp:cNvPr id="0" name=""/>
        <dsp:cNvSpPr/>
      </dsp:nvSpPr>
      <dsp:spPr>
        <a:xfrm>
          <a:off x="0" y="3966073"/>
          <a:ext cx="6578523" cy="91442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Thermometer or </a:t>
          </a:r>
          <a:r>
            <a:rPr lang="en-US" sz="2000" kern="1200" dirty="0" err="1"/>
            <a:t>CheckPoint</a:t>
          </a:r>
          <a:r>
            <a:rPr lang="en-US" sz="2000" kern="1200" dirty="0"/>
            <a:t> sensor</a:t>
          </a:r>
        </a:p>
      </dsp:txBody>
      <dsp:txXfrm>
        <a:off x="44639" y="4010712"/>
        <a:ext cx="6489245" cy="8251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3DA55-EE36-492D-A6F4-4E26E718FD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214198-E883-4E64-B0FB-22E8CCCA8B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91223E-CCFA-430A-A81D-FE620A9A6662}"/>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5" name="Footer Placeholder 4">
            <a:extLst>
              <a:ext uri="{FF2B5EF4-FFF2-40B4-BE49-F238E27FC236}">
                <a16:creationId xmlns:a16="http://schemas.microsoft.com/office/drawing/2014/main" id="{E413D392-E6E4-4A9F-944C-EABAAB5192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768EE-20F2-47D2-89DE-23E45E17D225}"/>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252785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A23D-2AF4-4847-AC8E-B58A1FBD27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DEED84-E2B6-4148-91BF-D77A7C851D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8179CF-E72B-41B3-958B-D66CA1EE254A}"/>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5" name="Footer Placeholder 4">
            <a:extLst>
              <a:ext uri="{FF2B5EF4-FFF2-40B4-BE49-F238E27FC236}">
                <a16:creationId xmlns:a16="http://schemas.microsoft.com/office/drawing/2014/main" id="{DD3259D1-4255-4859-9275-300F4A7A06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EC8EFD-E2F3-48C8-913C-58720917C227}"/>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6795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C5C688-24FC-4C57-8ACC-85C50D19E8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FB4802-A605-4A8C-9F9A-156B3D7D45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D5D67E-5BD8-4EBB-86E3-5179D43EBEE7}"/>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5" name="Footer Placeholder 4">
            <a:extLst>
              <a:ext uri="{FF2B5EF4-FFF2-40B4-BE49-F238E27FC236}">
                <a16:creationId xmlns:a16="http://schemas.microsoft.com/office/drawing/2014/main" id="{1D26FAE0-1810-45B1-995D-BF7314A38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24B627-B93C-4155-BB49-743BF8A71087}"/>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4245817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32810-B468-46E8-8001-2AA68CA220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0C477E-324D-4DAE-8D48-FDB7BAFFDE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E580AE-D996-4DDF-9C91-FCCFCB8D22FE}"/>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5" name="Footer Placeholder 4">
            <a:extLst>
              <a:ext uri="{FF2B5EF4-FFF2-40B4-BE49-F238E27FC236}">
                <a16:creationId xmlns:a16="http://schemas.microsoft.com/office/drawing/2014/main" id="{0D1BEF66-CEAE-4B08-A181-E53BAD6ACD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E6EF2A-0D73-4791-8C85-88248159CCB6}"/>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1982300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163B9-6E18-4997-BC6A-500A5BB484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367D85-31BA-48E3-8218-FB8EB86DE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646F5E-2D84-4266-857F-8A3CDF39983C}"/>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5" name="Footer Placeholder 4">
            <a:extLst>
              <a:ext uri="{FF2B5EF4-FFF2-40B4-BE49-F238E27FC236}">
                <a16:creationId xmlns:a16="http://schemas.microsoft.com/office/drawing/2014/main" id="{70E39762-24D9-419D-979C-28C1C02B9D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9570B-D2C1-4F71-B318-D290135AAC28}"/>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3641977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8097-4D4A-4619-8B11-5DAD6FA2B2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A15D92-5E9F-4E2D-8914-C90BB36FAC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C05DF1-D7E2-4FBC-B77F-31B3E908D6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3BA5DC-1878-41E8-BD31-36AD9FFC39BA}"/>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6" name="Footer Placeholder 5">
            <a:extLst>
              <a:ext uri="{FF2B5EF4-FFF2-40B4-BE49-F238E27FC236}">
                <a16:creationId xmlns:a16="http://schemas.microsoft.com/office/drawing/2014/main" id="{863891BC-EE90-4189-B8AA-8A665B7EA5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7CA79B-C857-4913-AAD3-AB894DBE5497}"/>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221087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1D9E9-CA36-4EB7-A349-FB98D0D691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71BF54-FFDE-4CD1-B56B-49D9CFD1AA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AB2369-4326-4941-A02D-4921CBF3F0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3B1B6F-0E51-4F92-8D90-F5CD6BCF2C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F6E6DE-44AE-4B26-9EA2-E8B306FB55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F8B1ED-4C37-4012-8185-9CEC5B77A914}"/>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8" name="Footer Placeholder 7">
            <a:extLst>
              <a:ext uri="{FF2B5EF4-FFF2-40B4-BE49-F238E27FC236}">
                <a16:creationId xmlns:a16="http://schemas.microsoft.com/office/drawing/2014/main" id="{9DF9D3CD-55F6-406C-BDED-CEF6FB17E8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0325B4-026A-421C-96E2-A547FC959B62}"/>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188570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B2BD5-DB64-4814-A2E9-78FB41DFA8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DE8623-8CBB-4F08-8301-CAE7DA9EC733}"/>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4" name="Footer Placeholder 3">
            <a:extLst>
              <a:ext uri="{FF2B5EF4-FFF2-40B4-BE49-F238E27FC236}">
                <a16:creationId xmlns:a16="http://schemas.microsoft.com/office/drawing/2014/main" id="{244D31C1-B4A7-4D2E-A76B-F10F5A3321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2572DB-03B3-4762-83F3-504FA293D9B1}"/>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590109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368043-5145-40AF-BE2A-D27602BF2B00}"/>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3" name="Footer Placeholder 2">
            <a:extLst>
              <a:ext uri="{FF2B5EF4-FFF2-40B4-BE49-F238E27FC236}">
                <a16:creationId xmlns:a16="http://schemas.microsoft.com/office/drawing/2014/main" id="{964ACD57-958F-41FC-B797-0641740D85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61339A-4F18-4C40-8E5B-5DD00905455C}"/>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368238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5BB58-70F5-4FAE-8436-423611E60B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D5C741-785D-4D87-AF48-042A5E282F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4D07A2-67DA-44FC-9805-0B578E7E4F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A8A3EE-862C-4249-81C9-1EC479D2E6BE}"/>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6" name="Footer Placeholder 5">
            <a:extLst>
              <a:ext uri="{FF2B5EF4-FFF2-40B4-BE49-F238E27FC236}">
                <a16:creationId xmlns:a16="http://schemas.microsoft.com/office/drawing/2014/main" id="{42731E37-43C8-4D28-B0F1-964BAD12F0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E6C45-4BB6-4F4C-B594-F2DE45FD3855}"/>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92357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52E78-3B39-44C7-BE0A-3C612462DE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390B97-E9F0-4430-B6D4-3EE8CFE548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888E54-B43B-43B7-BE95-13F034CAED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2F523B-38B7-4AE4-854C-4B54B9B8837B}"/>
              </a:ext>
            </a:extLst>
          </p:cNvPr>
          <p:cNvSpPr>
            <a:spLocks noGrp="1"/>
          </p:cNvSpPr>
          <p:nvPr>
            <p:ph type="dt" sz="half" idx="10"/>
          </p:nvPr>
        </p:nvSpPr>
        <p:spPr/>
        <p:txBody>
          <a:bodyPr/>
          <a:lstStyle/>
          <a:p>
            <a:fld id="{53965CFB-EBD1-495E-8DC4-FC5B8DDAF61A}" type="datetimeFigureOut">
              <a:rPr lang="en-US" smtClean="0"/>
              <a:t>8/27/2024</a:t>
            </a:fld>
            <a:endParaRPr lang="en-US"/>
          </a:p>
        </p:txBody>
      </p:sp>
      <p:sp>
        <p:nvSpPr>
          <p:cNvPr id="6" name="Footer Placeholder 5">
            <a:extLst>
              <a:ext uri="{FF2B5EF4-FFF2-40B4-BE49-F238E27FC236}">
                <a16:creationId xmlns:a16="http://schemas.microsoft.com/office/drawing/2014/main" id="{B4569C16-1AF1-4B7F-AF49-FAB5D99C44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B20A7A-9510-490B-BB2E-B85C8D2BFF8D}"/>
              </a:ext>
            </a:extLst>
          </p:cNvPr>
          <p:cNvSpPr>
            <a:spLocks noGrp="1"/>
          </p:cNvSpPr>
          <p:nvPr>
            <p:ph type="sldNum" sz="quarter" idx="12"/>
          </p:nvPr>
        </p:nvSpPr>
        <p:spPr/>
        <p:txBody>
          <a:bodyPr/>
          <a:lstStyle/>
          <a:p>
            <a:fld id="{C825FF82-7F38-45FD-9626-C4BB800C979F}" type="slidenum">
              <a:rPr lang="en-US" smtClean="0"/>
              <a:t>‹#›</a:t>
            </a:fld>
            <a:endParaRPr lang="en-US"/>
          </a:p>
        </p:txBody>
      </p:sp>
    </p:spTree>
    <p:extLst>
      <p:ext uri="{BB962C8B-B14F-4D97-AF65-F5344CB8AC3E}">
        <p14:creationId xmlns:p14="http://schemas.microsoft.com/office/powerpoint/2010/main" val="557613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6A6E96-F4D5-4C1C-84BE-765F118C52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F81B9E-B03D-431E-AB62-B840E78E17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FD9B2-2658-449C-9B4D-27355C002F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965CFB-EBD1-495E-8DC4-FC5B8DDAF61A}" type="datetimeFigureOut">
              <a:rPr lang="en-US" smtClean="0"/>
              <a:t>8/27/2024</a:t>
            </a:fld>
            <a:endParaRPr lang="en-US"/>
          </a:p>
        </p:txBody>
      </p:sp>
      <p:sp>
        <p:nvSpPr>
          <p:cNvPr id="5" name="Footer Placeholder 4">
            <a:extLst>
              <a:ext uri="{FF2B5EF4-FFF2-40B4-BE49-F238E27FC236}">
                <a16:creationId xmlns:a16="http://schemas.microsoft.com/office/drawing/2014/main" id="{8EA5CC9A-F797-4D7D-8ACC-764D7DC64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E0ABD06-7FA4-4341-B06B-4A92C59872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5FF82-7F38-45FD-9626-C4BB800C979F}" type="slidenum">
              <a:rPr lang="en-US" smtClean="0"/>
              <a:t>‹#›</a:t>
            </a:fld>
            <a:endParaRPr lang="en-US"/>
          </a:p>
        </p:txBody>
      </p:sp>
    </p:spTree>
    <p:extLst>
      <p:ext uri="{BB962C8B-B14F-4D97-AF65-F5344CB8AC3E}">
        <p14:creationId xmlns:p14="http://schemas.microsoft.com/office/powerpoint/2010/main" val="2221574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VHANFLATC@v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29DE7B6-DC7C-4BA1-B406-EDDA0C0A3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rgbClr val="7D5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8251E848-FAC1-4B9B-B8F6-5FDE458AB426}"/>
              </a:ext>
            </a:extLst>
          </p:cNvPr>
          <p:cNvSpPr/>
          <p:nvPr/>
        </p:nvSpPr>
        <p:spPr>
          <a:xfrm>
            <a:off x="5016137" y="360710"/>
            <a:ext cx="6884125" cy="613658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F94C66-E267-4C3C-925B-E1F2015800F3}"/>
              </a:ext>
            </a:extLst>
          </p:cNvPr>
          <p:cNvSpPr>
            <a:spLocks noGrp="1"/>
          </p:cNvSpPr>
          <p:nvPr>
            <p:ph type="ctrTitle"/>
          </p:nvPr>
        </p:nvSpPr>
        <p:spPr>
          <a:xfrm>
            <a:off x="5189621" y="721298"/>
            <a:ext cx="6710642" cy="2663407"/>
          </a:xfrm>
        </p:spPr>
        <p:txBody>
          <a:bodyPr>
            <a:normAutofit/>
          </a:bodyPr>
          <a:lstStyle/>
          <a:p>
            <a:r>
              <a:rPr lang="en-US" dirty="0">
                <a:solidFill>
                  <a:schemeClr val="accent1">
                    <a:lumMod val="50000"/>
                  </a:schemeClr>
                </a:solidFill>
                <a:effectLst>
                  <a:outerShdw blurRad="38100" dist="38100" dir="2700000" algn="tl">
                    <a:srgbClr val="000000">
                      <a:alpha val="43137"/>
                    </a:srgbClr>
                  </a:outerShdw>
                </a:effectLst>
              </a:rPr>
              <a:t>ALERE </a:t>
            </a:r>
            <a:r>
              <a:rPr lang="en-US" dirty="0" err="1">
                <a:solidFill>
                  <a:schemeClr val="accent1">
                    <a:lumMod val="50000"/>
                  </a:schemeClr>
                </a:solidFill>
                <a:effectLst>
                  <a:outerShdw blurRad="38100" dist="38100" dir="2700000" algn="tl">
                    <a:srgbClr val="000000">
                      <a:alpha val="43137"/>
                    </a:srgbClr>
                  </a:outerShdw>
                </a:effectLst>
              </a:rPr>
              <a:t>hCG</a:t>
            </a:r>
            <a:r>
              <a:rPr lang="en-US" dirty="0">
                <a:solidFill>
                  <a:schemeClr val="accent1">
                    <a:lumMod val="50000"/>
                  </a:schemeClr>
                </a:solidFill>
                <a:effectLst>
                  <a:outerShdw blurRad="38100" dist="38100" dir="2700000" algn="tl">
                    <a:srgbClr val="000000">
                      <a:alpha val="43137"/>
                    </a:srgbClr>
                  </a:outerShdw>
                </a:effectLst>
              </a:rPr>
              <a:t> Combo Cassette</a:t>
            </a:r>
          </a:p>
        </p:txBody>
      </p:sp>
      <p:sp>
        <p:nvSpPr>
          <p:cNvPr id="3" name="Subtitle 2">
            <a:extLst>
              <a:ext uri="{FF2B5EF4-FFF2-40B4-BE49-F238E27FC236}">
                <a16:creationId xmlns:a16="http://schemas.microsoft.com/office/drawing/2014/main" id="{63D97DA5-1CF5-4D8D-88BA-6E80BA5D081A}"/>
              </a:ext>
            </a:extLst>
          </p:cNvPr>
          <p:cNvSpPr>
            <a:spLocks noGrp="1"/>
          </p:cNvSpPr>
          <p:nvPr>
            <p:ph type="subTitle" idx="1"/>
          </p:nvPr>
        </p:nvSpPr>
        <p:spPr>
          <a:xfrm>
            <a:off x="5189620" y="4106004"/>
            <a:ext cx="6710642" cy="1860883"/>
          </a:xfrm>
        </p:spPr>
        <p:txBody>
          <a:bodyPr>
            <a:normAutofit/>
          </a:bodyPr>
          <a:lstStyle/>
          <a:p>
            <a:r>
              <a:rPr lang="en-US" sz="11500" spc="300" dirty="0">
                <a:solidFill>
                  <a:srgbClr val="0070C0"/>
                </a:solidFill>
                <a:effectLst>
                  <a:outerShdw blurRad="38100" dist="38100" dir="2700000" algn="tl">
                    <a:srgbClr val="000000">
                      <a:alpha val="43137"/>
                    </a:srgbClr>
                  </a:outerShdw>
                </a:effectLst>
              </a:rPr>
              <a:t>Training</a:t>
            </a:r>
            <a:endParaRPr lang="en-US" spc="300" dirty="0">
              <a:solidFill>
                <a:srgbClr val="0070C0"/>
              </a:solidFill>
              <a:effectLst>
                <a:outerShdw blurRad="38100" dist="38100" dir="2700000" algn="tl">
                  <a:srgbClr val="000000">
                    <a:alpha val="43137"/>
                  </a:srgbClr>
                </a:outerShdw>
              </a:effectLst>
            </a:endParaRPr>
          </a:p>
        </p:txBody>
      </p:sp>
      <p:pic>
        <p:nvPicPr>
          <p:cNvPr id="5" name="Picture 4">
            <a:extLst>
              <a:ext uri="{FF2B5EF4-FFF2-40B4-BE49-F238E27FC236}">
                <a16:creationId xmlns:a16="http://schemas.microsoft.com/office/drawing/2014/main" id="{339DD31C-BFB5-4312-BC1E-15EF13EB24CF}"/>
              </a:ext>
            </a:extLst>
          </p:cNvPr>
          <p:cNvPicPr>
            <a:picLocks noChangeAspect="1"/>
          </p:cNvPicPr>
          <p:nvPr/>
        </p:nvPicPr>
        <p:blipFill>
          <a:blip r:embed="rId2"/>
          <a:stretch>
            <a:fillRect/>
          </a:stretch>
        </p:blipFill>
        <p:spPr>
          <a:xfrm>
            <a:off x="1337767" y="360710"/>
            <a:ext cx="1792528" cy="6136580"/>
          </a:xfrm>
          <a:prstGeom prst="rect">
            <a:avLst/>
          </a:prstGeom>
        </p:spPr>
      </p:pic>
    </p:spTree>
    <p:extLst>
      <p:ext uri="{BB962C8B-B14F-4D97-AF65-F5344CB8AC3E}">
        <p14:creationId xmlns:p14="http://schemas.microsoft.com/office/powerpoint/2010/main" val="301164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4402377" cy="5957175"/>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774700" y="761999"/>
            <a:ext cx="3759200" cy="5368413"/>
          </a:xfrm>
        </p:spPr>
        <p:txBody>
          <a:bodyPr>
            <a:normAutofit/>
          </a:bodyPr>
          <a:lstStyle/>
          <a:p>
            <a:r>
              <a:rPr lang="en-US" b="1" dirty="0">
                <a:solidFill>
                  <a:srgbClr val="FFFFFF"/>
                </a:solidFill>
                <a:effectLst>
                  <a:outerShdw blurRad="38100" dist="38100" dir="2700000" algn="tl">
                    <a:srgbClr val="000000">
                      <a:alpha val="43137"/>
                    </a:srgbClr>
                  </a:outerShdw>
                </a:effectLst>
              </a:rPr>
              <a:t>Quality Control</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sp>
        <p:nvSpPr>
          <p:cNvPr id="37" name="Rectangle 3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8948" y="446007"/>
            <a:ext cx="6684131" cy="390942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4642530-C8CD-48EB-AC59-B799A8678C2B}"/>
              </a:ext>
            </a:extLst>
          </p:cNvPr>
          <p:cNvSpPr>
            <a:spLocks noGrp="1"/>
          </p:cNvSpPr>
          <p:nvPr>
            <p:ph idx="1"/>
          </p:nvPr>
        </p:nvSpPr>
        <p:spPr>
          <a:xfrm>
            <a:off x="5363497" y="761999"/>
            <a:ext cx="6038511" cy="3265506"/>
          </a:xfrm>
        </p:spPr>
        <p:txBody>
          <a:bodyPr anchor="ctr">
            <a:normAutofit/>
          </a:bodyPr>
          <a:lstStyle/>
          <a:p>
            <a:r>
              <a:rPr lang="en-US" sz="2100" b="1" dirty="0">
                <a:effectLst>
                  <a:outerShdw blurRad="38100" dist="38100" dir="2700000" algn="tl">
                    <a:srgbClr val="000000">
                      <a:alpha val="43137"/>
                    </a:srgbClr>
                  </a:outerShdw>
                </a:effectLst>
              </a:rPr>
              <a:t> External Controls</a:t>
            </a:r>
            <a:endParaRPr lang="en-US" sz="2100" dirty="0"/>
          </a:p>
          <a:p>
            <a:pPr lvl="1"/>
            <a:r>
              <a:rPr lang="en-US" sz="2100" dirty="0" err="1"/>
              <a:t>StanbiohCG</a:t>
            </a:r>
            <a:r>
              <a:rPr lang="en-US" sz="2100" dirty="0"/>
              <a:t> Bi-Level . Negative and Positive control</a:t>
            </a:r>
          </a:p>
          <a:p>
            <a:pPr lvl="1"/>
            <a:r>
              <a:rPr lang="en-US" sz="2100" dirty="0"/>
              <a:t>The controls expire 90 days after opening, or upon manufacturer expiration date, whichever comes first.</a:t>
            </a:r>
          </a:p>
          <a:p>
            <a:pPr lvl="1"/>
            <a:r>
              <a:rPr lang="en-US" sz="2100" dirty="0"/>
              <a:t>Control bottle needs to be labeled with the new expiration date of 90 days.</a:t>
            </a:r>
          </a:p>
          <a:p>
            <a:pPr lvl="1"/>
            <a:r>
              <a:rPr lang="en-US" sz="2100" dirty="0"/>
              <a:t>90 days is not the same as 3 months!!!!</a:t>
            </a:r>
          </a:p>
        </p:txBody>
      </p:sp>
      <p:sp>
        <p:nvSpPr>
          <p:cNvPr id="39" name="Rectangle 38">
            <a:extLst>
              <a:ext uri="{FF2B5EF4-FFF2-40B4-BE49-F238E27FC236}">
                <a16:creationId xmlns:a16="http://schemas.microsoft.com/office/drawing/2014/main" id="{DA8C96A0-EF0E-412E-A66C-927306CC7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8948" y="4538155"/>
            <a:ext cx="2107497" cy="1869241"/>
          </a:xfrm>
          <a:prstGeom prst="rect">
            <a:avLst/>
          </a:prstGeom>
          <a:solidFill>
            <a:srgbClr val="FB7575">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FF95E49E-8E47-4F83-9EF6-7179D21EEE95}"/>
              </a:ext>
            </a:extLst>
          </p:cNvPr>
          <p:cNvPicPr>
            <a:picLocks noChangeAspect="1"/>
          </p:cNvPicPr>
          <p:nvPr/>
        </p:nvPicPr>
        <p:blipFill rotWithShape="1">
          <a:blip r:embed="rId2"/>
          <a:srcRect l="6844" r="4369" b="-1"/>
          <a:stretch/>
        </p:blipFill>
        <p:spPr>
          <a:xfrm>
            <a:off x="5641489" y="4677173"/>
            <a:ext cx="927875" cy="1609970"/>
          </a:xfrm>
          <a:prstGeom prst="rect">
            <a:avLst/>
          </a:prstGeom>
        </p:spPr>
      </p:pic>
      <p:sp>
        <p:nvSpPr>
          <p:cNvPr id="41" name="Rectangle 40">
            <a:extLst>
              <a:ext uri="{FF2B5EF4-FFF2-40B4-BE49-F238E27FC236}">
                <a16:creationId xmlns:a16="http://schemas.microsoft.com/office/drawing/2014/main" id="{BC277716-F819-4F83-AFBD-CF40D7FEC5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46094" y="4538155"/>
            <a:ext cx="2107497" cy="1869241"/>
          </a:xfrm>
          <a:prstGeom prst="rect">
            <a:avLst/>
          </a:prstGeom>
          <a:solidFill>
            <a:srgbClr val="FB7575">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4D5B261-C738-4618-9A98-5D7E0FB7A370}"/>
              </a:ext>
            </a:extLst>
          </p:cNvPr>
          <p:cNvPicPr>
            <a:picLocks noChangeAspect="1"/>
          </p:cNvPicPr>
          <p:nvPr/>
        </p:nvPicPr>
        <p:blipFill rotWithShape="1">
          <a:blip r:embed="rId3"/>
          <a:srcRect l="3586" r="11621" b="1"/>
          <a:stretch/>
        </p:blipFill>
        <p:spPr>
          <a:xfrm>
            <a:off x="7942031" y="4672615"/>
            <a:ext cx="927880" cy="1609970"/>
          </a:xfrm>
          <a:prstGeom prst="rect">
            <a:avLst/>
          </a:prstGeom>
        </p:spPr>
      </p:pic>
      <p:sp>
        <p:nvSpPr>
          <p:cNvPr id="43" name="Rectangle 42">
            <a:extLst>
              <a:ext uri="{FF2B5EF4-FFF2-40B4-BE49-F238E27FC236}">
                <a16:creationId xmlns:a16="http://schemas.microsoft.com/office/drawing/2014/main" id="{05CC4153-3F0D-4F4C-8F12-E8FC3FA40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32968" y="4538155"/>
            <a:ext cx="2087896" cy="1869241"/>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7" name="Picture 6">
            <a:extLst>
              <a:ext uri="{FF2B5EF4-FFF2-40B4-BE49-F238E27FC236}">
                <a16:creationId xmlns:a16="http://schemas.microsoft.com/office/drawing/2014/main" id="{43739174-8E5E-46E2-919C-45C6A0325708}"/>
              </a:ext>
            </a:extLst>
          </p:cNvPr>
          <p:cNvPicPr>
            <a:picLocks noChangeAspect="1"/>
          </p:cNvPicPr>
          <p:nvPr/>
        </p:nvPicPr>
        <p:blipFill>
          <a:blip r:embed="rId4"/>
          <a:stretch>
            <a:fillRect/>
          </a:stretch>
        </p:blipFill>
        <p:spPr>
          <a:xfrm>
            <a:off x="1339880" y="2504661"/>
            <a:ext cx="2403223" cy="2858880"/>
          </a:xfrm>
          <a:prstGeom prst="rect">
            <a:avLst/>
          </a:prstGeom>
        </p:spPr>
      </p:pic>
      <p:sp>
        <p:nvSpPr>
          <p:cNvPr id="6" name="TextBox 5">
            <a:extLst>
              <a:ext uri="{FF2B5EF4-FFF2-40B4-BE49-F238E27FC236}">
                <a16:creationId xmlns:a16="http://schemas.microsoft.com/office/drawing/2014/main" id="{A80ABC2D-65EC-4AF2-8776-68B9D4983CE7}"/>
              </a:ext>
            </a:extLst>
          </p:cNvPr>
          <p:cNvSpPr txBox="1"/>
          <p:nvPr/>
        </p:nvSpPr>
        <p:spPr>
          <a:xfrm>
            <a:off x="9453591" y="4438807"/>
            <a:ext cx="2352463" cy="1569660"/>
          </a:xfrm>
          <a:prstGeom prst="rect">
            <a:avLst/>
          </a:prstGeom>
          <a:noFill/>
        </p:spPr>
        <p:txBody>
          <a:bodyPr wrap="square" rtlCol="0" anchor="ctr">
            <a:spAutoFit/>
          </a:bodyPr>
          <a:lstStyle/>
          <a:p>
            <a:pPr algn="ctr"/>
            <a:r>
              <a:rPr lang="en-US" sz="3200" b="1" dirty="0">
                <a:solidFill>
                  <a:srgbClr val="FF0000"/>
                </a:solidFill>
                <a:effectLst>
                  <a:outerShdw blurRad="38100" dist="38100" dir="2700000" algn="tl">
                    <a:srgbClr val="000000">
                      <a:alpha val="43137"/>
                    </a:srgbClr>
                  </a:outerShdw>
                </a:effectLst>
              </a:rPr>
              <a:t>Expire 90 days after opening</a:t>
            </a:r>
          </a:p>
        </p:txBody>
      </p:sp>
    </p:spTree>
    <p:extLst>
      <p:ext uri="{BB962C8B-B14F-4D97-AF65-F5344CB8AC3E}">
        <p14:creationId xmlns:p14="http://schemas.microsoft.com/office/powerpoint/2010/main" val="317573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33628-862C-4AE6-9AE2-FAFBFB3AFA8E}"/>
              </a:ext>
            </a:extLst>
          </p:cNvPr>
          <p:cNvSpPr>
            <a:spLocks noGrp="1"/>
          </p:cNvSpPr>
          <p:nvPr>
            <p:ph type="title"/>
          </p:nvPr>
        </p:nvSpPr>
        <p:spPr>
          <a:xfrm>
            <a:off x="589560" y="856180"/>
            <a:ext cx="4560584" cy="1128068"/>
          </a:xfrm>
        </p:spPr>
        <p:txBody>
          <a:bodyPr anchor="ctr">
            <a:normAutofit/>
          </a:bodyPr>
          <a:lstStyle/>
          <a:p>
            <a:r>
              <a:rPr lang="en-US" sz="4000"/>
              <a:t>Testing Procedure</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0A00CCE-E426-41C5-BE3D-E5C6386B3524}"/>
              </a:ext>
            </a:extLst>
          </p:cNvPr>
          <p:cNvSpPr>
            <a:spLocks noGrp="1"/>
          </p:cNvSpPr>
          <p:nvPr>
            <p:ph idx="1"/>
          </p:nvPr>
        </p:nvSpPr>
        <p:spPr>
          <a:xfrm>
            <a:off x="590719" y="2330505"/>
            <a:ext cx="4559425" cy="3979585"/>
          </a:xfrm>
        </p:spPr>
        <p:txBody>
          <a:bodyPr anchor="ctr">
            <a:normAutofit/>
          </a:bodyPr>
          <a:lstStyle/>
          <a:p>
            <a:r>
              <a:rPr lang="en-US" sz="2000" dirty="0"/>
              <a:t>Label urine cup with full name and full social of the patient</a:t>
            </a:r>
          </a:p>
          <a:p>
            <a:r>
              <a:rPr lang="en-US" sz="2000" dirty="0"/>
              <a:t>Remove the test cassette from the sealed pouch when ready for testing.</a:t>
            </a:r>
          </a:p>
          <a:p>
            <a:pPr lvl="1"/>
            <a:r>
              <a:rPr lang="en-US" sz="2000" dirty="0"/>
              <a:t>Label device with full name and full social of the patient</a:t>
            </a:r>
          </a:p>
          <a:p>
            <a:r>
              <a:rPr lang="en-US" sz="2000" dirty="0"/>
              <a:t>Squeeze and release the Pipette to aspirate patient sample from the cup.</a:t>
            </a:r>
          </a:p>
          <a:p>
            <a:endParaRPr lang="en-US" sz="2000" dirty="0"/>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1C71D0D-4D7B-4C6A-B5E4-A288A42E1E23}"/>
              </a:ext>
            </a:extLst>
          </p:cNvPr>
          <p:cNvPicPr>
            <a:picLocks noChangeAspect="1"/>
          </p:cNvPicPr>
          <p:nvPr/>
        </p:nvPicPr>
        <p:blipFill>
          <a:blip r:embed="rId2"/>
          <a:stretch>
            <a:fillRect/>
          </a:stretch>
        </p:blipFill>
        <p:spPr>
          <a:xfrm>
            <a:off x="6076165" y="1285461"/>
            <a:ext cx="5082604" cy="3856381"/>
          </a:xfrm>
          <a:prstGeom prst="rect">
            <a:avLst/>
          </a:prstGeom>
        </p:spPr>
      </p:pic>
    </p:spTree>
    <p:extLst>
      <p:ext uri="{BB962C8B-B14F-4D97-AF65-F5344CB8AC3E}">
        <p14:creationId xmlns:p14="http://schemas.microsoft.com/office/powerpoint/2010/main" val="3655796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3">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33628-862C-4AE6-9AE2-FAFBFB3AFA8E}"/>
              </a:ext>
            </a:extLst>
          </p:cNvPr>
          <p:cNvSpPr>
            <a:spLocks noGrp="1"/>
          </p:cNvSpPr>
          <p:nvPr>
            <p:ph type="title"/>
          </p:nvPr>
        </p:nvSpPr>
        <p:spPr>
          <a:xfrm>
            <a:off x="589560" y="856180"/>
            <a:ext cx="4560584" cy="1128068"/>
          </a:xfrm>
        </p:spPr>
        <p:txBody>
          <a:bodyPr anchor="ctr">
            <a:normAutofit/>
          </a:bodyPr>
          <a:lstStyle/>
          <a:p>
            <a:r>
              <a:rPr lang="en-US" sz="4000"/>
              <a:t>Testing Procedure</a:t>
            </a:r>
          </a:p>
        </p:txBody>
      </p:sp>
      <p:grpSp>
        <p:nvGrpSpPr>
          <p:cNvPr id="36" name="Group 25">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7" name="Rectangle 2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29">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0A00CCE-E426-41C5-BE3D-E5C6386B3524}"/>
              </a:ext>
            </a:extLst>
          </p:cNvPr>
          <p:cNvSpPr>
            <a:spLocks noGrp="1"/>
          </p:cNvSpPr>
          <p:nvPr>
            <p:ph idx="1"/>
          </p:nvPr>
        </p:nvSpPr>
        <p:spPr>
          <a:xfrm>
            <a:off x="590719" y="2330505"/>
            <a:ext cx="4559425" cy="3979585"/>
          </a:xfrm>
        </p:spPr>
        <p:txBody>
          <a:bodyPr anchor="ctr">
            <a:normAutofit/>
          </a:bodyPr>
          <a:lstStyle/>
          <a:p>
            <a:r>
              <a:rPr lang="en-US" dirty="0"/>
              <a:t>Transfer 3 drops of urine with the pipette provided with the kit.</a:t>
            </a:r>
          </a:p>
          <a:p>
            <a:r>
              <a:rPr lang="en-US" dirty="0"/>
              <a:t>Dispense 3 drops of urine to sample well of cartridge. Pipette needs to be vertical while doing this to ensure the correct amount is applied.</a:t>
            </a:r>
          </a:p>
        </p:txBody>
      </p:sp>
      <p:sp>
        <p:nvSpPr>
          <p:cNvPr id="39" name="Rectangle 31">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34223CA5-8FAD-4976-8C3F-90885990C439}"/>
              </a:ext>
            </a:extLst>
          </p:cNvPr>
          <p:cNvPicPr>
            <a:picLocks noChangeAspect="1"/>
          </p:cNvPicPr>
          <p:nvPr/>
        </p:nvPicPr>
        <p:blipFill>
          <a:blip r:embed="rId2"/>
          <a:stretch>
            <a:fillRect/>
          </a:stretch>
        </p:blipFill>
        <p:spPr>
          <a:xfrm>
            <a:off x="6190253" y="1269707"/>
            <a:ext cx="5589756" cy="3571234"/>
          </a:xfrm>
          <a:prstGeom prst="rect">
            <a:avLst/>
          </a:prstGeom>
        </p:spPr>
      </p:pic>
    </p:spTree>
    <p:extLst>
      <p:ext uri="{BB962C8B-B14F-4D97-AF65-F5344CB8AC3E}">
        <p14:creationId xmlns:p14="http://schemas.microsoft.com/office/powerpoint/2010/main" val="1109014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3">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33628-862C-4AE6-9AE2-FAFBFB3AFA8E}"/>
              </a:ext>
            </a:extLst>
          </p:cNvPr>
          <p:cNvSpPr>
            <a:spLocks noGrp="1"/>
          </p:cNvSpPr>
          <p:nvPr>
            <p:ph type="title"/>
          </p:nvPr>
        </p:nvSpPr>
        <p:spPr>
          <a:xfrm>
            <a:off x="589560" y="856180"/>
            <a:ext cx="4560584" cy="1128068"/>
          </a:xfrm>
        </p:spPr>
        <p:txBody>
          <a:bodyPr anchor="ctr">
            <a:normAutofit/>
          </a:bodyPr>
          <a:lstStyle/>
          <a:p>
            <a:r>
              <a:rPr lang="en-US" sz="4000" dirty="0"/>
              <a:t>Testing Procedure</a:t>
            </a:r>
          </a:p>
        </p:txBody>
      </p:sp>
      <p:grpSp>
        <p:nvGrpSpPr>
          <p:cNvPr id="36" name="Group 25">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7" name="Rectangle 26">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7">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Rectangle 29">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0A00CCE-E426-41C5-BE3D-E5C6386B3524}"/>
              </a:ext>
            </a:extLst>
          </p:cNvPr>
          <p:cNvSpPr>
            <a:spLocks noGrp="1"/>
          </p:cNvSpPr>
          <p:nvPr>
            <p:ph idx="1"/>
          </p:nvPr>
        </p:nvSpPr>
        <p:spPr>
          <a:xfrm>
            <a:off x="590719" y="2330505"/>
            <a:ext cx="4559425" cy="3979585"/>
          </a:xfrm>
        </p:spPr>
        <p:txBody>
          <a:bodyPr anchor="ctr">
            <a:normAutofit/>
          </a:bodyPr>
          <a:lstStyle/>
          <a:p>
            <a:pPr marL="0" indent="0" algn="ctr">
              <a:buNone/>
            </a:pPr>
            <a:r>
              <a:rPr lang="en-US" sz="4000" dirty="0"/>
              <a:t>Set timer and read the results at 3 minutes</a:t>
            </a:r>
          </a:p>
          <a:p>
            <a:endParaRPr lang="en-US" dirty="0"/>
          </a:p>
        </p:txBody>
      </p:sp>
      <p:sp>
        <p:nvSpPr>
          <p:cNvPr id="39" name="Rectangle 31">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63310DE-B227-426F-8C9E-AACE745B26D1}"/>
              </a:ext>
            </a:extLst>
          </p:cNvPr>
          <p:cNvPicPr>
            <a:picLocks noChangeAspect="1"/>
          </p:cNvPicPr>
          <p:nvPr/>
        </p:nvPicPr>
        <p:blipFill>
          <a:blip r:embed="rId2"/>
          <a:stretch>
            <a:fillRect/>
          </a:stretch>
        </p:blipFill>
        <p:spPr>
          <a:xfrm>
            <a:off x="6305459" y="1420214"/>
            <a:ext cx="4596969" cy="3546233"/>
          </a:xfrm>
          <a:prstGeom prst="rect">
            <a:avLst/>
          </a:prstGeom>
        </p:spPr>
      </p:pic>
      <p:pic>
        <p:nvPicPr>
          <p:cNvPr id="5" name="Picture 4">
            <a:extLst>
              <a:ext uri="{FF2B5EF4-FFF2-40B4-BE49-F238E27FC236}">
                <a16:creationId xmlns:a16="http://schemas.microsoft.com/office/drawing/2014/main" id="{C837C259-A07C-4BBE-86B9-3BB0040DEE38}"/>
              </a:ext>
            </a:extLst>
          </p:cNvPr>
          <p:cNvPicPr>
            <a:picLocks noChangeAspect="1"/>
          </p:cNvPicPr>
          <p:nvPr/>
        </p:nvPicPr>
        <p:blipFill>
          <a:blip r:embed="rId3"/>
          <a:stretch>
            <a:fillRect/>
          </a:stretch>
        </p:blipFill>
        <p:spPr>
          <a:xfrm rot="783416">
            <a:off x="8514277" y="1154541"/>
            <a:ext cx="2538589" cy="2351928"/>
          </a:xfrm>
          <a:prstGeom prst="rect">
            <a:avLst/>
          </a:prstGeom>
        </p:spPr>
      </p:pic>
    </p:spTree>
    <p:extLst>
      <p:ext uri="{BB962C8B-B14F-4D97-AF65-F5344CB8AC3E}">
        <p14:creationId xmlns:p14="http://schemas.microsoft.com/office/powerpoint/2010/main" val="2252541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64" name="Rectangle 63">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276499"/>
            <a:ext cx="11548872"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tx1"/>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0233628-862C-4AE6-9AE2-FAFBFB3AFA8E}"/>
              </a:ext>
            </a:extLst>
          </p:cNvPr>
          <p:cNvSpPr>
            <a:spLocks noGrp="1"/>
          </p:cNvSpPr>
          <p:nvPr>
            <p:ph type="title"/>
          </p:nvPr>
        </p:nvSpPr>
        <p:spPr>
          <a:xfrm>
            <a:off x="841248" y="503270"/>
            <a:ext cx="2889504" cy="1345997"/>
          </a:xfrm>
        </p:spPr>
        <p:txBody>
          <a:bodyPr vert="horz" lIns="91440" tIns="45720" rIns="91440" bIns="45720" rtlCol="0" anchor="ctr">
            <a:normAutofit/>
          </a:bodyPr>
          <a:lstStyle/>
          <a:p>
            <a:r>
              <a:rPr lang="en-US" sz="3600" b="1" dirty="0">
                <a:solidFill>
                  <a:schemeClr val="bg1"/>
                </a:solidFill>
              </a:rPr>
              <a:t>Interpretation of Results</a:t>
            </a:r>
          </a:p>
        </p:txBody>
      </p:sp>
      <p:cxnSp>
        <p:nvCxnSpPr>
          <p:cNvPr id="68" name="Straight Connector 67">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059936" y="732166"/>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52" name="Content Placeholder 51">
            <a:extLst>
              <a:ext uri="{FF2B5EF4-FFF2-40B4-BE49-F238E27FC236}">
                <a16:creationId xmlns:a16="http://schemas.microsoft.com/office/drawing/2014/main" id="{2D82D4C1-4F77-407D-A971-9304D7973F98}"/>
              </a:ext>
            </a:extLst>
          </p:cNvPr>
          <p:cNvSpPr>
            <a:spLocks noGrp="1"/>
          </p:cNvSpPr>
          <p:nvPr>
            <p:ph idx="1"/>
          </p:nvPr>
        </p:nvSpPr>
        <p:spPr>
          <a:xfrm>
            <a:off x="4379976" y="503270"/>
            <a:ext cx="6976872" cy="1345997"/>
          </a:xfrm>
        </p:spPr>
        <p:txBody>
          <a:bodyPr anchor="ctr">
            <a:normAutofit fontScale="77500" lnSpcReduction="20000"/>
          </a:bodyPr>
          <a:lstStyle/>
          <a:p>
            <a:r>
              <a:rPr lang="en-US" dirty="0">
                <a:solidFill>
                  <a:schemeClr val="bg1"/>
                </a:solidFill>
              </a:rPr>
              <a:t>After 3 minutes interpret the results as below</a:t>
            </a:r>
          </a:p>
          <a:p>
            <a:r>
              <a:rPr lang="en-US" dirty="0">
                <a:solidFill>
                  <a:schemeClr val="bg1"/>
                </a:solidFill>
              </a:rPr>
              <a:t>It is important that the background is clear before the result is read.</a:t>
            </a:r>
          </a:p>
          <a:p>
            <a:r>
              <a:rPr lang="en-US" b="1" u="sng" dirty="0">
                <a:solidFill>
                  <a:schemeClr val="bg1"/>
                </a:solidFill>
                <a:highlight>
                  <a:srgbClr val="FFFF00"/>
                </a:highlight>
              </a:rPr>
              <a:t>Do not interpret results after 3 minutes.</a:t>
            </a:r>
          </a:p>
        </p:txBody>
      </p:sp>
      <p:pic>
        <p:nvPicPr>
          <p:cNvPr id="4" name="Content Placeholder 3">
            <a:extLst>
              <a:ext uri="{FF2B5EF4-FFF2-40B4-BE49-F238E27FC236}">
                <a16:creationId xmlns:a16="http://schemas.microsoft.com/office/drawing/2014/main" id="{48898B3E-DF4A-4942-B6B6-92F7DF33B9D9}"/>
              </a:ext>
            </a:extLst>
          </p:cNvPr>
          <p:cNvPicPr>
            <a:picLocks noChangeAspect="1"/>
          </p:cNvPicPr>
          <p:nvPr/>
        </p:nvPicPr>
        <p:blipFill rotWithShape="1">
          <a:blip r:embed="rId2"/>
          <a:srcRect t="5134" r="-2" b="5132"/>
          <a:stretch/>
        </p:blipFill>
        <p:spPr>
          <a:xfrm>
            <a:off x="320040" y="2194560"/>
            <a:ext cx="11548872" cy="4299859"/>
          </a:xfrm>
          <a:prstGeom prst="rect">
            <a:avLst/>
          </a:prstGeom>
        </p:spPr>
      </p:pic>
    </p:spTree>
    <p:extLst>
      <p:ext uri="{BB962C8B-B14F-4D97-AF65-F5344CB8AC3E}">
        <p14:creationId xmlns:p14="http://schemas.microsoft.com/office/powerpoint/2010/main" val="416768558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838200" y="365126"/>
            <a:ext cx="5340605" cy="1146176"/>
          </a:xfrm>
        </p:spPr>
        <p:txBody>
          <a:bodyPr>
            <a:normAutofit/>
          </a:bodyPr>
          <a:lstStyle/>
          <a:p>
            <a:r>
              <a:rPr lang="en-US" dirty="0"/>
              <a:t>Documenting Results</a:t>
            </a:r>
          </a:p>
        </p:txBody>
      </p:sp>
      <p:sp>
        <p:nvSpPr>
          <p:cNvPr id="62" name="Freeform: Shape 56">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58">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4642530-C8CD-48EB-AC59-B799A8678C2B}"/>
              </a:ext>
            </a:extLst>
          </p:cNvPr>
          <p:cNvSpPr>
            <a:spLocks noGrp="1"/>
          </p:cNvSpPr>
          <p:nvPr>
            <p:ph idx="1"/>
          </p:nvPr>
        </p:nvSpPr>
        <p:spPr>
          <a:xfrm>
            <a:off x="838200" y="2173288"/>
            <a:ext cx="3603171" cy="3639684"/>
          </a:xfrm>
        </p:spPr>
        <p:txBody>
          <a:bodyPr anchor="ctr">
            <a:normAutofit/>
          </a:bodyPr>
          <a:lstStyle/>
          <a:p>
            <a:r>
              <a:rPr lang="en-US" sz="2000" dirty="0">
                <a:solidFill>
                  <a:srgbClr val="FFFFFF"/>
                </a:solidFill>
              </a:rPr>
              <a:t>Document all the required information in the Urine Pregnancy Worksheet, following the header’s guidelines.</a:t>
            </a:r>
          </a:p>
          <a:p>
            <a:pPr marL="0" indent="0">
              <a:buNone/>
            </a:pPr>
            <a:endParaRPr lang="en-US" sz="2000" dirty="0">
              <a:solidFill>
                <a:srgbClr val="FFFFFF"/>
              </a:solidFill>
            </a:endParaRPr>
          </a:p>
          <a:p>
            <a:pPr marL="0" indent="0">
              <a:buNone/>
            </a:pPr>
            <a:endParaRPr lang="en-US" sz="2000" dirty="0">
              <a:solidFill>
                <a:srgbClr val="FFFFFF"/>
              </a:solidFill>
            </a:endParaRPr>
          </a:p>
        </p:txBody>
      </p:sp>
      <p:pic>
        <p:nvPicPr>
          <p:cNvPr id="4" name="Picture 3">
            <a:extLst>
              <a:ext uri="{FF2B5EF4-FFF2-40B4-BE49-F238E27FC236}">
                <a16:creationId xmlns:a16="http://schemas.microsoft.com/office/drawing/2014/main" id="{72631F10-939A-4318-8149-BABD5DB19E24}"/>
              </a:ext>
            </a:extLst>
          </p:cNvPr>
          <p:cNvPicPr>
            <a:picLocks noChangeAspect="1"/>
          </p:cNvPicPr>
          <p:nvPr/>
        </p:nvPicPr>
        <p:blipFill>
          <a:blip r:embed="rId2"/>
          <a:stretch>
            <a:fillRect/>
          </a:stretch>
        </p:blipFill>
        <p:spPr>
          <a:xfrm>
            <a:off x="5791200" y="2009179"/>
            <a:ext cx="6163154" cy="4483695"/>
          </a:xfrm>
          <a:custGeom>
            <a:avLst/>
            <a:gdLst/>
            <a:ahLst/>
            <a:cxnLst/>
            <a:rect l="l" t="t" r="r" b="b"/>
            <a:pathLst>
              <a:path w="4636009" h="5032375">
                <a:moveTo>
                  <a:pt x="0" y="0"/>
                </a:moveTo>
                <a:lnTo>
                  <a:pt x="4636009" y="0"/>
                </a:lnTo>
                <a:lnTo>
                  <a:pt x="4636009" y="5032375"/>
                </a:lnTo>
                <a:lnTo>
                  <a:pt x="0" y="5032375"/>
                </a:lnTo>
                <a:close/>
              </a:path>
            </a:pathLst>
          </a:custGeom>
        </p:spPr>
      </p:pic>
      <p:pic>
        <p:nvPicPr>
          <p:cNvPr id="8" name="Picture 7">
            <a:extLst>
              <a:ext uri="{FF2B5EF4-FFF2-40B4-BE49-F238E27FC236}">
                <a16:creationId xmlns:a16="http://schemas.microsoft.com/office/drawing/2014/main" id="{6E3B47B5-6DA1-2F72-4E2E-7CCF3FA363BD}"/>
              </a:ext>
            </a:extLst>
          </p:cNvPr>
          <p:cNvPicPr>
            <a:picLocks noChangeAspect="1"/>
          </p:cNvPicPr>
          <p:nvPr/>
        </p:nvPicPr>
        <p:blipFill>
          <a:blip r:embed="rId3"/>
          <a:stretch>
            <a:fillRect/>
          </a:stretch>
        </p:blipFill>
        <p:spPr>
          <a:xfrm>
            <a:off x="5900737" y="3219450"/>
            <a:ext cx="390525" cy="419100"/>
          </a:xfrm>
          <a:prstGeom prst="rect">
            <a:avLst/>
          </a:prstGeom>
        </p:spPr>
      </p:pic>
      <p:pic>
        <p:nvPicPr>
          <p:cNvPr id="10" name="Picture 9">
            <a:extLst>
              <a:ext uri="{FF2B5EF4-FFF2-40B4-BE49-F238E27FC236}">
                <a16:creationId xmlns:a16="http://schemas.microsoft.com/office/drawing/2014/main" id="{51AB8744-09B3-A0D7-9A7A-F23CE8D9449A}"/>
              </a:ext>
            </a:extLst>
          </p:cNvPr>
          <p:cNvPicPr>
            <a:picLocks noChangeAspect="1"/>
          </p:cNvPicPr>
          <p:nvPr/>
        </p:nvPicPr>
        <p:blipFill>
          <a:blip r:embed="rId3"/>
          <a:stretch>
            <a:fillRect/>
          </a:stretch>
        </p:blipFill>
        <p:spPr>
          <a:xfrm>
            <a:off x="10263733" y="2261507"/>
            <a:ext cx="343308" cy="419100"/>
          </a:xfrm>
          <a:prstGeom prst="rect">
            <a:avLst/>
          </a:prstGeom>
        </p:spPr>
      </p:pic>
    </p:spTree>
    <p:extLst>
      <p:ext uri="{BB962C8B-B14F-4D97-AF65-F5344CB8AC3E}">
        <p14:creationId xmlns:p14="http://schemas.microsoft.com/office/powerpoint/2010/main" val="3279286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838200" y="365126"/>
            <a:ext cx="5340605" cy="1146176"/>
          </a:xfrm>
        </p:spPr>
        <p:txBody>
          <a:bodyPr>
            <a:normAutofit/>
          </a:bodyPr>
          <a:lstStyle/>
          <a:p>
            <a:r>
              <a:rPr lang="en-US" dirty="0"/>
              <a:t>Documenting Results</a:t>
            </a:r>
          </a:p>
        </p:txBody>
      </p:sp>
      <p:sp>
        <p:nvSpPr>
          <p:cNvPr id="62" name="Freeform: Shape 56">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58">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4642530-C8CD-48EB-AC59-B799A8678C2B}"/>
              </a:ext>
            </a:extLst>
          </p:cNvPr>
          <p:cNvSpPr>
            <a:spLocks noGrp="1"/>
          </p:cNvSpPr>
          <p:nvPr>
            <p:ph idx="1"/>
          </p:nvPr>
        </p:nvSpPr>
        <p:spPr>
          <a:xfrm>
            <a:off x="838200" y="2173288"/>
            <a:ext cx="3603171" cy="3639684"/>
          </a:xfrm>
        </p:spPr>
        <p:txBody>
          <a:bodyPr anchor="ctr">
            <a:normAutofit/>
          </a:bodyPr>
          <a:lstStyle/>
          <a:p>
            <a:r>
              <a:rPr lang="en-US" sz="2000" dirty="0">
                <a:solidFill>
                  <a:srgbClr val="FFFFFF"/>
                </a:solidFill>
              </a:rPr>
              <a:t>Date and Time of testing of controls is required.</a:t>
            </a:r>
          </a:p>
          <a:p>
            <a:r>
              <a:rPr lang="en-US" sz="2000" dirty="0">
                <a:solidFill>
                  <a:srgbClr val="FFFFFF"/>
                </a:solidFill>
              </a:rPr>
              <a:t>Date and time of patient’s sample collection is required.</a:t>
            </a:r>
          </a:p>
          <a:p>
            <a:r>
              <a:rPr lang="en-US" sz="2000" dirty="0">
                <a:solidFill>
                  <a:srgbClr val="FFFFFF"/>
                </a:solidFill>
              </a:rPr>
              <a:t>All columns must include the required information.</a:t>
            </a:r>
          </a:p>
        </p:txBody>
      </p:sp>
      <p:pic>
        <p:nvPicPr>
          <p:cNvPr id="4" name="Picture 3">
            <a:extLst>
              <a:ext uri="{FF2B5EF4-FFF2-40B4-BE49-F238E27FC236}">
                <a16:creationId xmlns:a16="http://schemas.microsoft.com/office/drawing/2014/main" id="{72631F10-939A-4318-8149-BABD5DB19E24}"/>
              </a:ext>
            </a:extLst>
          </p:cNvPr>
          <p:cNvPicPr>
            <a:picLocks noChangeAspect="1"/>
          </p:cNvPicPr>
          <p:nvPr/>
        </p:nvPicPr>
        <p:blipFill>
          <a:blip r:embed="rId2"/>
          <a:stretch>
            <a:fillRect/>
          </a:stretch>
        </p:blipFill>
        <p:spPr>
          <a:xfrm>
            <a:off x="5791200" y="2009179"/>
            <a:ext cx="6163154" cy="4483695"/>
          </a:xfrm>
          <a:custGeom>
            <a:avLst/>
            <a:gdLst/>
            <a:ahLst/>
            <a:cxnLst/>
            <a:rect l="l" t="t" r="r" b="b"/>
            <a:pathLst>
              <a:path w="4636009" h="5032375">
                <a:moveTo>
                  <a:pt x="0" y="0"/>
                </a:moveTo>
                <a:lnTo>
                  <a:pt x="4636009" y="0"/>
                </a:lnTo>
                <a:lnTo>
                  <a:pt x="4636009" y="5032375"/>
                </a:lnTo>
                <a:lnTo>
                  <a:pt x="0" y="5032375"/>
                </a:lnTo>
                <a:close/>
              </a:path>
            </a:pathLst>
          </a:custGeom>
        </p:spPr>
      </p:pic>
      <p:pic>
        <p:nvPicPr>
          <p:cNvPr id="5" name="Picture 4">
            <a:extLst>
              <a:ext uri="{FF2B5EF4-FFF2-40B4-BE49-F238E27FC236}">
                <a16:creationId xmlns:a16="http://schemas.microsoft.com/office/drawing/2014/main" id="{78E7C722-8B38-779A-E0A3-3ECDC8856F64}"/>
              </a:ext>
            </a:extLst>
          </p:cNvPr>
          <p:cNvPicPr>
            <a:picLocks noChangeAspect="1"/>
          </p:cNvPicPr>
          <p:nvPr/>
        </p:nvPicPr>
        <p:blipFill>
          <a:blip r:embed="rId3"/>
          <a:stretch>
            <a:fillRect/>
          </a:stretch>
        </p:blipFill>
        <p:spPr>
          <a:xfrm>
            <a:off x="10276113" y="2261507"/>
            <a:ext cx="330927" cy="419100"/>
          </a:xfrm>
          <a:prstGeom prst="rect">
            <a:avLst/>
          </a:prstGeom>
        </p:spPr>
      </p:pic>
    </p:spTree>
    <p:extLst>
      <p:ext uri="{BB962C8B-B14F-4D97-AF65-F5344CB8AC3E}">
        <p14:creationId xmlns:p14="http://schemas.microsoft.com/office/powerpoint/2010/main" val="4038439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838200" y="365126"/>
            <a:ext cx="5340605" cy="1146176"/>
          </a:xfrm>
        </p:spPr>
        <p:txBody>
          <a:bodyPr>
            <a:normAutofit/>
          </a:bodyPr>
          <a:lstStyle/>
          <a:p>
            <a:r>
              <a:rPr lang="en-US" dirty="0"/>
              <a:t>Documenting Results</a:t>
            </a:r>
          </a:p>
        </p:txBody>
      </p:sp>
      <p:sp>
        <p:nvSpPr>
          <p:cNvPr id="62" name="Freeform: Shape 56">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78805" y="-2"/>
            <a:ext cx="6013194"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58">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80797" y="1690688"/>
            <a:ext cx="87112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5931454"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4642530-C8CD-48EB-AC59-B799A8678C2B}"/>
              </a:ext>
            </a:extLst>
          </p:cNvPr>
          <p:cNvSpPr>
            <a:spLocks noGrp="1"/>
          </p:cNvSpPr>
          <p:nvPr>
            <p:ph idx="1"/>
          </p:nvPr>
        </p:nvSpPr>
        <p:spPr>
          <a:xfrm>
            <a:off x="838200" y="2173288"/>
            <a:ext cx="3603171" cy="3639684"/>
          </a:xfrm>
        </p:spPr>
        <p:txBody>
          <a:bodyPr anchor="ctr">
            <a:normAutofit/>
          </a:bodyPr>
          <a:lstStyle/>
          <a:p>
            <a:r>
              <a:rPr lang="en-US" sz="2000" dirty="0">
                <a:solidFill>
                  <a:srgbClr val="FFFFFF"/>
                </a:solidFill>
              </a:rPr>
              <a:t>When reporting in WRX you will always enter the collection date and time documented in the worksheet. </a:t>
            </a:r>
          </a:p>
        </p:txBody>
      </p:sp>
      <p:pic>
        <p:nvPicPr>
          <p:cNvPr id="5" name="Picture 4">
            <a:extLst>
              <a:ext uri="{FF2B5EF4-FFF2-40B4-BE49-F238E27FC236}">
                <a16:creationId xmlns:a16="http://schemas.microsoft.com/office/drawing/2014/main" id="{3F26E4B8-3FB1-4171-BD30-48401A3EF267}"/>
              </a:ext>
            </a:extLst>
          </p:cNvPr>
          <p:cNvPicPr>
            <a:picLocks noChangeAspect="1"/>
          </p:cNvPicPr>
          <p:nvPr/>
        </p:nvPicPr>
        <p:blipFill>
          <a:blip r:embed="rId2"/>
          <a:stretch>
            <a:fillRect/>
          </a:stretch>
        </p:blipFill>
        <p:spPr>
          <a:xfrm>
            <a:off x="3574495" y="4274344"/>
            <a:ext cx="8523806" cy="2615609"/>
          </a:xfrm>
          <a:prstGeom prst="rect">
            <a:avLst/>
          </a:prstGeom>
        </p:spPr>
      </p:pic>
      <p:sp>
        <p:nvSpPr>
          <p:cNvPr id="6" name="TextBox 5">
            <a:extLst>
              <a:ext uri="{FF2B5EF4-FFF2-40B4-BE49-F238E27FC236}">
                <a16:creationId xmlns:a16="http://schemas.microsoft.com/office/drawing/2014/main" id="{8F608D2D-CE0B-4A1B-AA21-C382998A3865}"/>
              </a:ext>
            </a:extLst>
          </p:cNvPr>
          <p:cNvSpPr txBox="1"/>
          <p:nvPr/>
        </p:nvSpPr>
        <p:spPr>
          <a:xfrm>
            <a:off x="5931455" y="2173288"/>
            <a:ext cx="6075015" cy="830997"/>
          </a:xfrm>
          <a:prstGeom prst="rect">
            <a:avLst/>
          </a:prstGeom>
          <a:noFill/>
        </p:spPr>
        <p:txBody>
          <a:bodyPr wrap="square" rtlCol="0">
            <a:spAutoFit/>
          </a:bodyPr>
          <a:lstStyle/>
          <a:p>
            <a:r>
              <a:rPr lang="en-US" sz="2400" b="1" dirty="0"/>
              <a:t>Always write the full name and full social of the patient</a:t>
            </a:r>
          </a:p>
        </p:txBody>
      </p:sp>
    </p:spTree>
    <p:extLst>
      <p:ext uri="{BB962C8B-B14F-4D97-AF65-F5344CB8AC3E}">
        <p14:creationId xmlns:p14="http://schemas.microsoft.com/office/powerpoint/2010/main" val="2830487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4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Reporting of Results</a:t>
            </a:r>
            <a:br>
              <a:rPr lang="en-US" dirty="0">
                <a:solidFill>
                  <a:srgbClr val="FFFFFF"/>
                </a:solidFill>
              </a:rPr>
            </a:br>
            <a:r>
              <a:rPr lang="en-US" dirty="0">
                <a:solidFill>
                  <a:srgbClr val="FFFFFF"/>
                </a:solidFill>
              </a:rPr>
              <a:t>(Controls &amp; </a:t>
            </a:r>
            <a:br>
              <a:rPr lang="en-US" dirty="0">
                <a:solidFill>
                  <a:srgbClr val="FFFFFF"/>
                </a:solidFill>
              </a:rPr>
            </a:br>
            <a:r>
              <a:rPr lang="en-US" dirty="0">
                <a:solidFill>
                  <a:srgbClr val="FFFFFF"/>
                </a:solidFill>
              </a:rPr>
              <a:t>Patients)</a:t>
            </a:r>
          </a:p>
        </p:txBody>
      </p:sp>
      <p:sp>
        <p:nvSpPr>
          <p:cNvPr id="52" name="Arc 5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4642530-C8CD-48EB-AC59-B799A8678C2B}"/>
              </a:ext>
            </a:extLst>
          </p:cNvPr>
          <p:cNvSpPr>
            <a:spLocks noGrp="1"/>
          </p:cNvSpPr>
          <p:nvPr>
            <p:ph idx="1"/>
          </p:nvPr>
        </p:nvSpPr>
        <p:spPr>
          <a:xfrm>
            <a:off x="4447308" y="591344"/>
            <a:ext cx="6906491" cy="5585619"/>
          </a:xfrm>
        </p:spPr>
        <p:txBody>
          <a:bodyPr anchor="ctr">
            <a:normAutofit/>
          </a:bodyPr>
          <a:lstStyle/>
          <a:p>
            <a:r>
              <a:rPr lang="en-US" dirty="0"/>
              <a:t>To report, the user must have access to WRX:</a:t>
            </a:r>
          </a:p>
          <a:p>
            <a:pPr marL="457200" lvl="1" indent="0">
              <a:buNone/>
            </a:pPr>
            <a:r>
              <a:rPr lang="en-US" sz="3200" dirty="0" err="1">
                <a:solidFill>
                  <a:srgbClr val="2F5496"/>
                </a:solidFill>
                <a:effectLst/>
                <a:latin typeface="Times New Roman" panose="02020603050405020304" pitchFamily="18" charset="0"/>
                <a:ea typeface="Times New Roman" panose="02020603050405020304" pitchFamily="18" charset="0"/>
              </a:rPr>
              <a:t>Vhanflccawrx</a:t>
            </a:r>
            <a:r>
              <a:rPr lang="en-US" sz="3200" dirty="0">
                <a:solidFill>
                  <a:srgbClr val="2F5496"/>
                </a:solidFill>
                <a:effectLst/>
                <a:latin typeface="Times New Roman" panose="02020603050405020304" pitchFamily="18" charset="0"/>
                <a:ea typeface="Times New Roman" panose="02020603050405020304" pitchFamily="18" charset="0"/>
              </a:rPr>
              <a:t>/rex/Login.aspx </a:t>
            </a:r>
          </a:p>
          <a:p>
            <a:pPr marL="457200" lvl="1" indent="0">
              <a:buNone/>
            </a:pPr>
            <a:endParaRPr lang="en-US" sz="3200" dirty="0">
              <a:solidFill>
                <a:srgbClr val="2F5496"/>
              </a:solidFill>
              <a:latin typeface="Times New Roman" panose="02020603050405020304" pitchFamily="18" charset="0"/>
            </a:endParaRPr>
          </a:p>
          <a:p>
            <a:pPr marL="457200" lvl="1" indent="0">
              <a:buNone/>
            </a:pPr>
            <a:endParaRPr lang="en-US" sz="3200" dirty="0"/>
          </a:p>
        </p:txBody>
      </p:sp>
      <p:pic>
        <p:nvPicPr>
          <p:cNvPr id="6" name="Picture 5">
            <a:extLst>
              <a:ext uri="{FF2B5EF4-FFF2-40B4-BE49-F238E27FC236}">
                <a16:creationId xmlns:a16="http://schemas.microsoft.com/office/drawing/2014/main" id="{1A12E9BA-383E-4167-F8FC-D463650070BF}"/>
              </a:ext>
            </a:extLst>
          </p:cNvPr>
          <p:cNvPicPr>
            <a:picLocks noChangeAspect="1"/>
          </p:cNvPicPr>
          <p:nvPr/>
        </p:nvPicPr>
        <p:blipFill>
          <a:blip r:embed="rId2"/>
          <a:stretch>
            <a:fillRect/>
          </a:stretch>
        </p:blipFill>
        <p:spPr>
          <a:xfrm>
            <a:off x="5312046" y="3802477"/>
            <a:ext cx="4772691" cy="1810003"/>
          </a:xfrm>
          <a:prstGeom prst="rect">
            <a:avLst/>
          </a:prstGeom>
        </p:spPr>
      </p:pic>
    </p:spTree>
    <p:extLst>
      <p:ext uri="{BB962C8B-B14F-4D97-AF65-F5344CB8AC3E}">
        <p14:creationId xmlns:p14="http://schemas.microsoft.com/office/powerpoint/2010/main" val="706285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kern="1200" dirty="0">
                <a:solidFill>
                  <a:schemeClr val="accent1"/>
                </a:solidFill>
                <a:latin typeface="+mj-lt"/>
                <a:ea typeface="+mj-ea"/>
                <a:cs typeface="+mj-cs"/>
              </a:rPr>
              <a:t>Reporting Results</a:t>
            </a:r>
            <a:br>
              <a:rPr lang="en-US" kern="1200" dirty="0">
                <a:solidFill>
                  <a:schemeClr val="accent1"/>
                </a:solidFill>
                <a:latin typeface="+mj-lt"/>
                <a:ea typeface="+mj-ea"/>
                <a:cs typeface="+mj-cs"/>
              </a:rPr>
            </a:br>
            <a:r>
              <a:rPr lang="en-US" kern="1200" dirty="0">
                <a:solidFill>
                  <a:schemeClr val="accent1"/>
                </a:solidFill>
                <a:latin typeface="+mj-lt"/>
                <a:ea typeface="+mj-ea"/>
                <a:cs typeface="+mj-cs"/>
              </a:rPr>
              <a:t>WRX</a:t>
            </a:r>
          </a:p>
        </p:txBody>
      </p:sp>
      <p:cxnSp>
        <p:nvCxnSpPr>
          <p:cNvPr id="84" name="Straight Connector 83">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9">
            <a:extLst>
              <a:ext uri="{FF2B5EF4-FFF2-40B4-BE49-F238E27FC236}">
                <a16:creationId xmlns:a16="http://schemas.microsoft.com/office/drawing/2014/main" id="{BFEB31C4-CD78-4DA7-B00E-1BC4A249CFC7}"/>
              </a:ext>
            </a:extLst>
          </p:cNvPr>
          <p:cNvSpPr>
            <a:spLocks noGrp="1"/>
          </p:cNvSpPr>
          <p:nvPr>
            <p:ph idx="1"/>
          </p:nvPr>
        </p:nvSpPr>
        <p:spPr>
          <a:xfrm>
            <a:off x="4654296" y="762000"/>
            <a:ext cx="6860371" cy="5557519"/>
          </a:xfrm>
        </p:spPr>
        <p:txBody>
          <a:bodyPr>
            <a:normAutofit lnSpcReduction="10000"/>
          </a:bodyPr>
          <a:lstStyle/>
          <a:p>
            <a:endParaRPr lang="en-US" dirty="0"/>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Access WRX webpage from any computer with internet access. </a:t>
            </a:r>
            <a:r>
              <a:rPr lang="en-US" sz="2400" dirty="0" err="1">
                <a:solidFill>
                  <a:srgbClr val="2F5496"/>
                </a:solidFill>
                <a:effectLst/>
                <a:latin typeface="Times New Roman" panose="02020603050405020304" pitchFamily="18" charset="0"/>
                <a:ea typeface="Times New Roman" panose="02020603050405020304" pitchFamily="18" charset="0"/>
              </a:rPr>
              <a:t>Vhanflccawrx</a:t>
            </a:r>
            <a:r>
              <a:rPr lang="en-US" sz="2400" dirty="0">
                <a:solidFill>
                  <a:srgbClr val="2F5496"/>
                </a:solidFill>
                <a:effectLst/>
                <a:latin typeface="Times New Roman" panose="02020603050405020304" pitchFamily="18" charset="0"/>
                <a:ea typeface="Times New Roman" panose="02020603050405020304" pitchFamily="18" charset="0"/>
              </a:rPr>
              <a:t>/rex/Login.aspx </a:t>
            </a:r>
            <a:endParaRPr lang="en-US" sz="2400" dirty="0">
              <a:effectLst/>
              <a:latin typeface="Times New Roman" panose="02020603050405020304" pitchFamily="18" charset="0"/>
              <a:ea typeface="Times New Roman" panose="02020603050405020304" pitchFamily="18" charset="0"/>
            </a:endParaRPr>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Type the Operator ID on the log-in screen (Operator ID=DUZ number)</a:t>
            </a:r>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View any messages after logging in and then click “Continue”. </a:t>
            </a:r>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Select option: 1-Patient Test or 2-Control Test</a:t>
            </a:r>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Type the patient’s Full SSN as the ID, ensuring the entered ID matches the ID documented on the worksheet and press “ENTER”. </a:t>
            </a:r>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Verify the patient’s ID for accuracy and select the Continue button</a:t>
            </a:r>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Select option 1-Ancillary Urine HCG</a:t>
            </a:r>
          </a:p>
          <a:p>
            <a:pPr marL="1600200" marR="0" lvl="3" indent="-228600">
              <a:spcBef>
                <a:spcPts val="0"/>
              </a:spcBef>
              <a:spcAft>
                <a:spcPts val="0"/>
              </a:spcAft>
              <a:buSzPts val="1200"/>
              <a:buFont typeface="+mj-lt"/>
              <a:buAutoNum type="alphaLcPeriod"/>
            </a:pPr>
            <a:r>
              <a:rPr lang="en-US" sz="2400" dirty="0">
                <a:effectLst/>
                <a:latin typeface="Times New Roman" panose="02020603050405020304" pitchFamily="18" charset="0"/>
                <a:ea typeface="Times New Roman" panose="02020603050405020304" pitchFamily="18" charset="0"/>
              </a:rPr>
              <a:t>Select the performing location.</a:t>
            </a:r>
          </a:p>
          <a:p>
            <a:endParaRPr lang="en-US" dirty="0"/>
          </a:p>
        </p:txBody>
      </p:sp>
    </p:spTree>
    <p:extLst>
      <p:ext uri="{BB962C8B-B14F-4D97-AF65-F5344CB8AC3E}">
        <p14:creationId xmlns:p14="http://schemas.microsoft.com/office/powerpoint/2010/main" val="96306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4654285"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idx="4294967295"/>
          </p:nvPr>
        </p:nvSpPr>
        <p:spPr>
          <a:xfrm>
            <a:off x="1156851" y="637762"/>
            <a:ext cx="2898276" cy="5576770"/>
          </a:xfrm>
        </p:spPr>
        <p:txBody>
          <a:bodyPr vert="horz" lIns="91440" tIns="45720" rIns="91440" bIns="45720" rtlCol="0" anchor="t">
            <a:normAutofit/>
          </a:bodyPr>
          <a:lstStyle/>
          <a:p>
            <a:r>
              <a:rPr lang="en-US" sz="3700" kern="1200" dirty="0">
                <a:solidFill>
                  <a:schemeClr val="bg1"/>
                </a:solidFill>
                <a:effectLst>
                  <a:outerShdw blurRad="38100" dist="38100" dir="2700000" algn="tl">
                    <a:srgbClr val="000000">
                      <a:alpha val="43137"/>
                    </a:srgbClr>
                  </a:outerShdw>
                </a:effectLst>
                <a:latin typeface="+mj-lt"/>
                <a:ea typeface="+mj-ea"/>
                <a:cs typeface="+mj-cs"/>
              </a:rPr>
              <a:t>Ancillary Testing Coordinators</a:t>
            </a:r>
            <a:br>
              <a:rPr lang="en-US" sz="3700" kern="1200" dirty="0">
                <a:solidFill>
                  <a:schemeClr val="bg1"/>
                </a:solidFill>
                <a:effectLst>
                  <a:outerShdw blurRad="38100" dist="38100" dir="2700000" algn="tl">
                    <a:srgbClr val="000000">
                      <a:alpha val="43137"/>
                    </a:srgbClr>
                  </a:outerShdw>
                </a:effectLst>
                <a:latin typeface="+mj-lt"/>
                <a:ea typeface="+mj-ea"/>
                <a:cs typeface="+mj-cs"/>
              </a:rPr>
            </a:br>
            <a:br>
              <a:rPr lang="en-US" sz="3700" kern="1200" dirty="0">
                <a:solidFill>
                  <a:schemeClr val="bg1"/>
                </a:solidFill>
                <a:effectLst>
                  <a:outerShdw blurRad="38100" dist="38100" dir="2700000" algn="tl">
                    <a:srgbClr val="000000">
                      <a:alpha val="43137"/>
                    </a:srgbClr>
                  </a:outerShdw>
                </a:effectLst>
                <a:latin typeface="+mj-lt"/>
                <a:ea typeface="+mj-ea"/>
                <a:cs typeface="+mj-cs"/>
              </a:rPr>
            </a:br>
            <a:r>
              <a:rPr lang="en-US" sz="3700" kern="1200" dirty="0">
                <a:solidFill>
                  <a:schemeClr val="bg1"/>
                </a:solidFill>
                <a:effectLst>
                  <a:outerShdw blurRad="38100" dist="38100" dir="2700000" algn="tl">
                    <a:srgbClr val="000000">
                      <a:alpha val="43137"/>
                    </a:srgbClr>
                  </a:outerShdw>
                </a:effectLst>
                <a:latin typeface="+mj-lt"/>
                <a:ea typeface="+mj-ea"/>
                <a:cs typeface="+mj-cs"/>
              </a:rPr>
              <a:t>North Florida South Georgia Veterans Health System</a:t>
            </a:r>
          </a:p>
        </p:txBody>
      </p:sp>
      <p:sp>
        <p:nvSpPr>
          <p:cNvPr id="12" name="Rectangle 11">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2535" y="0"/>
            <a:ext cx="7539455"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extBox 3">
            <a:extLst>
              <a:ext uri="{FF2B5EF4-FFF2-40B4-BE49-F238E27FC236}">
                <a16:creationId xmlns:a16="http://schemas.microsoft.com/office/drawing/2014/main" id="{1D573D29-1DB7-4AB4-B7E4-4B3A2D1C5BDF}"/>
              </a:ext>
            </a:extLst>
          </p:cNvPr>
          <p:cNvGraphicFramePr/>
          <p:nvPr>
            <p:extLst>
              <p:ext uri="{D42A27DB-BD31-4B8C-83A1-F6EECF244321}">
                <p14:modId xmlns:p14="http://schemas.microsoft.com/office/powerpoint/2010/main" val="4025899313"/>
              </p:ext>
            </p:extLst>
          </p:nvPr>
        </p:nvGraphicFramePr>
        <p:xfrm>
          <a:off x="5439954" y="637762"/>
          <a:ext cx="5595195" cy="4976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C47539CC-2E25-4011-BC95-E9C6B454CE04}"/>
              </a:ext>
            </a:extLst>
          </p:cNvPr>
          <p:cNvSpPr txBox="1"/>
          <p:nvPr/>
        </p:nvSpPr>
        <p:spPr>
          <a:xfrm>
            <a:off x="4823791" y="5853510"/>
            <a:ext cx="7050157" cy="646331"/>
          </a:xfrm>
          <a:prstGeom prst="rect">
            <a:avLst/>
          </a:prstGeom>
          <a:noFill/>
        </p:spPr>
        <p:txBody>
          <a:bodyPr wrap="square" rtlCol="0">
            <a:spAutoFit/>
          </a:bodyPr>
          <a:lstStyle/>
          <a:p>
            <a:pPr algn="ctr"/>
            <a:r>
              <a:rPr lang="en-US" dirty="0"/>
              <a:t>Only the ATCs can administer initial, and annual training for Urine Pregnancy Test</a:t>
            </a:r>
          </a:p>
        </p:txBody>
      </p:sp>
    </p:spTree>
    <p:extLst>
      <p:ext uri="{BB962C8B-B14F-4D97-AF65-F5344CB8AC3E}">
        <p14:creationId xmlns:p14="http://schemas.microsoft.com/office/powerpoint/2010/main" val="1764979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838200" y="963507"/>
            <a:ext cx="3494362" cy="4930986"/>
          </a:xfrm>
        </p:spPr>
        <p:txBody>
          <a:bodyPr vert="horz" lIns="91440" tIns="45720" rIns="91440" bIns="45720" rtlCol="0" anchor="ctr">
            <a:normAutofit/>
          </a:bodyPr>
          <a:lstStyle/>
          <a:p>
            <a:pPr algn="r"/>
            <a:r>
              <a:rPr lang="en-US" kern="1200" dirty="0">
                <a:solidFill>
                  <a:schemeClr val="accent1"/>
                </a:solidFill>
                <a:latin typeface="+mj-lt"/>
                <a:ea typeface="+mj-ea"/>
                <a:cs typeface="+mj-cs"/>
              </a:rPr>
              <a:t>Reporting Results</a:t>
            </a:r>
            <a:br>
              <a:rPr lang="en-US" kern="1200" dirty="0">
                <a:solidFill>
                  <a:schemeClr val="accent1"/>
                </a:solidFill>
                <a:latin typeface="+mj-lt"/>
                <a:ea typeface="+mj-ea"/>
                <a:cs typeface="+mj-cs"/>
              </a:rPr>
            </a:br>
            <a:r>
              <a:rPr lang="en-US" kern="1200" dirty="0">
                <a:solidFill>
                  <a:schemeClr val="accent1"/>
                </a:solidFill>
                <a:latin typeface="+mj-lt"/>
                <a:ea typeface="+mj-ea"/>
                <a:cs typeface="+mj-cs"/>
              </a:rPr>
              <a:t>WRX</a:t>
            </a:r>
          </a:p>
        </p:txBody>
      </p:sp>
      <p:cxnSp>
        <p:nvCxnSpPr>
          <p:cNvPr id="84" name="Straight Connector 83">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9">
            <a:extLst>
              <a:ext uri="{FF2B5EF4-FFF2-40B4-BE49-F238E27FC236}">
                <a16:creationId xmlns:a16="http://schemas.microsoft.com/office/drawing/2014/main" id="{BFEB31C4-CD78-4DA7-B00E-1BC4A249CFC7}"/>
              </a:ext>
            </a:extLst>
          </p:cNvPr>
          <p:cNvSpPr>
            <a:spLocks noGrp="1"/>
          </p:cNvSpPr>
          <p:nvPr>
            <p:ph idx="1"/>
          </p:nvPr>
        </p:nvSpPr>
        <p:spPr>
          <a:xfrm>
            <a:off x="4332562" y="822960"/>
            <a:ext cx="7182105" cy="5506720"/>
          </a:xfrm>
        </p:spPr>
        <p:txBody>
          <a:bodyPr>
            <a:normAutofit lnSpcReduction="10000"/>
          </a:bodyPr>
          <a:lstStyle/>
          <a:p>
            <a:endParaRPr lang="en-US" dirty="0"/>
          </a:p>
          <a:p>
            <a:pPr lvl="3">
              <a:spcBef>
                <a:spcPts val="0"/>
              </a:spcBef>
              <a:buSzPts val="1200"/>
            </a:pPr>
            <a:r>
              <a:rPr lang="en-US" sz="1800" dirty="0">
                <a:effectLst/>
                <a:latin typeface="Times New Roman" panose="02020603050405020304" pitchFamily="18" charset="0"/>
                <a:ea typeface="Times New Roman" panose="02020603050405020304" pitchFamily="18" charset="0"/>
              </a:rPr>
              <a:t>Use the calendar icon to select the urine’s </a:t>
            </a:r>
            <a:r>
              <a:rPr lang="en-US" sz="1800" u="sng" dirty="0">
                <a:effectLst/>
                <a:latin typeface="Times New Roman" panose="02020603050405020304" pitchFamily="18" charset="0"/>
                <a:ea typeface="Times New Roman" panose="02020603050405020304" pitchFamily="18" charset="0"/>
              </a:rPr>
              <a:t>collection date and time</a:t>
            </a:r>
            <a:r>
              <a:rPr lang="en-US" sz="1800" dirty="0">
                <a:effectLst/>
                <a:latin typeface="Times New Roman" panose="02020603050405020304" pitchFamily="18" charset="0"/>
                <a:ea typeface="Times New Roman" panose="02020603050405020304" pitchFamily="18" charset="0"/>
              </a:rPr>
              <a:t> (</a:t>
            </a:r>
            <a:r>
              <a:rPr lang="en-US" sz="1800" b="1" u="sng" dirty="0">
                <a:effectLst/>
                <a:latin typeface="Times New Roman" panose="02020603050405020304" pitchFamily="18" charset="0"/>
                <a:ea typeface="Times New Roman" panose="02020603050405020304" pitchFamily="18" charset="0"/>
              </a:rPr>
              <a:t>Do not use</a:t>
            </a:r>
            <a:r>
              <a:rPr lang="en-US" sz="1800" b="1" dirty="0">
                <a:effectLst/>
                <a:latin typeface="Times New Roman" panose="02020603050405020304" pitchFamily="18" charset="0"/>
                <a:ea typeface="Times New Roman" panose="02020603050405020304" pitchFamily="18" charset="0"/>
              </a:rPr>
              <a:t> the Current Date-Time option</a:t>
            </a:r>
            <a:r>
              <a:rPr lang="en-US" sz="1800" dirty="0">
                <a:effectLst/>
                <a:latin typeface="Times New Roman" panose="02020603050405020304" pitchFamily="18" charset="0"/>
                <a:ea typeface="Times New Roman" panose="02020603050405020304" pitchFamily="18" charset="0"/>
              </a:rPr>
              <a:t>). The date and time should reflect the test date and time on the patient worksheet. </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Type the patient ID (full SSN) again to confirm and click Enter. </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Type the Cassette Lot Number and click enter.  </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Type the Cassette Expiration Date and click enter.</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Select the Urine Color.</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Select the Internal Control interpretation. (The internal control must be </a:t>
            </a:r>
            <a:r>
              <a:rPr lang="en-US" sz="1800" u="sng" dirty="0">
                <a:effectLst/>
                <a:latin typeface="Times New Roman" panose="02020603050405020304" pitchFamily="18" charset="0"/>
                <a:ea typeface="Times New Roman" panose="02020603050405020304" pitchFamily="18" charset="0"/>
              </a:rPr>
              <a:t>present </a:t>
            </a:r>
            <a:r>
              <a:rPr lang="en-US" sz="1800" dirty="0">
                <a:effectLst/>
                <a:latin typeface="Times New Roman" panose="02020603050405020304" pitchFamily="18" charset="0"/>
                <a:ea typeface="Times New Roman" panose="02020603050405020304" pitchFamily="18" charset="0"/>
              </a:rPr>
              <a:t>for the test to be valid). If the Internal Control is Not Present, the test must be repeated with a new test cassette. </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Select the Urine Pregnancy patient result.</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Review the information and the result for acceptability.  If the result and test information are correct, select the Accept button. If any incorrect information is identified go back by selecting the menus. Do not use internet back arrow. </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Results should be successfully queued to the POC data management system and transferred to the LIS.  </a:t>
            </a:r>
          </a:p>
          <a:p>
            <a:pPr lvl="3">
              <a:spcBef>
                <a:spcPts val="0"/>
              </a:spcBef>
              <a:buSzPts val="1200"/>
            </a:pPr>
            <a:r>
              <a:rPr lang="en-US" sz="1800" dirty="0">
                <a:effectLst/>
                <a:latin typeface="Times New Roman" panose="02020603050405020304" pitchFamily="18" charset="0"/>
                <a:ea typeface="Times New Roman" panose="02020603050405020304" pitchFamily="18" charset="0"/>
              </a:rPr>
              <a:t>Click New Test, if subsequent results need to be entered, and follow steps a-q above.</a:t>
            </a:r>
          </a:p>
          <a:p>
            <a:endParaRPr lang="en-US" dirty="0"/>
          </a:p>
        </p:txBody>
      </p:sp>
    </p:spTree>
    <p:extLst>
      <p:ext uri="{BB962C8B-B14F-4D97-AF65-F5344CB8AC3E}">
        <p14:creationId xmlns:p14="http://schemas.microsoft.com/office/powerpoint/2010/main" val="1341924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9EFC2-F47F-4EB4-9825-B942627E3733}"/>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Reporting Results in WRX</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132C0E9-340F-4AA4-94E2-30543A6F28B2}"/>
              </a:ext>
            </a:extLst>
          </p:cNvPr>
          <p:cNvSpPr>
            <a:spLocks noGrp="1"/>
          </p:cNvSpPr>
          <p:nvPr>
            <p:ph idx="1"/>
          </p:nvPr>
        </p:nvSpPr>
        <p:spPr>
          <a:xfrm>
            <a:off x="4447308" y="591344"/>
            <a:ext cx="6906491" cy="5585619"/>
          </a:xfrm>
        </p:spPr>
        <p:txBody>
          <a:bodyPr anchor="ctr">
            <a:normAutofit/>
          </a:bodyPr>
          <a:lstStyle/>
          <a:p>
            <a:r>
              <a:rPr lang="en-US" b="1" dirty="0"/>
              <a:t>IF YOU HAVE ACCEPTED AN INCORRECT RESULT IN ERROR, YOU MUST CALL OR EMAIL THE ATC OFFICE TO MAKE A CORRECTED REPORT IMMEDIATELY.</a:t>
            </a:r>
            <a:endParaRPr lang="en-US" dirty="0"/>
          </a:p>
        </p:txBody>
      </p:sp>
    </p:spTree>
    <p:extLst>
      <p:ext uri="{BB962C8B-B14F-4D97-AF65-F5344CB8AC3E}">
        <p14:creationId xmlns:p14="http://schemas.microsoft.com/office/powerpoint/2010/main" val="823484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9EFC2-F47F-4EB4-9825-B942627E3733}"/>
              </a:ext>
            </a:extLst>
          </p:cNvPr>
          <p:cNvSpPr>
            <a:spLocks noGrp="1"/>
          </p:cNvSpPr>
          <p:nvPr>
            <p:ph type="title"/>
          </p:nvPr>
        </p:nvSpPr>
        <p:spPr>
          <a:xfrm>
            <a:off x="167780" y="1166070"/>
            <a:ext cx="3719454" cy="4448665"/>
          </a:xfrm>
        </p:spPr>
        <p:txBody>
          <a:bodyPr>
            <a:normAutofit/>
          </a:bodyPr>
          <a:lstStyle/>
          <a:p>
            <a:r>
              <a:rPr lang="en-US" dirty="0">
                <a:solidFill>
                  <a:srgbClr val="FFFFFF"/>
                </a:solidFill>
              </a:rPr>
              <a:t>Results Interpretation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132C0E9-340F-4AA4-94E2-30543A6F28B2}"/>
              </a:ext>
            </a:extLst>
          </p:cNvPr>
          <p:cNvSpPr>
            <a:spLocks noGrp="1"/>
          </p:cNvSpPr>
          <p:nvPr>
            <p:ph idx="1"/>
          </p:nvPr>
        </p:nvSpPr>
        <p:spPr>
          <a:xfrm>
            <a:off x="4447308" y="591344"/>
            <a:ext cx="6906491" cy="5585619"/>
          </a:xfrm>
        </p:spPr>
        <p:txBody>
          <a:bodyPr anchor="ctr">
            <a:normAutofit/>
          </a:bodyPr>
          <a:lstStyle/>
          <a:p>
            <a:r>
              <a:rPr lang="en-US" dirty="0"/>
              <a:t>The test has a sensitivity of 25 </a:t>
            </a:r>
            <a:r>
              <a:rPr lang="en-US" dirty="0" err="1"/>
              <a:t>mIU</a:t>
            </a:r>
            <a:r>
              <a:rPr lang="en-US" dirty="0"/>
              <a:t>/mL, and is capable of detecting pregnancy as early as 1 day after the first missed menses.</a:t>
            </a:r>
          </a:p>
          <a:p>
            <a:pPr marL="0" indent="0">
              <a:buNone/>
            </a:pPr>
            <a:endParaRPr lang="en-US" dirty="0"/>
          </a:p>
          <a:p>
            <a:r>
              <a:rPr lang="en-US" dirty="0"/>
              <a:t>Negative results are expected in healthy non-pregnant women and healthy men. Healthy pregnant women have </a:t>
            </a:r>
            <a:r>
              <a:rPr lang="en-US" dirty="0" err="1"/>
              <a:t>hCG</a:t>
            </a:r>
            <a:r>
              <a:rPr lang="en-US" dirty="0"/>
              <a:t> present in their urine and plasma samples. The amount of </a:t>
            </a:r>
            <a:r>
              <a:rPr lang="en-US" dirty="0" err="1"/>
              <a:t>hCG</a:t>
            </a:r>
            <a:r>
              <a:rPr lang="en-US" dirty="0"/>
              <a:t> will vary greatly with gestational age and between individuals.</a:t>
            </a:r>
          </a:p>
        </p:txBody>
      </p:sp>
    </p:spTree>
    <p:extLst>
      <p:ext uri="{BB962C8B-B14F-4D97-AF65-F5344CB8AC3E}">
        <p14:creationId xmlns:p14="http://schemas.microsoft.com/office/powerpoint/2010/main" val="3222832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9EFC2-F47F-4EB4-9825-B942627E3733}"/>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Procedure Notes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132C0E9-340F-4AA4-94E2-30543A6F28B2}"/>
              </a:ext>
            </a:extLst>
          </p:cNvPr>
          <p:cNvSpPr>
            <a:spLocks noGrp="1"/>
          </p:cNvSpPr>
          <p:nvPr>
            <p:ph idx="1"/>
          </p:nvPr>
        </p:nvSpPr>
        <p:spPr>
          <a:xfrm>
            <a:off x="4447308" y="591344"/>
            <a:ext cx="6906491" cy="5585619"/>
          </a:xfrm>
        </p:spPr>
        <p:txBody>
          <a:bodyPr anchor="ctr">
            <a:normAutofit fontScale="85000" lnSpcReduction="20000"/>
          </a:bodyPr>
          <a:lstStyle/>
          <a:p>
            <a:pPr marL="514350" indent="-514350">
              <a:buFont typeface="+mj-lt"/>
              <a:buAutoNum type="arabicPeriod"/>
            </a:pPr>
            <a:r>
              <a:rPr lang="en-US" dirty="0"/>
              <a:t>Do not use kit beyond expiration date imprinted on the outside of the kit carton and the individual sealed pouch.</a:t>
            </a:r>
          </a:p>
          <a:p>
            <a:pPr marL="514350" indent="-514350">
              <a:buFont typeface="+mj-lt"/>
              <a:buAutoNum type="arabicPeriod"/>
            </a:pPr>
            <a:r>
              <a:rPr lang="en-US" dirty="0"/>
              <a:t>Gloves must be worn during testing events, hand hygiene performed, and gloves changed between patients, according to Standard Precautions. Hands must be cleaned using an effective antimicrobial method.</a:t>
            </a:r>
          </a:p>
          <a:p>
            <a:pPr marL="514350" indent="-514350">
              <a:buFont typeface="+mj-lt"/>
              <a:buAutoNum type="arabicPeriod"/>
            </a:pPr>
            <a:r>
              <a:rPr lang="en-US" dirty="0"/>
              <a:t>Dispose all used cassettes and testing supplies in a proper biohazard container.</a:t>
            </a:r>
          </a:p>
          <a:p>
            <a:pPr marL="514350" indent="-514350">
              <a:buFont typeface="+mj-lt"/>
              <a:buAutoNum type="arabicPeriod"/>
            </a:pPr>
            <a:r>
              <a:rPr lang="en-US" dirty="0"/>
              <a:t>Discard cassette if pouch is found ripped or torn open or if cassette is damaged.</a:t>
            </a:r>
          </a:p>
          <a:p>
            <a:pPr marL="514350" indent="-514350">
              <a:buFont typeface="+mj-lt"/>
              <a:buAutoNum type="arabicPeriod"/>
            </a:pPr>
            <a:r>
              <a:rPr lang="en-US" dirty="0"/>
              <a:t>Urines tested at point-of-care in ancillary testing sites are not routinely stored for 24 hours. They are discarded after testing. Any follow-up tests necessary will require a new urine sample collection or a blood draw and send a blood test for </a:t>
            </a:r>
            <a:r>
              <a:rPr lang="en-US" dirty="0" err="1"/>
              <a:t>hCG</a:t>
            </a:r>
            <a:r>
              <a:rPr lang="en-US" dirty="0"/>
              <a:t> to the lab.</a:t>
            </a:r>
          </a:p>
        </p:txBody>
      </p:sp>
    </p:spTree>
    <p:extLst>
      <p:ext uri="{BB962C8B-B14F-4D97-AF65-F5344CB8AC3E}">
        <p14:creationId xmlns:p14="http://schemas.microsoft.com/office/powerpoint/2010/main" val="873745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9EFC2-F47F-4EB4-9825-B942627E3733}"/>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Limitations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132C0E9-340F-4AA4-94E2-30543A6F28B2}"/>
              </a:ext>
            </a:extLst>
          </p:cNvPr>
          <p:cNvSpPr>
            <a:spLocks noGrp="1"/>
          </p:cNvSpPr>
          <p:nvPr>
            <p:ph idx="1"/>
          </p:nvPr>
        </p:nvSpPr>
        <p:spPr>
          <a:xfrm>
            <a:off x="4447308" y="591344"/>
            <a:ext cx="6906491" cy="5585619"/>
          </a:xfrm>
        </p:spPr>
        <p:txBody>
          <a:bodyPr anchor="ctr">
            <a:normAutofit/>
          </a:bodyPr>
          <a:lstStyle/>
          <a:p>
            <a:pPr marL="514350" indent="-514350">
              <a:buFont typeface="+mj-lt"/>
              <a:buAutoNum type="arabicPeriod"/>
            </a:pPr>
            <a:r>
              <a:rPr lang="en-US" dirty="0"/>
              <a:t>Very dilute urine specimens may not contain representative levels of </a:t>
            </a:r>
            <a:r>
              <a:rPr lang="en-US" dirty="0" err="1"/>
              <a:t>hCG</a:t>
            </a:r>
            <a:endParaRPr lang="en-US" dirty="0"/>
          </a:p>
          <a:p>
            <a:pPr marL="514350" indent="-514350">
              <a:buFont typeface="+mj-lt"/>
              <a:buAutoNum type="arabicPeriod"/>
            </a:pPr>
            <a:r>
              <a:rPr lang="en-US" dirty="0"/>
              <a:t>This test provides a presumptive diagnosis for pregnancy. A confirmed pregnancy diagnosis should only be made by a physician after all clinical and laboratory findings have been evaluated.</a:t>
            </a:r>
          </a:p>
          <a:p>
            <a:pPr marL="514350" indent="-514350">
              <a:buFont typeface="+mj-lt"/>
              <a:buAutoNum type="arabicPeriod"/>
            </a:pPr>
            <a:r>
              <a:rPr lang="en-US" dirty="0"/>
              <a:t>Other limitations are mentioned in the procedure manual</a:t>
            </a:r>
          </a:p>
        </p:txBody>
      </p:sp>
    </p:spTree>
    <p:extLst>
      <p:ext uri="{BB962C8B-B14F-4D97-AF65-F5344CB8AC3E}">
        <p14:creationId xmlns:p14="http://schemas.microsoft.com/office/powerpoint/2010/main" val="2833968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6">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8">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0">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22"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23"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93C9EFC2-F47F-4EB4-9825-B942627E3733}"/>
              </a:ext>
            </a:extLst>
          </p:cNvPr>
          <p:cNvSpPr>
            <a:spLocks noGrp="1"/>
          </p:cNvSpPr>
          <p:nvPr>
            <p:ph type="title"/>
          </p:nvPr>
        </p:nvSpPr>
        <p:spPr>
          <a:xfrm>
            <a:off x="767290" y="1166932"/>
            <a:ext cx="3582073" cy="4279709"/>
          </a:xfrm>
        </p:spPr>
        <p:txBody>
          <a:bodyPr anchor="ctr">
            <a:normAutofit/>
          </a:bodyPr>
          <a:lstStyle/>
          <a:p>
            <a:r>
              <a:rPr lang="en-US" sz="4800">
                <a:solidFill>
                  <a:schemeClr val="bg1"/>
                </a:solidFill>
              </a:rPr>
              <a:t>Procedure Manual</a:t>
            </a:r>
          </a:p>
        </p:txBody>
      </p:sp>
      <p:sp>
        <p:nvSpPr>
          <p:cNvPr id="3" name="Content Placeholder 2">
            <a:extLst>
              <a:ext uri="{FF2B5EF4-FFF2-40B4-BE49-F238E27FC236}">
                <a16:creationId xmlns:a16="http://schemas.microsoft.com/office/drawing/2014/main" id="{5132C0E9-340F-4AA4-94E2-30543A6F28B2}"/>
              </a:ext>
            </a:extLst>
          </p:cNvPr>
          <p:cNvSpPr>
            <a:spLocks noGrp="1"/>
          </p:cNvSpPr>
          <p:nvPr>
            <p:ph idx="1"/>
          </p:nvPr>
        </p:nvSpPr>
        <p:spPr>
          <a:xfrm>
            <a:off x="5573864" y="372141"/>
            <a:ext cx="5716988" cy="5074502"/>
          </a:xfrm>
        </p:spPr>
        <p:txBody>
          <a:bodyPr anchor="ctr">
            <a:normAutofit/>
          </a:bodyPr>
          <a:lstStyle/>
          <a:p>
            <a:pPr marL="0" indent="0" algn="ctr">
              <a:buNone/>
            </a:pPr>
            <a:r>
              <a:rPr lang="en-US" sz="4400" dirty="0"/>
              <a:t>The procedure is in the UPT Procedure Manual binder and in the Pathology &amp; Laboratory Medicine </a:t>
            </a:r>
          </a:p>
          <a:p>
            <a:pPr marL="0" indent="0" algn="ctr">
              <a:buNone/>
            </a:pPr>
            <a:r>
              <a:rPr lang="en-US" sz="4400" dirty="0"/>
              <a:t>SharePoint</a:t>
            </a:r>
          </a:p>
          <a:p>
            <a:pPr marL="514350" indent="-514350" algn="ctr">
              <a:buFont typeface="+mj-lt"/>
              <a:buAutoNum type="arabicPeriod"/>
            </a:pPr>
            <a:endParaRPr lang="en-US" sz="4400" dirty="0"/>
          </a:p>
        </p:txBody>
      </p:sp>
    </p:spTree>
    <p:extLst>
      <p:ext uri="{BB962C8B-B14F-4D97-AF65-F5344CB8AC3E}">
        <p14:creationId xmlns:p14="http://schemas.microsoft.com/office/powerpoint/2010/main" val="39474004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9EFC2-F47F-4EB4-9825-B942627E3733}"/>
              </a:ext>
            </a:extLst>
          </p:cNvPr>
          <p:cNvSpPr>
            <a:spLocks noGrp="1"/>
          </p:cNvSpPr>
          <p:nvPr>
            <p:ph type="title"/>
          </p:nvPr>
        </p:nvSpPr>
        <p:spPr>
          <a:xfrm>
            <a:off x="956826" y="1112969"/>
            <a:ext cx="3937298" cy="4166010"/>
          </a:xfrm>
        </p:spPr>
        <p:txBody>
          <a:bodyPr>
            <a:normAutofit/>
          </a:bodyPr>
          <a:lstStyle/>
          <a:p>
            <a:pPr algn="ctr"/>
            <a:r>
              <a:rPr lang="en-US" dirty="0">
                <a:solidFill>
                  <a:srgbClr val="FFFFFF"/>
                </a:solidFill>
                <a:highlight>
                  <a:srgbClr val="FF0000"/>
                </a:highlight>
              </a:rPr>
              <a:t>Important!!!!!</a:t>
            </a:r>
            <a:br>
              <a:rPr lang="en-US" dirty="0">
                <a:solidFill>
                  <a:srgbClr val="FFFFFF"/>
                </a:solidFill>
              </a:rPr>
            </a:br>
            <a:r>
              <a:rPr lang="en-US" dirty="0">
                <a:solidFill>
                  <a:srgbClr val="FFFFFF"/>
                </a:solidFill>
              </a:rPr>
              <a:t>Email Monthly Worksheets to ATC promptly</a:t>
            </a:r>
          </a:p>
        </p:txBody>
      </p:sp>
      <p:sp>
        <p:nvSpPr>
          <p:cNvPr id="35" name="Freeform: Shape 34">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Freeform: Shape 36">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algn="ctr"/>
            <a:endParaRPr lang="en-US"/>
          </a:p>
        </p:txBody>
      </p:sp>
      <p:sp>
        <p:nvSpPr>
          <p:cNvPr id="39" name="Freeform: Shape 38">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132C0E9-340F-4AA4-94E2-30543A6F28B2}"/>
              </a:ext>
            </a:extLst>
          </p:cNvPr>
          <p:cNvSpPr>
            <a:spLocks noGrp="1"/>
          </p:cNvSpPr>
          <p:nvPr>
            <p:ph idx="1"/>
          </p:nvPr>
        </p:nvSpPr>
        <p:spPr>
          <a:xfrm>
            <a:off x="6096000" y="820879"/>
            <a:ext cx="5257799" cy="5437875"/>
          </a:xfrm>
        </p:spPr>
        <p:txBody>
          <a:bodyPr anchor="t">
            <a:normAutofit/>
          </a:bodyPr>
          <a:lstStyle/>
          <a:p>
            <a:pPr marL="0" indent="0">
              <a:buNone/>
            </a:pPr>
            <a:r>
              <a:rPr lang="en-US" dirty="0"/>
              <a:t>The last day of each month, no later than the 5</a:t>
            </a:r>
            <a:r>
              <a:rPr lang="en-US" baseline="30000" dirty="0"/>
              <a:t>th</a:t>
            </a:r>
            <a:r>
              <a:rPr lang="en-US" dirty="0"/>
              <a:t> day of the next month, email the worksheets with QC  and patient documentation to the Ancillary Testing Coordinators </a:t>
            </a:r>
          </a:p>
          <a:p>
            <a:pPr marL="0" indent="0">
              <a:buNone/>
            </a:pPr>
            <a:endParaRPr lang="en-US" sz="4000" b="1" dirty="0"/>
          </a:p>
          <a:p>
            <a:pPr marL="0" indent="0" algn="ctr">
              <a:buNone/>
            </a:pPr>
            <a:r>
              <a:rPr lang="en-US" dirty="0"/>
              <a:t>Send an encrypted email to</a:t>
            </a:r>
            <a:r>
              <a:rPr lang="en-US" sz="3600" dirty="0"/>
              <a:t> </a:t>
            </a:r>
          </a:p>
          <a:p>
            <a:pPr marL="0" indent="0" algn="ctr">
              <a:buNone/>
            </a:pPr>
            <a:r>
              <a:rPr lang="en-US" sz="4000" b="1" dirty="0">
                <a:hlinkClick r:id="rId2"/>
              </a:rPr>
              <a:t>VHANFLATC@va.gov</a:t>
            </a:r>
            <a:endParaRPr lang="en-US" sz="4000" b="1" dirty="0"/>
          </a:p>
          <a:p>
            <a:pPr marL="0" indent="0" algn="ctr">
              <a:buNone/>
            </a:pPr>
            <a:endParaRPr lang="en-US" sz="4000" b="1" dirty="0"/>
          </a:p>
        </p:txBody>
      </p:sp>
      <p:sp>
        <p:nvSpPr>
          <p:cNvPr id="41" name="Freeform: Shape 40">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algn="ctr"/>
            <a:endParaRPr lang="en-US"/>
          </a:p>
        </p:txBody>
      </p:sp>
      <p:sp>
        <p:nvSpPr>
          <p:cNvPr id="43" name="Freeform: Shape 42">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algn="ctr"/>
            <a:endParaRPr lang="en-US"/>
          </a:p>
        </p:txBody>
      </p:sp>
      <p:sp>
        <p:nvSpPr>
          <p:cNvPr id="45" name="Freeform: Shape 44">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557500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9C4E7-89EC-40BA-8B35-88BB9846162F}"/>
              </a:ext>
            </a:extLst>
          </p:cNvPr>
          <p:cNvSpPr>
            <a:spLocks noGrp="1"/>
          </p:cNvSpPr>
          <p:nvPr>
            <p:ph type="title"/>
          </p:nvPr>
        </p:nvSpPr>
        <p:spPr/>
        <p:txBody>
          <a:bodyPr/>
          <a:lstStyle/>
          <a:p>
            <a:r>
              <a:rPr lang="en-US" dirty="0"/>
              <a:t>Principle:</a:t>
            </a:r>
          </a:p>
        </p:txBody>
      </p:sp>
      <p:sp>
        <p:nvSpPr>
          <p:cNvPr id="3" name="Content Placeholder 2">
            <a:extLst>
              <a:ext uri="{FF2B5EF4-FFF2-40B4-BE49-F238E27FC236}">
                <a16:creationId xmlns:a16="http://schemas.microsoft.com/office/drawing/2014/main" id="{BDBE33F5-F69C-4EF7-BE1B-7DFB5ED16301}"/>
              </a:ext>
            </a:extLst>
          </p:cNvPr>
          <p:cNvSpPr>
            <a:spLocks noGrp="1"/>
          </p:cNvSpPr>
          <p:nvPr>
            <p:ph idx="1"/>
          </p:nvPr>
        </p:nvSpPr>
        <p:spPr/>
        <p:txBody>
          <a:bodyPr>
            <a:normAutofit lnSpcReduction="10000"/>
          </a:bodyPr>
          <a:lstStyle/>
          <a:p>
            <a:r>
              <a:rPr lang="en-US" dirty="0"/>
              <a:t>Alere </a:t>
            </a:r>
            <a:r>
              <a:rPr lang="en-US" dirty="0" err="1"/>
              <a:t>hCG</a:t>
            </a:r>
            <a:r>
              <a:rPr lang="en-US" dirty="0"/>
              <a:t> urine pregnancy test is designed for the qualitative detection of human chorionic gonadotropin (</a:t>
            </a:r>
            <a:r>
              <a:rPr lang="en-US" dirty="0" err="1"/>
              <a:t>hCG</a:t>
            </a:r>
            <a:r>
              <a:rPr lang="en-US" dirty="0"/>
              <a:t>) in urine at the sensitivity level of 25 </a:t>
            </a:r>
            <a:r>
              <a:rPr lang="en-US" dirty="0" err="1"/>
              <a:t>miU</a:t>
            </a:r>
            <a:r>
              <a:rPr lang="en-US" dirty="0"/>
              <a:t>/mL for early detection of pregnancy.</a:t>
            </a:r>
          </a:p>
          <a:p>
            <a:r>
              <a:rPr lang="en-US" dirty="0"/>
              <a:t>Human chorionic gonadotropin (</a:t>
            </a:r>
            <a:r>
              <a:rPr lang="en-US" dirty="0" err="1"/>
              <a:t>hCG</a:t>
            </a:r>
            <a:r>
              <a:rPr lang="en-US" dirty="0"/>
              <a:t>) is a glycoprotein hormone produced by the developing placenta shortly after fertilization. In normal pregnancy, </a:t>
            </a:r>
            <a:r>
              <a:rPr lang="en-US" dirty="0" err="1"/>
              <a:t>hCG</a:t>
            </a:r>
            <a:r>
              <a:rPr lang="en-US" dirty="0"/>
              <a:t> can be detected as early as 7 – 10 days after conception. </a:t>
            </a:r>
            <a:r>
              <a:rPr lang="en-US" dirty="0" err="1"/>
              <a:t>hCG</a:t>
            </a:r>
            <a:r>
              <a:rPr lang="en-US" dirty="0"/>
              <a:t> levels continue to rise very rapidly, frequently exceeding 100 </a:t>
            </a:r>
            <a:r>
              <a:rPr lang="en-US" dirty="0" err="1"/>
              <a:t>mIU</a:t>
            </a:r>
            <a:r>
              <a:rPr lang="en-US" dirty="0"/>
              <a:t>/mL by the first missed menstrual period and peaking in the 100,000-200,000 </a:t>
            </a:r>
            <a:r>
              <a:rPr lang="en-US" dirty="0" err="1"/>
              <a:t>mIU</a:t>
            </a:r>
            <a:r>
              <a:rPr lang="en-US" dirty="0"/>
              <a:t>/mL range about 10-12 weeks into pregnancy. The detection of </a:t>
            </a:r>
            <a:r>
              <a:rPr lang="en-US" dirty="0" err="1"/>
              <a:t>hCG</a:t>
            </a:r>
            <a:r>
              <a:rPr lang="en-US" dirty="0"/>
              <a:t> is an excellent marker for the early detection of pregnancy.</a:t>
            </a:r>
          </a:p>
        </p:txBody>
      </p:sp>
    </p:spTree>
    <p:extLst>
      <p:ext uri="{BB962C8B-B14F-4D97-AF65-F5344CB8AC3E}">
        <p14:creationId xmlns:p14="http://schemas.microsoft.com/office/powerpoint/2010/main" val="142981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5D7516-5AD2-C3C6-A6AB-325891374812}"/>
              </a:ext>
            </a:extLst>
          </p:cNvPr>
          <p:cNvSpPr>
            <a:spLocks noGrp="1"/>
          </p:cNvSpPr>
          <p:nvPr>
            <p:ph type="title"/>
          </p:nvPr>
        </p:nvSpPr>
        <p:spPr>
          <a:xfrm>
            <a:off x="686834" y="1153572"/>
            <a:ext cx="3200400" cy="4461163"/>
          </a:xfrm>
        </p:spPr>
        <p:txBody>
          <a:bodyPr>
            <a:normAutofit/>
          </a:bodyPr>
          <a:lstStyle/>
          <a:p>
            <a:r>
              <a:rPr lang="en-US" sz="4800" b="1" dirty="0">
                <a:solidFill>
                  <a:srgbClr val="FFFFFF"/>
                </a:solidFill>
              </a:rPr>
              <a:t>POC UPT CPRS ORDER REQUIRED!</a:t>
            </a:r>
            <a:br>
              <a:rPr lang="en-US" sz="4800" b="1" dirty="0">
                <a:solidFill>
                  <a:srgbClr val="FFFFFF"/>
                </a:solidFill>
              </a:rPr>
            </a:br>
            <a:r>
              <a:rPr lang="en-US" sz="2000" b="1" dirty="0">
                <a:solidFill>
                  <a:srgbClr val="FFFFFF"/>
                </a:solidFill>
              </a:rPr>
              <a:t>(See POC Ordering Memo</a:t>
            </a:r>
            <a:br>
              <a:rPr lang="en-US" sz="2000" b="1" dirty="0">
                <a:solidFill>
                  <a:srgbClr val="FFFFFF"/>
                </a:solidFill>
              </a:rPr>
            </a:br>
            <a:r>
              <a:rPr lang="en-US" sz="2000" b="1" dirty="0">
                <a:solidFill>
                  <a:srgbClr val="FFFFFF"/>
                </a:solidFill>
              </a:rPr>
              <a:t>Dated 4/9/2024)</a:t>
            </a:r>
            <a:endParaRPr lang="en-US" sz="4800" b="1"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D8B18D-9F22-AB71-8C6A-553CA31FFF2D}"/>
              </a:ext>
            </a:extLst>
          </p:cNvPr>
          <p:cNvSpPr>
            <a:spLocks noGrp="1"/>
          </p:cNvSpPr>
          <p:nvPr>
            <p:ph idx="1"/>
          </p:nvPr>
        </p:nvSpPr>
        <p:spPr>
          <a:xfrm>
            <a:off x="4442545" y="743744"/>
            <a:ext cx="6906491" cy="5585619"/>
          </a:xfrm>
        </p:spPr>
        <p:txBody>
          <a:bodyPr anchor="ctr">
            <a:normAutofit/>
          </a:bodyPr>
          <a:lstStyle/>
          <a:p>
            <a:r>
              <a:rPr lang="en-US" dirty="0"/>
              <a:t>A CPRS written Nursing Order, signed by an authorized provider, must be in place prior to perform UPT POC patient testing. </a:t>
            </a:r>
          </a:p>
          <a:p>
            <a:r>
              <a:rPr lang="en-US" dirty="0"/>
              <a:t>Confirm in CPRS prior testing.</a:t>
            </a:r>
          </a:p>
          <a:p>
            <a:r>
              <a:rPr lang="en-US" dirty="0"/>
              <a:t>Verbal orders for POC UPT are not acceptable.</a:t>
            </a:r>
          </a:p>
          <a:p>
            <a:pPr marL="0" indent="0">
              <a:buNone/>
            </a:pPr>
            <a:r>
              <a:rPr lang="en-US" dirty="0"/>
              <a:t>Correct Order:</a:t>
            </a:r>
          </a:p>
          <a:p>
            <a:pPr marL="0" indent="0">
              <a:buNone/>
            </a:pPr>
            <a:endParaRPr lang="en-US" dirty="0"/>
          </a:p>
          <a:p>
            <a:pPr marL="0" indent="0">
              <a:buNone/>
            </a:pPr>
            <a:r>
              <a:rPr lang="en-US" sz="2400" dirty="0"/>
              <a:t>Incorrect point of care UPT order (This is a lab</a:t>
            </a:r>
          </a:p>
          <a:p>
            <a:pPr marL="0" indent="0">
              <a:buNone/>
            </a:pPr>
            <a:r>
              <a:rPr lang="en-US" sz="2400" dirty="0"/>
              <a:t>Order only)</a:t>
            </a:r>
          </a:p>
        </p:txBody>
      </p:sp>
      <p:pic>
        <p:nvPicPr>
          <p:cNvPr id="1026" name="Picture 1">
            <a:extLst>
              <a:ext uri="{FF2B5EF4-FFF2-40B4-BE49-F238E27FC236}">
                <a16:creationId xmlns:a16="http://schemas.microsoft.com/office/drawing/2014/main" id="{EB71554F-FB34-DA87-91A4-EF4E82A20B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758" y="4341468"/>
            <a:ext cx="7181764" cy="31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B37F6BBE-9013-F30E-8DFE-41839AAE8565}"/>
              </a:ext>
            </a:extLst>
          </p:cNvPr>
          <p:cNvPicPr>
            <a:picLocks noChangeAspect="1"/>
          </p:cNvPicPr>
          <p:nvPr/>
        </p:nvPicPr>
        <p:blipFill>
          <a:blip r:embed="rId3"/>
          <a:stretch>
            <a:fillRect/>
          </a:stretch>
        </p:blipFill>
        <p:spPr>
          <a:xfrm>
            <a:off x="5061164" y="5809413"/>
            <a:ext cx="4286848" cy="304843"/>
          </a:xfrm>
          <a:prstGeom prst="rect">
            <a:avLst/>
          </a:prstGeom>
        </p:spPr>
      </p:pic>
    </p:spTree>
    <p:extLst>
      <p:ext uri="{BB962C8B-B14F-4D97-AF65-F5344CB8AC3E}">
        <p14:creationId xmlns:p14="http://schemas.microsoft.com/office/powerpoint/2010/main" val="144388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DA0CA4-EA22-4FA7-BBB3-878638FE4C2B}"/>
              </a:ext>
            </a:extLst>
          </p:cNvPr>
          <p:cNvSpPr>
            <a:spLocks noGrp="1"/>
          </p:cNvSpPr>
          <p:nvPr>
            <p:ph type="title"/>
          </p:nvPr>
        </p:nvSpPr>
        <p:spPr>
          <a:xfrm>
            <a:off x="686834" y="1153572"/>
            <a:ext cx="3200400" cy="4461163"/>
          </a:xfrm>
        </p:spPr>
        <p:txBody>
          <a:bodyPr>
            <a:normAutofit/>
          </a:bodyPr>
          <a:lstStyle/>
          <a:p>
            <a:r>
              <a:rPr lang="en-US">
                <a:solidFill>
                  <a:srgbClr val="FFFFFF"/>
                </a:solidFill>
              </a:rPr>
              <a:t>Specimen Collection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3CD5E8A-4259-4CD5-B1F1-055209DE6AF2}"/>
              </a:ext>
            </a:extLst>
          </p:cNvPr>
          <p:cNvSpPr>
            <a:spLocks noGrp="1"/>
          </p:cNvSpPr>
          <p:nvPr>
            <p:ph idx="1"/>
          </p:nvPr>
        </p:nvSpPr>
        <p:spPr>
          <a:xfrm>
            <a:off x="4447308" y="591344"/>
            <a:ext cx="6906491" cy="5585619"/>
          </a:xfrm>
        </p:spPr>
        <p:txBody>
          <a:bodyPr anchor="ctr">
            <a:normAutofit/>
          </a:bodyPr>
          <a:lstStyle/>
          <a:p>
            <a:r>
              <a:rPr lang="en-US" dirty="0"/>
              <a:t>Specimen cup </a:t>
            </a:r>
            <a:r>
              <a:rPr lang="en-US" u="sng" dirty="0"/>
              <a:t>must</a:t>
            </a:r>
            <a:r>
              <a:rPr lang="en-US" dirty="0"/>
              <a:t> be labeled with full name and full social of the patient.</a:t>
            </a:r>
          </a:p>
          <a:p>
            <a:r>
              <a:rPr lang="en-US" dirty="0"/>
              <a:t>Best sample: First urine morning specimen. This sample has the highest concentration of </a:t>
            </a:r>
            <a:r>
              <a:rPr lang="en-US" dirty="0" err="1"/>
              <a:t>hCG</a:t>
            </a:r>
            <a:r>
              <a:rPr lang="en-US" dirty="0"/>
              <a:t>.</a:t>
            </a:r>
          </a:p>
          <a:p>
            <a:pPr lvl="1"/>
            <a:r>
              <a:rPr lang="en-US" dirty="0"/>
              <a:t>Any urine sample collected may be used.</a:t>
            </a:r>
          </a:p>
          <a:p>
            <a:pPr lvl="1"/>
            <a:r>
              <a:rPr lang="en-US" dirty="0"/>
              <a:t>Collect urine in clean, dry plastic container without preservatives.</a:t>
            </a:r>
          </a:p>
          <a:p>
            <a:r>
              <a:rPr lang="en-US" dirty="0"/>
              <a:t>Urine samples with visible precipitates should be centrifuged or allowed to settle to obtain a clear sample.</a:t>
            </a:r>
          </a:p>
          <a:p>
            <a:pPr marL="0" indent="0">
              <a:buNone/>
            </a:pPr>
            <a:endParaRPr lang="en-US" dirty="0"/>
          </a:p>
          <a:p>
            <a:endParaRPr lang="en-US" dirty="0"/>
          </a:p>
        </p:txBody>
      </p:sp>
    </p:spTree>
    <p:extLst>
      <p:ext uri="{BB962C8B-B14F-4D97-AF65-F5344CB8AC3E}">
        <p14:creationId xmlns:p14="http://schemas.microsoft.com/office/powerpoint/2010/main" val="1108014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DA0CA4-EA22-4FA7-BBB3-878638FE4C2B}"/>
              </a:ext>
            </a:extLst>
          </p:cNvPr>
          <p:cNvSpPr>
            <a:spLocks noGrp="1"/>
          </p:cNvSpPr>
          <p:nvPr>
            <p:ph type="title"/>
          </p:nvPr>
        </p:nvSpPr>
        <p:spPr>
          <a:xfrm>
            <a:off x="767290" y="1780661"/>
            <a:ext cx="3582073" cy="3196856"/>
          </a:xfrm>
        </p:spPr>
        <p:txBody>
          <a:bodyPr anchor="t">
            <a:normAutofit/>
          </a:bodyPr>
          <a:lstStyle/>
          <a:p>
            <a:r>
              <a:rPr lang="en-US" sz="4800">
                <a:solidFill>
                  <a:schemeClr val="bg1"/>
                </a:solidFill>
              </a:rPr>
              <a:t>Specimen Collection</a:t>
            </a:r>
          </a:p>
        </p:txBody>
      </p:sp>
      <p:grpSp>
        <p:nvGrpSpPr>
          <p:cNvPr id="13" name="Group 12">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4"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18" name="Content Placeholder 2">
            <a:extLst>
              <a:ext uri="{FF2B5EF4-FFF2-40B4-BE49-F238E27FC236}">
                <a16:creationId xmlns:a16="http://schemas.microsoft.com/office/drawing/2014/main" id="{B00AE6AF-4F8A-49CF-8486-A68BFB94A23D}"/>
              </a:ext>
            </a:extLst>
          </p:cNvPr>
          <p:cNvGraphicFramePr>
            <a:graphicFrameLocks noGrp="1"/>
          </p:cNvGraphicFramePr>
          <p:nvPr>
            <p:ph idx="1"/>
            <p:extLst>
              <p:ext uri="{D42A27DB-BD31-4B8C-83A1-F6EECF244321}">
                <p14:modId xmlns:p14="http://schemas.microsoft.com/office/powerpoint/2010/main" val="929987719"/>
              </p:ext>
            </p:extLst>
          </p:nvPr>
        </p:nvGraphicFramePr>
        <p:xfrm>
          <a:off x="5116653" y="933454"/>
          <a:ext cx="6578523" cy="4958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8186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93F434-CCCB-4064-B80B-40ACD130E80A}"/>
              </a:ext>
            </a:extLst>
          </p:cNvPr>
          <p:cNvSpPr>
            <a:spLocks noGrp="1"/>
          </p:cNvSpPr>
          <p:nvPr>
            <p:ph type="title"/>
          </p:nvPr>
        </p:nvSpPr>
        <p:spPr>
          <a:xfrm>
            <a:off x="767290" y="1780661"/>
            <a:ext cx="3582073" cy="3196856"/>
          </a:xfrm>
        </p:spPr>
        <p:txBody>
          <a:bodyPr anchor="t">
            <a:normAutofit fontScale="90000"/>
          </a:bodyPr>
          <a:lstStyle/>
          <a:p>
            <a:r>
              <a:rPr lang="en-US" sz="4800" dirty="0">
                <a:solidFill>
                  <a:schemeClr val="bg1"/>
                </a:solidFill>
              </a:rPr>
              <a:t>Materials needed</a:t>
            </a:r>
            <a:br>
              <a:rPr lang="en-US" sz="4800" dirty="0">
                <a:solidFill>
                  <a:schemeClr val="bg1"/>
                </a:solidFill>
              </a:rPr>
            </a:br>
            <a:r>
              <a:rPr lang="en-US" sz="4000" dirty="0">
                <a:solidFill>
                  <a:schemeClr val="bg1"/>
                </a:solidFill>
              </a:rPr>
              <a:t>(Test cartridges &amp; controls supplied by Logistics)</a:t>
            </a:r>
          </a:p>
        </p:txBody>
      </p:sp>
      <p:grpSp>
        <p:nvGrpSpPr>
          <p:cNvPr id="13" name="Group 12">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4"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5"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5" name="Content Placeholder 2">
            <a:extLst>
              <a:ext uri="{FF2B5EF4-FFF2-40B4-BE49-F238E27FC236}">
                <a16:creationId xmlns:a16="http://schemas.microsoft.com/office/drawing/2014/main" id="{24CF930F-E814-4978-819E-A73C67A45AA2}"/>
              </a:ext>
            </a:extLst>
          </p:cNvPr>
          <p:cNvGraphicFramePr>
            <a:graphicFrameLocks noGrp="1"/>
          </p:cNvGraphicFramePr>
          <p:nvPr>
            <p:ph idx="1"/>
            <p:extLst>
              <p:ext uri="{D42A27DB-BD31-4B8C-83A1-F6EECF244321}">
                <p14:modId xmlns:p14="http://schemas.microsoft.com/office/powerpoint/2010/main" val="822597086"/>
              </p:ext>
            </p:extLst>
          </p:nvPr>
        </p:nvGraphicFramePr>
        <p:xfrm>
          <a:off x="5109373" y="453883"/>
          <a:ext cx="6578523" cy="49584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oup 9">
            <a:extLst>
              <a:ext uri="{FF2B5EF4-FFF2-40B4-BE49-F238E27FC236}">
                <a16:creationId xmlns:a16="http://schemas.microsoft.com/office/drawing/2014/main" id="{92861091-1FE3-4D74-A412-415C5B265FEB}"/>
              </a:ext>
            </a:extLst>
          </p:cNvPr>
          <p:cNvGrpSpPr/>
          <p:nvPr/>
        </p:nvGrpSpPr>
        <p:grpSpPr>
          <a:xfrm>
            <a:off x="5109373" y="5409015"/>
            <a:ext cx="6578523" cy="914428"/>
            <a:chOff x="0" y="3966073"/>
            <a:chExt cx="6578523" cy="914428"/>
          </a:xfrm>
        </p:grpSpPr>
        <p:sp>
          <p:nvSpPr>
            <p:cNvPr id="12" name="Rectangle: Rounded Corners 11">
              <a:extLst>
                <a:ext uri="{FF2B5EF4-FFF2-40B4-BE49-F238E27FC236}">
                  <a16:creationId xmlns:a16="http://schemas.microsoft.com/office/drawing/2014/main" id="{A778E5C0-F74B-4BC0-9681-AA5A3559116F}"/>
                </a:ext>
              </a:extLst>
            </p:cNvPr>
            <p:cNvSpPr/>
            <p:nvPr/>
          </p:nvSpPr>
          <p:spPr>
            <a:xfrm>
              <a:off x="0" y="3966073"/>
              <a:ext cx="6578523" cy="914428"/>
            </a:xfrm>
            <a:prstGeom prst="roundRect">
              <a:avLst/>
            </a:prstGeom>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sp>
        <p:sp>
          <p:nvSpPr>
            <p:cNvPr id="16" name="Rectangle: Rounded Corners 4">
              <a:extLst>
                <a:ext uri="{FF2B5EF4-FFF2-40B4-BE49-F238E27FC236}">
                  <a16:creationId xmlns:a16="http://schemas.microsoft.com/office/drawing/2014/main" id="{EB67A813-0A63-408A-8A93-005957C623DB}"/>
                </a:ext>
              </a:extLst>
            </p:cNvPr>
            <p:cNvSpPr txBox="1"/>
            <p:nvPr/>
          </p:nvSpPr>
          <p:spPr>
            <a:xfrm>
              <a:off x="44639" y="4010712"/>
              <a:ext cx="6489245" cy="8251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Urine Pregnancy Worksheet</a:t>
              </a:r>
            </a:p>
          </p:txBody>
        </p:sp>
      </p:grpSp>
    </p:spTree>
    <p:extLst>
      <p:ext uri="{BB962C8B-B14F-4D97-AF65-F5344CB8AC3E}">
        <p14:creationId xmlns:p14="http://schemas.microsoft.com/office/powerpoint/2010/main" val="2480893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E364580B-B24D-4448-B898-C13F15482B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4D5B261-C738-4618-9A98-5D7E0FB7A370}"/>
              </a:ext>
            </a:extLst>
          </p:cNvPr>
          <p:cNvPicPr>
            <a:picLocks noChangeAspect="1"/>
          </p:cNvPicPr>
          <p:nvPr/>
        </p:nvPicPr>
        <p:blipFill rotWithShape="1">
          <a:blip r:embed="rId2"/>
          <a:srcRect t="2708" r="2" b="3218"/>
          <a:stretch/>
        </p:blipFill>
        <p:spPr>
          <a:xfrm>
            <a:off x="602329" y="743617"/>
            <a:ext cx="2947880" cy="4080174"/>
          </a:xfrm>
          <a:prstGeom prst="rect">
            <a:avLst/>
          </a:prstGeom>
        </p:spPr>
      </p:pic>
      <p:sp>
        <p:nvSpPr>
          <p:cNvPr id="20" name="Rectangle 19">
            <a:extLst>
              <a:ext uri="{FF2B5EF4-FFF2-40B4-BE49-F238E27FC236}">
                <a16:creationId xmlns:a16="http://schemas.microsoft.com/office/drawing/2014/main" id="{8CEBB63E-FF19-493F-9618-BFFB451D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
            <a:ext cx="7537704"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5189619" y="365125"/>
            <a:ext cx="6284626" cy="1109713"/>
          </a:xfrm>
        </p:spPr>
        <p:txBody>
          <a:bodyPr anchor="b">
            <a:normAutofit/>
          </a:bodyPr>
          <a:lstStyle/>
          <a:p>
            <a:pPr algn="ctr"/>
            <a:r>
              <a:rPr lang="en-US" sz="6000" b="1" dirty="0">
                <a:solidFill>
                  <a:srgbClr val="FFFFFF"/>
                </a:solidFill>
              </a:rPr>
              <a:t>Quality Control</a:t>
            </a:r>
          </a:p>
        </p:txBody>
      </p:sp>
      <p:sp>
        <p:nvSpPr>
          <p:cNvPr id="3" name="Content Placeholder 2">
            <a:extLst>
              <a:ext uri="{FF2B5EF4-FFF2-40B4-BE49-F238E27FC236}">
                <a16:creationId xmlns:a16="http://schemas.microsoft.com/office/drawing/2014/main" id="{F4642530-C8CD-48EB-AC59-B799A8678C2B}"/>
              </a:ext>
            </a:extLst>
          </p:cNvPr>
          <p:cNvSpPr>
            <a:spLocks noGrp="1"/>
          </p:cNvSpPr>
          <p:nvPr>
            <p:ph idx="1"/>
          </p:nvPr>
        </p:nvSpPr>
        <p:spPr>
          <a:xfrm>
            <a:off x="5189619" y="2561303"/>
            <a:ext cx="6284626" cy="3210232"/>
          </a:xfrm>
        </p:spPr>
        <p:txBody>
          <a:bodyPr anchor="t">
            <a:normAutofit/>
          </a:bodyPr>
          <a:lstStyle/>
          <a:p>
            <a:pPr marL="0" indent="0" algn="ctr">
              <a:buNone/>
            </a:pPr>
            <a:r>
              <a:rPr lang="en-US" sz="3200" b="1" dirty="0">
                <a:solidFill>
                  <a:srgbClr val="FFFFFF"/>
                </a:solidFill>
                <a:effectLst>
                  <a:outerShdw blurRad="38100" dist="38100" dir="2700000" algn="tl">
                    <a:srgbClr val="000000">
                      <a:alpha val="43137"/>
                    </a:srgbClr>
                  </a:outerShdw>
                </a:effectLst>
              </a:rPr>
              <a:t>Internal Controls</a:t>
            </a:r>
            <a:r>
              <a:rPr lang="en-US" sz="3200" dirty="0">
                <a:solidFill>
                  <a:srgbClr val="FFFFFF"/>
                </a:solidFill>
              </a:rPr>
              <a:t>:</a:t>
            </a:r>
          </a:p>
          <a:p>
            <a:pPr marL="0" indent="0" algn="ctr">
              <a:buNone/>
            </a:pPr>
            <a:r>
              <a:rPr lang="en-US" sz="2000" dirty="0">
                <a:solidFill>
                  <a:srgbClr val="FFFFFF"/>
                </a:solidFill>
              </a:rPr>
              <a:t> A red line must appear in the control region </a:t>
            </a:r>
            <a:r>
              <a:rPr lang="en-US" b="1" dirty="0">
                <a:solidFill>
                  <a:srgbClr val="FF0000"/>
                </a:solidFill>
              </a:rPr>
              <a:t>C</a:t>
            </a:r>
            <a:r>
              <a:rPr lang="en-US" sz="2000" dirty="0">
                <a:solidFill>
                  <a:srgbClr val="FFFFFF"/>
                </a:solidFill>
              </a:rPr>
              <a:t>  and background should appear white to light pink and not interfere with the reading of the test to be valid </a:t>
            </a:r>
          </a:p>
          <a:p>
            <a:pPr marL="0" indent="0" algn="ctr">
              <a:buNone/>
            </a:pPr>
            <a:endParaRPr lang="en-US" sz="2000" dirty="0">
              <a:solidFill>
                <a:srgbClr val="FFFFFF"/>
              </a:solidFill>
            </a:endParaRPr>
          </a:p>
          <a:p>
            <a:pPr marL="457200" lvl="1" indent="0" algn="ctr">
              <a:buNone/>
            </a:pPr>
            <a:r>
              <a:rPr lang="en-US" sz="2000" dirty="0">
                <a:solidFill>
                  <a:srgbClr val="FFFFFF"/>
                </a:solidFill>
              </a:rPr>
              <a:t>This confirms sufficient sample volume and correct procedural technique.</a:t>
            </a:r>
          </a:p>
        </p:txBody>
      </p:sp>
    </p:spTree>
    <p:extLst>
      <p:ext uri="{BB962C8B-B14F-4D97-AF65-F5344CB8AC3E}">
        <p14:creationId xmlns:p14="http://schemas.microsoft.com/office/powerpoint/2010/main" val="128976722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4402377" cy="5957175"/>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CE31788F-DA4F-4E75-B426-7E491D33C27B}"/>
              </a:ext>
            </a:extLst>
          </p:cNvPr>
          <p:cNvSpPr>
            <a:spLocks noGrp="1"/>
          </p:cNvSpPr>
          <p:nvPr>
            <p:ph type="title"/>
          </p:nvPr>
        </p:nvSpPr>
        <p:spPr>
          <a:xfrm>
            <a:off x="774700" y="761999"/>
            <a:ext cx="3759200" cy="5368413"/>
          </a:xfrm>
        </p:spPr>
        <p:txBody>
          <a:bodyPr>
            <a:normAutofit/>
          </a:bodyPr>
          <a:lstStyle/>
          <a:p>
            <a:r>
              <a:rPr lang="en-US" b="1" dirty="0">
                <a:solidFill>
                  <a:srgbClr val="FFFFFF"/>
                </a:solidFill>
                <a:effectLst>
                  <a:outerShdw blurRad="38100" dist="38100" dir="2700000" algn="tl">
                    <a:srgbClr val="000000">
                      <a:alpha val="43137"/>
                    </a:srgbClr>
                  </a:outerShdw>
                </a:effectLst>
              </a:rPr>
              <a:t>Quality Control</a:t>
            </a: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br>
              <a:rPr lang="en-US" dirty="0">
                <a:solidFill>
                  <a:srgbClr val="FFFFFF"/>
                </a:solidFill>
              </a:rPr>
            </a:br>
            <a:endParaRPr lang="en-US" dirty="0">
              <a:solidFill>
                <a:srgbClr val="FFFFFF"/>
              </a:solidFill>
            </a:endParaRPr>
          </a:p>
        </p:txBody>
      </p:sp>
      <p:sp>
        <p:nvSpPr>
          <p:cNvPr id="37" name="Rectangle 3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8948" y="446007"/>
            <a:ext cx="6684131" cy="390942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4642530-C8CD-48EB-AC59-B799A8678C2B}"/>
              </a:ext>
            </a:extLst>
          </p:cNvPr>
          <p:cNvSpPr>
            <a:spLocks noGrp="1"/>
          </p:cNvSpPr>
          <p:nvPr>
            <p:ph idx="1"/>
          </p:nvPr>
        </p:nvSpPr>
        <p:spPr>
          <a:xfrm>
            <a:off x="5363497" y="761999"/>
            <a:ext cx="6038511" cy="3265506"/>
          </a:xfrm>
        </p:spPr>
        <p:txBody>
          <a:bodyPr anchor="ctr">
            <a:normAutofit fontScale="92500"/>
          </a:bodyPr>
          <a:lstStyle/>
          <a:p>
            <a:r>
              <a:rPr lang="en-US" sz="2100" b="1" dirty="0">
                <a:effectLst>
                  <a:outerShdw blurRad="38100" dist="38100" dir="2700000" algn="tl">
                    <a:srgbClr val="000000">
                      <a:alpha val="43137"/>
                    </a:srgbClr>
                  </a:outerShdw>
                </a:effectLst>
              </a:rPr>
              <a:t> External Controls</a:t>
            </a:r>
            <a:endParaRPr lang="en-US" sz="2100" dirty="0"/>
          </a:p>
          <a:p>
            <a:pPr lvl="1"/>
            <a:r>
              <a:rPr lang="en-US" sz="2100" dirty="0" err="1"/>
              <a:t>StanbiohCG</a:t>
            </a:r>
            <a:r>
              <a:rPr lang="en-US" sz="2100" dirty="0"/>
              <a:t> Bi-Level . Negative and Positive control</a:t>
            </a:r>
          </a:p>
          <a:p>
            <a:pPr lvl="1"/>
            <a:r>
              <a:rPr lang="en-US" sz="2100" dirty="0"/>
              <a:t>Controls are stored at room temperature </a:t>
            </a:r>
          </a:p>
          <a:p>
            <a:pPr lvl="1"/>
            <a:r>
              <a:rPr lang="en-US" sz="2100" dirty="0"/>
              <a:t>Controls are tested:</a:t>
            </a:r>
          </a:p>
          <a:p>
            <a:pPr lvl="2"/>
            <a:r>
              <a:rPr lang="en-US" sz="2100" dirty="0"/>
              <a:t>At a minimum monthly, every 30 days.</a:t>
            </a:r>
          </a:p>
          <a:p>
            <a:pPr marL="914400" lvl="2" indent="0">
              <a:buNone/>
            </a:pPr>
            <a:r>
              <a:rPr lang="en-US" sz="2100" b="1" dirty="0">
                <a:solidFill>
                  <a:srgbClr val="FF0000"/>
                </a:solidFill>
              </a:rPr>
              <a:t>(On the day 10</a:t>
            </a:r>
            <a:r>
              <a:rPr lang="en-US" sz="2100" b="1" baseline="30000" dirty="0">
                <a:solidFill>
                  <a:srgbClr val="FF0000"/>
                </a:solidFill>
              </a:rPr>
              <a:t>th</a:t>
            </a:r>
            <a:r>
              <a:rPr lang="en-US" sz="2100" b="1" dirty="0">
                <a:solidFill>
                  <a:srgbClr val="FF0000"/>
                </a:solidFill>
              </a:rPr>
              <a:t> of each month, +/- 3 days, that is between the day 7</a:t>
            </a:r>
            <a:r>
              <a:rPr lang="en-US" sz="2100" b="1" baseline="30000" dirty="0">
                <a:solidFill>
                  <a:srgbClr val="FF0000"/>
                </a:solidFill>
              </a:rPr>
              <a:t>th</a:t>
            </a:r>
            <a:r>
              <a:rPr lang="en-US" sz="2100" b="1" dirty="0">
                <a:solidFill>
                  <a:srgbClr val="FF0000"/>
                </a:solidFill>
              </a:rPr>
              <a:t> thru the 13</a:t>
            </a:r>
            <a:r>
              <a:rPr lang="en-US" sz="2100" b="1" baseline="30000" dirty="0">
                <a:solidFill>
                  <a:srgbClr val="FF0000"/>
                </a:solidFill>
              </a:rPr>
              <a:t>th</a:t>
            </a:r>
            <a:r>
              <a:rPr lang="en-US" sz="2100" b="1" dirty="0">
                <a:solidFill>
                  <a:srgbClr val="FF0000"/>
                </a:solidFill>
              </a:rPr>
              <a:t> of each month)</a:t>
            </a:r>
          </a:p>
          <a:p>
            <a:pPr lvl="2"/>
            <a:r>
              <a:rPr lang="en-US" sz="2100" dirty="0"/>
              <a:t>When opening a new box of cartridges</a:t>
            </a:r>
          </a:p>
          <a:p>
            <a:pPr marL="914400" lvl="2" indent="0">
              <a:buNone/>
            </a:pPr>
            <a:r>
              <a:rPr lang="en-US" sz="2100" dirty="0">
                <a:solidFill>
                  <a:schemeClr val="accent5">
                    <a:lumMod val="50000"/>
                  </a:schemeClr>
                </a:solidFill>
              </a:rPr>
              <a:t>Control Results MUST be reported in WRX</a:t>
            </a:r>
          </a:p>
        </p:txBody>
      </p:sp>
      <p:sp>
        <p:nvSpPr>
          <p:cNvPr id="39" name="Rectangle 38">
            <a:extLst>
              <a:ext uri="{FF2B5EF4-FFF2-40B4-BE49-F238E27FC236}">
                <a16:creationId xmlns:a16="http://schemas.microsoft.com/office/drawing/2014/main" id="{DA8C96A0-EF0E-412E-A66C-927306CC7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48948" y="4538155"/>
            <a:ext cx="2107497" cy="1869241"/>
          </a:xfrm>
          <a:prstGeom prst="rect">
            <a:avLst/>
          </a:prstGeom>
          <a:solidFill>
            <a:srgbClr val="FB7575">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FF95E49E-8E47-4F83-9EF6-7179D21EEE95}"/>
              </a:ext>
            </a:extLst>
          </p:cNvPr>
          <p:cNvPicPr>
            <a:picLocks noChangeAspect="1"/>
          </p:cNvPicPr>
          <p:nvPr/>
        </p:nvPicPr>
        <p:blipFill rotWithShape="1">
          <a:blip r:embed="rId2"/>
          <a:srcRect l="6844" r="4369" b="-1"/>
          <a:stretch/>
        </p:blipFill>
        <p:spPr>
          <a:xfrm>
            <a:off x="5641489" y="4677173"/>
            <a:ext cx="927875" cy="1609970"/>
          </a:xfrm>
          <a:prstGeom prst="rect">
            <a:avLst/>
          </a:prstGeom>
        </p:spPr>
      </p:pic>
      <p:sp>
        <p:nvSpPr>
          <p:cNvPr id="41" name="Rectangle 40">
            <a:extLst>
              <a:ext uri="{FF2B5EF4-FFF2-40B4-BE49-F238E27FC236}">
                <a16:creationId xmlns:a16="http://schemas.microsoft.com/office/drawing/2014/main" id="{BC277716-F819-4F83-AFBD-CF40D7FEC5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46094" y="4538155"/>
            <a:ext cx="2107497" cy="1869241"/>
          </a:xfrm>
          <a:prstGeom prst="rect">
            <a:avLst/>
          </a:prstGeom>
          <a:solidFill>
            <a:srgbClr val="FB7575">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4D5B261-C738-4618-9A98-5D7E0FB7A370}"/>
              </a:ext>
            </a:extLst>
          </p:cNvPr>
          <p:cNvPicPr>
            <a:picLocks noChangeAspect="1"/>
          </p:cNvPicPr>
          <p:nvPr/>
        </p:nvPicPr>
        <p:blipFill rotWithShape="1">
          <a:blip r:embed="rId3"/>
          <a:srcRect l="3586" r="11621" b="1"/>
          <a:stretch/>
        </p:blipFill>
        <p:spPr>
          <a:xfrm>
            <a:off x="7942031" y="4672615"/>
            <a:ext cx="927880" cy="1609970"/>
          </a:xfrm>
          <a:prstGeom prst="rect">
            <a:avLst/>
          </a:prstGeom>
        </p:spPr>
      </p:pic>
      <p:sp>
        <p:nvSpPr>
          <p:cNvPr id="43" name="Rectangle 42">
            <a:extLst>
              <a:ext uri="{FF2B5EF4-FFF2-40B4-BE49-F238E27FC236}">
                <a16:creationId xmlns:a16="http://schemas.microsoft.com/office/drawing/2014/main" id="{05CC4153-3F0D-4F4C-8F12-E8FC3FA40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32968" y="4538155"/>
            <a:ext cx="2087896" cy="1869241"/>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7" name="Picture 6">
            <a:extLst>
              <a:ext uri="{FF2B5EF4-FFF2-40B4-BE49-F238E27FC236}">
                <a16:creationId xmlns:a16="http://schemas.microsoft.com/office/drawing/2014/main" id="{43739174-8E5E-46E2-919C-45C6A0325708}"/>
              </a:ext>
            </a:extLst>
          </p:cNvPr>
          <p:cNvPicPr>
            <a:picLocks noChangeAspect="1"/>
          </p:cNvPicPr>
          <p:nvPr/>
        </p:nvPicPr>
        <p:blipFill>
          <a:blip r:embed="rId4"/>
          <a:stretch>
            <a:fillRect/>
          </a:stretch>
        </p:blipFill>
        <p:spPr>
          <a:xfrm>
            <a:off x="1339880" y="2504661"/>
            <a:ext cx="2403223" cy="2858880"/>
          </a:xfrm>
          <a:prstGeom prst="rect">
            <a:avLst/>
          </a:prstGeom>
        </p:spPr>
      </p:pic>
      <p:sp>
        <p:nvSpPr>
          <p:cNvPr id="6" name="TextBox 5">
            <a:extLst>
              <a:ext uri="{FF2B5EF4-FFF2-40B4-BE49-F238E27FC236}">
                <a16:creationId xmlns:a16="http://schemas.microsoft.com/office/drawing/2014/main" id="{D3112E96-34BA-525A-A307-24905CCBEEEA}"/>
              </a:ext>
            </a:extLst>
          </p:cNvPr>
          <p:cNvSpPr txBox="1"/>
          <p:nvPr/>
        </p:nvSpPr>
        <p:spPr>
          <a:xfrm>
            <a:off x="9453591" y="4623473"/>
            <a:ext cx="2352463" cy="1200329"/>
          </a:xfrm>
          <a:prstGeom prst="rect">
            <a:avLst/>
          </a:prstGeom>
          <a:noFill/>
        </p:spPr>
        <p:txBody>
          <a:bodyPr wrap="square" rtlCol="0" anchor="ctr">
            <a:spAutoFit/>
          </a:bodyPr>
          <a:lstStyle/>
          <a:p>
            <a:pPr algn="ctr"/>
            <a:r>
              <a:rPr lang="en-US" b="1" dirty="0">
                <a:solidFill>
                  <a:srgbClr val="FF0000"/>
                </a:solidFill>
                <a:effectLst>
                  <a:outerShdw blurRad="38100" dist="38100" dir="2700000" algn="tl">
                    <a:srgbClr val="000000">
                      <a:alpha val="43137"/>
                    </a:srgbClr>
                  </a:outerShdw>
                </a:effectLst>
              </a:rPr>
              <a:t>QC is due the day 10</a:t>
            </a:r>
          </a:p>
          <a:p>
            <a:pPr algn="ctr"/>
            <a:r>
              <a:rPr lang="en-US" b="1" dirty="0">
                <a:solidFill>
                  <a:srgbClr val="FF0000"/>
                </a:solidFill>
                <a:effectLst>
                  <a:outerShdw blurRad="38100" dist="38100" dir="2700000" algn="tl">
                    <a:srgbClr val="000000">
                      <a:alpha val="43137"/>
                    </a:srgbClr>
                  </a:outerShdw>
                </a:effectLst>
              </a:rPr>
              <a:t>of each month,          +/-</a:t>
            </a:r>
          </a:p>
          <a:p>
            <a:pPr algn="ctr"/>
            <a:r>
              <a:rPr lang="en-US" b="1" dirty="0">
                <a:solidFill>
                  <a:srgbClr val="FF0000"/>
                </a:solidFill>
                <a:effectLst>
                  <a:outerShdw blurRad="38100" dist="38100" dir="2700000" algn="tl">
                    <a:srgbClr val="000000">
                      <a:alpha val="43137"/>
                    </a:srgbClr>
                  </a:outerShdw>
                </a:effectLst>
              </a:rPr>
              <a:t>3 days.</a:t>
            </a:r>
          </a:p>
        </p:txBody>
      </p:sp>
    </p:spTree>
    <p:extLst>
      <p:ext uri="{BB962C8B-B14F-4D97-AF65-F5344CB8AC3E}">
        <p14:creationId xmlns:p14="http://schemas.microsoft.com/office/powerpoint/2010/main" val="3738146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95f1b23-abaf-45ee-821d-b7ab251ab3bf}" enabled="0" method="" siteId="{e95f1b23-abaf-45ee-821d-b7ab251ab3bf}" removed="1"/>
</clbl:labelList>
</file>

<file path=docProps/app.xml><?xml version="1.0" encoding="utf-8"?>
<Properties xmlns="http://schemas.openxmlformats.org/officeDocument/2006/extended-properties" xmlns:vt="http://schemas.openxmlformats.org/officeDocument/2006/docPropsVTypes">
  <TotalTime>2452</TotalTime>
  <Words>1485</Words>
  <Application>Microsoft Office PowerPoint</Application>
  <PresentationFormat>Widescreen</PresentationFormat>
  <Paragraphs>131</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ALERE hCG Combo Cassette</vt:lpstr>
      <vt:lpstr>Ancillary Testing Coordinators  North Florida South Georgia Veterans Health System</vt:lpstr>
      <vt:lpstr>Principle:</vt:lpstr>
      <vt:lpstr>POC UPT CPRS ORDER REQUIRED! (See POC Ordering Memo Dated 4/9/2024)</vt:lpstr>
      <vt:lpstr>Specimen Collection</vt:lpstr>
      <vt:lpstr>Specimen Collection</vt:lpstr>
      <vt:lpstr>Materials needed (Test cartridges &amp; controls supplied by Logistics)</vt:lpstr>
      <vt:lpstr>Quality Control</vt:lpstr>
      <vt:lpstr>Quality Control      </vt:lpstr>
      <vt:lpstr>Quality Control      </vt:lpstr>
      <vt:lpstr>Testing Procedure</vt:lpstr>
      <vt:lpstr>Testing Procedure</vt:lpstr>
      <vt:lpstr>Testing Procedure</vt:lpstr>
      <vt:lpstr>Interpretation of Results</vt:lpstr>
      <vt:lpstr>Documenting Results</vt:lpstr>
      <vt:lpstr>Documenting Results</vt:lpstr>
      <vt:lpstr>Documenting Results</vt:lpstr>
      <vt:lpstr>Reporting of Results (Controls &amp;  Patients)</vt:lpstr>
      <vt:lpstr>Reporting Results WRX</vt:lpstr>
      <vt:lpstr>Reporting Results WRX</vt:lpstr>
      <vt:lpstr>Reporting Results in WRX</vt:lpstr>
      <vt:lpstr>Results Interpretation</vt:lpstr>
      <vt:lpstr>Procedure Notes</vt:lpstr>
      <vt:lpstr>Limitations</vt:lpstr>
      <vt:lpstr>Procedure Manual</vt:lpstr>
      <vt:lpstr>Important!!!!! Email Monthly Worksheets to ATC promptly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ALERE hCG Combo Cassette</dc:title>
  <dc:creator>Pascual, Sandra</dc:creator>
  <cp:lastModifiedBy>Martir, Diana</cp:lastModifiedBy>
  <cp:revision>15</cp:revision>
  <dcterms:created xsi:type="dcterms:W3CDTF">2020-07-20T17:31:37Z</dcterms:created>
  <dcterms:modified xsi:type="dcterms:W3CDTF">2024-08-27T15:22:40Z</dcterms:modified>
</cp:coreProperties>
</file>