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7" r:id="rId2"/>
    <p:sldId id="261" r:id="rId3"/>
    <p:sldId id="258" r:id="rId4"/>
    <p:sldId id="259" r:id="rId5"/>
    <p:sldId id="270" r:id="rId6"/>
    <p:sldId id="271" r:id="rId7"/>
    <p:sldId id="26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56" autoAdjust="0"/>
  </p:normalViewPr>
  <p:slideViewPr>
    <p:cSldViewPr>
      <p:cViewPr varScale="1">
        <p:scale>
          <a:sx n="90" d="100"/>
          <a:sy n="90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874B5-6C10-406E-8026-8AF83A60D20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7B5E7-A3BE-4B37-B11D-80DF39EF7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3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9E57C5-DA22-403E-B319-D6EC0E4A51C9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7DD3CA-316F-4229-A64F-5C87D1D5C1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533400"/>
            <a:ext cx="7772400" cy="1362456"/>
          </a:xfrm>
        </p:spPr>
        <p:txBody>
          <a:bodyPr/>
          <a:lstStyle/>
          <a:p>
            <a:r>
              <a:rPr lang="en-US" dirty="0"/>
              <a:t>Critical Values Training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981200"/>
            <a:ext cx="7772400" cy="1509712"/>
          </a:xfrm>
        </p:spPr>
        <p:txBody>
          <a:bodyPr/>
          <a:lstStyle/>
          <a:p>
            <a:r>
              <a:rPr lang="en-US" dirty="0"/>
              <a:t>ACCU-CHEK Inform II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667000"/>
            <a:ext cx="2270497" cy="4876800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86" y="6096000"/>
            <a:ext cx="2472514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44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371600"/>
            <a:ext cx="4815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Upon taking this course you should be able to: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205" y="1752600"/>
            <a:ext cx="64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Assess critical values within the VA-BHHCS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the appropriate steps in handling critical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 and document critical values within the Computerized Patient Reporting System (CPRS) </a:t>
            </a:r>
          </a:p>
        </p:txBody>
      </p:sp>
      <p:pic>
        <p:nvPicPr>
          <p:cNvPr id="1026" name="Picture 2" descr="C:\Users\VHABILEFFINC\Pictures\infor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3924"/>
            <a:ext cx="4178384" cy="330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4600" y="304800"/>
            <a:ext cx="39940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u="sng" dirty="0"/>
              <a:t>Course Objective</a:t>
            </a:r>
          </a:p>
        </p:txBody>
      </p:sp>
    </p:spTree>
    <p:extLst>
      <p:ext uri="{BB962C8B-B14F-4D97-AF65-F5344CB8AC3E}">
        <p14:creationId xmlns:p14="http://schemas.microsoft.com/office/powerpoint/2010/main" val="15337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676400"/>
            <a:ext cx="18473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3107" y="1447800"/>
            <a:ext cx="86377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Increase compliance within the BHHCS, with regards to critical value handling and reporting, in order to provide the best clinical practices to  our veterans.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94357" y="685800"/>
            <a:ext cx="3155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u="sng" dirty="0"/>
              <a:t>Goal of Training</a:t>
            </a:r>
            <a:r>
              <a:rPr lang="en-US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2699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0"/>
            <a:ext cx="9201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Critical whole blood glucose (WBG) values are defined by BHHCS  as: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2209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&lt;40mg/</a:t>
            </a:r>
            <a:r>
              <a:rPr lang="en-US" sz="2400" b="1" dirty="0" err="1"/>
              <a:t>dL</a:t>
            </a:r>
            <a:r>
              <a:rPr lang="en-US" sz="2400" b="1" dirty="0"/>
              <a:t>  </a:t>
            </a:r>
            <a:r>
              <a:rPr lang="en-US" sz="2400" dirty="0"/>
              <a:t>or </a:t>
            </a:r>
            <a:r>
              <a:rPr lang="en-US" sz="2400" b="1" dirty="0"/>
              <a:t> &gt;400mg/</a:t>
            </a:r>
            <a:r>
              <a:rPr lang="en-US" sz="2400" b="1" dirty="0" err="1"/>
              <a:t>dL</a:t>
            </a:r>
            <a:endParaRPr lang="en-US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564" y="2895600"/>
            <a:ext cx="418088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 flipH="1">
            <a:off x="3124200" y="838200"/>
            <a:ext cx="2819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Critical Values</a:t>
            </a:r>
          </a:p>
        </p:txBody>
      </p:sp>
      <p:pic>
        <p:nvPicPr>
          <p:cNvPr id="3074" name="Picture 2" descr="S:\JACC ASOU\_Area ASOU\accucheck pics\badge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3429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78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685800"/>
            <a:ext cx="451335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/>
              <a:t>Handling Critical Values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600200"/>
            <a:ext cx="6862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US" b="1" dirty="0"/>
              <a:t>Verify acceptance of the value obtained and the comments </a:t>
            </a:r>
          </a:p>
          <a:p>
            <a:r>
              <a:rPr lang="en-US" b="1" dirty="0"/>
              <a:t>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en-US" b="1" dirty="0"/>
              <a:t> by touching the “check box”.</a:t>
            </a:r>
          </a:p>
        </p:txBody>
      </p:sp>
      <p:sp>
        <p:nvSpPr>
          <p:cNvPr id="4" name="Down Arrow 3"/>
          <p:cNvSpPr/>
          <p:nvPr/>
        </p:nvSpPr>
        <p:spPr>
          <a:xfrm rot="5400000">
            <a:off x="5843837" y="4706112"/>
            <a:ext cx="484632" cy="97840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vhabileffinc\Desktop\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247" y="2438400"/>
            <a:ext cx="2407495" cy="32186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19800" y="5955268"/>
            <a:ext cx="388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b="1" dirty="0"/>
              <a:t>Repeat the test IMMEDIATELY!</a:t>
            </a:r>
          </a:p>
        </p:txBody>
      </p:sp>
    </p:spTree>
    <p:extLst>
      <p:ext uri="{BB962C8B-B14F-4D97-AF65-F5344CB8AC3E}">
        <p14:creationId xmlns:p14="http://schemas.microsoft.com/office/powerpoint/2010/main" val="322173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600200"/>
            <a:ext cx="67451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3.</a:t>
            </a:r>
            <a:r>
              <a:rPr lang="en-US" dirty="0"/>
              <a:t> </a:t>
            </a:r>
            <a:r>
              <a:rPr lang="en-US" b="1" dirty="0"/>
              <a:t>Verify acceptance of the value obtained and the comments </a:t>
            </a:r>
          </a:p>
          <a:p>
            <a:r>
              <a:rPr lang="en-US" b="1" dirty="0"/>
              <a:t>     selected by touching the “check box”.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609600"/>
            <a:ext cx="34531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/>
              <a:t>Repeating the Test</a:t>
            </a:r>
          </a:p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 rot="5400000">
            <a:off x="5970983" y="4706112"/>
            <a:ext cx="484632" cy="97840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C:\Users\vhabileffinc\Desktop\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301" y="2420112"/>
            <a:ext cx="2460700" cy="32186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28800" y="5867400"/>
            <a:ext cx="6758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4.</a:t>
            </a:r>
            <a:r>
              <a:rPr lang="en-US" dirty="0"/>
              <a:t> </a:t>
            </a:r>
            <a:r>
              <a:rPr lang="en-US" b="1" dirty="0"/>
              <a:t>Notify the patient’s provider of the final critical value, and </a:t>
            </a:r>
          </a:p>
          <a:p>
            <a:r>
              <a:rPr lang="en-US" b="1" dirty="0"/>
              <a:t>    complete the  </a:t>
            </a:r>
            <a:r>
              <a:rPr lang="en-US" b="1" u="sng" dirty="0"/>
              <a:t>Critical Lab Value </a:t>
            </a:r>
            <a:r>
              <a:rPr lang="en-US" b="1" dirty="0"/>
              <a:t>  or</a:t>
            </a:r>
            <a:r>
              <a:rPr lang="en-US" b="1" u="sng" dirty="0"/>
              <a:t> CLV </a:t>
            </a:r>
            <a:r>
              <a:rPr lang="en-US" b="1" dirty="0"/>
              <a:t>in CPRS.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4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609600"/>
            <a:ext cx="4168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/>
              <a:t>CPRS Documentation: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8298" y="1752600"/>
            <a:ext cx="7536871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sz="500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Document that the value was repeated.</a:t>
            </a:r>
          </a:p>
          <a:p>
            <a:pPr marL="342900" indent="-342900">
              <a:buAutoNum type="arabicPeriod" startAt="2"/>
            </a:pPr>
            <a:r>
              <a:rPr lang="en-US" b="1" dirty="0"/>
              <a:t>Input the final WBG value into the appropriate field.</a:t>
            </a:r>
          </a:p>
          <a:p>
            <a:pPr marL="342900" indent="-342900">
              <a:buAutoNum type="arabicPeriod" startAt="2"/>
            </a:pPr>
            <a:r>
              <a:rPr lang="en-US" b="1" dirty="0"/>
              <a:t>Document that the value was communicated to the provider; the </a:t>
            </a:r>
          </a:p>
          <a:p>
            <a:r>
              <a:rPr lang="en-US" b="1" dirty="0"/>
              <a:t>       provider’s first and last name must be provided.</a:t>
            </a:r>
          </a:p>
          <a:p>
            <a:r>
              <a:rPr lang="en-US" b="1" dirty="0"/>
              <a:t>4.   Acknowledge that the provider “read back” the critical value.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6479" y="1155851"/>
            <a:ext cx="7896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final step of critical value handling and documentation is the completion </a:t>
            </a:r>
          </a:p>
          <a:p>
            <a:pPr algn="ctr"/>
            <a:r>
              <a:rPr lang="en-US" dirty="0"/>
              <a:t>of the </a:t>
            </a:r>
            <a:r>
              <a:rPr lang="en-US" b="1" dirty="0"/>
              <a:t>“</a:t>
            </a:r>
            <a:r>
              <a:rPr lang="en-US" b="1" u="sng" dirty="0"/>
              <a:t>CLV</a:t>
            </a:r>
            <a:r>
              <a:rPr lang="en-US" b="1" dirty="0"/>
              <a:t>”:</a:t>
            </a:r>
          </a:p>
        </p:txBody>
      </p:sp>
    </p:spTree>
    <p:extLst>
      <p:ext uri="{BB962C8B-B14F-4D97-AF65-F5344CB8AC3E}">
        <p14:creationId xmlns:p14="http://schemas.microsoft.com/office/powerpoint/2010/main" val="230189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371600"/>
            <a:ext cx="5568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Upon completion of this course you should be able to: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205" y="1752600"/>
            <a:ext cx="64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Assess critical values within the VA-BHHCS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the appropriate steps in handling critical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 and document critical values within both the glucometer and the facility’s Computerized Patient Reporting System (CPRS)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304800"/>
            <a:ext cx="39940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u="sng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24736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1171</TotalTime>
  <Words>292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Flow</vt:lpstr>
      <vt:lpstr>Critical Values Training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Effinger, Craig A.</dc:creator>
  <cp:lastModifiedBy>Powell, Craig</cp:lastModifiedBy>
  <cp:revision>103</cp:revision>
  <dcterms:created xsi:type="dcterms:W3CDTF">2014-09-29T20:01:31Z</dcterms:created>
  <dcterms:modified xsi:type="dcterms:W3CDTF">2019-01-16T17:18:37Z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-330284767</vt:i4>
  </property>
  <property fmtid="{D5CDD505-2E9C-101B-9397-08002B2CF9AE}" pid="3" name="_NewReviewCycle">
    <vt:lpwstr/>
  </property>
  <property fmtid="{D5CDD505-2E9C-101B-9397-08002B2CF9AE}" pid="4" name="_EmailSubject">
    <vt:lpwstr>Initial Training</vt:lpwstr>
  </property>
  <property fmtid="{D5CDD505-2E9C-101B-9397-08002B2CF9AE}" pid="5" name="_AuthorEmail">
    <vt:lpwstr>Michael.Barnes13@va.gov</vt:lpwstr>
  </property>
  <property fmtid="{D5CDD505-2E9C-101B-9397-08002B2CF9AE}" pid="6" name="_AuthorEmailDisplayName">
    <vt:lpwstr>Barnes, Michael L.</vt:lpwstr>
  </property>
</Properties>
</file>