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38" r:id="rId4"/>
  </p:sldMasterIdLst>
  <p:notesMasterIdLst>
    <p:notesMasterId r:id="rId28"/>
  </p:notesMasterIdLst>
  <p:sldIdLst>
    <p:sldId id="256" r:id="rId5"/>
    <p:sldId id="261" r:id="rId6"/>
    <p:sldId id="257" r:id="rId7"/>
    <p:sldId id="264" r:id="rId8"/>
    <p:sldId id="259" r:id="rId9"/>
    <p:sldId id="309" r:id="rId10"/>
    <p:sldId id="311" r:id="rId11"/>
    <p:sldId id="308" r:id="rId12"/>
    <p:sldId id="303" r:id="rId13"/>
    <p:sldId id="281" r:id="rId14"/>
    <p:sldId id="290" r:id="rId15"/>
    <p:sldId id="283" r:id="rId16"/>
    <p:sldId id="287" r:id="rId17"/>
    <p:sldId id="288" r:id="rId18"/>
    <p:sldId id="292" r:id="rId19"/>
    <p:sldId id="297" r:id="rId20"/>
    <p:sldId id="293" r:id="rId21"/>
    <p:sldId id="296" r:id="rId22"/>
    <p:sldId id="298" r:id="rId23"/>
    <p:sldId id="280" r:id="rId24"/>
    <p:sldId id="265" r:id="rId25"/>
    <p:sldId id="305" r:id="rId26"/>
    <p:sldId id="302" r:id="rId27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5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50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EADF65-0B62-4FA1-9DE5-DA120E5441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68C79-9BE3-4C76-9002-831EC938661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fld id="{75D68A43-C73E-4BAF-8FDE-80CE5C40FC92}" type="datetimeFigureOut">
              <a:rPr lang="en-US"/>
              <a:pPr>
                <a:defRPr/>
              </a:pPr>
              <a:t>12/16/2020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3D241403-DB55-4887-8AA3-A894F9F6DC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EB38A07B-FA27-4844-9524-031B0CEC94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1FD934-E0CB-4116-98F2-C3E2D7F20BF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EC09F-28D7-4D2A-A111-0451C14D88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CA86772-AA58-450B-B507-2B90E4801D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1B0D3C09-B654-4809-A036-D780CFB89E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C0E1671A-27F5-4DDF-8C19-C9A975FB400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82FF15AC-6141-4018-9452-E9097F0FB6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043B8E6-9B7D-4457-99A4-36738F8D2725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2A5C9B1A-88B4-40B7-98DF-30CCE82355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BC981AA0-A12A-451F-9C38-606AADE8E45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21BCE8C2-5D99-49FA-ADF8-F8781B2098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B25469-3457-49A2-8D98-B6938860DBFC}" type="slidenum">
              <a:rPr lang="en-US" altLang="en-US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DAE94A4F-6823-4A6E-B2F2-2194DB6FD0FF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7AC9550-F778-49B3-9830-EFC67F7FBEEE}"/>
                </a:ext>
              </a:extLst>
            </p:cNvPr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B7714CB-1235-4A1C-B838-D559D3F74DCF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8AFAC878-FD9F-4F89-B81A-AE2F350C7D35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0CD15562-3D52-4A22-B33A-69059EDC3848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7E10DDD7-BCE8-4055-BB07-4A60DAA81F1A}"/>
                </a:ext>
              </a:extLst>
            </p:cNvPr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>
              <a:extLst>
                <a:ext uri="{FF2B5EF4-FFF2-40B4-BE49-F238E27FC236}">
                  <a16:creationId xmlns:a16="http://schemas.microsoft.com/office/drawing/2014/main" id="{BD75D7E7-3D5D-4BAE-918F-7A9D5180E178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>
              <a:extLst>
                <a:ext uri="{FF2B5EF4-FFF2-40B4-BE49-F238E27FC236}">
                  <a16:creationId xmlns:a16="http://schemas.microsoft.com/office/drawing/2014/main" id="{B23FACB1-226C-4AE7-8A07-7F7DE06BD6E3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>
              <a:extLst>
                <a:ext uri="{FF2B5EF4-FFF2-40B4-BE49-F238E27FC236}">
                  <a16:creationId xmlns:a16="http://schemas.microsoft.com/office/drawing/2014/main" id="{42387399-D28D-43E9-9CCB-35E4CC0093C9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>
              <a:extLst>
                <a:ext uri="{FF2B5EF4-FFF2-40B4-BE49-F238E27FC236}">
                  <a16:creationId xmlns:a16="http://schemas.microsoft.com/office/drawing/2014/main" id="{F0302346-6432-4E53-B696-BE0942037BC5}"/>
                </a:ext>
              </a:extLst>
            </p:cNvPr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>
              <a:extLst>
                <a:ext uri="{FF2B5EF4-FFF2-40B4-BE49-F238E27FC236}">
                  <a16:creationId xmlns:a16="http://schemas.microsoft.com/office/drawing/2014/main" id="{589370CF-3767-49C0-861F-F1D6CB6750A9}"/>
                </a:ext>
              </a:extLst>
            </p:cNvPr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DED339E1-19FE-4FF4-A294-93C220B40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B6985-B0BD-4ECD-B381-D5D093E24D9C}" type="datetime1">
              <a:rPr lang="en-US"/>
              <a:pPr>
                <a:defRPr/>
              </a:pPr>
              <a:t>12/16/2020</a:t>
            </a:fld>
            <a:endParaRPr lang="en-US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8C45F003-60FF-4ABA-A248-C7A8EE2A9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0EE766BC-CEF9-4222-90D8-C0B3F9D5E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D3DD1-778E-4B85-8D86-D1D8BE9F38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5863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9DFB3C-8173-42F6-9E61-F4281E80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4845A-B01B-435C-888E-3F6D7B62CC37}" type="datetime1">
              <a:rPr lang="en-US"/>
              <a:pPr>
                <a:defRPr/>
              </a:pPr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56C89C-1F54-4C50-8D81-738BF499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3A01C6-DCBB-432A-9AB9-FABF0C1C9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33E68-A405-4C7A-8C26-7EA83B2107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472633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F51C41D-4863-4510-BA67-154EF6CBC2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4EA61-A652-4C5B-A663-A5E864F27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C4F84AB1-C917-4E8C-B4F8-843E7C26239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C681B3-6AF5-46B9-BD6B-2DDF3B4D6283}" type="datetime1">
              <a:rPr lang="en-US"/>
              <a:pPr>
                <a:defRPr/>
              </a:pPr>
              <a:t>12/16/2020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DC32519-12AF-4C04-AD6F-04967F303E38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A68AF4-8176-4AD8-AD4B-99232D5E6A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27CFF-C679-4003-8431-A22F88CAA5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79703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E8EC9-FE24-4DCD-B0F6-A000F6CD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D7CEC-5FC7-430B-9EE8-FAD53F29A09A}" type="datetime1">
              <a:rPr lang="en-US"/>
              <a:pPr>
                <a:defRPr/>
              </a:pPr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2951A-6B97-4B57-B05D-81893D2B4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03B23-7E62-4518-8B33-0E19F7AA6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F4A45-71FC-4EE2-91F4-C96EF7E0D4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310149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437BE7-E3C0-4D4A-BF64-B87AFE4FA0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6B1380-AFC7-45C3-9424-5B8C200610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1AB1430-DC78-4A9E-B2D0-EBD9B88440A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3BCF-716D-4708-8524-69990A5EB23B}" type="datetime1">
              <a:rPr lang="en-US"/>
              <a:pPr>
                <a:defRPr/>
              </a:pPr>
              <a:t>12/16/2020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DCCA1544-7B26-4EBE-99C2-CCEC35636F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4D15FA3-A145-4FD4-8932-728C413533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67EA-6D1F-4D1C-865C-F7BC6A990B0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2931157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F312456-90C3-4E1C-A251-645276EA292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454AD9-A3A7-4B01-803F-B41BBDBEC1D8}" type="datetime1">
              <a:rPr lang="en-US"/>
              <a:pPr>
                <a:defRPr/>
              </a:pPr>
              <a:t>12/16/2020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AF13E95-343D-465C-A874-574805F586F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B720E2-F71A-4930-8FF7-6C9253FCA41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368AF-A9D2-4EE3-BAAB-9FBBF43441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0134705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C60F1-C3DF-4370-B7F6-DECF05DC5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863C7-CBE5-422A-857B-C1C86844AA3E}" type="datetime1">
              <a:rPr lang="en-US"/>
              <a:pPr>
                <a:defRPr/>
              </a:pPr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CFE7A1-8892-4396-9195-14961EC1F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AC4D7-CB4B-4846-B363-02E9E8FC5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74F02-4877-4909-8218-B0D1D5601B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418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DEB2F-E8D7-4C50-9BFD-1C9075832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6F65A-4B91-4A0C-8F5D-71F21CFE20BB}" type="datetime1">
              <a:rPr lang="en-US"/>
              <a:pPr>
                <a:defRPr/>
              </a:pPr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E849EB-3142-465B-9F8D-DF5CC58864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C9033F-8153-406E-A0D2-C0180C3A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E081A4-32BF-4C30-AFF1-3BB4D7C2B2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578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C3DD08-115B-4A9C-8DB1-4D1140E28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472B6-659C-494A-9A90-4DA3FAFC2471}" type="datetime1">
              <a:rPr lang="en-US"/>
              <a:pPr>
                <a:defRPr/>
              </a:pPr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F51AD-AECB-418D-8A06-69239F225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74DE06-FD86-439E-8DE6-6A9E66ED7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66989-7892-432B-94EB-0AEE088E5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025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1BB349-8193-4AE3-91F5-0AB4ED414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DFF61-F359-47A4-870B-2125AA0228BB}" type="datetime1">
              <a:rPr lang="en-US"/>
              <a:pPr>
                <a:defRPr/>
              </a:pPr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98F8-7F7E-499D-9394-8F11D737A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E1930-506B-43D0-9DFE-07A79466C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D5893-0AB7-4E51-A118-25EA370493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1918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32D34B-1AD3-4CEA-9863-B237FC3D3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74FFB-4814-415B-A428-D44FF03E5CB2}" type="datetime1">
              <a:rPr lang="en-US"/>
              <a:pPr>
                <a:defRPr/>
              </a:pPr>
              <a:t>12/16/2020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774AF31-D440-448F-B8AC-3BB098ED9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A906F2B-609B-4D2F-9930-74FD9C47E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8568B-E38C-4A12-BA25-44D2322872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57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F41E90F7-CDE4-48FC-BCB3-CCA17DCE5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3E9E7-B3AD-4E6B-96EB-3A21E62926D5}" type="datetime1">
              <a:rPr lang="en-US"/>
              <a:pPr>
                <a:defRPr/>
              </a:pPr>
              <a:t>12/16/2020</a:t>
            </a:fld>
            <a:endParaRPr lang="en-US" dirty="0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EF15792-94DE-4A0D-9510-DB7A4253B9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856F980-4F5D-44A0-A04E-4F93BFD84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073576-FDA1-405D-8230-00555E0066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57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C598749-A643-4773-A7CE-506531D98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0E2C9-EA1C-40F3-96BE-B87E358A4E1D}" type="datetime1">
              <a:rPr lang="en-US"/>
              <a:pPr>
                <a:defRPr/>
              </a:pPr>
              <a:t>12/16/2020</a:t>
            </a:fld>
            <a:endParaRPr lang="en-US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532CC6-B144-4AEF-88B7-5D6834D93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978F968-7967-466A-B74A-5C155D7DA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92A45-F429-433E-BCDB-C738D7B3B5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244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E53B5DC-D8B6-4AD8-B29A-017A51FF4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22515-6B3A-4F8F-84E4-014254DA7E9C}" type="datetime1">
              <a:rPr lang="en-US"/>
              <a:pPr>
                <a:defRPr/>
              </a:pPr>
              <a:t>12/16/2020</a:t>
            </a:fld>
            <a:endParaRPr lang="en-US" dirty="0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07EA10A-E04A-42CF-9652-81E02373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52A77E3-1BEB-4D93-B502-63923A7D8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53936-2B58-4ABE-AF96-1314AC7E4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005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FD6CC9-B139-4ECD-B5DF-B03028DA6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51D2E-F314-4450-83D4-A57B4EC259DB}" type="datetime1">
              <a:rPr lang="en-US"/>
              <a:pPr>
                <a:defRPr/>
              </a:pPr>
              <a:t>12/16/2020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29E7B74-7AB8-473A-A729-421F81048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79A1871-C124-4638-B1C9-6C31017D4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E06BA-F007-4ECC-A6A7-602876E153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60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392BDD7-573F-4FED-B39A-FFB26B633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6E95EE-7C1E-47E0-870E-0A1877AE2D95}" type="datetime1">
              <a:rPr lang="en-US"/>
              <a:pPr>
                <a:defRPr/>
              </a:pPr>
              <a:t>12/16/2020</a:t>
            </a:fld>
            <a:endParaRPr lang="en-US" dirty="0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813F690-7ABB-4742-95B4-7CFEF0B4F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0DC978-485E-4E41-8B60-65BC3B564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39A9B-2152-43AA-9744-68F9EBCEB2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52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B175242C-8F3F-4FFE-8EF6-778B1BB4BFB9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FE092306-32B0-4F1B-B957-D51723749547}"/>
                </a:ext>
              </a:extLst>
            </p:cNvPr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97CA5DA-BF2E-4A1C-84A6-C894354071E4}"/>
                </a:ext>
              </a:extLst>
            </p:cNvPr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5F49A6E-087E-4C3A-A1B7-F86498470334}"/>
                </a:ext>
              </a:extLst>
            </p:cNvPr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3043BF69-9073-4151-88D3-D114A828FD9B}"/>
                </a:ext>
              </a:extLst>
            </p:cNvPr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02CAAC4-8ADD-41F9-80FD-3A4BA06A397B}"/>
                </a:ext>
              </a:extLst>
            </p:cNvPr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5B3E6735-5D52-4953-9B05-9A083428D75C}"/>
                </a:ext>
              </a:extLst>
            </p:cNvPr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4D2A7CC8-834D-4113-BC2F-98EE4E24B66B}"/>
                </a:ext>
              </a:extLst>
            </p:cNvPr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59B6310F-3109-4CB0-B21C-FBBB2B79A5B3}"/>
                </a:ext>
              </a:extLst>
            </p:cNvPr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CDA0E25-2F1B-4A0C-9151-9C991AEBCE38}"/>
                </a:ext>
              </a:extLst>
            </p:cNvPr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4B2DB78-357E-413E-A0C5-B3B3D4139D23}"/>
                </a:ext>
              </a:extLst>
            </p:cNvPr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AAD5A67D-E34E-47F9-BC59-E5EAF9CF03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A695368F-9FCC-40E9-A368-0CCC19BB83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350EA2-62E7-477B-980C-525542728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CCB81D9-B4D2-4D1C-BABF-DDBAA39936C3}" type="datetime1">
              <a:rPr lang="en-US"/>
              <a:pPr>
                <a:defRPr/>
              </a:pPr>
              <a:t>12/16/2020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71DA5-7E45-4DC9-AC13-D412ACBF3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58505-97A3-4225-BEDE-25B5A94AB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fld id="{460CB2A8-F971-4E37-975A-CFF9F14C34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77" r:id="rId2"/>
    <p:sldLayoutId id="2147483978" r:id="rId3"/>
    <p:sldLayoutId id="2147483979" r:id="rId4"/>
    <p:sldLayoutId id="2147483980" r:id="rId5"/>
    <p:sldLayoutId id="2147483981" r:id="rId6"/>
    <p:sldLayoutId id="2147483982" r:id="rId7"/>
    <p:sldLayoutId id="2147483983" r:id="rId8"/>
    <p:sldLayoutId id="2147483984" r:id="rId9"/>
    <p:sldLayoutId id="2147483985" r:id="rId10"/>
    <p:sldLayoutId id="2147483991" r:id="rId11"/>
    <p:sldLayoutId id="2147483986" r:id="rId12"/>
    <p:sldLayoutId id="2147483992" r:id="rId13"/>
    <p:sldLayoutId id="2147483987" r:id="rId14"/>
    <p:sldLayoutId id="2147483988" r:id="rId15"/>
    <p:sldLayoutId id="2147483989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DF3"/>
            </a:gs>
            <a:gs pos="74001">
              <a:srgbClr val="D0EB96"/>
            </a:gs>
            <a:gs pos="83000">
              <a:srgbClr val="D0EB96"/>
            </a:gs>
            <a:gs pos="100000">
              <a:srgbClr val="DFF1B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C0729-E308-4273-9AF1-40F60A2F86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1143000"/>
            <a:ext cx="4117975" cy="914400"/>
          </a:xfrm>
          <a:ln>
            <a:miter lim="800000"/>
            <a:headEnd/>
            <a:tailEnd/>
          </a:ln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br>
              <a:rPr lang="en-US" dirty="0"/>
            </a:br>
            <a:endParaRPr lang="en-US" dirty="0">
              <a:solidFill>
                <a:srgbClr val="8855E3"/>
              </a:solidFill>
            </a:endParaRPr>
          </a:p>
        </p:txBody>
      </p:sp>
      <p:sp>
        <p:nvSpPr>
          <p:cNvPr id="6147" name="Subtitle 2">
            <a:extLst>
              <a:ext uri="{FF2B5EF4-FFF2-40B4-BE49-F238E27FC236}">
                <a16:creationId xmlns:a16="http://schemas.microsoft.com/office/drawing/2014/main" id="{E0F844A3-C57F-4F4D-8D96-468A4F088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3443288"/>
            <a:ext cx="7854950" cy="297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Whole Blood  Glucose 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Point of Care Testing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Pathology and Laboratory Medicine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  <a:latin typeface="Arial Black" panose="020B0A04020102020204" pitchFamily="34" charset="0"/>
              </a:rPr>
              <a:t>BHHCS-VA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None/>
              <a:defRPr/>
            </a:pPr>
            <a:endParaRPr lang="en-US" altLang="en-US" dirty="0"/>
          </a:p>
        </p:txBody>
      </p:sp>
      <p:pic>
        <p:nvPicPr>
          <p:cNvPr id="6148" name="Picture 3" descr="inform picture.jpg">
            <a:extLst>
              <a:ext uri="{FF2B5EF4-FFF2-40B4-BE49-F238E27FC236}">
                <a16:creationId xmlns:a16="http://schemas.microsoft.com/office/drawing/2014/main" id="{BF007AA4-1D8A-4213-9F49-5F0DE9226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1946275" cy="315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>
            <a:extLst>
              <a:ext uri="{FF2B5EF4-FFF2-40B4-BE49-F238E27FC236}">
                <a16:creationId xmlns:a16="http://schemas.microsoft.com/office/drawing/2014/main" id="{F760BAE6-58CF-4F96-99C6-5BC1A71EF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" r="8295" b="13000"/>
          <a:stretch>
            <a:fillRect/>
          </a:stretch>
        </p:blipFill>
        <p:spPr bwMode="auto">
          <a:xfrm>
            <a:off x="0" y="646113"/>
            <a:ext cx="4886325" cy="621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2C9D0B9-3EDF-4C50-9B30-9AEDEBA35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886200"/>
            <a:ext cx="7897813" cy="2155825"/>
          </a:xfrm>
        </p:spPr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 accurate patient identification,  it is recommended that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operators scan the SSN printed on the patient’s wristband</a:t>
            </a: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if available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 this option is not available, and manual entry is necessary, manual entry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 done by comparing ID entered with CPRS or other 	permanent patient record.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59FAB6F8-6202-4757-B7D9-2AF543C5FDD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95E41C2-3697-4955-BF2F-D9BB96B1C71C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10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16388" name="Picture 6" descr="01_04_060_3_with_beam">
            <a:extLst>
              <a:ext uri="{FF2B5EF4-FFF2-40B4-BE49-F238E27FC236}">
                <a16:creationId xmlns:a16="http://schemas.microsoft.com/office/drawing/2014/main" id="{E1F6BEC3-5AE1-4A75-9371-515C0FEF4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1398588"/>
            <a:ext cx="4572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itle 1">
            <a:extLst>
              <a:ext uri="{FF2B5EF4-FFF2-40B4-BE49-F238E27FC236}">
                <a16:creationId xmlns:a16="http://schemas.microsoft.com/office/drawing/2014/main" id="{E0BAC43D-3C86-41BA-A9A2-B6AB7AAE18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Patient Identification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A10744C4-2402-4E5C-AB1E-5E41D928CCC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Positive Patient ID</a:t>
            </a:r>
          </a:p>
        </p:txBody>
      </p:sp>
      <p:sp>
        <p:nvSpPr>
          <p:cNvPr id="17411" name="Content Placeholder 2">
            <a:extLst>
              <a:ext uri="{FF2B5EF4-FFF2-40B4-BE49-F238E27FC236}">
                <a16:creationId xmlns:a16="http://schemas.microsoft.com/office/drawing/2014/main" id="{A9BB070E-F95C-4624-A4C6-C7F16DE2B9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371600"/>
            <a:ext cx="5302250" cy="4670425"/>
          </a:xfrm>
        </p:spPr>
        <p:txBody>
          <a:bodyPr/>
          <a:lstStyle/>
          <a:p>
            <a:pPr marL="514350" indent="-514350" algn="ctr" eaLnBrk="1" hangingPunct="1">
              <a:buFont typeface="Wingdings 2" panose="05020102010507070707" pitchFamily="18" charset="2"/>
              <a:buNone/>
            </a:pPr>
            <a:r>
              <a:rPr lang="en-US" altLang="en-US" b="1"/>
              <a:t>REMINDER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/>
              <a:t>Scan/enter patient ID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/>
              <a:t>Scan strip bottle			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/>
            </a:pPr>
            <a:r>
              <a:rPr lang="en-US" altLang="en-US"/>
              <a:t>The patient ID now appears </a:t>
            </a:r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en-US" altLang="en-US"/>
              <a:t>	at the top of the screen for the </a:t>
            </a:r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en-US" altLang="en-US"/>
              <a:t>	duration of the test, </a:t>
            </a:r>
            <a:r>
              <a:rPr lang="en-US" altLang="en-US" b="1"/>
              <a:t>IF PATIENT </a:t>
            </a:r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r>
              <a:rPr lang="en-US" altLang="en-US" b="1"/>
              <a:t>	ID scanned/entered </a:t>
            </a:r>
            <a:r>
              <a:rPr lang="en-US" altLang="en-US" b="1" u="sng"/>
              <a:t>does not match </a:t>
            </a:r>
            <a:r>
              <a:rPr lang="en-US" altLang="en-US" b="1"/>
              <a:t>armband or CPRS, etc., </a:t>
            </a:r>
            <a:r>
              <a:rPr lang="en-US" altLang="en-US" b="1" i="1" u="sng"/>
              <a:t>DO NOT PROCEED WITH TESTING</a:t>
            </a:r>
            <a:r>
              <a:rPr lang="en-US" altLang="en-US"/>
              <a:t>…</a:t>
            </a:r>
          </a:p>
          <a:p>
            <a:pPr marL="514350" indent="-514350" eaLnBrk="1" hangingPunct="1">
              <a:buFont typeface="Calibri" panose="020F0502020204030204" pitchFamily="34" charset="0"/>
              <a:buAutoNum type="arabicPeriod" startAt="4"/>
            </a:pPr>
            <a:r>
              <a:rPr lang="en-US" altLang="en-US"/>
              <a:t>Touch the main menu icon and go back to      </a:t>
            </a:r>
            <a:r>
              <a:rPr lang="en-US" altLang="en-US" b="1"/>
              <a:t>Step</a:t>
            </a:r>
            <a:r>
              <a:rPr lang="en-US" altLang="en-US"/>
              <a:t> </a:t>
            </a:r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altLang="en-US"/>
              <a:t>.</a:t>
            </a:r>
            <a:endParaRPr lang="en-US" altLang="en-US" u="sng"/>
          </a:p>
          <a:p>
            <a:pPr marL="514350" indent="-514350" algn="ctr" eaLnBrk="1" hangingPunct="1">
              <a:buFont typeface="Wingdings 2" panose="05020102010507070707" pitchFamily="18" charset="2"/>
              <a:buNone/>
            </a:pPr>
            <a:endParaRPr lang="en-US" altLang="en-US" b="1">
              <a:solidFill>
                <a:srgbClr val="FF0000"/>
              </a:solidFill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CD16BAD5-D87B-49FE-806E-CFB8775C97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7A7C13A-20E6-4601-81CD-E358718CB40E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11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0ACC4C-7DD0-496D-8DAA-00C9233D102F}"/>
              </a:ext>
            </a:extLst>
          </p:cNvPr>
          <p:cNvCxnSpPr/>
          <p:nvPr/>
        </p:nvCxnSpPr>
        <p:spPr>
          <a:xfrm flipV="1">
            <a:off x="5029200" y="2174875"/>
            <a:ext cx="838200" cy="2057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197E657-BD51-4A13-BC3E-41588D3C0045}"/>
              </a:ext>
            </a:extLst>
          </p:cNvPr>
          <p:cNvCxnSpPr/>
          <p:nvPr/>
        </p:nvCxnSpPr>
        <p:spPr>
          <a:xfrm>
            <a:off x="228600" y="2667000"/>
            <a:ext cx="0" cy="35052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ADA2168-AC13-4094-8EEF-EDC98F46A666}"/>
              </a:ext>
            </a:extLst>
          </p:cNvPr>
          <p:cNvCxnSpPr/>
          <p:nvPr/>
        </p:nvCxnSpPr>
        <p:spPr>
          <a:xfrm>
            <a:off x="228600" y="6170613"/>
            <a:ext cx="762000" cy="15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51317E-1F0D-493E-9815-3721FE4EA1A9}"/>
              </a:ext>
            </a:extLst>
          </p:cNvPr>
          <p:cNvCxnSpPr/>
          <p:nvPr/>
        </p:nvCxnSpPr>
        <p:spPr>
          <a:xfrm>
            <a:off x="228600" y="2667000"/>
            <a:ext cx="228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7417" name="Picture 2">
            <a:extLst>
              <a:ext uri="{FF2B5EF4-FFF2-40B4-BE49-F238E27FC236}">
                <a16:creationId xmlns:a16="http://schemas.microsoft.com/office/drawing/2014/main" id="{4988804C-4DFA-4DC6-93AE-5382AE8B1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5" t="15793" r="12718" b="11069"/>
          <a:stretch>
            <a:fillRect/>
          </a:stretch>
        </p:blipFill>
        <p:spPr bwMode="auto">
          <a:xfrm>
            <a:off x="6019800" y="1754188"/>
            <a:ext cx="213360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DDD67C5-DFB9-44E4-9147-F04045D151C9}"/>
              </a:ext>
            </a:extLst>
          </p:cNvPr>
          <p:cNvSpPr/>
          <p:nvPr/>
        </p:nvSpPr>
        <p:spPr>
          <a:xfrm>
            <a:off x="5791200" y="1981200"/>
            <a:ext cx="1676400" cy="304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7419" name="Picture 2">
            <a:extLst>
              <a:ext uri="{FF2B5EF4-FFF2-40B4-BE49-F238E27FC236}">
                <a16:creationId xmlns:a16="http://schemas.microsoft.com/office/drawing/2014/main" id="{74384E48-A93C-4675-B24B-2C7FAC166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73" t="73926" r="40222" b="16980"/>
          <a:stretch>
            <a:fillRect/>
          </a:stretch>
        </p:blipFill>
        <p:spPr bwMode="auto">
          <a:xfrm>
            <a:off x="4910138" y="5557838"/>
            <a:ext cx="593725" cy="35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55F347-F1BF-471D-ACF4-A7279419EABE}"/>
              </a:ext>
            </a:extLst>
          </p:cNvPr>
          <p:cNvCxnSpPr/>
          <p:nvPr/>
        </p:nvCxnSpPr>
        <p:spPr>
          <a:xfrm>
            <a:off x="5207000" y="5911850"/>
            <a:ext cx="0" cy="18415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3C75527-42AA-47B2-BD9E-4D829D079A4C}"/>
              </a:ext>
            </a:extLst>
          </p:cNvPr>
          <p:cNvCxnSpPr/>
          <p:nvPr/>
        </p:nvCxnSpPr>
        <p:spPr>
          <a:xfrm>
            <a:off x="5207000" y="6096000"/>
            <a:ext cx="3175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F6A5A1-D77C-4259-9987-BE349D13EB65}"/>
              </a:ext>
            </a:extLst>
          </p:cNvPr>
          <p:cNvCxnSpPr/>
          <p:nvPr/>
        </p:nvCxnSpPr>
        <p:spPr>
          <a:xfrm flipV="1">
            <a:off x="8382000" y="4232275"/>
            <a:ext cx="0" cy="1863725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B61EFD9-8020-4AAB-A026-DB77B375AE49}"/>
              </a:ext>
            </a:extLst>
          </p:cNvPr>
          <p:cNvCxnSpPr/>
          <p:nvPr/>
        </p:nvCxnSpPr>
        <p:spPr>
          <a:xfrm flipH="1">
            <a:off x="7315200" y="4232275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4C833F66-7889-4F0F-B3D8-998D0600A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400"/>
              <a:t>2. Emergency Identification Cards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25D8A10E-140A-4BA6-BF3A-E4CEB2543EE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2160589"/>
            <a:ext cx="6348413" cy="1725612"/>
          </a:xfrm>
        </p:spPr>
        <p:txBody>
          <a:bodyPr/>
          <a:lstStyle/>
          <a:p>
            <a:pPr marL="514350" indent="-514350" algn="ctr"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  <a:p>
            <a:pPr marL="514350" indent="-514350" eaLnBrk="1" hangingPunct="1"/>
            <a:r>
              <a:rPr lang="en-US" altLang="en-US" b="1" u="sng" dirty="0">
                <a:solidFill>
                  <a:srgbClr val="FF0000"/>
                </a:solidFill>
              </a:rPr>
              <a:t>One-Time Use Emergency Patient ID # in UCC</a:t>
            </a:r>
            <a:r>
              <a:rPr lang="en-US" altLang="en-US" dirty="0"/>
              <a:t> </a:t>
            </a:r>
            <a:r>
              <a:rPr lang="en-US" alt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 </a:t>
            </a:r>
          </a:p>
          <a:p>
            <a:pPr marL="514350" indent="-514350" eaLnBrk="1" hangingPunct="1"/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Calibri" panose="020F0502020204030204" pitchFamily="34" charset="0"/>
              </a:rPr>
              <a:t>Corrected by LAB as soon as patient is in the system</a:t>
            </a:r>
            <a:endParaRPr lang="en-US" altLang="en-US" dirty="0">
              <a:latin typeface="Arial" panose="020B0604020202020204" pitchFamily="34" charset="0"/>
              <a:cs typeface="Calibri" panose="020F0502020204030204" pitchFamily="34" charset="0"/>
            </a:endParaRPr>
          </a:p>
          <a:p>
            <a:pPr marL="514350" indent="-514350" eaLnBrk="1" hangingPunct="1"/>
            <a:endParaRPr lang="en-US" altLang="en-US" dirty="0"/>
          </a:p>
          <a:p>
            <a:pPr marL="514350" indent="-514350"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D7F0D8E-2334-4767-B7D9-28468820997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32A4B02-5806-451B-B3E8-A37593D1C927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12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5F32FF9-AF49-4D2D-8228-92995958C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83" t="45306" r="32533" b="32040"/>
          <a:stretch>
            <a:fillRect/>
          </a:stretch>
        </p:blipFill>
        <p:spPr bwMode="auto">
          <a:xfrm>
            <a:off x="1993106" y="4087813"/>
            <a:ext cx="3581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3B92C47E-C46B-46B9-9BC4-82FF22DCC0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7772400" cy="685800"/>
          </a:xfrm>
        </p:spPr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A6A894FF-577F-41CC-83DA-97069C7185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u="sng" dirty="0">
                <a:solidFill>
                  <a:srgbClr val="FF0000"/>
                </a:solidFill>
              </a:rPr>
              <a:t>Verbal/Paper communication of blood sugar results is NOT PERMITTED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has led to medication errors.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Patient Identification CANNOT be verified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blood sugar results are communicated using verbal/paper communication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Prior to patient treatment, blood sugar results MUST be obtained in CPRS or by viewing the glucometer’s “Review Result” screen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E856B33-734B-4C42-9D50-57CB0F6F587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9EFC4A2-14C6-4F83-905C-7B29CB162DF0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13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51382ED-FB2C-461C-8325-74F90A7DD7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6348413" cy="838200"/>
          </a:xfrm>
        </p:spPr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28675" name="Content Placeholder 2">
            <a:extLst>
              <a:ext uri="{FF2B5EF4-FFF2-40B4-BE49-F238E27FC236}">
                <a16:creationId xmlns:a16="http://schemas.microsoft.com/office/drawing/2014/main" id="{2183E412-CD27-4876-87C5-313E9047C5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After docking the meter, most patient results appear in CPRS within 5 minutes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Exceptions to this:					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b="1" dirty="0">
                <a:solidFill>
                  <a:srgbClr val="0070C0"/>
                </a:solidFill>
              </a:rPr>
              <a:t>		</a:t>
            </a:r>
            <a:r>
              <a:rPr lang="en-US" altLang="en-US" sz="2400" b="1" dirty="0">
                <a:solidFill>
                  <a:srgbClr val="0070C0"/>
                </a:solidFill>
              </a:rPr>
              <a:t>Critical Values		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		Repeated Tests 		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		Incorrect patient ID’s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		Results with “Comments”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sz="2400" b="1" dirty="0">
                <a:solidFill>
                  <a:srgbClr val="0070C0"/>
                </a:solidFill>
              </a:rPr>
              <a:t>		Computer Downtime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6BDDDED2-CC11-4086-A3F1-3738C34A2D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566BC7B3-DDB2-4A5C-9A2B-9CDB79AD3F52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14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4ECB07B5-5B49-40AE-A308-B9CE3F83FF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4525E237-CD26-4A30-BFF1-7333DD8C5C05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eaLnBrk="1" hangingPunct="1"/>
            <a:r>
              <a:rPr lang="en-US" altLang="en-US" dirty="0"/>
              <a:t>If results have not crossed……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ALL RESULTS CAN BE VIEWED ON THE METER’s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0070C0"/>
                </a:solidFill>
              </a:rPr>
              <a:t>“REVIEW RESULT” Screen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 dirty="0">
              <a:solidFill>
                <a:srgbClr val="0070C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See next few slides for steps </a:t>
            </a:r>
            <a:r>
              <a:rPr lang="en-US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  </a:t>
            </a:r>
            <a:endParaRPr lang="en-US" altLang="en-US" b="1" dirty="0">
              <a:solidFill>
                <a:srgbClr val="FF0000"/>
              </a:solidFill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7859AE56-8B60-4C2A-98F8-C5FA585CAE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ABEEAD1D-1F4D-4364-9D32-9E74BB8EA0A5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15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23557" name="Picture 12">
            <a:extLst>
              <a:ext uri="{FF2B5EF4-FFF2-40B4-BE49-F238E27FC236}">
                <a16:creationId xmlns:a16="http://schemas.microsoft.com/office/drawing/2014/main" id="{41C26EA3-9123-4D2A-A671-E18A1F4A8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74"/>
          <a:stretch>
            <a:fillRect/>
          </a:stretch>
        </p:blipFill>
        <p:spPr bwMode="auto">
          <a:xfrm>
            <a:off x="5410200" y="3352800"/>
            <a:ext cx="2819400" cy="227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728DD38-5184-41C1-9FCD-4816EE455677}"/>
              </a:ext>
            </a:extLst>
          </p:cNvPr>
          <p:cNvCxnSpPr/>
          <p:nvPr/>
        </p:nvCxnSpPr>
        <p:spPr>
          <a:xfrm>
            <a:off x="2819400" y="5334000"/>
            <a:ext cx="26670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278D0517-4FE2-4F64-A2EF-8B270ADAD0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36D80D17-B3A6-4287-8AAD-E10814B02E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eaLnBrk="1" hangingPunct="1"/>
            <a:r>
              <a:rPr lang="en-US" altLang="en-US" b="1"/>
              <a:t>Step 1 </a:t>
            </a:r>
            <a:r>
              <a:rPr lang="en-US" altLang="en-US"/>
              <a:t>– Select “Review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/>
              <a:t>			Results”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95ED6578-1AE0-498C-BCDB-5FD44371F2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45B4D1C-DDAB-4D2F-93EA-3EAD8589E439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16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24581" name="Picture 12">
            <a:extLst>
              <a:ext uri="{FF2B5EF4-FFF2-40B4-BE49-F238E27FC236}">
                <a16:creationId xmlns:a16="http://schemas.microsoft.com/office/drawing/2014/main" id="{7FC64D0F-2A8E-4BF6-9F2A-141307DBA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52"/>
          <a:stretch>
            <a:fillRect/>
          </a:stretch>
        </p:blipFill>
        <p:spPr bwMode="auto">
          <a:xfrm>
            <a:off x="5029200" y="3200400"/>
            <a:ext cx="2819400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7A0D4B2-743D-4B30-ADEC-3D781BB1B11C}"/>
              </a:ext>
            </a:extLst>
          </p:cNvPr>
          <p:cNvCxnSpPr/>
          <p:nvPr/>
        </p:nvCxnSpPr>
        <p:spPr>
          <a:xfrm>
            <a:off x="3505200" y="4114800"/>
            <a:ext cx="1524000" cy="990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C8B25B1C-5886-4BBB-91D9-28B5060E2B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7DC3098F-A264-4598-8A04-783A9D796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2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ALL results will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appear on this screen…..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To view a specific patient,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select “Patient”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(looking for patient “123123”)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29F537A8-F6E9-413F-B97E-5D877D15156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B3C312E1-6E98-4904-B05C-C3448F92C9D0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17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25605" name="Picture 1">
            <a:extLst>
              <a:ext uri="{FF2B5EF4-FFF2-40B4-BE49-F238E27FC236}">
                <a16:creationId xmlns:a16="http://schemas.microsoft.com/office/drawing/2014/main" id="{2BA2AE3A-A8E2-41C7-ACFB-A5582B07E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5" t="11520" r="4074" b="8888"/>
          <a:stretch>
            <a:fillRect/>
          </a:stretch>
        </p:blipFill>
        <p:spPr bwMode="auto">
          <a:xfrm>
            <a:off x="5486400" y="2590800"/>
            <a:ext cx="270827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4FCAB07B-7B6E-4EDC-9CE6-366681C71880}"/>
              </a:ext>
            </a:extLst>
          </p:cNvPr>
          <p:cNvSpPr/>
          <p:nvPr/>
        </p:nvSpPr>
        <p:spPr>
          <a:xfrm>
            <a:off x="5664200" y="4724400"/>
            <a:ext cx="685800" cy="685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95F8A42-68CD-43F6-B2E8-EAEDEDD12CDE}"/>
              </a:ext>
            </a:extLst>
          </p:cNvPr>
          <p:cNvCxnSpPr/>
          <p:nvPr/>
        </p:nvCxnSpPr>
        <p:spPr>
          <a:xfrm>
            <a:off x="3048000" y="5067300"/>
            <a:ext cx="265271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CCD3FD85-FACE-4063-91AF-73DD0FBC86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6151AA2D-89C3-482E-B373-A657516AC7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3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Using the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same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meter testing was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performed,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	patient’s wristband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628" name="Slide Number Placeholder 3">
            <a:extLst>
              <a:ext uri="{FF2B5EF4-FFF2-40B4-BE49-F238E27FC236}">
                <a16:creationId xmlns:a16="http://schemas.microsoft.com/office/drawing/2014/main" id="{33632647-3E5D-4EA0-88EB-96C35E5A43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8CA9649-2695-46EB-8AC1-D5C0C5992E5B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18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E85B1AB-2215-4BC5-A3EA-AFD662BEB845}"/>
              </a:ext>
            </a:extLst>
          </p:cNvPr>
          <p:cNvCxnSpPr/>
          <p:nvPr/>
        </p:nvCxnSpPr>
        <p:spPr>
          <a:xfrm rot="5400000">
            <a:off x="1790700" y="5981700"/>
            <a:ext cx="533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B90435F-40B8-4A06-9A2A-8CFB8651C08B}"/>
              </a:ext>
            </a:extLst>
          </p:cNvPr>
          <p:cNvCxnSpPr/>
          <p:nvPr/>
        </p:nvCxnSpPr>
        <p:spPr>
          <a:xfrm>
            <a:off x="2057400" y="6248400"/>
            <a:ext cx="20574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9CEE486-F805-453F-AAD3-84A717AE9469}"/>
              </a:ext>
            </a:extLst>
          </p:cNvPr>
          <p:cNvCxnSpPr/>
          <p:nvPr/>
        </p:nvCxnSpPr>
        <p:spPr>
          <a:xfrm rot="5400000" flipH="1" flipV="1">
            <a:off x="3429000" y="5562600"/>
            <a:ext cx="13716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6B0FB9E-C33A-4ACC-9B4D-C2E593D9E4E6}"/>
              </a:ext>
            </a:extLst>
          </p:cNvPr>
          <p:cNvCxnSpPr/>
          <p:nvPr/>
        </p:nvCxnSpPr>
        <p:spPr>
          <a:xfrm>
            <a:off x="4114800" y="48768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6633" name="Picture 1">
            <a:extLst>
              <a:ext uri="{FF2B5EF4-FFF2-40B4-BE49-F238E27FC236}">
                <a16:creationId xmlns:a16="http://schemas.microsoft.com/office/drawing/2014/main" id="{44924215-BFD1-43C9-8639-D06906CB66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96" b="3949"/>
          <a:stretch>
            <a:fillRect/>
          </a:stretch>
        </p:blipFill>
        <p:spPr bwMode="auto">
          <a:xfrm>
            <a:off x="5334000" y="2895600"/>
            <a:ext cx="24193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34F1687-B576-46DE-9A5C-D1E283F99091}"/>
              </a:ext>
            </a:extLst>
          </p:cNvPr>
          <p:cNvCxnSpPr/>
          <p:nvPr/>
        </p:nvCxnSpPr>
        <p:spPr>
          <a:xfrm flipV="1">
            <a:off x="3429000" y="3352800"/>
            <a:ext cx="3276600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0A0BACFE-743C-4AFF-A67A-4A608E9236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Communication of Results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923493AF-2D46-4981-AF30-C01D8566F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14350" indent="-514350"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 4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ALL of patient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“123123” results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performed on 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en-US" b="1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will appear on 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the screen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652" name="Slide Number Placeholder 3">
            <a:extLst>
              <a:ext uri="{FF2B5EF4-FFF2-40B4-BE49-F238E27FC236}">
                <a16:creationId xmlns:a16="http://schemas.microsoft.com/office/drawing/2014/main" id="{399CC583-092A-4232-B25A-6C219005249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6C58CB5-E1A0-4914-B7F0-6F692D8ECC8D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19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27653" name="Picture 1">
            <a:extLst>
              <a:ext uri="{FF2B5EF4-FFF2-40B4-BE49-F238E27FC236}">
                <a16:creationId xmlns:a16="http://schemas.microsoft.com/office/drawing/2014/main" id="{4347789C-DE32-4675-B43B-39505CAEC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9" r="2534" b="9386"/>
          <a:stretch>
            <a:fillRect/>
          </a:stretch>
        </p:blipFill>
        <p:spPr bwMode="auto">
          <a:xfrm>
            <a:off x="5029200" y="2590800"/>
            <a:ext cx="3028950" cy="364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B0276DB1-9DC0-4F65-B702-93BFFFF42F61}"/>
              </a:ext>
            </a:extLst>
          </p:cNvPr>
          <p:cNvSpPr/>
          <p:nvPr/>
        </p:nvSpPr>
        <p:spPr>
          <a:xfrm>
            <a:off x="5334000" y="2768600"/>
            <a:ext cx="9906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348B4D5-A0F4-406C-BDB0-910757588A9F}"/>
              </a:ext>
            </a:extLst>
          </p:cNvPr>
          <p:cNvCxnSpPr/>
          <p:nvPr/>
        </p:nvCxnSpPr>
        <p:spPr>
          <a:xfrm>
            <a:off x="3276600" y="3657600"/>
            <a:ext cx="1752600" cy="381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544B0952-B8CD-4223-8522-5701418F1C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3137" y="432355"/>
            <a:ext cx="6348413" cy="1320800"/>
          </a:xfrm>
        </p:spPr>
        <p:txBody>
          <a:bodyPr/>
          <a:lstStyle/>
          <a:p>
            <a:pPr algn="ctr" eaLnBrk="1" hangingPunct="1"/>
            <a:r>
              <a:rPr lang="en-US" altLang="en-US"/>
              <a:t>Accu-Chek Inform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3F604-929E-4DBF-87B9-74BCCD43A7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LOGGING IN TO THE METER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Each operator is given his/her own unique log in code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This code enters your name to the patient test result in the CPRS permanent record (comment section of the result in CPRS under the “Lab” tab)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NOT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give your code out to anyone –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are liable 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if they make a mistake, as it is your name attached to the result in the patient’s chart</a:t>
            </a:r>
            <a:endParaRPr lang="en-US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172" name="Slide Number Placeholder 4">
            <a:extLst>
              <a:ext uri="{FF2B5EF4-FFF2-40B4-BE49-F238E27FC236}">
                <a16:creationId xmlns:a16="http://schemas.microsoft.com/office/drawing/2014/main" id="{A2540EAA-B298-482D-9862-2B29F5C2D7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83A61D9-E94E-4FC5-8974-CB5320D233FE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7175" name="Picture 7" descr="Image result for bar code">
            <a:extLst>
              <a:ext uri="{FF2B5EF4-FFF2-40B4-BE49-F238E27FC236}">
                <a16:creationId xmlns:a16="http://schemas.microsoft.com/office/drawing/2014/main" id="{D67CF4B9-6B65-42BB-B0EC-C1F846790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918" y="1338533"/>
            <a:ext cx="3019425" cy="117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B5A0F3E7-9DDC-4568-81EC-E475DF08C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/>
              <a:t>4. </a:t>
            </a:r>
            <a:r>
              <a:rPr lang="en-US" altLang="en-US" sz="4400"/>
              <a:t>Documentation of Critical Values</a:t>
            </a:r>
          </a:p>
        </p:txBody>
      </p:sp>
      <p:sp>
        <p:nvSpPr>
          <p:cNvPr id="29699" name="Content Placeholder 2">
            <a:extLst>
              <a:ext uri="{FF2B5EF4-FFF2-40B4-BE49-F238E27FC236}">
                <a16:creationId xmlns:a16="http://schemas.microsoft.com/office/drawing/2014/main" id="{B63B1EBD-C413-4E9E-870E-B8BBD45A2F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400" b="1" dirty="0"/>
              <a:t>(Critical Values &lt;40 or &gt;400 mg/dL, “HI” or “LO”)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000" b="1" dirty="0"/>
              <a:t>PER Joint Commission, VA, and CAP Regulations:</a:t>
            </a:r>
          </a:p>
          <a:p>
            <a:pPr eaLnBrk="1" hangingPunct="1"/>
            <a:r>
              <a:rPr lang="en-US" altLang="en-US" dirty="0"/>
              <a:t>If the Primary Caregiver (</a:t>
            </a:r>
            <a:r>
              <a:rPr lang="en-US" altLang="en-US" dirty="0" err="1"/>
              <a:t>pt’s</a:t>
            </a:r>
            <a:r>
              <a:rPr lang="en-US" altLang="en-US" dirty="0"/>
              <a:t> RN) is </a:t>
            </a:r>
            <a:r>
              <a:rPr lang="en-US" altLang="en-US" u="sng" dirty="0"/>
              <a:t>NOT</a:t>
            </a:r>
            <a:r>
              <a:rPr lang="en-US" altLang="en-US" dirty="0"/>
              <a:t> performing the testing (i.e. CNA or other RN…) </a:t>
            </a:r>
            <a:r>
              <a:rPr lang="en-US" altLang="en-US" b="1" dirty="0"/>
              <a:t>Critical Values  </a:t>
            </a:r>
            <a:r>
              <a:rPr lang="en-US" altLang="en-US" b="1" u="sng" dirty="0"/>
              <a:t>MUST</a:t>
            </a:r>
            <a:r>
              <a:rPr lang="en-US" altLang="en-US" b="1" dirty="0"/>
              <a:t> Be Documented by testing personnel.</a:t>
            </a:r>
          </a:p>
          <a:p>
            <a:pPr eaLnBrk="1" hangingPunct="1"/>
            <a:r>
              <a:rPr lang="en-US" altLang="en-US" b="1" dirty="0">
                <a:solidFill>
                  <a:srgbClr val="FF0000"/>
                </a:solidFill>
              </a:rPr>
              <a:t>Critical values MUST also be </a:t>
            </a:r>
            <a:r>
              <a:rPr lang="en-US" altLang="en-US" b="1" u="sng" dirty="0">
                <a:solidFill>
                  <a:srgbClr val="FF0000"/>
                </a:solidFill>
              </a:rPr>
              <a:t>IMMEDIATELY</a:t>
            </a:r>
            <a:r>
              <a:rPr lang="en-US" altLang="en-US" b="1" dirty="0">
                <a:solidFill>
                  <a:srgbClr val="FF0000"/>
                </a:solidFill>
              </a:rPr>
              <a:t> communicated to the RN assigned to the patient.</a:t>
            </a:r>
          </a:p>
          <a:p>
            <a:pPr eaLnBrk="1" hangingPunct="1"/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BCCC1C3B-F2A9-4346-AFC4-B59B02496E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744C151-9648-42DD-849B-EA67A63F5EC7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20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6EDD5F92-1A70-47BB-AB7A-D67DF6184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sz="4400" dirty="0"/>
              <a:t>Documentation of Critical Lab Values : CLV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D2079D-C512-47A1-8E5A-0EAACC0B28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i.e. NA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+mj-lt"/>
              <a:buAutoNum type="alphaLcPeriod"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724" name="Slide Number Placeholder 3">
            <a:extLst>
              <a:ext uri="{FF2B5EF4-FFF2-40B4-BE49-F238E27FC236}">
                <a16:creationId xmlns:a16="http://schemas.microsoft.com/office/drawing/2014/main" id="{99411615-3DF0-420C-9C8C-B7382681FF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02C701F-E883-482F-80BF-CBFE6D4BC599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21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30725" name="Picture 1">
            <a:extLst>
              <a:ext uri="{FF2B5EF4-FFF2-40B4-BE49-F238E27FC236}">
                <a16:creationId xmlns:a16="http://schemas.microsoft.com/office/drawing/2014/main" id="{EE1941AB-27D8-4DC2-8358-F3A072A9DF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" r="1575" b="27494"/>
          <a:stretch/>
        </p:blipFill>
        <p:spPr bwMode="auto">
          <a:xfrm>
            <a:off x="1738313" y="2286001"/>
            <a:ext cx="5667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515A4040-9D58-401D-920E-11E3BD5A2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Accu-Chek Inform Competency</a:t>
            </a:r>
          </a:p>
        </p:txBody>
      </p:sp>
      <p:sp>
        <p:nvSpPr>
          <p:cNvPr id="32771" name="Content Placeholder 2">
            <a:extLst>
              <a:ext uri="{FF2B5EF4-FFF2-40B4-BE49-F238E27FC236}">
                <a16:creationId xmlns:a16="http://schemas.microsoft.com/office/drawing/2014/main" id="{6D592915-DE8E-47CE-B2CC-1D8024FCB36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38943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4000" b="1" i="1" dirty="0"/>
              <a:t>QUESTIONS???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1400" dirty="0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sz="2800" b="1" dirty="0"/>
              <a:t>Contact the Ancillary Testing Coordinator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sz="2800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dirty="0"/>
              <a:t>	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2800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2800" b="1" dirty="0"/>
              <a:t>       </a:t>
            </a:r>
          </a:p>
        </p:txBody>
      </p:sp>
      <p:sp>
        <p:nvSpPr>
          <p:cNvPr id="32772" name="Slide Number Placeholder 3">
            <a:extLst>
              <a:ext uri="{FF2B5EF4-FFF2-40B4-BE49-F238E27FC236}">
                <a16:creationId xmlns:a16="http://schemas.microsoft.com/office/drawing/2014/main" id="{9BF56049-E9F0-4EB2-BE22-6CD0C4119E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2F04BD24-3A84-49B5-8FB5-6C3DAA7E45D6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22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AFDF3"/>
            </a:gs>
            <a:gs pos="74001">
              <a:srgbClr val="D0EB96"/>
            </a:gs>
            <a:gs pos="83000">
              <a:srgbClr val="D0EB96"/>
            </a:gs>
            <a:gs pos="100000">
              <a:srgbClr val="DFF1B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9C5A3D43-037F-44FF-A870-643A3F3080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704850"/>
            <a:ext cx="8229600" cy="1504950"/>
          </a:xfrm>
        </p:spPr>
        <p:txBody>
          <a:bodyPr/>
          <a:lstStyle/>
          <a:p>
            <a:pPr algn="ctr" eaLnBrk="1" hangingPunct="1"/>
            <a:r>
              <a:rPr lang="en-US" altLang="en-US"/>
              <a:t>Accu-Chek Inform II 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7496BD10-C6EB-485F-8B60-EA098B49B4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905000"/>
            <a:ext cx="8229600" cy="4389438"/>
          </a:xfrm>
        </p:spPr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Thank you for your hard work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  and dedicated service to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   our veterans and for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  keeping our patients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sz="4000" b="1" dirty="0"/>
              <a:t>			   safe!</a:t>
            </a:r>
            <a:endParaRPr lang="en-US" altLang="en-US" sz="3200" b="1" dirty="0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90E54088-CB7B-427F-AD21-8B36686EF2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32E8A987-EE40-40DD-9539-0756217C8BF7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23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33797" name="Picture 3" descr="C:\Documents and Settings\vhatogsicam\Local Settings\Temporary Internet Files\Content.IE5\LIZCAEJ0\MC900104344[1].wmf">
            <a:extLst>
              <a:ext uri="{FF2B5EF4-FFF2-40B4-BE49-F238E27FC236}">
                <a16:creationId xmlns:a16="http://schemas.microsoft.com/office/drawing/2014/main" id="{F4779709-5942-4AB8-81E9-756E162B7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86200"/>
            <a:ext cx="2354263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7EEC74F3-CF78-48EC-BD1D-BD51475826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Accu-Chek Inform II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9B9D5437-583C-4CCA-AB40-941FAEA44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18037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</a:t>
            </a:r>
            <a:r>
              <a:rPr lang="en-US" b="1" dirty="0">
                <a:solidFill>
                  <a:schemeClr val="tx1"/>
                </a:solidFill>
              </a:rPr>
              <a:t>QUALITY CONTROL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QC is performed each day of testing,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if meter is dropped, or if new strips are opened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When solutions are opened, write in the 3 month outdate on Expiration stickers and affix to the QC vials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NOT touch tip of control bottle to the strip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sz="2400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Dose meter on a flat surface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to prevent fluid from entering the strip port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196" name="Slide Number Placeholder 4">
            <a:extLst>
              <a:ext uri="{FF2B5EF4-FFF2-40B4-BE49-F238E27FC236}">
                <a16:creationId xmlns:a16="http://schemas.microsoft.com/office/drawing/2014/main" id="{9888ACD7-648E-495F-ADEB-67060126EC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066A8F54-18D0-4509-BE95-EF8B29EFE504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3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6321E488-8AA4-4D19-8635-95A10FACFF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Accu-Chek Inform II Reminders</a:t>
            </a:r>
          </a:p>
        </p:txBody>
      </p:sp>
      <p:sp>
        <p:nvSpPr>
          <p:cNvPr id="9219" name="Content Placeholder 2">
            <a:extLst>
              <a:ext uri="{FF2B5EF4-FFF2-40B4-BE49-F238E27FC236}">
                <a16:creationId xmlns:a16="http://schemas.microsoft.com/office/drawing/2014/main" id="{B6EC1CFB-65BB-4A13-978A-DB76CCE9E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PATIENT TESTING</a:t>
            </a: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sz="8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Use middle or ring finger for testing 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Clean finger with water or alcohol and </a:t>
            </a:r>
            <a:r>
              <a:rPr 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let dry thoroughly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(alcohol takes 30 seconds to dry)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ALWAYS wipe away the first drop of blood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Hold meter down at an angle or keep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flat to prevent fluid from entering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the strip port.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1C1B7F46-F31E-407B-B560-C787433446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7CCE45D1-27BB-42F2-B9F9-5292C76DCC00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9221" name="Picture 2">
            <a:extLst>
              <a:ext uri="{FF2B5EF4-FFF2-40B4-BE49-F238E27FC236}">
                <a16:creationId xmlns:a16="http://schemas.microsoft.com/office/drawing/2014/main" id="{A37A6703-30CC-4197-ACDD-FCD2D0EF0B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3" t="3548" r="4628" b="6075"/>
          <a:stretch>
            <a:fillRect/>
          </a:stretch>
        </p:blipFill>
        <p:spPr bwMode="auto">
          <a:xfrm>
            <a:off x="6096000" y="1220788"/>
            <a:ext cx="26225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17CAD38C-AB5B-47F6-A792-9755CC05ED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Accu-Chek Inform II Reminders</a:t>
            </a:r>
          </a:p>
        </p:txBody>
      </p:sp>
      <p:sp>
        <p:nvSpPr>
          <p:cNvPr id="11268" name="Content Placeholder 2">
            <a:extLst>
              <a:ext uri="{FF2B5EF4-FFF2-40B4-BE49-F238E27FC236}">
                <a16:creationId xmlns:a16="http://schemas.microsoft.com/office/drawing/2014/main" id="{35053622-3239-4487-9FA5-A3D0637BA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3894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CLEANING/DISINFECTING THE METER </a:t>
            </a:r>
            <a:r>
              <a:rPr lang="en-US" altLang="en-U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b="1" u="sng" dirty="0">
              <a:solidFill>
                <a:srgbClr val="FF00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Meter </a:t>
            </a:r>
            <a:r>
              <a:rPr lang="en-US" alt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MUST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be cleaned with Germicidal Wipes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	(meter must air dry for 3 minutes to disinfect)</a:t>
            </a: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r>
              <a:rPr lang="en-US" altLang="en-US" u="sng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 not bring</a:t>
            </a:r>
            <a:r>
              <a:rPr lang="en-US" altLang="en-U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meter accessory box into isolation rooms</a:t>
            </a: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n-US" altLang="en-US" b="1" u="sng" dirty="0">
                <a:solidFill>
                  <a:srgbClr val="FF0000"/>
                </a:solidFill>
              </a:rPr>
              <a:t>FDA requires meter cleaning after each patient test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n-US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244" name="Slide Number Placeholder 4">
            <a:extLst>
              <a:ext uri="{FF2B5EF4-FFF2-40B4-BE49-F238E27FC236}">
                <a16:creationId xmlns:a16="http://schemas.microsoft.com/office/drawing/2014/main" id="{4017975D-E2D9-4D1E-97DA-3B460AA03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94F6AA45-B5FD-489B-B7DB-0E49AB600912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5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pic>
        <p:nvPicPr>
          <p:cNvPr id="10245" name="Picture 2" descr="A close up of a bottle&#10;&#10;Description automatically generated">
            <a:extLst>
              <a:ext uri="{FF2B5EF4-FFF2-40B4-BE49-F238E27FC236}">
                <a16:creationId xmlns:a16="http://schemas.microsoft.com/office/drawing/2014/main" id="{2673F3CA-F3C3-44A9-BB31-8D3EC1195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4475" y="990600"/>
            <a:ext cx="24384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B9C7ACC3-917E-4182-8343-7EBD623D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533400"/>
            <a:ext cx="8229600" cy="8382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 dirty="0"/>
              <a:t>Accu-Chek Inform II  Patient Limitations</a:t>
            </a:r>
          </a:p>
        </p:txBody>
      </p:sp>
      <p:sp>
        <p:nvSpPr>
          <p:cNvPr id="11267" name="Content Placeholder 2">
            <a:extLst>
              <a:ext uri="{FF2B5EF4-FFF2-40B4-BE49-F238E27FC236}">
                <a16:creationId xmlns:a16="http://schemas.microsoft.com/office/drawing/2014/main" id="{AF44D80A-FD9D-41FC-B864-5556074F5F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200" y="1488281"/>
            <a:ext cx="6348413" cy="3881437"/>
          </a:xfrm>
        </p:spPr>
        <p:txBody>
          <a:bodyPr/>
          <a:lstStyle/>
          <a:p>
            <a:pPr eaLnBrk="1" hangingPunct="1"/>
            <a:r>
              <a:rPr lang="en-US" altLang="en-US" dirty="0"/>
              <a:t>Hematocrit should be between 10-65%</a:t>
            </a:r>
          </a:p>
          <a:p>
            <a:pPr eaLnBrk="1" hangingPunct="1"/>
            <a:r>
              <a:rPr lang="en-US" altLang="en-US" dirty="0"/>
              <a:t>Lipemic samples/triglycerides &gt;1800 mg/dL may produce elevated results</a:t>
            </a:r>
          </a:p>
          <a:p>
            <a:pPr eaLnBrk="1" hangingPunct="1"/>
            <a:r>
              <a:rPr lang="en-US" altLang="en-US" dirty="0"/>
              <a:t>Blood galactose levels &gt;15 mg/dL will cause overestimation of blood glucose results</a:t>
            </a:r>
          </a:p>
          <a:p>
            <a:pPr eaLnBrk="1" hangingPunct="1"/>
            <a:r>
              <a:rPr lang="en-US" altLang="en-US" dirty="0"/>
              <a:t>IV administration of ascorbic acid, resulting in a blood concentration of &gt;3 mg/d: will cause overestimation of blood glucose results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endParaRPr lang="en-US" altLang="en-US" dirty="0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dirty="0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A7BA475F-F8C7-441A-9702-791AF18B33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19912E6A-16D9-478E-A6D0-B237FF66857C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6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Title 1">
            <a:extLst>
              <a:ext uri="{FF2B5EF4-FFF2-40B4-BE49-F238E27FC236}">
                <a16:creationId xmlns:a16="http://schemas.microsoft.com/office/drawing/2014/main" id="{173A9378-8D28-4C1B-BE85-82F8446CC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"/>
            <a:ext cx="8229600" cy="1143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altLang="en-US"/>
              <a:t>Accu-Chek Inform II </a:t>
            </a:r>
            <a:br>
              <a:rPr lang="en-US" altLang="en-US"/>
            </a:br>
            <a:r>
              <a:rPr lang="en-US" altLang="en-US"/>
              <a:t> Patient Limitations</a:t>
            </a:r>
          </a:p>
        </p:txBody>
      </p:sp>
      <p:sp>
        <p:nvSpPr>
          <p:cNvPr id="13315" name="Content Placeholder 2">
            <a:extLst>
              <a:ext uri="{FF2B5EF4-FFF2-40B4-BE49-F238E27FC236}">
                <a16:creationId xmlns:a16="http://schemas.microsoft.com/office/drawing/2014/main" id="{04622698-B2B0-486A-A41D-DF923042A7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505200"/>
            <a:ext cx="8229600" cy="2743200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en-US" altLang="en-US" b="1" dirty="0"/>
              <a:t>If peripheral circulation is compromised, collection of capillary sample is NOT advised. Lab Draw is recommended in the following cases:</a:t>
            </a:r>
          </a:p>
          <a:p>
            <a:pPr eaLnBrk="1" hangingPunct="1"/>
            <a:r>
              <a:rPr lang="en-US" altLang="en-US" dirty="0"/>
              <a:t>Severe hydration as a result of diabetic ketoacidosis or due to hyperglycemic hyperosmolar non-</a:t>
            </a:r>
            <a:r>
              <a:rPr lang="en-US" altLang="en-US" dirty="0" err="1"/>
              <a:t>ketotic</a:t>
            </a:r>
            <a:r>
              <a:rPr lang="en-US" altLang="en-US" dirty="0"/>
              <a:t> syndrome.</a:t>
            </a:r>
          </a:p>
          <a:p>
            <a:pPr eaLnBrk="1" hangingPunct="1"/>
            <a:r>
              <a:rPr lang="en-US" altLang="en-US" dirty="0"/>
              <a:t>Hypotension / Shock</a:t>
            </a:r>
          </a:p>
          <a:p>
            <a:pPr eaLnBrk="1" hangingPunct="1"/>
            <a:r>
              <a:rPr lang="en-US" altLang="en-US" dirty="0"/>
              <a:t>Decompensated heart failure NYHA Class IV</a:t>
            </a:r>
          </a:p>
          <a:p>
            <a:pPr eaLnBrk="1" hangingPunct="1"/>
            <a:r>
              <a:rPr lang="en-US" altLang="en-US" dirty="0"/>
              <a:t>Peripheral arterial occlusive disease</a:t>
            </a: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0CBC4B72-C912-4DC9-95B4-423B569BBF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826C8A01-BEF8-49FE-AA92-B9E9C53F5220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7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517AF1A-A9DA-48F6-824B-5A99F0E20886}"/>
              </a:ext>
            </a:extLst>
          </p:cNvPr>
          <p:cNvSpPr/>
          <p:nvPr/>
        </p:nvSpPr>
        <p:spPr>
          <a:xfrm>
            <a:off x="1143000" y="1760922"/>
            <a:ext cx="63250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b="1" dirty="0"/>
              <a:t>This meter CANNOT be used on the Critically Ill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b="1" dirty="0"/>
          </a:p>
          <a:p>
            <a:pPr eaLnBrk="1" hangingPunct="1"/>
            <a:r>
              <a:rPr lang="en-US" altLang="en-US" dirty="0"/>
              <a:t>BHHCS defines “critically ill as either:</a:t>
            </a:r>
          </a:p>
          <a:p>
            <a:pPr marL="742950" lvl="1" indent="-285750"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MAP (Mean Arterial Pressure) &lt;65mmHg</a:t>
            </a:r>
          </a:p>
          <a:p>
            <a:pPr marL="742950" lvl="1" indent="-285750" eaLnBrk="1" hangingPunct="1">
              <a:buFont typeface="Wingdings" panose="05000000000000000000" pitchFamily="2" charset="2"/>
              <a:buChar char="q"/>
            </a:pPr>
            <a:r>
              <a:rPr lang="en-US" altLang="en-US" dirty="0"/>
              <a:t>Use of IV vasopressors to maintain blood pressure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D0159D3E-880B-40AF-B468-BEE0AFEBC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Accu-Chek Inform II Reminders</a:t>
            </a:r>
          </a:p>
        </p:txBody>
      </p:sp>
      <p:sp>
        <p:nvSpPr>
          <p:cNvPr id="14339" name="Content Placeholder 2">
            <a:extLst>
              <a:ext uri="{FF2B5EF4-FFF2-40B4-BE49-F238E27FC236}">
                <a16:creationId xmlns:a16="http://schemas.microsoft.com/office/drawing/2014/main" id="{4EA345B0-E4D4-4990-B26D-9D23122F3B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800" b="1"/>
          </a:p>
          <a:p>
            <a:pPr algn="ctr" eaLnBrk="1" hangingPunct="1">
              <a:buFont typeface="Wingdings 2" panose="05020102010507070707" pitchFamily="18" charset="2"/>
              <a:buNone/>
            </a:pPr>
            <a:r>
              <a:rPr lang="en-US" altLang="en-US" b="1"/>
              <a:t>ALL LAB TESTS NEED AN ORDER</a:t>
            </a:r>
          </a:p>
          <a:p>
            <a:pPr algn="ctr" eaLnBrk="1" hangingPunct="1">
              <a:buFont typeface="Wingdings 2" panose="05020102010507070707" pitchFamily="18" charset="2"/>
              <a:buNone/>
            </a:pPr>
            <a:endParaRPr lang="en-US" altLang="en-US" sz="800" b="1"/>
          </a:p>
          <a:p>
            <a:pPr eaLnBrk="1" hangingPunct="1"/>
            <a:r>
              <a:rPr lang="en-US" altLang="en-US"/>
              <a:t>Any POC testing can only be performed if there is an order for that test. [i.e. sliding scale, one-time order, blanket policy]</a:t>
            </a:r>
          </a:p>
          <a:p>
            <a:pPr eaLnBrk="1" hangingPunct="1"/>
            <a:r>
              <a:rPr lang="en-US" altLang="en-US"/>
              <a:t>In emergent situations, the order can be entered after the fact</a:t>
            </a:r>
          </a:p>
          <a:p>
            <a:pPr eaLnBrk="1" hangingPunct="1"/>
            <a:endParaRPr lang="en-US" altLang="en-US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B82DED0E-059A-45BF-BB39-E289D49326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6F13A045-F9AD-422D-B379-514FE1EAFD37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8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0066E8C-DA98-4386-92CF-D8462C22C7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altLang="en-US"/>
              <a:t>Additional “INFORM”ation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66362D-4AA3-4966-B735-08A4D376A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850392" lvl="1" indent="-457200" algn="just" eaLnBrk="1" fontAlgn="auto" hangingPunct="1">
              <a:spcAft>
                <a:spcPts val="0"/>
              </a:spcAft>
              <a:buFont typeface="Wingdings 3" charset="2"/>
              <a:buChar char=""/>
              <a:defRPr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907542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SCAN-ONLY for Inpatient Areas</a:t>
            </a:r>
          </a:p>
          <a:p>
            <a:pPr marL="907542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One-Time-Use Bar-coded Emergency ID Cards  for UCC “John Doe”</a:t>
            </a:r>
          </a:p>
          <a:p>
            <a:pPr marL="907542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Documentation and Notification of Critical Values</a:t>
            </a: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1E10B4F1-0B0E-496A-9CAE-E3E3366021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FC0A0BBE-9D32-4160-AFB3-D5B18E8E97A7}" type="slidenum">
              <a:rPr lang="en-US" altLang="en-US" sz="1200" smtClean="0">
                <a:solidFill>
                  <a:srgbClr val="045C75"/>
                </a:solidFill>
                <a:latin typeface="Constantia" panose="02030602050306030303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9</a:t>
            </a:fld>
            <a:endParaRPr lang="en-US" altLang="en-US" sz="1200">
              <a:solidFill>
                <a:srgbClr val="045C75"/>
              </a:solidFill>
              <a:latin typeface="Constantia" panose="02030602050306030303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A5B2A172BF5342A0008FE59BF97A0D" ma:contentTypeVersion="5" ma:contentTypeDescription="Create a new document." ma:contentTypeScope="" ma:versionID="6543742d51db666be816a53de115f6ac">
  <xsd:schema xmlns:xsd="http://www.w3.org/2001/XMLSchema" xmlns:xs="http://www.w3.org/2001/XMLSchema" xmlns:p="http://schemas.microsoft.com/office/2006/metadata/properties" xmlns:ns3="7def28d9-a064-4e99-a6b8-6646c07251b0" xmlns:ns4="0dcfd5ff-7e9a-4ab7-8b4c-a5fa677103b2" targetNamespace="http://schemas.microsoft.com/office/2006/metadata/properties" ma:root="true" ma:fieldsID="8884ba5d0257d8173e8b9c71bb166983" ns3:_="" ns4:_="">
    <xsd:import namespace="7def28d9-a064-4e99-a6b8-6646c07251b0"/>
    <xsd:import namespace="0dcfd5ff-7e9a-4ab7-8b4c-a5fa677103b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ef28d9-a064-4e99-a6b8-6646c07251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fd5ff-7e9a-4ab7-8b4c-a5fa677103b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96D5B74-C1CF-419B-A651-D928E65B2F0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A4359B3-CB09-4E15-A3E9-8021C8DF32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ef28d9-a064-4e99-a6b8-6646c07251b0"/>
    <ds:schemaRef ds:uri="0dcfd5ff-7e9a-4ab7-8b4c-a5fa677103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0FACCEE-2F12-42C2-A36B-D6E909B8A8EE}">
  <ds:schemaRefs>
    <ds:schemaRef ds:uri="http://purl.org/dc/elements/1.1/"/>
    <ds:schemaRef ds:uri="http://schemas.microsoft.com/office/2006/metadata/properties"/>
    <ds:schemaRef ds:uri="0dcfd5ff-7e9a-4ab7-8b4c-a5fa677103b2"/>
    <ds:schemaRef ds:uri="http://purl.org/dc/terms/"/>
    <ds:schemaRef ds:uri="http://schemas.openxmlformats.org/package/2006/metadata/core-properties"/>
    <ds:schemaRef ds:uri="7def28d9-a064-4e99-a6b8-6646c07251b0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2113</TotalTime>
  <Words>1051</Words>
  <Application>Microsoft Office PowerPoint</Application>
  <PresentationFormat>On-screen Show (4:3)</PresentationFormat>
  <Paragraphs>188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Arial Black</vt:lpstr>
      <vt:lpstr>Calibri</vt:lpstr>
      <vt:lpstr>Constantia</vt:lpstr>
      <vt:lpstr>Trebuchet MS</vt:lpstr>
      <vt:lpstr>Wingdings</vt:lpstr>
      <vt:lpstr>Wingdings 2</vt:lpstr>
      <vt:lpstr>Wingdings 3</vt:lpstr>
      <vt:lpstr>Facet</vt:lpstr>
      <vt:lpstr> </vt:lpstr>
      <vt:lpstr>Accu-Chek Inform II</vt:lpstr>
      <vt:lpstr>Accu-Chek Inform II</vt:lpstr>
      <vt:lpstr>Accu-Chek Inform II Reminders</vt:lpstr>
      <vt:lpstr>Accu-Chek Inform II Reminders</vt:lpstr>
      <vt:lpstr>Accu-Chek Inform II  Patient Limitations</vt:lpstr>
      <vt:lpstr>Accu-Chek Inform II   Patient Limitations</vt:lpstr>
      <vt:lpstr>Accu-Chek Inform II Reminders</vt:lpstr>
      <vt:lpstr>Additional “INFORM”ation</vt:lpstr>
      <vt:lpstr>Patient Identification</vt:lpstr>
      <vt:lpstr>Positive Patient ID</vt:lpstr>
      <vt:lpstr>2. Emergency Identification Cards</vt:lpstr>
      <vt:lpstr>Communication of Results</vt:lpstr>
      <vt:lpstr>Communication of Results</vt:lpstr>
      <vt:lpstr>Communication of Results</vt:lpstr>
      <vt:lpstr>Communication of Results</vt:lpstr>
      <vt:lpstr>Communication of Results</vt:lpstr>
      <vt:lpstr>Communication of Results</vt:lpstr>
      <vt:lpstr>Communication of Results</vt:lpstr>
      <vt:lpstr>4. Documentation of Critical Values</vt:lpstr>
      <vt:lpstr>Documentation of Critical Lab Values : CLV</vt:lpstr>
      <vt:lpstr>Accu-Chek Inform Competency</vt:lpstr>
      <vt:lpstr>Accu-Chek Inform II </vt:lpstr>
    </vt:vector>
  </TitlesOfParts>
  <Company>Department of Veterans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Accu-Chek Inform  Annual Competency</dc:title>
  <dc:creator>vhatogsicam</dc:creator>
  <cp:lastModifiedBy>Powell, Craig</cp:lastModifiedBy>
  <cp:revision>177</cp:revision>
  <dcterms:created xsi:type="dcterms:W3CDTF">2011-08-31T18:06:32Z</dcterms:created>
  <dcterms:modified xsi:type="dcterms:W3CDTF">2020-12-16T17:37:05Z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0x010100DAA5B2A172BF5342A0008FE59BF97A0D</vt:lpwstr>
  </property>
</Properties>
</file>