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2" r:id="rId4"/>
    <p:sldId id="275" r:id="rId5"/>
    <p:sldId id="273" r:id="rId6"/>
    <p:sldId id="274" r:id="rId7"/>
    <p:sldId id="258" r:id="rId8"/>
    <p:sldId id="260" r:id="rId9"/>
    <p:sldId id="268" r:id="rId10"/>
    <p:sldId id="269" r:id="rId11"/>
    <p:sldId id="259" r:id="rId12"/>
    <p:sldId id="263" r:id="rId13"/>
    <p:sldId id="264" r:id="rId14"/>
    <p:sldId id="265" r:id="rId15"/>
    <p:sldId id="266" r:id="rId16"/>
    <p:sldId id="267" r:id="rId17"/>
    <p:sldId id="277" r:id="rId18"/>
    <p:sldId id="276" r:id="rId19"/>
    <p:sldId id="261" r:id="rId20"/>
    <p:sldId id="262" r:id="rId21"/>
    <p:sldId id="270" r:id="rId22"/>
    <p:sldId id="278" r:id="rId23"/>
    <p:sldId id="27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2" autoAdjust="0"/>
  </p:normalViewPr>
  <p:slideViewPr>
    <p:cSldViewPr snapToGrid="0">
      <p:cViewPr varScale="1">
        <p:scale>
          <a:sx n="108" d="100"/>
          <a:sy n="108" d="100"/>
        </p:scale>
        <p:origin x="654"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F240BC-2F8E-46C9-896A-2A3138B44F32}" type="doc">
      <dgm:prSet loTypeId="urn:microsoft.com/office/officeart/2016/7/layout/BasicLinearProcessNumbered" loCatId="process" qsTypeId="urn:microsoft.com/office/officeart/2005/8/quickstyle/simple4" qsCatId="simple" csTypeId="urn:microsoft.com/office/officeart/2005/8/colors/colorful1" csCatId="colorful"/>
      <dgm:spPr/>
      <dgm:t>
        <a:bodyPr/>
        <a:lstStyle/>
        <a:p>
          <a:endParaRPr lang="en-US"/>
        </a:p>
      </dgm:t>
    </dgm:pt>
    <dgm:pt modelId="{9E14C1C6-D2F0-4E52-A888-11BE30FCEC27}">
      <dgm:prSet/>
      <dgm:spPr/>
      <dgm:t>
        <a:bodyPr/>
        <a:lstStyle/>
        <a:p>
          <a:r>
            <a:rPr lang="en-US"/>
            <a:t>1.  The Black Hills Health Care System Safety/Fire/Disaster program and Station Policies will be followed.</a:t>
          </a:r>
        </a:p>
      </dgm:t>
    </dgm:pt>
    <dgm:pt modelId="{063D98F5-7F12-4F9B-81DF-931EE160FE4D}" type="parTrans" cxnId="{426B1FA6-253E-455A-B99D-B8772FB1DDD8}">
      <dgm:prSet/>
      <dgm:spPr/>
      <dgm:t>
        <a:bodyPr/>
        <a:lstStyle/>
        <a:p>
          <a:endParaRPr lang="en-US"/>
        </a:p>
      </dgm:t>
    </dgm:pt>
    <dgm:pt modelId="{3A946C0E-ED4B-4A28-A96C-E07641E29FDA}" type="sibTrans" cxnId="{426B1FA6-253E-455A-B99D-B8772FB1DDD8}">
      <dgm:prSet phldrT="1" phldr="0"/>
      <dgm:spPr/>
      <dgm:t>
        <a:bodyPr/>
        <a:lstStyle/>
        <a:p>
          <a:r>
            <a:rPr lang="en-US"/>
            <a:t>1</a:t>
          </a:r>
        </a:p>
      </dgm:t>
    </dgm:pt>
    <dgm:pt modelId="{A805F292-05BB-4E77-8352-15258CDAEE3F}">
      <dgm:prSet/>
      <dgm:spPr/>
      <dgm:t>
        <a:bodyPr/>
        <a:lstStyle/>
        <a:p>
          <a:r>
            <a:rPr lang="en-US"/>
            <a:t>2.  Observed unsafe conditions or hazardous work habits must be reported to your supervisor.</a:t>
          </a:r>
        </a:p>
      </dgm:t>
    </dgm:pt>
    <dgm:pt modelId="{6562FA7F-A12D-4503-8949-FC0583693748}" type="parTrans" cxnId="{7E872021-4E17-4E09-8726-8CFCAE430443}">
      <dgm:prSet/>
      <dgm:spPr/>
      <dgm:t>
        <a:bodyPr/>
        <a:lstStyle/>
        <a:p>
          <a:endParaRPr lang="en-US"/>
        </a:p>
      </dgm:t>
    </dgm:pt>
    <dgm:pt modelId="{DC86D839-CF50-41BC-926E-9F045FCD6F2D}" type="sibTrans" cxnId="{7E872021-4E17-4E09-8726-8CFCAE430443}">
      <dgm:prSet phldrT="2" phldr="0"/>
      <dgm:spPr/>
      <dgm:t>
        <a:bodyPr/>
        <a:lstStyle/>
        <a:p>
          <a:r>
            <a:rPr lang="en-US"/>
            <a:t>2</a:t>
          </a:r>
        </a:p>
      </dgm:t>
    </dgm:pt>
    <dgm:pt modelId="{CE08FB07-C44B-4234-A81B-7FF68DCF2060}">
      <dgm:prSet/>
      <dgm:spPr/>
      <dgm:t>
        <a:bodyPr/>
        <a:lstStyle/>
        <a:p>
          <a:r>
            <a:rPr lang="en-US"/>
            <a:t>3.  Be familiar with Laboratory's Chemical Hygiene Plan and Material Safety Data Sheets.</a:t>
          </a:r>
        </a:p>
      </dgm:t>
    </dgm:pt>
    <dgm:pt modelId="{19502047-D8EF-405E-923D-BFD7C2884463}" type="parTrans" cxnId="{D84795CC-2F9A-42EE-A4E6-9673AFD22FE3}">
      <dgm:prSet/>
      <dgm:spPr/>
      <dgm:t>
        <a:bodyPr/>
        <a:lstStyle/>
        <a:p>
          <a:endParaRPr lang="en-US"/>
        </a:p>
      </dgm:t>
    </dgm:pt>
    <dgm:pt modelId="{1452B3B3-A255-4198-8745-FAD2216DA809}" type="sibTrans" cxnId="{D84795CC-2F9A-42EE-A4E6-9673AFD22FE3}">
      <dgm:prSet phldrT="3" phldr="0"/>
      <dgm:spPr/>
      <dgm:t>
        <a:bodyPr/>
        <a:lstStyle/>
        <a:p>
          <a:r>
            <a:rPr lang="en-US"/>
            <a:t>3</a:t>
          </a:r>
        </a:p>
      </dgm:t>
    </dgm:pt>
    <dgm:pt modelId="{BD5C409E-5358-435F-A2A4-A8C20DA88642}">
      <dgm:prSet/>
      <dgm:spPr/>
      <dgm:t>
        <a:bodyPr/>
        <a:lstStyle/>
        <a:p>
          <a:r>
            <a:rPr lang="en-US"/>
            <a:t>4.  Be familiar with Laboratory's Blood Borne Pathogen's Plan.</a:t>
          </a:r>
        </a:p>
      </dgm:t>
    </dgm:pt>
    <dgm:pt modelId="{1EF43860-9570-4C37-959E-A9C7CCA35D41}" type="parTrans" cxnId="{DD4DDDD2-06A5-47B1-BF02-07DDD088C780}">
      <dgm:prSet/>
      <dgm:spPr/>
      <dgm:t>
        <a:bodyPr/>
        <a:lstStyle/>
        <a:p>
          <a:endParaRPr lang="en-US"/>
        </a:p>
      </dgm:t>
    </dgm:pt>
    <dgm:pt modelId="{20EF5189-E77C-42D4-A513-E27BCEC44427}" type="sibTrans" cxnId="{DD4DDDD2-06A5-47B1-BF02-07DDD088C780}">
      <dgm:prSet phldrT="4" phldr="0"/>
      <dgm:spPr/>
      <dgm:t>
        <a:bodyPr/>
        <a:lstStyle/>
        <a:p>
          <a:r>
            <a:rPr lang="en-US"/>
            <a:t>4</a:t>
          </a:r>
        </a:p>
      </dgm:t>
    </dgm:pt>
    <dgm:pt modelId="{5E035ECA-2BB2-4DC0-AB54-5E08166B2FBE}">
      <dgm:prSet/>
      <dgm:spPr/>
      <dgm:t>
        <a:bodyPr/>
        <a:lstStyle/>
        <a:p>
          <a:r>
            <a:rPr lang="en-US"/>
            <a:t>5.  Be familiar with Laboratory's Infection Control policy and Universal Precautions. </a:t>
          </a:r>
        </a:p>
      </dgm:t>
    </dgm:pt>
    <dgm:pt modelId="{FA29C80B-FE44-4B4C-BE05-69A40A7714CC}" type="parTrans" cxnId="{C0980C41-06D6-4FB8-B0CA-6D450ECCF37E}">
      <dgm:prSet/>
      <dgm:spPr/>
      <dgm:t>
        <a:bodyPr/>
        <a:lstStyle/>
        <a:p>
          <a:endParaRPr lang="en-US"/>
        </a:p>
      </dgm:t>
    </dgm:pt>
    <dgm:pt modelId="{C5AFD7A0-D992-4F40-8942-A147DCE2792F}" type="sibTrans" cxnId="{C0980C41-06D6-4FB8-B0CA-6D450ECCF37E}">
      <dgm:prSet phldrT="5" phldr="0"/>
      <dgm:spPr/>
      <dgm:t>
        <a:bodyPr/>
        <a:lstStyle/>
        <a:p>
          <a:r>
            <a:rPr lang="en-US"/>
            <a:t>5</a:t>
          </a:r>
        </a:p>
      </dgm:t>
    </dgm:pt>
    <dgm:pt modelId="{0790DB55-6CED-4DC4-B501-712DF80F2CBD}" type="pres">
      <dgm:prSet presAssocID="{FCF240BC-2F8E-46C9-896A-2A3138B44F32}" presName="Name0" presStyleCnt="0">
        <dgm:presLayoutVars>
          <dgm:animLvl val="lvl"/>
          <dgm:resizeHandles val="exact"/>
        </dgm:presLayoutVars>
      </dgm:prSet>
      <dgm:spPr/>
    </dgm:pt>
    <dgm:pt modelId="{5C100766-E93E-494D-95D6-4442C6B3FD3D}" type="pres">
      <dgm:prSet presAssocID="{9E14C1C6-D2F0-4E52-A888-11BE30FCEC27}" presName="compositeNode" presStyleCnt="0">
        <dgm:presLayoutVars>
          <dgm:bulletEnabled val="1"/>
        </dgm:presLayoutVars>
      </dgm:prSet>
      <dgm:spPr/>
    </dgm:pt>
    <dgm:pt modelId="{C5572560-7D66-404F-AEA3-B08B99E92E26}" type="pres">
      <dgm:prSet presAssocID="{9E14C1C6-D2F0-4E52-A888-11BE30FCEC27}" presName="bgRect" presStyleLbl="bgAccFollowNode1" presStyleIdx="0" presStyleCnt="5"/>
      <dgm:spPr/>
    </dgm:pt>
    <dgm:pt modelId="{917A4669-3AA8-43ED-AA74-D8C02FE3D29B}" type="pres">
      <dgm:prSet presAssocID="{3A946C0E-ED4B-4A28-A96C-E07641E29FDA}" presName="sibTransNodeCircle" presStyleLbl="alignNode1" presStyleIdx="0" presStyleCnt="10">
        <dgm:presLayoutVars>
          <dgm:chMax val="0"/>
          <dgm:bulletEnabled/>
        </dgm:presLayoutVars>
      </dgm:prSet>
      <dgm:spPr/>
    </dgm:pt>
    <dgm:pt modelId="{9FB957F5-F7F7-459A-AA0C-D715D17A814B}" type="pres">
      <dgm:prSet presAssocID="{9E14C1C6-D2F0-4E52-A888-11BE30FCEC27}" presName="bottomLine" presStyleLbl="alignNode1" presStyleIdx="1" presStyleCnt="10">
        <dgm:presLayoutVars/>
      </dgm:prSet>
      <dgm:spPr/>
    </dgm:pt>
    <dgm:pt modelId="{4B26915F-A8AE-41B6-A8E2-B3FED30A3966}" type="pres">
      <dgm:prSet presAssocID="{9E14C1C6-D2F0-4E52-A888-11BE30FCEC27}" presName="nodeText" presStyleLbl="bgAccFollowNode1" presStyleIdx="0" presStyleCnt="5">
        <dgm:presLayoutVars>
          <dgm:bulletEnabled val="1"/>
        </dgm:presLayoutVars>
      </dgm:prSet>
      <dgm:spPr/>
    </dgm:pt>
    <dgm:pt modelId="{AB3D1628-FE43-4D40-8A72-9E4A9FC91944}" type="pres">
      <dgm:prSet presAssocID="{3A946C0E-ED4B-4A28-A96C-E07641E29FDA}" presName="sibTrans" presStyleCnt="0"/>
      <dgm:spPr/>
    </dgm:pt>
    <dgm:pt modelId="{9DB3D77E-6159-4874-8E97-1978D0B1D96A}" type="pres">
      <dgm:prSet presAssocID="{A805F292-05BB-4E77-8352-15258CDAEE3F}" presName="compositeNode" presStyleCnt="0">
        <dgm:presLayoutVars>
          <dgm:bulletEnabled val="1"/>
        </dgm:presLayoutVars>
      </dgm:prSet>
      <dgm:spPr/>
    </dgm:pt>
    <dgm:pt modelId="{2DFF2CDE-61F1-480C-B14C-DE2B8EF4307D}" type="pres">
      <dgm:prSet presAssocID="{A805F292-05BB-4E77-8352-15258CDAEE3F}" presName="bgRect" presStyleLbl="bgAccFollowNode1" presStyleIdx="1" presStyleCnt="5"/>
      <dgm:spPr/>
    </dgm:pt>
    <dgm:pt modelId="{76521E07-8A5B-4264-9D7B-D19DE4DAEEC6}" type="pres">
      <dgm:prSet presAssocID="{DC86D839-CF50-41BC-926E-9F045FCD6F2D}" presName="sibTransNodeCircle" presStyleLbl="alignNode1" presStyleIdx="2" presStyleCnt="10">
        <dgm:presLayoutVars>
          <dgm:chMax val="0"/>
          <dgm:bulletEnabled/>
        </dgm:presLayoutVars>
      </dgm:prSet>
      <dgm:spPr/>
    </dgm:pt>
    <dgm:pt modelId="{58137671-10F1-4A85-8336-FBB25D732FEF}" type="pres">
      <dgm:prSet presAssocID="{A805F292-05BB-4E77-8352-15258CDAEE3F}" presName="bottomLine" presStyleLbl="alignNode1" presStyleIdx="3" presStyleCnt="10">
        <dgm:presLayoutVars/>
      </dgm:prSet>
      <dgm:spPr/>
    </dgm:pt>
    <dgm:pt modelId="{C3C4248A-16C1-481D-A5D6-C83DC4924553}" type="pres">
      <dgm:prSet presAssocID="{A805F292-05BB-4E77-8352-15258CDAEE3F}" presName="nodeText" presStyleLbl="bgAccFollowNode1" presStyleIdx="1" presStyleCnt="5">
        <dgm:presLayoutVars>
          <dgm:bulletEnabled val="1"/>
        </dgm:presLayoutVars>
      </dgm:prSet>
      <dgm:spPr/>
    </dgm:pt>
    <dgm:pt modelId="{2145F568-E056-42B3-BA35-0D7FD9AA05BE}" type="pres">
      <dgm:prSet presAssocID="{DC86D839-CF50-41BC-926E-9F045FCD6F2D}" presName="sibTrans" presStyleCnt="0"/>
      <dgm:spPr/>
    </dgm:pt>
    <dgm:pt modelId="{3F5DD6E5-0161-4157-8F1A-F78A8A59AE7C}" type="pres">
      <dgm:prSet presAssocID="{CE08FB07-C44B-4234-A81B-7FF68DCF2060}" presName="compositeNode" presStyleCnt="0">
        <dgm:presLayoutVars>
          <dgm:bulletEnabled val="1"/>
        </dgm:presLayoutVars>
      </dgm:prSet>
      <dgm:spPr/>
    </dgm:pt>
    <dgm:pt modelId="{3F3E10F6-FFA5-4626-805A-EBF0DDE1C5B8}" type="pres">
      <dgm:prSet presAssocID="{CE08FB07-C44B-4234-A81B-7FF68DCF2060}" presName="bgRect" presStyleLbl="bgAccFollowNode1" presStyleIdx="2" presStyleCnt="5"/>
      <dgm:spPr/>
    </dgm:pt>
    <dgm:pt modelId="{8312DE50-01A4-4D83-A598-F5CC9D4F3C9D}" type="pres">
      <dgm:prSet presAssocID="{1452B3B3-A255-4198-8745-FAD2216DA809}" presName="sibTransNodeCircle" presStyleLbl="alignNode1" presStyleIdx="4" presStyleCnt="10">
        <dgm:presLayoutVars>
          <dgm:chMax val="0"/>
          <dgm:bulletEnabled/>
        </dgm:presLayoutVars>
      </dgm:prSet>
      <dgm:spPr/>
    </dgm:pt>
    <dgm:pt modelId="{0E11FEA8-1B29-4E09-A4B9-BB81062F4409}" type="pres">
      <dgm:prSet presAssocID="{CE08FB07-C44B-4234-A81B-7FF68DCF2060}" presName="bottomLine" presStyleLbl="alignNode1" presStyleIdx="5" presStyleCnt="10">
        <dgm:presLayoutVars/>
      </dgm:prSet>
      <dgm:spPr/>
    </dgm:pt>
    <dgm:pt modelId="{72DA31F3-05FA-4B51-B5A1-88A647B913B9}" type="pres">
      <dgm:prSet presAssocID="{CE08FB07-C44B-4234-A81B-7FF68DCF2060}" presName="nodeText" presStyleLbl="bgAccFollowNode1" presStyleIdx="2" presStyleCnt="5">
        <dgm:presLayoutVars>
          <dgm:bulletEnabled val="1"/>
        </dgm:presLayoutVars>
      </dgm:prSet>
      <dgm:spPr/>
    </dgm:pt>
    <dgm:pt modelId="{1C82374A-B9BA-442B-86AE-F15C3E1E0FD4}" type="pres">
      <dgm:prSet presAssocID="{1452B3B3-A255-4198-8745-FAD2216DA809}" presName="sibTrans" presStyleCnt="0"/>
      <dgm:spPr/>
    </dgm:pt>
    <dgm:pt modelId="{84B2CAE7-9FA4-43EA-9E6C-532CA5172E0C}" type="pres">
      <dgm:prSet presAssocID="{BD5C409E-5358-435F-A2A4-A8C20DA88642}" presName="compositeNode" presStyleCnt="0">
        <dgm:presLayoutVars>
          <dgm:bulletEnabled val="1"/>
        </dgm:presLayoutVars>
      </dgm:prSet>
      <dgm:spPr/>
    </dgm:pt>
    <dgm:pt modelId="{64ED77C7-F079-4F5B-98C8-46C008509611}" type="pres">
      <dgm:prSet presAssocID="{BD5C409E-5358-435F-A2A4-A8C20DA88642}" presName="bgRect" presStyleLbl="bgAccFollowNode1" presStyleIdx="3" presStyleCnt="5"/>
      <dgm:spPr/>
    </dgm:pt>
    <dgm:pt modelId="{DA63023D-4BE4-4A12-9B6A-F5E09750D89F}" type="pres">
      <dgm:prSet presAssocID="{20EF5189-E77C-42D4-A513-E27BCEC44427}" presName="sibTransNodeCircle" presStyleLbl="alignNode1" presStyleIdx="6" presStyleCnt="10">
        <dgm:presLayoutVars>
          <dgm:chMax val="0"/>
          <dgm:bulletEnabled/>
        </dgm:presLayoutVars>
      </dgm:prSet>
      <dgm:spPr/>
    </dgm:pt>
    <dgm:pt modelId="{3A3A9E55-A05B-453A-8473-289CDE49B74F}" type="pres">
      <dgm:prSet presAssocID="{BD5C409E-5358-435F-A2A4-A8C20DA88642}" presName="bottomLine" presStyleLbl="alignNode1" presStyleIdx="7" presStyleCnt="10">
        <dgm:presLayoutVars/>
      </dgm:prSet>
      <dgm:spPr/>
    </dgm:pt>
    <dgm:pt modelId="{BFE11DBC-6309-42A3-9D1C-C2A3A386505F}" type="pres">
      <dgm:prSet presAssocID="{BD5C409E-5358-435F-A2A4-A8C20DA88642}" presName="nodeText" presStyleLbl="bgAccFollowNode1" presStyleIdx="3" presStyleCnt="5">
        <dgm:presLayoutVars>
          <dgm:bulletEnabled val="1"/>
        </dgm:presLayoutVars>
      </dgm:prSet>
      <dgm:spPr/>
    </dgm:pt>
    <dgm:pt modelId="{F11C21D3-AF4A-457C-A21B-87BBA2979E6C}" type="pres">
      <dgm:prSet presAssocID="{20EF5189-E77C-42D4-A513-E27BCEC44427}" presName="sibTrans" presStyleCnt="0"/>
      <dgm:spPr/>
    </dgm:pt>
    <dgm:pt modelId="{9999B8F3-A3A5-422C-AAAC-A9CFC2C1A4D4}" type="pres">
      <dgm:prSet presAssocID="{5E035ECA-2BB2-4DC0-AB54-5E08166B2FBE}" presName="compositeNode" presStyleCnt="0">
        <dgm:presLayoutVars>
          <dgm:bulletEnabled val="1"/>
        </dgm:presLayoutVars>
      </dgm:prSet>
      <dgm:spPr/>
    </dgm:pt>
    <dgm:pt modelId="{A980B5EC-5EF7-4524-98B1-3FFD1D1C3DEB}" type="pres">
      <dgm:prSet presAssocID="{5E035ECA-2BB2-4DC0-AB54-5E08166B2FBE}" presName="bgRect" presStyleLbl="bgAccFollowNode1" presStyleIdx="4" presStyleCnt="5"/>
      <dgm:spPr/>
    </dgm:pt>
    <dgm:pt modelId="{4B338464-37E2-4CDD-BCED-4B83FFECE6CE}" type="pres">
      <dgm:prSet presAssocID="{C5AFD7A0-D992-4F40-8942-A147DCE2792F}" presName="sibTransNodeCircle" presStyleLbl="alignNode1" presStyleIdx="8" presStyleCnt="10">
        <dgm:presLayoutVars>
          <dgm:chMax val="0"/>
          <dgm:bulletEnabled/>
        </dgm:presLayoutVars>
      </dgm:prSet>
      <dgm:spPr/>
    </dgm:pt>
    <dgm:pt modelId="{91DBD937-DC98-411A-8E5E-8647219C4B07}" type="pres">
      <dgm:prSet presAssocID="{5E035ECA-2BB2-4DC0-AB54-5E08166B2FBE}" presName="bottomLine" presStyleLbl="alignNode1" presStyleIdx="9" presStyleCnt="10">
        <dgm:presLayoutVars/>
      </dgm:prSet>
      <dgm:spPr/>
    </dgm:pt>
    <dgm:pt modelId="{8D0FC9BE-CE3D-4893-9AF2-1B74B8AF6639}" type="pres">
      <dgm:prSet presAssocID="{5E035ECA-2BB2-4DC0-AB54-5E08166B2FBE}" presName="nodeText" presStyleLbl="bgAccFollowNode1" presStyleIdx="4" presStyleCnt="5">
        <dgm:presLayoutVars>
          <dgm:bulletEnabled val="1"/>
        </dgm:presLayoutVars>
      </dgm:prSet>
      <dgm:spPr/>
    </dgm:pt>
  </dgm:ptLst>
  <dgm:cxnLst>
    <dgm:cxn modelId="{A755D916-4618-4F75-80BB-A2F265EA6FED}" type="presOf" srcId="{9E14C1C6-D2F0-4E52-A888-11BE30FCEC27}" destId="{4B26915F-A8AE-41B6-A8E2-B3FED30A3966}" srcOrd="1" destOrd="0" presId="urn:microsoft.com/office/officeart/2016/7/layout/BasicLinearProcessNumbered"/>
    <dgm:cxn modelId="{8871361C-BC89-4815-83A4-CD5B55B873A3}" type="presOf" srcId="{CE08FB07-C44B-4234-A81B-7FF68DCF2060}" destId="{72DA31F3-05FA-4B51-B5A1-88A647B913B9}" srcOrd="1" destOrd="0" presId="urn:microsoft.com/office/officeart/2016/7/layout/BasicLinearProcessNumbered"/>
    <dgm:cxn modelId="{7E872021-4E17-4E09-8726-8CFCAE430443}" srcId="{FCF240BC-2F8E-46C9-896A-2A3138B44F32}" destId="{A805F292-05BB-4E77-8352-15258CDAEE3F}" srcOrd="1" destOrd="0" parTransId="{6562FA7F-A12D-4503-8949-FC0583693748}" sibTransId="{DC86D839-CF50-41BC-926E-9F045FCD6F2D}"/>
    <dgm:cxn modelId="{20E2D426-1DAF-4561-93A0-1BCD157F595E}" type="presOf" srcId="{BD5C409E-5358-435F-A2A4-A8C20DA88642}" destId="{BFE11DBC-6309-42A3-9D1C-C2A3A386505F}" srcOrd="1" destOrd="0" presId="urn:microsoft.com/office/officeart/2016/7/layout/BasicLinearProcessNumbered"/>
    <dgm:cxn modelId="{D09DFF2D-699B-4A25-8D1D-7B1760F32C17}" type="presOf" srcId="{20EF5189-E77C-42D4-A513-E27BCEC44427}" destId="{DA63023D-4BE4-4A12-9B6A-F5E09750D89F}" srcOrd="0" destOrd="0" presId="urn:microsoft.com/office/officeart/2016/7/layout/BasicLinearProcessNumbered"/>
    <dgm:cxn modelId="{9B475136-7BFC-45C5-937D-90D0A66950CF}" type="presOf" srcId="{FCF240BC-2F8E-46C9-896A-2A3138B44F32}" destId="{0790DB55-6CED-4DC4-B501-712DF80F2CBD}" srcOrd="0" destOrd="0" presId="urn:microsoft.com/office/officeart/2016/7/layout/BasicLinearProcessNumbered"/>
    <dgm:cxn modelId="{E292B85B-D2A2-4CD8-97B6-A0F371457E29}" type="presOf" srcId="{CE08FB07-C44B-4234-A81B-7FF68DCF2060}" destId="{3F3E10F6-FFA5-4626-805A-EBF0DDE1C5B8}" srcOrd="0" destOrd="0" presId="urn:microsoft.com/office/officeart/2016/7/layout/BasicLinearProcessNumbered"/>
    <dgm:cxn modelId="{4FEB415F-C3AE-4045-8A88-BC3485DEA906}" type="presOf" srcId="{9E14C1C6-D2F0-4E52-A888-11BE30FCEC27}" destId="{C5572560-7D66-404F-AEA3-B08B99E92E26}" srcOrd="0" destOrd="0" presId="urn:microsoft.com/office/officeart/2016/7/layout/BasicLinearProcessNumbered"/>
    <dgm:cxn modelId="{C0980C41-06D6-4FB8-B0CA-6D450ECCF37E}" srcId="{FCF240BC-2F8E-46C9-896A-2A3138B44F32}" destId="{5E035ECA-2BB2-4DC0-AB54-5E08166B2FBE}" srcOrd="4" destOrd="0" parTransId="{FA29C80B-FE44-4B4C-BE05-69A40A7714CC}" sibTransId="{C5AFD7A0-D992-4F40-8942-A147DCE2792F}"/>
    <dgm:cxn modelId="{747E845A-8229-4F5A-A11F-D854B2D47ADD}" type="presOf" srcId="{C5AFD7A0-D992-4F40-8942-A147DCE2792F}" destId="{4B338464-37E2-4CDD-BCED-4B83FFECE6CE}" srcOrd="0" destOrd="0" presId="urn:microsoft.com/office/officeart/2016/7/layout/BasicLinearProcessNumbered"/>
    <dgm:cxn modelId="{04FD7BA4-07C3-45DA-AFAA-A9ED2B3E3AFE}" type="presOf" srcId="{BD5C409E-5358-435F-A2A4-A8C20DA88642}" destId="{64ED77C7-F079-4F5B-98C8-46C008509611}" srcOrd="0" destOrd="0" presId="urn:microsoft.com/office/officeart/2016/7/layout/BasicLinearProcessNumbered"/>
    <dgm:cxn modelId="{426B1FA6-253E-455A-B99D-B8772FB1DDD8}" srcId="{FCF240BC-2F8E-46C9-896A-2A3138B44F32}" destId="{9E14C1C6-D2F0-4E52-A888-11BE30FCEC27}" srcOrd="0" destOrd="0" parTransId="{063D98F5-7F12-4F9B-81DF-931EE160FE4D}" sibTransId="{3A946C0E-ED4B-4A28-A96C-E07641E29FDA}"/>
    <dgm:cxn modelId="{D899E8A7-FBBB-4737-BF53-8AA585BA9AF7}" type="presOf" srcId="{A805F292-05BB-4E77-8352-15258CDAEE3F}" destId="{C3C4248A-16C1-481D-A5D6-C83DC4924553}" srcOrd="1" destOrd="0" presId="urn:microsoft.com/office/officeart/2016/7/layout/BasicLinearProcessNumbered"/>
    <dgm:cxn modelId="{835A3BA9-4471-4393-83F5-49E70274E720}" type="presOf" srcId="{A805F292-05BB-4E77-8352-15258CDAEE3F}" destId="{2DFF2CDE-61F1-480C-B14C-DE2B8EF4307D}" srcOrd="0" destOrd="0" presId="urn:microsoft.com/office/officeart/2016/7/layout/BasicLinearProcessNumbered"/>
    <dgm:cxn modelId="{8DA4BEAC-0729-45BF-AE91-5BA02DD8014C}" type="presOf" srcId="{3A946C0E-ED4B-4A28-A96C-E07641E29FDA}" destId="{917A4669-3AA8-43ED-AA74-D8C02FE3D29B}" srcOrd="0" destOrd="0" presId="urn:microsoft.com/office/officeart/2016/7/layout/BasicLinearProcessNumbered"/>
    <dgm:cxn modelId="{7ED54BB7-6A64-44B4-A87A-65A185FF8202}" type="presOf" srcId="{1452B3B3-A255-4198-8745-FAD2216DA809}" destId="{8312DE50-01A4-4D83-A598-F5CC9D4F3C9D}" srcOrd="0" destOrd="0" presId="urn:microsoft.com/office/officeart/2016/7/layout/BasicLinearProcessNumbered"/>
    <dgm:cxn modelId="{D84795CC-2F9A-42EE-A4E6-9673AFD22FE3}" srcId="{FCF240BC-2F8E-46C9-896A-2A3138B44F32}" destId="{CE08FB07-C44B-4234-A81B-7FF68DCF2060}" srcOrd="2" destOrd="0" parTransId="{19502047-D8EF-405E-923D-BFD7C2884463}" sibTransId="{1452B3B3-A255-4198-8745-FAD2216DA809}"/>
    <dgm:cxn modelId="{DD4DDDD2-06A5-47B1-BF02-07DDD088C780}" srcId="{FCF240BC-2F8E-46C9-896A-2A3138B44F32}" destId="{BD5C409E-5358-435F-A2A4-A8C20DA88642}" srcOrd="3" destOrd="0" parTransId="{1EF43860-9570-4C37-959E-A9C7CCA35D41}" sibTransId="{20EF5189-E77C-42D4-A513-E27BCEC44427}"/>
    <dgm:cxn modelId="{676EA9DB-3E15-4B7B-A393-4DA49FE9F2AF}" type="presOf" srcId="{DC86D839-CF50-41BC-926E-9F045FCD6F2D}" destId="{76521E07-8A5B-4264-9D7B-D19DE4DAEEC6}" srcOrd="0" destOrd="0" presId="urn:microsoft.com/office/officeart/2016/7/layout/BasicLinearProcessNumbered"/>
    <dgm:cxn modelId="{CE7174E5-8309-481D-9ECF-2B95193FED26}" type="presOf" srcId="{5E035ECA-2BB2-4DC0-AB54-5E08166B2FBE}" destId="{A980B5EC-5EF7-4524-98B1-3FFD1D1C3DEB}" srcOrd="0" destOrd="0" presId="urn:microsoft.com/office/officeart/2016/7/layout/BasicLinearProcessNumbered"/>
    <dgm:cxn modelId="{A0BC77FB-0509-4D2B-AA90-D233A0C80BBD}" type="presOf" srcId="{5E035ECA-2BB2-4DC0-AB54-5E08166B2FBE}" destId="{8D0FC9BE-CE3D-4893-9AF2-1B74B8AF6639}" srcOrd="1" destOrd="0" presId="urn:microsoft.com/office/officeart/2016/7/layout/BasicLinearProcessNumbered"/>
    <dgm:cxn modelId="{670D21B6-A926-4070-8E0F-40EC460437B9}" type="presParOf" srcId="{0790DB55-6CED-4DC4-B501-712DF80F2CBD}" destId="{5C100766-E93E-494D-95D6-4442C6B3FD3D}" srcOrd="0" destOrd="0" presId="urn:microsoft.com/office/officeart/2016/7/layout/BasicLinearProcessNumbered"/>
    <dgm:cxn modelId="{1985AFC5-159C-4033-8FEB-2F058AE7E906}" type="presParOf" srcId="{5C100766-E93E-494D-95D6-4442C6B3FD3D}" destId="{C5572560-7D66-404F-AEA3-B08B99E92E26}" srcOrd="0" destOrd="0" presId="urn:microsoft.com/office/officeart/2016/7/layout/BasicLinearProcessNumbered"/>
    <dgm:cxn modelId="{8F6F4479-0D8A-4719-929C-BBB3EEA1C49F}" type="presParOf" srcId="{5C100766-E93E-494D-95D6-4442C6B3FD3D}" destId="{917A4669-3AA8-43ED-AA74-D8C02FE3D29B}" srcOrd="1" destOrd="0" presId="urn:microsoft.com/office/officeart/2016/7/layout/BasicLinearProcessNumbered"/>
    <dgm:cxn modelId="{47B1EF0D-BD62-41CA-AA5E-9FA8D3D0F072}" type="presParOf" srcId="{5C100766-E93E-494D-95D6-4442C6B3FD3D}" destId="{9FB957F5-F7F7-459A-AA0C-D715D17A814B}" srcOrd="2" destOrd="0" presId="urn:microsoft.com/office/officeart/2016/7/layout/BasicLinearProcessNumbered"/>
    <dgm:cxn modelId="{AB355CF1-949A-45B0-84BD-39B6075BC3E5}" type="presParOf" srcId="{5C100766-E93E-494D-95D6-4442C6B3FD3D}" destId="{4B26915F-A8AE-41B6-A8E2-B3FED30A3966}" srcOrd="3" destOrd="0" presId="urn:microsoft.com/office/officeart/2016/7/layout/BasicLinearProcessNumbered"/>
    <dgm:cxn modelId="{616A5EB4-CAC2-48B9-9C5F-399122C27A82}" type="presParOf" srcId="{0790DB55-6CED-4DC4-B501-712DF80F2CBD}" destId="{AB3D1628-FE43-4D40-8A72-9E4A9FC91944}" srcOrd="1" destOrd="0" presId="urn:microsoft.com/office/officeart/2016/7/layout/BasicLinearProcessNumbered"/>
    <dgm:cxn modelId="{C690F4DB-10BB-4BED-BE0B-9A1154CA1CD6}" type="presParOf" srcId="{0790DB55-6CED-4DC4-B501-712DF80F2CBD}" destId="{9DB3D77E-6159-4874-8E97-1978D0B1D96A}" srcOrd="2" destOrd="0" presId="urn:microsoft.com/office/officeart/2016/7/layout/BasicLinearProcessNumbered"/>
    <dgm:cxn modelId="{BCBBCC2F-FEF2-4E3A-9FC1-3C6A757BD334}" type="presParOf" srcId="{9DB3D77E-6159-4874-8E97-1978D0B1D96A}" destId="{2DFF2CDE-61F1-480C-B14C-DE2B8EF4307D}" srcOrd="0" destOrd="0" presId="urn:microsoft.com/office/officeart/2016/7/layout/BasicLinearProcessNumbered"/>
    <dgm:cxn modelId="{21899EF6-F4AB-4884-B712-404326058E38}" type="presParOf" srcId="{9DB3D77E-6159-4874-8E97-1978D0B1D96A}" destId="{76521E07-8A5B-4264-9D7B-D19DE4DAEEC6}" srcOrd="1" destOrd="0" presId="urn:microsoft.com/office/officeart/2016/7/layout/BasicLinearProcessNumbered"/>
    <dgm:cxn modelId="{230DB86B-47FD-4EBF-8977-80C425BACE4F}" type="presParOf" srcId="{9DB3D77E-6159-4874-8E97-1978D0B1D96A}" destId="{58137671-10F1-4A85-8336-FBB25D732FEF}" srcOrd="2" destOrd="0" presId="urn:microsoft.com/office/officeart/2016/7/layout/BasicLinearProcessNumbered"/>
    <dgm:cxn modelId="{EA773C48-4F57-4C2F-A2DF-78EFB5AAB875}" type="presParOf" srcId="{9DB3D77E-6159-4874-8E97-1978D0B1D96A}" destId="{C3C4248A-16C1-481D-A5D6-C83DC4924553}" srcOrd="3" destOrd="0" presId="urn:microsoft.com/office/officeart/2016/7/layout/BasicLinearProcessNumbered"/>
    <dgm:cxn modelId="{A0F916C9-740B-44CB-894C-4D2C8B6330B1}" type="presParOf" srcId="{0790DB55-6CED-4DC4-B501-712DF80F2CBD}" destId="{2145F568-E056-42B3-BA35-0D7FD9AA05BE}" srcOrd="3" destOrd="0" presId="urn:microsoft.com/office/officeart/2016/7/layout/BasicLinearProcessNumbered"/>
    <dgm:cxn modelId="{DA8023E9-0ECB-45CE-9BFE-02F7A759934A}" type="presParOf" srcId="{0790DB55-6CED-4DC4-B501-712DF80F2CBD}" destId="{3F5DD6E5-0161-4157-8F1A-F78A8A59AE7C}" srcOrd="4" destOrd="0" presId="urn:microsoft.com/office/officeart/2016/7/layout/BasicLinearProcessNumbered"/>
    <dgm:cxn modelId="{87E9E981-BED4-4339-B0BE-00FBAB44999F}" type="presParOf" srcId="{3F5DD6E5-0161-4157-8F1A-F78A8A59AE7C}" destId="{3F3E10F6-FFA5-4626-805A-EBF0DDE1C5B8}" srcOrd="0" destOrd="0" presId="urn:microsoft.com/office/officeart/2016/7/layout/BasicLinearProcessNumbered"/>
    <dgm:cxn modelId="{2AF3FAD9-16A4-4BC2-9F33-4C60A3E4E507}" type="presParOf" srcId="{3F5DD6E5-0161-4157-8F1A-F78A8A59AE7C}" destId="{8312DE50-01A4-4D83-A598-F5CC9D4F3C9D}" srcOrd="1" destOrd="0" presId="urn:microsoft.com/office/officeart/2016/7/layout/BasicLinearProcessNumbered"/>
    <dgm:cxn modelId="{489C8E25-D210-42A9-AD04-9424882713AB}" type="presParOf" srcId="{3F5DD6E5-0161-4157-8F1A-F78A8A59AE7C}" destId="{0E11FEA8-1B29-4E09-A4B9-BB81062F4409}" srcOrd="2" destOrd="0" presId="urn:microsoft.com/office/officeart/2016/7/layout/BasicLinearProcessNumbered"/>
    <dgm:cxn modelId="{6A12B780-B01E-4194-B7B0-6FB3B88344FD}" type="presParOf" srcId="{3F5DD6E5-0161-4157-8F1A-F78A8A59AE7C}" destId="{72DA31F3-05FA-4B51-B5A1-88A647B913B9}" srcOrd="3" destOrd="0" presId="urn:microsoft.com/office/officeart/2016/7/layout/BasicLinearProcessNumbered"/>
    <dgm:cxn modelId="{45E4805F-9362-4B84-BD83-80578F7EF877}" type="presParOf" srcId="{0790DB55-6CED-4DC4-B501-712DF80F2CBD}" destId="{1C82374A-B9BA-442B-86AE-F15C3E1E0FD4}" srcOrd="5" destOrd="0" presId="urn:microsoft.com/office/officeart/2016/7/layout/BasicLinearProcessNumbered"/>
    <dgm:cxn modelId="{198F59C5-058D-402B-95F0-C905F2D12E3D}" type="presParOf" srcId="{0790DB55-6CED-4DC4-B501-712DF80F2CBD}" destId="{84B2CAE7-9FA4-43EA-9E6C-532CA5172E0C}" srcOrd="6" destOrd="0" presId="urn:microsoft.com/office/officeart/2016/7/layout/BasicLinearProcessNumbered"/>
    <dgm:cxn modelId="{BD4942F9-AF33-4298-86CF-1069383B690C}" type="presParOf" srcId="{84B2CAE7-9FA4-43EA-9E6C-532CA5172E0C}" destId="{64ED77C7-F079-4F5B-98C8-46C008509611}" srcOrd="0" destOrd="0" presId="urn:microsoft.com/office/officeart/2016/7/layout/BasicLinearProcessNumbered"/>
    <dgm:cxn modelId="{BE4D8F36-883D-454E-A1DC-5B319B857D26}" type="presParOf" srcId="{84B2CAE7-9FA4-43EA-9E6C-532CA5172E0C}" destId="{DA63023D-4BE4-4A12-9B6A-F5E09750D89F}" srcOrd="1" destOrd="0" presId="urn:microsoft.com/office/officeart/2016/7/layout/BasicLinearProcessNumbered"/>
    <dgm:cxn modelId="{7B571602-3D7D-4360-9902-87D5D5245D36}" type="presParOf" srcId="{84B2CAE7-9FA4-43EA-9E6C-532CA5172E0C}" destId="{3A3A9E55-A05B-453A-8473-289CDE49B74F}" srcOrd="2" destOrd="0" presId="urn:microsoft.com/office/officeart/2016/7/layout/BasicLinearProcessNumbered"/>
    <dgm:cxn modelId="{AC40234A-AB7F-476E-B2EB-B8EAB7783A50}" type="presParOf" srcId="{84B2CAE7-9FA4-43EA-9E6C-532CA5172E0C}" destId="{BFE11DBC-6309-42A3-9D1C-C2A3A386505F}" srcOrd="3" destOrd="0" presId="urn:microsoft.com/office/officeart/2016/7/layout/BasicLinearProcessNumbered"/>
    <dgm:cxn modelId="{F93D3F8E-BCB4-4528-B125-860FFBBE7D67}" type="presParOf" srcId="{0790DB55-6CED-4DC4-B501-712DF80F2CBD}" destId="{F11C21D3-AF4A-457C-A21B-87BBA2979E6C}" srcOrd="7" destOrd="0" presId="urn:microsoft.com/office/officeart/2016/7/layout/BasicLinearProcessNumbered"/>
    <dgm:cxn modelId="{8798D3BC-DA95-45C0-A4BE-58CDF9681134}" type="presParOf" srcId="{0790DB55-6CED-4DC4-B501-712DF80F2CBD}" destId="{9999B8F3-A3A5-422C-AAAC-A9CFC2C1A4D4}" srcOrd="8" destOrd="0" presId="urn:microsoft.com/office/officeart/2016/7/layout/BasicLinearProcessNumbered"/>
    <dgm:cxn modelId="{F236D066-D375-409A-8D4C-C2AD9D062694}" type="presParOf" srcId="{9999B8F3-A3A5-422C-AAAC-A9CFC2C1A4D4}" destId="{A980B5EC-5EF7-4524-98B1-3FFD1D1C3DEB}" srcOrd="0" destOrd="0" presId="urn:microsoft.com/office/officeart/2016/7/layout/BasicLinearProcessNumbered"/>
    <dgm:cxn modelId="{3C7B8236-77F0-4599-8C6D-6A1A0841B8C4}" type="presParOf" srcId="{9999B8F3-A3A5-422C-AAAC-A9CFC2C1A4D4}" destId="{4B338464-37E2-4CDD-BCED-4B83FFECE6CE}" srcOrd="1" destOrd="0" presId="urn:microsoft.com/office/officeart/2016/7/layout/BasicLinearProcessNumbered"/>
    <dgm:cxn modelId="{7B6077F4-16CE-46FE-9FA5-C511D4E23D16}" type="presParOf" srcId="{9999B8F3-A3A5-422C-AAAC-A9CFC2C1A4D4}" destId="{91DBD937-DC98-411A-8E5E-8647219C4B07}" srcOrd="2" destOrd="0" presId="urn:microsoft.com/office/officeart/2016/7/layout/BasicLinearProcessNumbered"/>
    <dgm:cxn modelId="{2EC7CDD2-C9A8-4B38-AE6C-4861C6494151}" type="presParOf" srcId="{9999B8F3-A3A5-422C-AAAC-A9CFC2C1A4D4}" destId="{8D0FC9BE-CE3D-4893-9AF2-1B74B8AF6639}"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647761-3268-4B68-B099-BF74FE3B9ED5}"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61C2FEB1-C864-4AA9-A7C8-0E2790151913}">
      <dgm:prSet/>
      <dgm:spPr/>
      <dgm:t>
        <a:bodyPr/>
        <a:lstStyle/>
        <a:p>
          <a:pPr>
            <a:lnSpc>
              <a:spcPct val="100000"/>
            </a:lnSpc>
          </a:pPr>
          <a:r>
            <a:rPr lang="en-US" b="1" u="sng"/>
            <a:t>All</a:t>
          </a:r>
          <a:r>
            <a:rPr lang="en-US"/>
            <a:t> staff are responsible for knowing the location and use of the fire alarm pull stations; fire extinguishing equipment, and their individual duties.  Anyone discovering a fire will alert all the rest of the staff, than set off the fire alarm and attempt to confine and extinguish the fire.</a:t>
          </a:r>
        </a:p>
      </dgm:t>
    </dgm:pt>
    <dgm:pt modelId="{C63F6251-1AAD-40FD-B9A1-E276D783175D}" type="parTrans" cxnId="{469A62EC-863D-4249-B012-9A11DA54C185}">
      <dgm:prSet/>
      <dgm:spPr/>
      <dgm:t>
        <a:bodyPr/>
        <a:lstStyle/>
        <a:p>
          <a:endParaRPr lang="en-US"/>
        </a:p>
      </dgm:t>
    </dgm:pt>
    <dgm:pt modelId="{F374DAC7-D597-439B-8F4D-B1E7D7945DD9}" type="sibTrans" cxnId="{469A62EC-863D-4249-B012-9A11DA54C185}">
      <dgm:prSet/>
      <dgm:spPr/>
      <dgm:t>
        <a:bodyPr/>
        <a:lstStyle/>
        <a:p>
          <a:pPr>
            <a:lnSpc>
              <a:spcPct val="100000"/>
            </a:lnSpc>
          </a:pPr>
          <a:endParaRPr lang="en-US"/>
        </a:p>
      </dgm:t>
    </dgm:pt>
    <dgm:pt modelId="{CE992EE8-202A-4091-A7D2-38EDB67E0576}">
      <dgm:prSet/>
      <dgm:spPr/>
      <dgm:t>
        <a:bodyPr/>
        <a:lstStyle/>
        <a:p>
          <a:pPr>
            <a:lnSpc>
              <a:spcPct val="100000"/>
            </a:lnSpc>
          </a:pPr>
          <a:r>
            <a:rPr lang="en-US" b="1" u="sng"/>
            <a:t>Rescuers</a:t>
          </a:r>
          <a:r>
            <a:rPr lang="en-US"/>
            <a:t> – Evacuate employees from the laboratory.  Depending on the location of the fire evacuate out the front or back door depending which is safest from the fire.</a:t>
          </a:r>
        </a:p>
      </dgm:t>
    </dgm:pt>
    <dgm:pt modelId="{B6688A0D-39CA-4B74-AA1E-D28FBDC5F44D}" type="parTrans" cxnId="{6BFF6655-B175-4462-B0EB-A70064687BA6}">
      <dgm:prSet/>
      <dgm:spPr/>
      <dgm:t>
        <a:bodyPr/>
        <a:lstStyle/>
        <a:p>
          <a:endParaRPr lang="en-US"/>
        </a:p>
      </dgm:t>
    </dgm:pt>
    <dgm:pt modelId="{B40A2900-7A5A-4F01-96FA-6B3A5ABCED51}" type="sibTrans" cxnId="{6BFF6655-B175-4462-B0EB-A70064687BA6}">
      <dgm:prSet/>
      <dgm:spPr/>
      <dgm:t>
        <a:bodyPr/>
        <a:lstStyle/>
        <a:p>
          <a:pPr>
            <a:lnSpc>
              <a:spcPct val="100000"/>
            </a:lnSpc>
          </a:pPr>
          <a:endParaRPr lang="en-US"/>
        </a:p>
      </dgm:t>
    </dgm:pt>
    <dgm:pt modelId="{C404827A-21EC-48BB-B550-9A2E5B1077EA}">
      <dgm:prSet/>
      <dgm:spPr/>
      <dgm:t>
        <a:bodyPr/>
        <a:lstStyle/>
        <a:p>
          <a:pPr>
            <a:lnSpc>
              <a:spcPct val="100000"/>
            </a:lnSpc>
          </a:pPr>
          <a:r>
            <a:rPr lang="en-US" b="1" u="sng"/>
            <a:t>Searchers</a:t>
          </a:r>
          <a:r>
            <a:rPr lang="en-US"/>
            <a:t> - Check rooms for people.  Turn them over to the Rescuers as you vacate the rooms in the Laboratory. Close windows and doors behind you.</a:t>
          </a:r>
        </a:p>
      </dgm:t>
    </dgm:pt>
    <dgm:pt modelId="{D5495160-BA49-4B95-B571-828C831F2F8C}" type="parTrans" cxnId="{024B82DA-A335-4AED-854F-7402AF150C4C}">
      <dgm:prSet/>
      <dgm:spPr/>
      <dgm:t>
        <a:bodyPr/>
        <a:lstStyle/>
        <a:p>
          <a:endParaRPr lang="en-US"/>
        </a:p>
      </dgm:t>
    </dgm:pt>
    <dgm:pt modelId="{3DD9F7B6-7D71-4E4D-BFD2-856F70FFFE9E}" type="sibTrans" cxnId="{024B82DA-A335-4AED-854F-7402AF150C4C}">
      <dgm:prSet/>
      <dgm:spPr/>
      <dgm:t>
        <a:bodyPr/>
        <a:lstStyle/>
        <a:p>
          <a:pPr>
            <a:lnSpc>
              <a:spcPct val="100000"/>
            </a:lnSpc>
          </a:pPr>
          <a:endParaRPr lang="en-US"/>
        </a:p>
      </dgm:t>
    </dgm:pt>
    <dgm:pt modelId="{AEB4AA16-F1C4-47BA-B7A4-6CBEE9EC7FBD}">
      <dgm:prSet/>
      <dgm:spPr/>
      <dgm:t>
        <a:bodyPr/>
        <a:lstStyle/>
        <a:p>
          <a:pPr>
            <a:lnSpc>
              <a:spcPct val="100000"/>
            </a:lnSpc>
          </a:pPr>
          <a:r>
            <a:rPr lang="en-US" b="1" u="sng"/>
            <a:t>Traffic Controllers (T. Controller)</a:t>
          </a:r>
          <a:r>
            <a:rPr lang="en-US"/>
            <a:t>  -  Evacuate patients and families from the laboratory patient waiting room and bathroom, down the hall  towards the front entrance. Instruct patients. One is stationed outside of the smoke barrier doors to the right (west) of the main department front entrance to halt traffic (traffic controller) into the danger area.  One is stationed at the back laboratory exit to allow the fire department access, then they evacuate</a:t>
          </a:r>
        </a:p>
      </dgm:t>
    </dgm:pt>
    <dgm:pt modelId="{7848620C-E635-4137-B45F-0F503C46C515}" type="parTrans" cxnId="{97042760-0B73-4ADA-B703-32EC5E33BDFD}">
      <dgm:prSet/>
      <dgm:spPr/>
      <dgm:t>
        <a:bodyPr/>
        <a:lstStyle/>
        <a:p>
          <a:endParaRPr lang="en-US"/>
        </a:p>
      </dgm:t>
    </dgm:pt>
    <dgm:pt modelId="{134E0F7C-3050-43B9-A683-127E0FDAF8A4}" type="sibTrans" cxnId="{97042760-0B73-4ADA-B703-32EC5E33BDFD}">
      <dgm:prSet/>
      <dgm:spPr/>
      <dgm:t>
        <a:bodyPr/>
        <a:lstStyle/>
        <a:p>
          <a:endParaRPr lang="en-US"/>
        </a:p>
      </dgm:t>
    </dgm:pt>
    <dgm:pt modelId="{B14C2F9A-B12E-4897-AD33-B85642DE029D}" type="pres">
      <dgm:prSet presAssocID="{0A647761-3268-4B68-B099-BF74FE3B9ED5}" presName="root" presStyleCnt="0">
        <dgm:presLayoutVars>
          <dgm:dir/>
          <dgm:resizeHandles val="exact"/>
        </dgm:presLayoutVars>
      </dgm:prSet>
      <dgm:spPr/>
    </dgm:pt>
    <dgm:pt modelId="{1249A8B1-D45F-4EC7-8345-BDA033AB5ED0}" type="pres">
      <dgm:prSet presAssocID="{0A647761-3268-4B68-B099-BF74FE3B9ED5}" presName="container" presStyleCnt="0">
        <dgm:presLayoutVars>
          <dgm:dir/>
          <dgm:resizeHandles val="exact"/>
        </dgm:presLayoutVars>
      </dgm:prSet>
      <dgm:spPr/>
    </dgm:pt>
    <dgm:pt modelId="{32F974DF-E21C-41CF-A993-674C16550C30}" type="pres">
      <dgm:prSet presAssocID="{61C2FEB1-C864-4AA9-A7C8-0E2790151913}" presName="compNode" presStyleCnt="0"/>
      <dgm:spPr/>
    </dgm:pt>
    <dgm:pt modelId="{34D4AA22-9F76-46B4-90F1-8BC87AFB6888}" type="pres">
      <dgm:prSet presAssocID="{61C2FEB1-C864-4AA9-A7C8-0E2790151913}" presName="iconBgRect" presStyleLbl="bgShp" presStyleIdx="0" presStyleCnt="4"/>
      <dgm:spPr/>
    </dgm:pt>
    <dgm:pt modelId="{01C90581-62C9-4050-983E-03352AF72B7B}" type="pres">
      <dgm:prSet presAssocID="{61C2FEB1-C864-4AA9-A7C8-0E279015191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refighter"/>
        </a:ext>
      </dgm:extLst>
    </dgm:pt>
    <dgm:pt modelId="{FBA9C25D-86BD-47F3-87D4-0B39C07601AD}" type="pres">
      <dgm:prSet presAssocID="{61C2FEB1-C864-4AA9-A7C8-0E2790151913}" presName="spaceRect" presStyleCnt="0"/>
      <dgm:spPr/>
    </dgm:pt>
    <dgm:pt modelId="{E8E872C4-E356-431F-957C-418F42B97BC0}" type="pres">
      <dgm:prSet presAssocID="{61C2FEB1-C864-4AA9-A7C8-0E2790151913}" presName="textRect" presStyleLbl="revTx" presStyleIdx="0" presStyleCnt="4">
        <dgm:presLayoutVars>
          <dgm:chMax val="1"/>
          <dgm:chPref val="1"/>
        </dgm:presLayoutVars>
      </dgm:prSet>
      <dgm:spPr/>
    </dgm:pt>
    <dgm:pt modelId="{57F19265-7D1E-4756-A95E-2F8F932CF60A}" type="pres">
      <dgm:prSet presAssocID="{F374DAC7-D597-439B-8F4D-B1E7D7945DD9}" presName="sibTrans" presStyleLbl="sibTrans2D1" presStyleIdx="0" presStyleCnt="0"/>
      <dgm:spPr/>
    </dgm:pt>
    <dgm:pt modelId="{E757A8D6-C9C5-46BC-82B2-886DB316EAB5}" type="pres">
      <dgm:prSet presAssocID="{CE992EE8-202A-4091-A7D2-38EDB67E0576}" presName="compNode" presStyleCnt="0"/>
      <dgm:spPr/>
    </dgm:pt>
    <dgm:pt modelId="{9ECBEFF2-2AE0-417A-8101-E85443C646EC}" type="pres">
      <dgm:prSet presAssocID="{CE992EE8-202A-4091-A7D2-38EDB67E0576}" presName="iconBgRect" presStyleLbl="bgShp" presStyleIdx="1" presStyleCnt="4"/>
      <dgm:spPr/>
    </dgm:pt>
    <dgm:pt modelId="{2EC6D4A4-49E3-4B46-ABD1-3B3EF0DB6366}" type="pres">
      <dgm:prSet presAssocID="{CE992EE8-202A-4091-A7D2-38EDB67E057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ammable"/>
        </a:ext>
      </dgm:extLst>
    </dgm:pt>
    <dgm:pt modelId="{DD4EC245-274E-411D-BE08-BF58A9B594A6}" type="pres">
      <dgm:prSet presAssocID="{CE992EE8-202A-4091-A7D2-38EDB67E0576}" presName="spaceRect" presStyleCnt="0"/>
      <dgm:spPr/>
    </dgm:pt>
    <dgm:pt modelId="{F552D96C-8896-4208-96FE-51517A5968FD}" type="pres">
      <dgm:prSet presAssocID="{CE992EE8-202A-4091-A7D2-38EDB67E0576}" presName="textRect" presStyleLbl="revTx" presStyleIdx="1" presStyleCnt="4">
        <dgm:presLayoutVars>
          <dgm:chMax val="1"/>
          <dgm:chPref val="1"/>
        </dgm:presLayoutVars>
      </dgm:prSet>
      <dgm:spPr/>
    </dgm:pt>
    <dgm:pt modelId="{0E1367EA-5B5C-47D2-B0DD-FE3253903977}" type="pres">
      <dgm:prSet presAssocID="{B40A2900-7A5A-4F01-96FA-6B3A5ABCED51}" presName="sibTrans" presStyleLbl="sibTrans2D1" presStyleIdx="0" presStyleCnt="0"/>
      <dgm:spPr/>
    </dgm:pt>
    <dgm:pt modelId="{5561D8F1-1BB1-4862-9F7F-1028D9102F82}" type="pres">
      <dgm:prSet presAssocID="{C404827A-21EC-48BB-B550-9A2E5B1077EA}" presName="compNode" presStyleCnt="0"/>
      <dgm:spPr/>
    </dgm:pt>
    <dgm:pt modelId="{54A657B2-E794-46EF-A2CB-55FA06885941}" type="pres">
      <dgm:prSet presAssocID="{C404827A-21EC-48BB-B550-9A2E5B1077EA}" presName="iconBgRect" presStyleLbl="bgShp" presStyleIdx="2" presStyleCnt="4"/>
      <dgm:spPr/>
    </dgm:pt>
    <dgm:pt modelId="{B8389DA5-6578-422F-95A4-3D5E1C59F81C}" type="pres">
      <dgm:prSet presAssocID="{C404827A-21EC-48BB-B550-9A2E5B1077E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V"/>
        </a:ext>
      </dgm:extLst>
    </dgm:pt>
    <dgm:pt modelId="{2CB02DE8-3A9E-47B5-A2EE-F919CE21C7EF}" type="pres">
      <dgm:prSet presAssocID="{C404827A-21EC-48BB-B550-9A2E5B1077EA}" presName="spaceRect" presStyleCnt="0"/>
      <dgm:spPr/>
    </dgm:pt>
    <dgm:pt modelId="{18DD9817-5BF7-4327-B4BC-7466441A70BD}" type="pres">
      <dgm:prSet presAssocID="{C404827A-21EC-48BB-B550-9A2E5B1077EA}" presName="textRect" presStyleLbl="revTx" presStyleIdx="2" presStyleCnt="4">
        <dgm:presLayoutVars>
          <dgm:chMax val="1"/>
          <dgm:chPref val="1"/>
        </dgm:presLayoutVars>
      </dgm:prSet>
      <dgm:spPr/>
    </dgm:pt>
    <dgm:pt modelId="{0E22C498-594F-424A-A626-ABD910877E15}" type="pres">
      <dgm:prSet presAssocID="{3DD9F7B6-7D71-4E4D-BFD2-856F70FFFE9E}" presName="sibTrans" presStyleLbl="sibTrans2D1" presStyleIdx="0" presStyleCnt="0"/>
      <dgm:spPr/>
    </dgm:pt>
    <dgm:pt modelId="{81DA5BBE-E6F8-4F33-9833-B87490BCF4F3}" type="pres">
      <dgm:prSet presAssocID="{AEB4AA16-F1C4-47BA-B7A4-6CBEE9EC7FBD}" presName="compNode" presStyleCnt="0"/>
      <dgm:spPr/>
    </dgm:pt>
    <dgm:pt modelId="{C9C9C5CD-CA8B-4361-B198-9037C29D78C7}" type="pres">
      <dgm:prSet presAssocID="{AEB4AA16-F1C4-47BA-B7A4-6CBEE9EC7FBD}" presName="iconBgRect" presStyleLbl="bgShp" presStyleIdx="3" presStyleCnt="4"/>
      <dgm:spPr/>
    </dgm:pt>
    <dgm:pt modelId="{E7A4B724-63DE-4CF2-A272-67FD304B62D6}" type="pres">
      <dgm:prSet presAssocID="{AEB4AA16-F1C4-47BA-B7A4-6CBEE9EC7FB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mbulance"/>
        </a:ext>
      </dgm:extLst>
    </dgm:pt>
    <dgm:pt modelId="{AF891393-B761-486E-8EF7-FD8E9A46C9F7}" type="pres">
      <dgm:prSet presAssocID="{AEB4AA16-F1C4-47BA-B7A4-6CBEE9EC7FBD}" presName="spaceRect" presStyleCnt="0"/>
      <dgm:spPr/>
    </dgm:pt>
    <dgm:pt modelId="{7138E42D-D7F9-473B-9F74-6F7DCCA58652}" type="pres">
      <dgm:prSet presAssocID="{AEB4AA16-F1C4-47BA-B7A4-6CBEE9EC7FBD}" presName="textRect" presStyleLbl="revTx" presStyleIdx="3" presStyleCnt="4">
        <dgm:presLayoutVars>
          <dgm:chMax val="1"/>
          <dgm:chPref val="1"/>
        </dgm:presLayoutVars>
      </dgm:prSet>
      <dgm:spPr/>
    </dgm:pt>
  </dgm:ptLst>
  <dgm:cxnLst>
    <dgm:cxn modelId="{9D600614-0C16-47DC-A4B8-E0579225A86D}" type="presOf" srcId="{0A647761-3268-4B68-B099-BF74FE3B9ED5}" destId="{B14C2F9A-B12E-4897-AD33-B85642DE029D}" srcOrd="0" destOrd="0" presId="urn:microsoft.com/office/officeart/2018/2/layout/IconCircleList"/>
    <dgm:cxn modelId="{DDB44915-187F-4590-ADCB-198B15C88915}" type="presOf" srcId="{B40A2900-7A5A-4F01-96FA-6B3A5ABCED51}" destId="{0E1367EA-5B5C-47D2-B0DD-FE3253903977}" srcOrd="0" destOrd="0" presId="urn:microsoft.com/office/officeart/2018/2/layout/IconCircleList"/>
    <dgm:cxn modelId="{47A2BC23-DA63-4893-A977-2D4B6A368DD5}" type="presOf" srcId="{3DD9F7B6-7D71-4E4D-BFD2-856F70FFFE9E}" destId="{0E22C498-594F-424A-A626-ABD910877E15}" srcOrd="0" destOrd="0" presId="urn:microsoft.com/office/officeart/2018/2/layout/IconCircleList"/>
    <dgm:cxn modelId="{ECB9A23C-33C5-4B58-B5C0-B3F0F8494239}" type="presOf" srcId="{CE992EE8-202A-4091-A7D2-38EDB67E0576}" destId="{F552D96C-8896-4208-96FE-51517A5968FD}" srcOrd="0" destOrd="0" presId="urn:microsoft.com/office/officeart/2018/2/layout/IconCircleList"/>
    <dgm:cxn modelId="{97042760-0B73-4ADA-B703-32EC5E33BDFD}" srcId="{0A647761-3268-4B68-B099-BF74FE3B9ED5}" destId="{AEB4AA16-F1C4-47BA-B7A4-6CBEE9EC7FBD}" srcOrd="3" destOrd="0" parTransId="{7848620C-E635-4137-B45F-0F503C46C515}" sibTransId="{134E0F7C-3050-43B9-A683-127E0FDAF8A4}"/>
    <dgm:cxn modelId="{783C196D-44AD-4F5D-A9C1-C765A2087347}" type="presOf" srcId="{AEB4AA16-F1C4-47BA-B7A4-6CBEE9EC7FBD}" destId="{7138E42D-D7F9-473B-9F74-6F7DCCA58652}" srcOrd="0" destOrd="0" presId="urn:microsoft.com/office/officeart/2018/2/layout/IconCircleList"/>
    <dgm:cxn modelId="{877D514D-18BA-4AD5-BBA7-D07AC3EC9EE2}" type="presOf" srcId="{C404827A-21EC-48BB-B550-9A2E5B1077EA}" destId="{18DD9817-5BF7-4327-B4BC-7466441A70BD}" srcOrd="0" destOrd="0" presId="urn:microsoft.com/office/officeart/2018/2/layout/IconCircleList"/>
    <dgm:cxn modelId="{6BFF6655-B175-4462-B0EB-A70064687BA6}" srcId="{0A647761-3268-4B68-B099-BF74FE3B9ED5}" destId="{CE992EE8-202A-4091-A7D2-38EDB67E0576}" srcOrd="1" destOrd="0" parTransId="{B6688A0D-39CA-4B74-AA1E-D28FBDC5F44D}" sibTransId="{B40A2900-7A5A-4F01-96FA-6B3A5ABCED51}"/>
    <dgm:cxn modelId="{9417C0B2-F895-47BE-A0A3-350AB512AE6E}" type="presOf" srcId="{61C2FEB1-C864-4AA9-A7C8-0E2790151913}" destId="{E8E872C4-E356-431F-957C-418F42B97BC0}" srcOrd="0" destOrd="0" presId="urn:microsoft.com/office/officeart/2018/2/layout/IconCircleList"/>
    <dgm:cxn modelId="{9675F9D9-5AC1-4DD8-A744-C5C89800F8EC}" type="presOf" srcId="{F374DAC7-D597-439B-8F4D-B1E7D7945DD9}" destId="{57F19265-7D1E-4756-A95E-2F8F932CF60A}" srcOrd="0" destOrd="0" presId="urn:microsoft.com/office/officeart/2018/2/layout/IconCircleList"/>
    <dgm:cxn modelId="{024B82DA-A335-4AED-854F-7402AF150C4C}" srcId="{0A647761-3268-4B68-B099-BF74FE3B9ED5}" destId="{C404827A-21EC-48BB-B550-9A2E5B1077EA}" srcOrd="2" destOrd="0" parTransId="{D5495160-BA49-4B95-B571-828C831F2F8C}" sibTransId="{3DD9F7B6-7D71-4E4D-BFD2-856F70FFFE9E}"/>
    <dgm:cxn modelId="{469A62EC-863D-4249-B012-9A11DA54C185}" srcId="{0A647761-3268-4B68-B099-BF74FE3B9ED5}" destId="{61C2FEB1-C864-4AA9-A7C8-0E2790151913}" srcOrd="0" destOrd="0" parTransId="{C63F6251-1AAD-40FD-B9A1-E276D783175D}" sibTransId="{F374DAC7-D597-439B-8F4D-B1E7D7945DD9}"/>
    <dgm:cxn modelId="{DAAE1E9B-0ACF-44A3-80C9-BD86E02E78ED}" type="presParOf" srcId="{B14C2F9A-B12E-4897-AD33-B85642DE029D}" destId="{1249A8B1-D45F-4EC7-8345-BDA033AB5ED0}" srcOrd="0" destOrd="0" presId="urn:microsoft.com/office/officeart/2018/2/layout/IconCircleList"/>
    <dgm:cxn modelId="{3A2B39B8-DCB9-415C-98F6-3583064B9B43}" type="presParOf" srcId="{1249A8B1-D45F-4EC7-8345-BDA033AB5ED0}" destId="{32F974DF-E21C-41CF-A993-674C16550C30}" srcOrd="0" destOrd="0" presId="urn:microsoft.com/office/officeart/2018/2/layout/IconCircleList"/>
    <dgm:cxn modelId="{B098E3BA-1FD4-4AE1-AFDB-4CB940B0DC11}" type="presParOf" srcId="{32F974DF-E21C-41CF-A993-674C16550C30}" destId="{34D4AA22-9F76-46B4-90F1-8BC87AFB6888}" srcOrd="0" destOrd="0" presId="urn:microsoft.com/office/officeart/2018/2/layout/IconCircleList"/>
    <dgm:cxn modelId="{42F91A1D-0B69-4482-BA9E-36D0743EB1F2}" type="presParOf" srcId="{32F974DF-E21C-41CF-A993-674C16550C30}" destId="{01C90581-62C9-4050-983E-03352AF72B7B}" srcOrd="1" destOrd="0" presId="urn:microsoft.com/office/officeart/2018/2/layout/IconCircleList"/>
    <dgm:cxn modelId="{17EEF315-9774-4297-8F59-D261C6B6668B}" type="presParOf" srcId="{32F974DF-E21C-41CF-A993-674C16550C30}" destId="{FBA9C25D-86BD-47F3-87D4-0B39C07601AD}" srcOrd="2" destOrd="0" presId="urn:microsoft.com/office/officeart/2018/2/layout/IconCircleList"/>
    <dgm:cxn modelId="{3FEEE561-A227-4698-BF9F-4A7CB8624D4A}" type="presParOf" srcId="{32F974DF-E21C-41CF-A993-674C16550C30}" destId="{E8E872C4-E356-431F-957C-418F42B97BC0}" srcOrd="3" destOrd="0" presId="urn:microsoft.com/office/officeart/2018/2/layout/IconCircleList"/>
    <dgm:cxn modelId="{0D61A442-512D-427F-87B8-6D6699038A18}" type="presParOf" srcId="{1249A8B1-D45F-4EC7-8345-BDA033AB5ED0}" destId="{57F19265-7D1E-4756-A95E-2F8F932CF60A}" srcOrd="1" destOrd="0" presId="urn:microsoft.com/office/officeart/2018/2/layout/IconCircleList"/>
    <dgm:cxn modelId="{9BCBBC2B-2C07-450F-977C-A9106F7DB265}" type="presParOf" srcId="{1249A8B1-D45F-4EC7-8345-BDA033AB5ED0}" destId="{E757A8D6-C9C5-46BC-82B2-886DB316EAB5}" srcOrd="2" destOrd="0" presId="urn:microsoft.com/office/officeart/2018/2/layout/IconCircleList"/>
    <dgm:cxn modelId="{1F31CCAB-5174-4A70-8843-603C14BBA359}" type="presParOf" srcId="{E757A8D6-C9C5-46BC-82B2-886DB316EAB5}" destId="{9ECBEFF2-2AE0-417A-8101-E85443C646EC}" srcOrd="0" destOrd="0" presId="urn:microsoft.com/office/officeart/2018/2/layout/IconCircleList"/>
    <dgm:cxn modelId="{82D35754-1BAF-49FD-89CB-5435A1B4AF6A}" type="presParOf" srcId="{E757A8D6-C9C5-46BC-82B2-886DB316EAB5}" destId="{2EC6D4A4-49E3-4B46-ABD1-3B3EF0DB6366}" srcOrd="1" destOrd="0" presId="urn:microsoft.com/office/officeart/2018/2/layout/IconCircleList"/>
    <dgm:cxn modelId="{D62281D2-7B2A-47A3-809D-27106071BE0C}" type="presParOf" srcId="{E757A8D6-C9C5-46BC-82B2-886DB316EAB5}" destId="{DD4EC245-274E-411D-BE08-BF58A9B594A6}" srcOrd="2" destOrd="0" presId="urn:microsoft.com/office/officeart/2018/2/layout/IconCircleList"/>
    <dgm:cxn modelId="{59A364B6-4298-4FE7-8F21-598659ED28B1}" type="presParOf" srcId="{E757A8D6-C9C5-46BC-82B2-886DB316EAB5}" destId="{F552D96C-8896-4208-96FE-51517A5968FD}" srcOrd="3" destOrd="0" presId="urn:microsoft.com/office/officeart/2018/2/layout/IconCircleList"/>
    <dgm:cxn modelId="{14ED4421-1C69-4BFC-A10D-454BEECE84BB}" type="presParOf" srcId="{1249A8B1-D45F-4EC7-8345-BDA033AB5ED0}" destId="{0E1367EA-5B5C-47D2-B0DD-FE3253903977}" srcOrd="3" destOrd="0" presId="urn:microsoft.com/office/officeart/2018/2/layout/IconCircleList"/>
    <dgm:cxn modelId="{2477F829-7D88-47FD-BC0D-986EAFFA7362}" type="presParOf" srcId="{1249A8B1-D45F-4EC7-8345-BDA033AB5ED0}" destId="{5561D8F1-1BB1-4862-9F7F-1028D9102F82}" srcOrd="4" destOrd="0" presId="urn:microsoft.com/office/officeart/2018/2/layout/IconCircleList"/>
    <dgm:cxn modelId="{99D59A0E-E941-4894-962E-7760059DB6C8}" type="presParOf" srcId="{5561D8F1-1BB1-4862-9F7F-1028D9102F82}" destId="{54A657B2-E794-46EF-A2CB-55FA06885941}" srcOrd="0" destOrd="0" presId="urn:microsoft.com/office/officeart/2018/2/layout/IconCircleList"/>
    <dgm:cxn modelId="{94D58323-F4E7-4B39-B738-EB4FE7DD94E5}" type="presParOf" srcId="{5561D8F1-1BB1-4862-9F7F-1028D9102F82}" destId="{B8389DA5-6578-422F-95A4-3D5E1C59F81C}" srcOrd="1" destOrd="0" presId="urn:microsoft.com/office/officeart/2018/2/layout/IconCircleList"/>
    <dgm:cxn modelId="{3DD78912-7D48-4D4E-8C1C-4CEC5195C08A}" type="presParOf" srcId="{5561D8F1-1BB1-4862-9F7F-1028D9102F82}" destId="{2CB02DE8-3A9E-47B5-A2EE-F919CE21C7EF}" srcOrd="2" destOrd="0" presId="urn:microsoft.com/office/officeart/2018/2/layout/IconCircleList"/>
    <dgm:cxn modelId="{2309A352-4329-4602-B35E-C97CD82529F8}" type="presParOf" srcId="{5561D8F1-1BB1-4862-9F7F-1028D9102F82}" destId="{18DD9817-5BF7-4327-B4BC-7466441A70BD}" srcOrd="3" destOrd="0" presId="urn:microsoft.com/office/officeart/2018/2/layout/IconCircleList"/>
    <dgm:cxn modelId="{481A9095-3A44-4C1E-9791-2CDDDD2DFB99}" type="presParOf" srcId="{1249A8B1-D45F-4EC7-8345-BDA033AB5ED0}" destId="{0E22C498-594F-424A-A626-ABD910877E15}" srcOrd="5" destOrd="0" presId="urn:microsoft.com/office/officeart/2018/2/layout/IconCircleList"/>
    <dgm:cxn modelId="{F08B77D2-61E4-4A47-86A1-C5331E73612F}" type="presParOf" srcId="{1249A8B1-D45F-4EC7-8345-BDA033AB5ED0}" destId="{81DA5BBE-E6F8-4F33-9833-B87490BCF4F3}" srcOrd="6" destOrd="0" presId="urn:microsoft.com/office/officeart/2018/2/layout/IconCircleList"/>
    <dgm:cxn modelId="{EC70FC1E-552F-413F-8467-A5F68F78FCB2}" type="presParOf" srcId="{81DA5BBE-E6F8-4F33-9833-B87490BCF4F3}" destId="{C9C9C5CD-CA8B-4361-B198-9037C29D78C7}" srcOrd="0" destOrd="0" presId="urn:microsoft.com/office/officeart/2018/2/layout/IconCircleList"/>
    <dgm:cxn modelId="{26B37334-7BA9-4105-9889-60A9F0066AA7}" type="presParOf" srcId="{81DA5BBE-E6F8-4F33-9833-B87490BCF4F3}" destId="{E7A4B724-63DE-4CF2-A272-67FD304B62D6}" srcOrd="1" destOrd="0" presId="urn:microsoft.com/office/officeart/2018/2/layout/IconCircleList"/>
    <dgm:cxn modelId="{05F9A84D-1AE5-40E6-A463-4D411D4479FB}" type="presParOf" srcId="{81DA5BBE-E6F8-4F33-9833-B87490BCF4F3}" destId="{AF891393-B761-486E-8EF7-FD8E9A46C9F7}" srcOrd="2" destOrd="0" presId="urn:microsoft.com/office/officeart/2018/2/layout/IconCircleList"/>
    <dgm:cxn modelId="{8798A8AC-6911-4C91-9023-5A11598A1C89}" type="presParOf" srcId="{81DA5BBE-E6F8-4F33-9833-B87490BCF4F3}" destId="{7138E42D-D7F9-473B-9F74-6F7DCCA5865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430FC7-5459-4370-9AB0-9B127CCBDF5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9D89287-2EA7-49FD-B32F-54721E9DB56C}">
      <dgm:prSet/>
      <dgm:spPr/>
      <dgm:t>
        <a:bodyPr/>
        <a:lstStyle/>
        <a:p>
          <a:r>
            <a:rPr lang="en-US" b="1" u="sng" dirty="0">
              <a:solidFill>
                <a:schemeClr val="tx1"/>
              </a:solidFill>
            </a:rPr>
            <a:t>All</a:t>
          </a:r>
          <a:r>
            <a:rPr lang="en-US" dirty="0">
              <a:solidFill>
                <a:schemeClr val="tx1"/>
              </a:solidFill>
            </a:rPr>
            <a:t> staff:  Use good judgment when performing your assignments.  Do not attempt to perform your assignments if the fire or smoke makes it physically impossible</a:t>
          </a:r>
          <a:r>
            <a:rPr lang="en-US" dirty="0"/>
            <a:t>.</a:t>
          </a:r>
        </a:p>
      </dgm:t>
    </dgm:pt>
    <dgm:pt modelId="{7A2B69F2-7549-4C71-868A-EDF6BF48B8B2}" type="parTrans" cxnId="{E6AD43A3-2F25-48AA-A397-E7E71E69DD15}">
      <dgm:prSet/>
      <dgm:spPr/>
      <dgm:t>
        <a:bodyPr/>
        <a:lstStyle/>
        <a:p>
          <a:endParaRPr lang="en-US"/>
        </a:p>
      </dgm:t>
    </dgm:pt>
    <dgm:pt modelId="{2702209E-48C8-4978-BEB8-D6503A63B113}" type="sibTrans" cxnId="{E6AD43A3-2F25-48AA-A397-E7E71E69DD15}">
      <dgm:prSet/>
      <dgm:spPr/>
      <dgm:t>
        <a:bodyPr/>
        <a:lstStyle/>
        <a:p>
          <a:endParaRPr lang="en-US"/>
        </a:p>
      </dgm:t>
    </dgm:pt>
    <dgm:pt modelId="{90954A6E-DDE6-44AA-8414-DBF41F6F43D6}">
      <dgm:prSet/>
      <dgm:spPr/>
      <dgm:t>
        <a:bodyPr/>
        <a:lstStyle/>
        <a:p>
          <a:r>
            <a:rPr lang="en-US" u="sng" dirty="0">
              <a:solidFill>
                <a:schemeClr val="tx1"/>
              </a:solidFill>
            </a:rPr>
            <a:t>CALL IN ALARM</a:t>
          </a:r>
          <a:r>
            <a:rPr lang="en-US" dirty="0">
              <a:solidFill>
                <a:schemeClr val="tx1"/>
              </a:solidFill>
            </a:rPr>
            <a:t>  </a:t>
          </a:r>
          <a:r>
            <a:rPr lang="en-US" b="1" u="sng" dirty="0">
              <a:solidFill>
                <a:schemeClr val="tx1"/>
              </a:solidFill>
            </a:rPr>
            <a:t>All</a:t>
          </a:r>
          <a:r>
            <a:rPr lang="en-US" dirty="0">
              <a:solidFill>
                <a:schemeClr val="tx1"/>
              </a:solidFill>
            </a:rPr>
            <a:t> staff...When the fire alarm is for the laboratory, the fire department will send a response team directly to the back exit door to assist with any evacuations.  Staff (traffic controllers) are instructed to open the back exit door for the fire department.</a:t>
          </a:r>
        </a:p>
      </dgm:t>
    </dgm:pt>
    <dgm:pt modelId="{696E5EEF-D9E0-4CA6-A5D0-CF75FA066855}" type="parTrans" cxnId="{2E768CE0-3B1A-4178-87AD-371B231EF084}">
      <dgm:prSet/>
      <dgm:spPr/>
      <dgm:t>
        <a:bodyPr/>
        <a:lstStyle/>
        <a:p>
          <a:endParaRPr lang="en-US"/>
        </a:p>
      </dgm:t>
    </dgm:pt>
    <dgm:pt modelId="{E30D906C-4561-466F-93DA-494C409ED3B2}" type="sibTrans" cxnId="{2E768CE0-3B1A-4178-87AD-371B231EF084}">
      <dgm:prSet/>
      <dgm:spPr/>
      <dgm:t>
        <a:bodyPr/>
        <a:lstStyle/>
        <a:p>
          <a:endParaRPr lang="en-US"/>
        </a:p>
      </dgm:t>
    </dgm:pt>
    <dgm:pt modelId="{930A50C7-74C4-43DD-97FB-0D7BC5A739E3}" type="pres">
      <dgm:prSet presAssocID="{66430FC7-5459-4370-9AB0-9B127CCBDF54}" presName="root" presStyleCnt="0">
        <dgm:presLayoutVars>
          <dgm:dir/>
          <dgm:resizeHandles val="exact"/>
        </dgm:presLayoutVars>
      </dgm:prSet>
      <dgm:spPr/>
    </dgm:pt>
    <dgm:pt modelId="{835E814B-B575-4C25-B6F0-E92AF031F651}" type="pres">
      <dgm:prSet presAssocID="{79D89287-2EA7-49FD-B32F-54721E9DB56C}" presName="compNode" presStyleCnt="0"/>
      <dgm:spPr/>
    </dgm:pt>
    <dgm:pt modelId="{06542E30-E91A-489D-BF59-52894816CB4C}" type="pres">
      <dgm:prSet presAssocID="{79D89287-2EA7-49FD-B32F-54721E9DB56C}" presName="bgRect" presStyleLbl="bgShp" presStyleIdx="0" presStyleCnt="2"/>
      <dgm:spPr/>
    </dgm:pt>
    <dgm:pt modelId="{EA62B4DB-24F1-46D7-9EAA-FB595CFBBAE4}" type="pres">
      <dgm:prSet presAssocID="{79D89287-2EA7-49FD-B32F-54721E9DB56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o Smoking"/>
        </a:ext>
      </dgm:extLst>
    </dgm:pt>
    <dgm:pt modelId="{A5C929B8-C5F4-45EA-B0F3-D54B56BE5AC6}" type="pres">
      <dgm:prSet presAssocID="{79D89287-2EA7-49FD-B32F-54721E9DB56C}" presName="spaceRect" presStyleCnt="0"/>
      <dgm:spPr/>
    </dgm:pt>
    <dgm:pt modelId="{A2B4D447-D97E-42B4-9370-F6D2FD28127D}" type="pres">
      <dgm:prSet presAssocID="{79D89287-2EA7-49FD-B32F-54721E9DB56C}" presName="parTx" presStyleLbl="revTx" presStyleIdx="0" presStyleCnt="2">
        <dgm:presLayoutVars>
          <dgm:chMax val="0"/>
          <dgm:chPref val="0"/>
        </dgm:presLayoutVars>
      </dgm:prSet>
      <dgm:spPr/>
    </dgm:pt>
    <dgm:pt modelId="{0E200A56-2A3F-4B8B-96C6-A65E167BBA38}" type="pres">
      <dgm:prSet presAssocID="{2702209E-48C8-4978-BEB8-D6503A63B113}" presName="sibTrans" presStyleCnt="0"/>
      <dgm:spPr/>
    </dgm:pt>
    <dgm:pt modelId="{7672D442-2D4E-4938-AD3F-B5234FAD30AF}" type="pres">
      <dgm:prSet presAssocID="{90954A6E-DDE6-44AA-8414-DBF41F6F43D6}" presName="compNode" presStyleCnt="0"/>
      <dgm:spPr/>
    </dgm:pt>
    <dgm:pt modelId="{539BF732-1F1B-4AD4-8B88-2CC494EE708D}" type="pres">
      <dgm:prSet presAssocID="{90954A6E-DDE6-44AA-8414-DBF41F6F43D6}" presName="bgRect" presStyleLbl="bgShp" presStyleIdx="1" presStyleCnt="2"/>
      <dgm:spPr/>
    </dgm:pt>
    <dgm:pt modelId="{9385FF87-F791-4522-B17E-EEDB46025F26}" type="pres">
      <dgm:prSet presAssocID="{90954A6E-DDE6-44AA-8414-DBF41F6F43D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efighter"/>
        </a:ext>
      </dgm:extLst>
    </dgm:pt>
    <dgm:pt modelId="{1A8442A3-551B-4161-8DDF-65E5086788FA}" type="pres">
      <dgm:prSet presAssocID="{90954A6E-DDE6-44AA-8414-DBF41F6F43D6}" presName="spaceRect" presStyleCnt="0"/>
      <dgm:spPr/>
    </dgm:pt>
    <dgm:pt modelId="{38285E67-14B4-4B52-8224-ED772E359D9A}" type="pres">
      <dgm:prSet presAssocID="{90954A6E-DDE6-44AA-8414-DBF41F6F43D6}" presName="parTx" presStyleLbl="revTx" presStyleIdx="1" presStyleCnt="2">
        <dgm:presLayoutVars>
          <dgm:chMax val="0"/>
          <dgm:chPref val="0"/>
        </dgm:presLayoutVars>
      </dgm:prSet>
      <dgm:spPr/>
    </dgm:pt>
  </dgm:ptLst>
  <dgm:cxnLst>
    <dgm:cxn modelId="{6CB29F17-F13E-41C5-A5DA-F4811E369570}" type="presOf" srcId="{66430FC7-5459-4370-9AB0-9B127CCBDF54}" destId="{930A50C7-74C4-43DD-97FB-0D7BC5A739E3}" srcOrd="0" destOrd="0" presId="urn:microsoft.com/office/officeart/2018/2/layout/IconVerticalSolidList"/>
    <dgm:cxn modelId="{53B9AB78-E79A-442E-B205-E9F3857E9514}" type="presOf" srcId="{79D89287-2EA7-49FD-B32F-54721E9DB56C}" destId="{A2B4D447-D97E-42B4-9370-F6D2FD28127D}" srcOrd="0" destOrd="0" presId="urn:microsoft.com/office/officeart/2018/2/layout/IconVerticalSolidList"/>
    <dgm:cxn modelId="{E6AD43A3-2F25-48AA-A397-E7E71E69DD15}" srcId="{66430FC7-5459-4370-9AB0-9B127CCBDF54}" destId="{79D89287-2EA7-49FD-B32F-54721E9DB56C}" srcOrd="0" destOrd="0" parTransId="{7A2B69F2-7549-4C71-868A-EDF6BF48B8B2}" sibTransId="{2702209E-48C8-4978-BEB8-D6503A63B113}"/>
    <dgm:cxn modelId="{41AFF4CD-E2A2-4BD6-9CF8-A8DA065CECF9}" type="presOf" srcId="{90954A6E-DDE6-44AA-8414-DBF41F6F43D6}" destId="{38285E67-14B4-4B52-8224-ED772E359D9A}" srcOrd="0" destOrd="0" presId="urn:microsoft.com/office/officeart/2018/2/layout/IconVerticalSolidList"/>
    <dgm:cxn modelId="{2E768CE0-3B1A-4178-87AD-371B231EF084}" srcId="{66430FC7-5459-4370-9AB0-9B127CCBDF54}" destId="{90954A6E-DDE6-44AA-8414-DBF41F6F43D6}" srcOrd="1" destOrd="0" parTransId="{696E5EEF-D9E0-4CA6-A5D0-CF75FA066855}" sibTransId="{E30D906C-4561-466F-93DA-494C409ED3B2}"/>
    <dgm:cxn modelId="{4EC78354-B624-4FDA-93B4-772058B50E04}" type="presParOf" srcId="{930A50C7-74C4-43DD-97FB-0D7BC5A739E3}" destId="{835E814B-B575-4C25-B6F0-E92AF031F651}" srcOrd="0" destOrd="0" presId="urn:microsoft.com/office/officeart/2018/2/layout/IconVerticalSolidList"/>
    <dgm:cxn modelId="{9C1EC933-8B2B-457E-8DC6-C127DB2F0C06}" type="presParOf" srcId="{835E814B-B575-4C25-B6F0-E92AF031F651}" destId="{06542E30-E91A-489D-BF59-52894816CB4C}" srcOrd="0" destOrd="0" presId="urn:microsoft.com/office/officeart/2018/2/layout/IconVerticalSolidList"/>
    <dgm:cxn modelId="{2720167E-2077-4778-8419-C15535C0BD0F}" type="presParOf" srcId="{835E814B-B575-4C25-B6F0-E92AF031F651}" destId="{EA62B4DB-24F1-46D7-9EAA-FB595CFBBAE4}" srcOrd="1" destOrd="0" presId="urn:microsoft.com/office/officeart/2018/2/layout/IconVerticalSolidList"/>
    <dgm:cxn modelId="{BE0FF537-CA9A-4653-B11B-3F27FB4968B4}" type="presParOf" srcId="{835E814B-B575-4C25-B6F0-E92AF031F651}" destId="{A5C929B8-C5F4-45EA-B0F3-D54B56BE5AC6}" srcOrd="2" destOrd="0" presId="urn:microsoft.com/office/officeart/2018/2/layout/IconVerticalSolidList"/>
    <dgm:cxn modelId="{8728A6E7-0E25-4756-845A-CAF8808566BC}" type="presParOf" srcId="{835E814B-B575-4C25-B6F0-E92AF031F651}" destId="{A2B4D447-D97E-42B4-9370-F6D2FD28127D}" srcOrd="3" destOrd="0" presId="urn:microsoft.com/office/officeart/2018/2/layout/IconVerticalSolidList"/>
    <dgm:cxn modelId="{6C3805F8-B4F2-4DFA-AAB7-ED30DBCAF7BA}" type="presParOf" srcId="{930A50C7-74C4-43DD-97FB-0D7BC5A739E3}" destId="{0E200A56-2A3F-4B8B-96C6-A65E167BBA38}" srcOrd="1" destOrd="0" presId="urn:microsoft.com/office/officeart/2018/2/layout/IconVerticalSolidList"/>
    <dgm:cxn modelId="{86762155-CBB3-4055-8DB3-96F42B781B28}" type="presParOf" srcId="{930A50C7-74C4-43DD-97FB-0D7BC5A739E3}" destId="{7672D442-2D4E-4938-AD3F-B5234FAD30AF}" srcOrd="2" destOrd="0" presId="urn:microsoft.com/office/officeart/2018/2/layout/IconVerticalSolidList"/>
    <dgm:cxn modelId="{437C28CE-69A4-4EF0-A667-36CE07B94EC8}" type="presParOf" srcId="{7672D442-2D4E-4938-AD3F-B5234FAD30AF}" destId="{539BF732-1F1B-4AD4-8B88-2CC494EE708D}" srcOrd="0" destOrd="0" presId="urn:microsoft.com/office/officeart/2018/2/layout/IconVerticalSolidList"/>
    <dgm:cxn modelId="{1C1E7F5B-E2D0-4F93-A5A0-DD8FBFF5FB02}" type="presParOf" srcId="{7672D442-2D4E-4938-AD3F-B5234FAD30AF}" destId="{9385FF87-F791-4522-B17E-EEDB46025F26}" srcOrd="1" destOrd="0" presId="urn:microsoft.com/office/officeart/2018/2/layout/IconVerticalSolidList"/>
    <dgm:cxn modelId="{5688A20B-40E7-43D4-8790-F952225E308C}" type="presParOf" srcId="{7672D442-2D4E-4938-AD3F-B5234FAD30AF}" destId="{1A8442A3-551B-4161-8DDF-65E5086788FA}" srcOrd="2" destOrd="0" presId="urn:microsoft.com/office/officeart/2018/2/layout/IconVerticalSolidList"/>
    <dgm:cxn modelId="{721EF21B-51B1-474E-BDED-685D51A4A103}" type="presParOf" srcId="{7672D442-2D4E-4938-AD3F-B5234FAD30AF}" destId="{38285E67-14B4-4B52-8224-ED772E359D9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E684B3-25F0-4547-AD12-882D5FAB023A}"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36854F0A-5EC7-4F8D-9FE4-523473DE1935}">
      <dgm:prSet/>
      <dgm:spPr/>
      <dgm:t>
        <a:bodyPr/>
        <a:lstStyle/>
        <a:p>
          <a:r>
            <a:rPr lang="en-US" dirty="0"/>
            <a:t>Observe OSHA’s Permissible Exposure Limits (PELs), the American Conference of Governmental Industrial Hygienists’ Threshold Limit Values (TLVs) as per SDS</a:t>
          </a:r>
        </a:p>
      </dgm:t>
    </dgm:pt>
    <dgm:pt modelId="{62F1446E-5783-4C88-8131-9107FB35EB4D}" type="parTrans" cxnId="{DD591CF5-AAD6-4340-987F-E35AAAE913D5}">
      <dgm:prSet/>
      <dgm:spPr/>
      <dgm:t>
        <a:bodyPr/>
        <a:lstStyle/>
        <a:p>
          <a:endParaRPr lang="en-US"/>
        </a:p>
      </dgm:t>
    </dgm:pt>
    <dgm:pt modelId="{02A72816-1392-43A3-8EFB-3FCEBD6B37A2}" type="sibTrans" cxnId="{DD591CF5-AAD6-4340-987F-E35AAAE913D5}">
      <dgm:prSet/>
      <dgm:spPr/>
      <dgm:t>
        <a:bodyPr/>
        <a:lstStyle/>
        <a:p>
          <a:endParaRPr lang="en-US"/>
        </a:p>
      </dgm:t>
    </dgm:pt>
    <dgm:pt modelId="{ADE3ED2A-4317-48A3-A78E-800E93EB1832}">
      <dgm:prSet/>
      <dgm:spPr/>
      <dgm:t>
        <a:bodyPr/>
        <a:lstStyle/>
        <a:p>
          <a:r>
            <a:rPr lang="en-US"/>
            <a:t>Never consuming anything by mouth while in the Laboratory</a:t>
          </a:r>
        </a:p>
      </dgm:t>
    </dgm:pt>
    <dgm:pt modelId="{6F9E6AAD-BF3F-4111-997A-E5AE9C21A675}" type="parTrans" cxnId="{8608343C-B2C8-433B-8772-AEE9D462839D}">
      <dgm:prSet/>
      <dgm:spPr/>
      <dgm:t>
        <a:bodyPr/>
        <a:lstStyle/>
        <a:p>
          <a:endParaRPr lang="en-US"/>
        </a:p>
      </dgm:t>
    </dgm:pt>
    <dgm:pt modelId="{464DE141-AA3A-4E2C-B713-4A93D4E575F5}" type="sibTrans" cxnId="{8608343C-B2C8-433B-8772-AEE9D462839D}">
      <dgm:prSet/>
      <dgm:spPr/>
      <dgm:t>
        <a:bodyPr/>
        <a:lstStyle/>
        <a:p>
          <a:endParaRPr lang="en-US"/>
        </a:p>
      </dgm:t>
    </dgm:pt>
    <dgm:pt modelId="{754D61E2-C83E-429D-B5CD-583EC520BFB8}">
      <dgm:prSet/>
      <dgm:spPr/>
      <dgm:t>
        <a:bodyPr/>
        <a:lstStyle/>
        <a:p>
          <a:r>
            <a:rPr lang="en-US"/>
            <a:t>Keeping all reagent and chemical container closures tight </a:t>
          </a:r>
        </a:p>
      </dgm:t>
    </dgm:pt>
    <dgm:pt modelId="{00149EDD-CA61-4789-929A-A90933EB5AAA}" type="parTrans" cxnId="{499B5C0D-69A5-4034-BA70-55369BA77B1B}">
      <dgm:prSet/>
      <dgm:spPr/>
      <dgm:t>
        <a:bodyPr/>
        <a:lstStyle/>
        <a:p>
          <a:endParaRPr lang="en-US"/>
        </a:p>
      </dgm:t>
    </dgm:pt>
    <dgm:pt modelId="{8971D720-80EE-48F0-8173-65A95DFDFDAA}" type="sibTrans" cxnId="{499B5C0D-69A5-4034-BA70-55369BA77B1B}">
      <dgm:prSet/>
      <dgm:spPr/>
      <dgm:t>
        <a:bodyPr/>
        <a:lstStyle/>
        <a:p>
          <a:endParaRPr lang="en-US"/>
        </a:p>
      </dgm:t>
    </dgm:pt>
    <dgm:pt modelId="{7F7BFAB5-EB65-46D1-B2EE-FCFB70495F69}">
      <dgm:prSet/>
      <dgm:spPr/>
      <dgm:t>
        <a:bodyPr/>
        <a:lstStyle/>
        <a:p>
          <a:r>
            <a:rPr lang="en-US"/>
            <a:t>Transporting “working” quantities of chemicals from their bulk storage containers into the Laboratory</a:t>
          </a:r>
        </a:p>
      </dgm:t>
    </dgm:pt>
    <dgm:pt modelId="{0C987411-E58B-4013-BA13-586898C6E8FB}" type="parTrans" cxnId="{58FC3A28-6FFF-419E-9A68-3B609A4E28AB}">
      <dgm:prSet/>
      <dgm:spPr/>
      <dgm:t>
        <a:bodyPr/>
        <a:lstStyle/>
        <a:p>
          <a:endParaRPr lang="en-US"/>
        </a:p>
      </dgm:t>
    </dgm:pt>
    <dgm:pt modelId="{33825B8D-1D86-4296-9E4C-36CA2F0DFD1E}" type="sibTrans" cxnId="{58FC3A28-6FFF-419E-9A68-3B609A4E28AB}">
      <dgm:prSet/>
      <dgm:spPr/>
      <dgm:t>
        <a:bodyPr/>
        <a:lstStyle/>
        <a:p>
          <a:endParaRPr lang="en-US"/>
        </a:p>
      </dgm:t>
    </dgm:pt>
    <dgm:pt modelId="{1302895C-E22C-41E2-A03C-B8F7603C4087}">
      <dgm:prSet/>
      <dgm:spPr/>
      <dgm:t>
        <a:bodyPr/>
        <a:lstStyle/>
        <a:p>
          <a:r>
            <a:rPr lang="en-US"/>
            <a:t>Resealing chemical containers as soon as possible after use.</a:t>
          </a:r>
        </a:p>
      </dgm:t>
    </dgm:pt>
    <dgm:pt modelId="{4CBCAF87-4C5B-4FAC-8F49-02E043AC5AA3}" type="parTrans" cxnId="{1591DC74-A254-4C0B-8A15-6CA9E6F2916C}">
      <dgm:prSet/>
      <dgm:spPr/>
      <dgm:t>
        <a:bodyPr/>
        <a:lstStyle/>
        <a:p>
          <a:endParaRPr lang="en-US"/>
        </a:p>
      </dgm:t>
    </dgm:pt>
    <dgm:pt modelId="{5201F31A-417E-4C4F-910C-7A5E6542CD83}" type="sibTrans" cxnId="{1591DC74-A254-4C0B-8A15-6CA9E6F2916C}">
      <dgm:prSet/>
      <dgm:spPr/>
      <dgm:t>
        <a:bodyPr/>
        <a:lstStyle/>
        <a:p>
          <a:endParaRPr lang="en-US"/>
        </a:p>
      </dgm:t>
    </dgm:pt>
    <dgm:pt modelId="{782AB8CA-7C1F-4C42-860F-35380B12B776}">
      <dgm:prSet/>
      <dgm:spPr/>
      <dgm:t>
        <a:bodyPr/>
        <a:lstStyle/>
        <a:p>
          <a:r>
            <a:rPr lang="en-US"/>
            <a:t>Label reagents and solutions properly. Label and date containers to identify contents and provide warnings. Do not remove or deface labels on original containers. Never fill a container with a material other than that called for on the label.</a:t>
          </a:r>
        </a:p>
      </dgm:t>
    </dgm:pt>
    <dgm:pt modelId="{BC7F8481-7ED8-4705-B74F-F056981BBEEF}" type="parTrans" cxnId="{8B617FB6-5165-45D9-92D0-2D8677D4629B}">
      <dgm:prSet/>
      <dgm:spPr/>
      <dgm:t>
        <a:bodyPr/>
        <a:lstStyle/>
        <a:p>
          <a:endParaRPr lang="en-US"/>
        </a:p>
      </dgm:t>
    </dgm:pt>
    <dgm:pt modelId="{3CFF9E37-BDFC-49A1-A978-2E1359658CD9}" type="sibTrans" cxnId="{8B617FB6-5165-45D9-92D0-2D8677D4629B}">
      <dgm:prSet/>
      <dgm:spPr/>
      <dgm:t>
        <a:bodyPr/>
        <a:lstStyle/>
        <a:p>
          <a:endParaRPr lang="en-US"/>
        </a:p>
      </dgm:t>
    </dgm:pt>
    <dgm:pt modelId="{58101957-4140-465F-B29D-5330164CD770}">
      <dgm:prSet/>
      <dgm:spPr/>
      <dgm:t>
        <a:bodyPr/>
        <a:lstStyle/>
        <a:p>
          <a:r>
            <a:rPr lang="en-US"/>
            <a:t>A secondary container needs to be labeled with the chemical identity, concentration, route of entry, health hazard, physical hazard, target organs affected, lab name, lot number, expiration date, OR:</a:t>
          </a:r>
        </a:p>
      </dgm:t>
    </dgm:pt>
    <dgm:pt modelId="{E8925D05-B2DD-49C8-9A15-718CE88ECDCA}" type="parTrans" cxnId="{4F9017C8-2BAC-4791-B756-A8ADBE34C84A}">
      <dgm:prSet/>
      <dgm:spPr/>
      <dgm:t>
        <a:bodyPr/>
        <a:lstStyle/>
        <a:p>
          <a:endParaRPr lang="en-US"/>
        </a:p>
      </dgm:t>
    </dgm:pt>
    <dgm:pt modelId="{F9AEE2F9-96A5-4F96-A140-CE6E6471D133}" type="sibTrans" cxnId="{4F9017C8-2BAC-4791-B756-A8ADBE34C84A}">
      <dgm:prSet/>
      <dgm:spPr/>
      <dgm:t>
        <a:bodyPr/>
        <a:lstStyle/>
        <a:p>
          <a:endParaRPr lang="en-US"/>
        </a:p>
      </dgm:t>
    </dgm:pt>
    <dgm:pt modelId="{30111720-5A5D-4DEF-99A0-0C824ABB6437}">
      <dgm:prSet/>
      <dgm:spPr/>
      <dgm:t>
        <a:bodyPr/>
        <a:lstStyle/>
        <a:p>
          <a:r>
            <a:rPr lang="en-US"/>
            <a:t>The chemical identity and a filled-out NFPA warning diamond  OR:  The chemical identity and a filled-out HMIS warning label. (see below)</a:t>
          </a:r>
        </a:p>
      </dgm:t>
    </dgm:pt>
    <dgm:pt modelId="{304858DF-20A5-40F5-B393-4CB14A6BB984}" type="parTrans" cxnId="{64E6B494-02BD-416A-942F-C5D57CFC6B86}">
      <dgm:prSet/>
      <dgm:spPr/>
      <dgm:t>
        <a:bodyPr/>
        <a:lstStyle/>
        <a:p>
          <a:endParaRPr lang="en-US"/>
        </a:p>
      </dgm:t>
    </dgm:pt>
    <dgm:pt modelId="{53D9CA54-4697-4791-B64F-FB3D17B488C8}" type="sibTrans" cxnId="{64E6B494-02BD-416A-942F-C5D57CFC6B86}">
      <dgm:prSet/>
      <dgm:spPr/>
      <dgm:t>
        <a:bodyPr/>
        <a:lstStyle/>
        <a:p>
          <a:endParaRPr lang="en-US"/>
        </a:p>
      </dgm:t>
    </dgm:pt>
    <dgm:pt modelId="{621B3EBD-94A6-4549-A327-494555636385}" type="pres">
      <dgm:prSet presAssocID="{0CE684B3-25F0-4547-AD12-882D5FAB023A}" presName="linear" presStyleCnt="0">
        <dgm:presLayoutVars>
          <dgm:animLvl val="lvl"/>
          <dgm:resizeHandles val="exact"/>
        </dgm:presLayoutVars>
      </dgm:prSet>
      <dgm:spPr/>
    </dgm:pt>
    <dgm:pt modelId="{27D9D767-ACEC-432D-932E-66EC44B652CC}" type="pres">
      <dgm:prSet presAssocID="{36854F0A-5EC7-4F8D-9FE4-523473DE1935}" presName="parentText" presStyleLbl="node1" presStyleIdx="0" presStyleCnt="8">
        <dgm:presLayoutVars>
          <dgm:chMax val="0"/>
          <dgm:bulletEnabled val="1"/>
        </dgm:presLayoutVars>
      </dgm:prSet>
      <dgm:spPr/>
    </dgm:pt>
    <dgm:pt modelId="{8F854F6D-DA8A-45FF-91F4-4A18DE210521}" type="pres">
      <dgm:prSet presAssocID="{02A72816-1392-43A3-8EFB-3FCEBD6B37A2}" presName="spacer" presStyleCnt="0"/>
      <dgm:spPr/>
    </dgm:pt>
    <dgm:pt modelId="{BE49EB36-DD64-40A6-A3BE-E05641F1B41E}" type="pres">
      <dgm:prSet presAssocID="{ADE3ED2A-4317-48A3-A78E-800E93EB1832}" presName="parentText" presStyleLbl="node1" presStyleIdx="1" presStyleCnt="8">
        <dgm:presLayoutVars>
          <dgm:chMax val="0"/>
          <dgm:bulletEnabled val="1"/>
        </dgm:presLayoutVars>
      </dgm:prSet>
      <dgm:spPr/>
    </dgm:pt>
    <dgm:pt modelId="{4F91791D-B12D-4646-BC8E-6C814FF8B943}" type="pres">
      <dgm:prSet presAssocID="{464DE141-AA3A-4E2C-B713-4A93D4E575F5}" presName="spacer" presStyleCnt="0"/>
      <dgm:spPr/>
    </dgm:pt>
    <dgm:pt modelId="{D967302D-EA33-43C7-82E1-C56D1D33E7BB}" type="pres">
      <dgm:prSet presAssocID="{754D61E2-C83E-429D-B5CD-583EC520BFB8}" presName="parentText" presStyleLbl="node1" presStyleIdx="2" presStyleCnt="8">
        <dgm:presLayoutVars>
          <dgm:chMax val="0"/>
          <dgm:bulletEnabled val="1"/>
        </dgm:presLayoutVars>
      </dgm:prSet>
      <dgm:spPr/>
    </dgm:pt>
    <dgm:pt modelId="{25E1932A-11CD-44D4-9643-E6D4DCA6CE4B}" type="pres">
      <dgm:prSet presAssocID="{8971D720-80EE-48F0-8173-65A95DFDFDAA}" presName="spacer" presStyleCnt="0"/>
      <dgm:spPr/>
    </dgm:pt>
    <dgm:pt modelId="{3DBC1B92-F739-45ED-8EB9-237A83472206}" type="pres">
      <dgm:prSet presAssocID="{7F7BFAB5-EB65-46D1-B2EE-FCFB70495F69}" presName="parentText" presStyleLbl="node1" presStyleIdx="3" presStyleCnt="8">
        <dgm:presLayoutVars>
          <dgm:chMax val="0"/>
          <dgm:bulletEnabled val="1"/>
        </dgm:presLayoutVars>
      </dgm:prSet>
      <dgm:spPr/>
    </dgm:pt>
    <dgm:pt modelId="{D9371A47-2BAF-48F2-8CF8-84F8CC99CA09}" type="pres">
      <dgm:prSet presAssocID="{33825B8D-1D86-4296-9E4C-36CA2F0DFD1E}" presName="spacer" presStyleCnt="0"/>
      <dgm:spPr/>
    </dgm:pt>
    <dgm:pt modelId="{76FA5C85-D60D-4BA5-86C5-E0C39D8ED373}" type="pres">
      <dgm:prSet presAssocID="{1302895C-E22C-41E2-A03C-B8F7603C4087}" presName="parentText" presStyleLbl="node1" presStyleIdx="4" presStyleCnt="8">
        <dgm:presLayoutVars>
          <dgm:chMax val="0"/>
          <dgm:bulletEnabled val="1"/>
        </dgm:presLayoutVars>
      </dgm:prSet>
      <dgm:spPr/>
    </dgm:pt>
    <dgm:pt modelId="{71D5F767-FE0D-480E-ACB5-286EDA5F7EBD}" type="pres">
      <dgm:prSet presAssocID="{5201F31A-417E-4C4F-910C-7A5E6542CD83}" presName="spacer" presStyleCnt="0"/>
      <dgm:spPr/>
    </dgm:pt>
    <dgm:pt modelId="{624318D8-57AF-441D-8E90-CF237B2510A5}" type="pres">
      <dgm:prSet presAssocID="{782AB8CA-7C1F-4C42-860F-35380B12B776}" presName="parentText" presStyleLbl="node1" presStyleIdx="5" presStyleCnt="8">
        <dgm:presLayoutVars>
          <dgm:chMax val="0"/>
          <dgm:bulletEnabled val="1"/>
        </dgm:presLayoutVars>
      </dgm:prSet>
      <dgm:spPr/>
    </dgm:pt>
    <dgm:pt modelId="{E386D64F-9164-4794-BF5B-C0DB599284EF}" type="pres">
      <dgm:prSet presAssocID="{3CFF9E37-BDFC-49A1-A978-2E1359658CD9}" presName="spacer" presStyleCnt="0"/>
      <dgm:spPr/>
    </dgm:pt>
    <dgm:pt modelId="{18AF8C63-6BDF-4474-9FF4-9ACC6680D6F8}" type="pres">
      <dgm:prSet presAssocID="{58101957-4140-465F-B29D-5330164CD770}" presName="parentText" presStyleLbl="node1" presStyleIdx="6" presStyleCnt="8">
        <dgm:presLayoutVars>
          <dgm:chMax val="0"/>
          <dgm:bulletEnabled val="1"/>
        </dgm:presLayoutVars>
      </dgm:prSet>
      <dgm:spPr/>
    </dgm:pt>
    <dgm:pt modelId="{729171E5-8D17-413C-B41D-027F95A0ACA6}" type="pres">
      <dgm:prSet presAssocID="{F9AEE2F9-96A5-4F96-A140-CE6E6471D133}" presName="spacer" presStyleCnt="0"/>
      <dgm:spPr/>
    </dgm:pt>
    <dgm:pt modelId="{8076F91E-B50E-4FE3-B2E9-FD29DC62A15E}" type="pres">
      <dgm:prSet presAssocID="{30111720-5A5D-4DEF-99A0-0C824ABB6437}" presName="parentText" presStyleLbl="node1" presStyleIdx="7" presStyleCnt="8">
        <dgm:presLayoutVars>
          <dgm:chMax val="0"/>
          <dgm:bulletEnabled val="1"/>
        </dgm:presLayoutVars>
      </dgm:prSet>
      <dgm:spPr/>
    </dgm:pt>
  </dgm:ptLst>
  <dgm:cxnLst>
    <dgm:cxn modelId="{0B8CDD02-533B-4C67-8224-F536C84519E3}" type="presOf" srcId="{754D61E2-C83E-429D-B5CD-583EC520BFB8}" destId="{D967302D-EA33-43C7-82E1-C56D1D33E7BB}" srcOrd="0" destOrd="0" presId="urn:microsoft.com/office/officeart/2005/8/layout/vList2"/>
    <dgm:cxn modelId="{499B5C0D-69A5-4034-BA70-55369BA77B1B}" srcId="{0CE684B3-25F0-4547-AD12-882D5FAB023A}" destId="{754D61E2-C83E-429D-B5CD-583EC520BFB8}" srcOrd="2" destOrd="0" parTransId="{00149EDD-CA61-4789-929A-A90933EB5AAA}" sibTransId="{8971D720-80EE-48F0-8173-65A95DFDFDAA}"/>
    <dgm:cxn modelId="{58FC3A28-6FFF-419E-9A68-3B609A4E28AB}" srcId="{0CE684B3-25F0-4547-AD12-882D5FAB023A}" destId="{7F7BFAB5-EB65-46D1-B2EE-FCFB70495F69}" srcOrd="3" destOrd="0" parTransId="{0C987411-E58B-4013-BA13-586898C6E8FB}" sibTransId="{33825B8D-1D86-4296-9E4C-36CA2F0DFD1E}"/>
    <dgm:cxn modelId="{CC1B542F-44B8-4904-BD90-8049E8A3859E}" type="presOf" srcId="{0CE684B3-25F0-4547-AD12-882D5FAB023A}" destId="{621B3EBD-94A6-4549-A327-494555636385}" srcOrd="0" destOrd="0" presId="urn:microsoft.com/office/officeart/2005/8/layout/vList2"/>
    <dgm:cxn modelId="{8608343C-B2C8-433B-8772-AEE9D462839D}" srcId="{0CE684B3-25F0-4547-AD12-882D5FAB023A}" destId="{ADE3ED2A-4317-48A3-A78E-800E93EB1832}" srcOrd="1" destOrd="0" parTransId="{6F9E6AAD-BF3F-4111-997A-E5AE9C21A675}" sibTransId="{464DE141-AA3A-4E2C-B713-4A93D4E575F5}"/>
    <dgm:cxn modelId="{82093342-4BE6-41E9-B938-89F7ADFE4E2D}" type="presOf" srcId="{7F7BFAB5-EB65-46D1-B2EE-FCFB70495F69}" destId="{3DBC1B92-F739-45ED-8EB9-237A83472206}" srcOrd="0" destOrd="0" presId="urn:microsoft.com/office/officeart/2005/8/layout/vList2"/>
    <dgm:cxn modelId="{A208BB4A-1FE2-4D81-916D-ECCD374AF6AB}" type="presOf" srcId="{ADE3ED2A-4317-48A3-A78E-800E93EB1832}" destId="{BE49EB36-DD64-40A6-A3BE-E05641F1B41E}" srcOrd="0" destOrd="0" presId="urn:microsoft.com/office/officeart/2005/8/layout/vList2"/>
    <dgm:cxn modelId="{53D0AF4C-DA62-4200-AD18-163A8FC083A2}" type="presOf" srcId="{30111720-5A5D-4DEF-99A0-0C824ABB6437}" destId="{8076F91E-B50E-4FE3-B2E9-FD29DC62A15E}" srcOrd="0" destOrd="0" presId="urn:microsoft.com/office/officeart/2005/8/layout/vList2"/>
    <dgm:cxn modelId="{14BC5754-EDB8-4EA7-B484-60F2142344E4}" type="presOf" srcId="{1302895C-E22C-41E2-A03C-B8F7603C4087}" destId="{76FA5C85-D60D-4BA5-86C5-E0C39D8ED373}" srcOrd="0" destOrd="0" presId="urn:microsoft.com/office/officeart/2005/8/layout/vList2"/>
    <dgm:cxn modelId="{1591DC74-A254-4C0B-8A15-6CA9E6F2916C}" srcId="{0CE684B3-25F0-4547-AD12-882D5FAB023A}" destId="{1302895C-E22C-41E2-A03C-B8F7603C4087}" srcOrd="4" destOrd="0" parTransId="{4CBCAF87-4C5B-4FAC-8F49-02E043AC5AA3}" sibTransId="{5201F31A-417E-4C4F-910C-7A5E6542CD83}"/>
    <dgm:cxn modelId="{64E6B494-02BD-416A-942F-C5D57CFC6B86}" srcId="{0CE684B3-25F0-4547-AD12-882D5FAB023A}" destId="{30111720-5A5D-4DEF-99A0-0C824ABB6437}" srcOrd="7" destOrd="0" parTransId="{304858DF-20A5-40F5-B393-4CB14A6BB984}" sibTransId="{53D9CA54-4697-4791-B64F-FB3D17B488C8}"/>
    <dgm:cxn modelId="{8B617FB6-5165-45D9-92D0-2D8677D4629B}" srcId="{0CE684B3-25F0-4547-AD12-882D5FAB023A}" destId="{782AB8CA-7C1F-4C42-860F-35380B12B776}" srcOrd="5" destOrd="0" parTransId="{BC7F8481-7ED8-4705-B74F-F056981BBEEF}" sibTransId="{3CFF9E37-BDFC-49A1-A978-2E1359658CD9}"/>
    <dgm:cxn modelId="{A4650DBB-8A28-4579-8C01-7223267E22CA}" type="presOf" srcId="{36854F0A-5EC7-4F8D-9FE4-523473DE1935}" destId="{27D9D767-ACEC-432D-932E-66EC44B652CC}" srcOrd="0" destOrd="0" presId="urn:microsoft.com/office/officeart/2005/8/layout/vList2"/>
    <dgm:cxn modelId="{4F9017C8-2BAC-4791-B756-A8ADBE34C84A}" srcId="{0CE684B3-25F0-4547-AD12-882D5FAB023A}" destId="{58101957-4140-465F-B29D-5330164CD770}" srcOrd="6" destOrd="0" parTransId="{E8925D05-B2DD-49C8-9A15-718CE88ECDCA}" sibTransId="{F9AEE2F9-96A5-4F96-A140-CE6E6471D133}"/>
    <dgm:cxn modelId="{EB225DCC-152A-4193-9812-51E607637328}" type="presOf" srcId="{782AB8CA-7C1F-4C42-860F-35380B12B776}" destId="{624318D8-57AF-441D-8E90-CF237B2510A5}" srcOrd="0" destOrd="0" presId="urn:microsoft.com/office/officeart/2005/8/layout/vList2"/>
    <dgm:cxn modelId="{A3AB11DD-43C2-4B20-A72A-AED0587E0CD3}" type="presOf" srcId="{58101957-4140-465F-B29D-5330164CD770}" destId="{18AF8C63-6BDF-4474-9FF4-9ACC6680D6F8}" srcOrd="0" destOrd="0" presId="urn:microsoft.com/office/officeart/2005/8/layout/vList2"/>
    <dgm:cxn modelId="{DD591CF5-AAD6-4340-987F-E35AAAE913D5}" srcId="{0CE684B3-25F0-4547-AD12-882D5FAB023A}" destId="{36854F0A-5EC7-4F8D-9FE4-523473DE1935}" srcOrd="0" destOrd="0" parTransId="{62F1446E-5783-4C88-8131-9107FB35EB4D}" sibTransId="{02A72816-1392-43A3-8EFB-3FCEBD6B37A2}"/>
    <dgm:cxn modelId="{6CF4639C-2B47-44D1-A403-73F2D4166201}" type="presParOf" srcId="{621B3EBD-94A6-4549-A327-494555636385}" destId="{27D9D767-ACEC-432D-932E-66EC44B652CC}" srcOrd="0" destOrd="0" presId="urn:microsoft.com/office/officeart/2005/8/layout/vList2"/>
    <dgm:cxn modelId="{04168E08-7FA9-4407-9E16-2C11F3DC4929}" type="presParOf" srcId="{621B3EBD-94A6-4549-A327-494555636385}" destId="{8F854F6D-DA8A-45FF-91F4-4A18DE210521}" srcOrd="1" destOrd="0" presId="urn:microsoft.com/office/officeart/2005/8/layout/vList2"/>
    <dgm:cxn modelId="{097C1ED3-22B6-4C50-A6FE-7056D48ADD58}" type="presParOf" srcId="{621B3EBD-94A6-4549-A327-494555636385}" destId="{BE49EB36-DD64-40A6-A3BE-E05641F1B41E}" srcOrd="2" destOrd="0" presId="urn:microsoft.com/office/officeart/2005/8/layout/vList2"/>
    <dgm:cxn modelId="{9DCAD18E-62EC-4364-B419-1E5A9753C3A5}" type="presParOf" srcId="{621B3EBD-94A6-4549-A327-494555636385}" destId="{4F91791D-B12D-4646-BC8E-6C814FF8B943}" srcOrd="3" destOrd="0" presId="urn:microsoft.com/office/officeart/2005/8/layout/vList2"/>
    <dgm:cxn modelId="{8BEEA800-645E-4CB3-B1BE-DE1A9415E4CF}" type="presParOf" srcId="{621B3EBD-94A6-4549-A327-494555636385}" destId="{D967302D-EA33-43C7-82E1-C56D1D33E7BB}" srcOrd="4" destOrd="0" presId="urn:microsoft.com/office/officeart/2005/8/layout/vList2"/>
    <dgm:cxn modelId="{EE39244A-EA59-4D78-8E12-40D8073968AB}" type="presParOf" srcId="{621B3EBD-94A6-4549-A327-494555636385}" destId="{25E1932A-11CD-44D4-9643-E6D4DCA6CE4B}" srcOrd="5" destOrd="0" presId="urn:microsoft.com/office/officeart/2005/8/layout/vList2"/>
    <dgm:cxn modelId="{14687013-D14D-482E-88C2-ACB655150E0A}" type="presParOf" srcId="{621B3EBD-94A6-4549-A327-494555636385}" destId="{3DBC1B92-F739-45ED-8EB9-237A83472206}" srcOrd="6" destOrd="0" presId="urn:microsoft.com/office/officeart/2005/8/layout/vList2"/>
    <dgm:cxn modelId="{24153C83-420E-418B-90CF-5A32CCDC6EB0}" type="presParOf" srcId="{621B3EBD-94A6-4549-A327-494555636385}" destId="{D9371A47-2BAF-48F2-8CF8-84F8CC99CA09}" srcOrd="7" destOrd="0" presId="urn:microsoft.com/office/officeart/2005/8/layout/vList2"/>
    <dgm:cxn modelId="{34A9E401-1166-4BD0-BFFB-E746CF8A27A5}" type="presParOf" srcId="{621B3EBD-94A6-4549-A327-494555636385}" destId="{76FA5C85-D60D-4BA5-86C5-E0C39D8ED373}" srcOrd="8" destOrd="0" presId="urn:microsoft.com/office/officeart/2005/8/layout/vList2"/>
    <dgm:cxn modelId="{665C167A-AC48-40F1-97C6-CC193A9CF671}" type="presParOf" srcId="{621B3EBD-94A6-4549-A327-494555636385}" destId="{71D5F767-FE0D-480E-ACB5-286EDA5F7EBD}" srcOrd="9" destOrd="0" presId="urn:microsoft.com/office/officeart/2005/8/layout/vList2"/>
    <dgm:cxn modelId="{A66BBBFC-1528-4547-94EB-7DE7E2D6A215}" type="presParOf" srcId="{621B3EBD-94A6-4549-A327-494555636385}" destId="{624318D8-57AF-441D-8E90-CF237B2510A5}" srcOrd="10" destOrd="0" presId="urn:microsoft.com/office/officeart/2005/8/layout/vList2"/>
    <dgm:cxn modelId="{9C2DC5BE-FCF9-4F36-8F3D-A714CE867EAE}" type="presParOf" srcId="{621B3EBD-94A6-4549-A327-494555636385}" destId="{E386D64F-9164-4794-BF5B-C0DB599284EF}" srcOrd="11" destOrd="0" presId="urn:microsoft.com/office/officeart/2005/8/layout/vList2"/>
    <dgm:cxn modelId="{6A7231AF-C7A1-4469-8F78-B0A7E109BDAE}" type="presParOf" srcId="{621B3EBD-94A6-4549-A327-494555636385}" destId="{18AF8C63-6BDF-4474-9FF4-9ACC6680D6F8}" srcOrd="12" destOrd="0" presId="urn:microsoft.com/office/officeart/2005/8/layout/vList2"/>
    <dgm:cxn modelId="{A8672ECB-EA3D-45B4-A988-A41639C5928E}" type="presParOf" srcId="{621B3EBD-94A6-4549-A327-494555636385}" destId="{729171E5-8D17-413C-B41D-027F95A0ACA6}" srcOrd="13" destOrd="0" presId="urn:microsoft.com/office/officeart/2005/8/layout/vList2"/>
    <dgm:cxn modelId="{C7033844-B53E-42F3-8C73-D9D4063CF1DC}" type="presParOf" srcId="{621B3EBD-94A6-4549-A327-494555636385}" destId="{8076F91E-B50E-4FE3-B2E9-FD29DC62A15E}"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78FDD0-9D32-4B3F-969D-B8B34FC8175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4C61B80-16F5-48BA-8C0F-2B118403789B}">
      <dgm:prSet/>
      <dgm:spPr/>
      <dgm:t>
        <a:bodyPr/>
        <a:lstStyle/>
        <a:p>
          <a:pPr algn="ctr"/>
          <a:r>
            <a:rPr lang="en-US" dirty="0"/>
            <a:t>Always wear the appropriate personal protective equipment (PPE): eye protective wear, laboratory coats, hand protective gloves, face shield as per manufacturers recommendations.</a:t>
          </a:r>
        </a:p>
      </dgm:t>
    </dgm:pt>
    <dgm:pt modelId="{6AA5EF14-FDAE-4EBB-8E49-7D63856735D8}" type="parTrans" cxnId="{43F6E2A2-A66A-4F46-8DE8-E63175D3C4F1}">
      <dgm:prSet/>
      <dgm:spPr/>
      <dgm:t>
        <a:bodyPr/>
        <a:lstStyle/>
        <a:p>
          <a:endParaRPr lang="en-US"/>
        </a:p>
      </dgm:t>
    </dgm:pt>
    <dgm:pt modelId="{85B9E95D-DD9B-4A50-9E5D-836DC4B00615}" type="sibTrans" cxnId="{43F6E2A2-A66A-4F46-8DE8-E63175D3C4F1}">
      <dgm:prSet/>
      <dgm:spPr/>
      <dgm:t>
        <a:bodyPr/>
        <a:lstStyle/>
        <a:p>
          <a:endParaRPr lang="en-US"/>
        </a:p>
      </dgm:t>
    </dgm:pt>
    <dgm:pt modelId="{258ED15B-F848-4898-A834-4051F9AFBB43}">
      <dgm:prSet/>
      <dgm:spPr/>
      <dgm:t>
        <a:bodyPr/>
        <a:lstStyle/>
        <a:p>
          <a:r>
            <a:rPr lang="en-US"/>
            <a:t>PPE available in the Laboratory</a:t>
          </a:r>
        </a:p>
      </dgm:t>
    </dgm:pt>
    <dgm:pt modelId="{110DE7FE-D803-44D0-91E3-4B6392432D29}" type="parTrans" cxnId="{58731EE7-BE0C-476D-BE28-071A703F2ED6}">
      <dgm:prSet/>
      <dgm:spPr/>
      <dgm:t>
        <a:bodyPr/>
        <a:lstStyle/>
        <a:p>
          <a:endParaRPr lang="en-US"/>
        </a:p>
      </dgm:t>
    </dgm:pt>
    <dgm:pt modelId="{BCB00155-027F-49F2-9CF1-BCD2525CDBBE}" type="sibTrans" cxnId="{58731EE7-BE0C-476D-BE28-071A703F2ED6}">
      <dgm:prSet/>
      <dgm:spPr/>
      <dgm:t>
        <a:bodyPr/>
        <a:lstStyle/>
        <a:p>
          <a:endParaRPr lang="en-US"/>
        </a:p>
      </dgm:t>
    </dgm:pt>
    <dgm:pt modelId="{C29B6B17-DC0A-45F0-AD99-7DAE0AC7DC8F}">
      <dgm:prSet/>
      <dgm:spPr/>
      <dgm:t>
        <a:bodyPr/>
        <a:lstStyle/>
        <a:p>
          <a:r>
            <a:rPr lang="en-US"/>
            <a:t>Nitrile barrier gloves</a:t>
          </a:r>
        </a:p>
      </dgm:t>
    </dgm:pt>
    <dgm:pt modelId="{8758FEEB-F6B2-47FF-AAC7-3F44D78F8439}" type="parTrans" cxnId="{D605C5A7-808F-46AF-8A11-26021719484A}">
      <dgm:prSet/>
      <dgm:spPr/>
      <dgm:t>
        <a:bodyPr/>
        <a:lstStyle/>
        <a:p>
          <a:endParaRPr lang="en-US"/>
        </a:p>
      </dgm:t>
    </dgm:pt>
    <dgm:pt modelId="{FFF57F01-731C-41B0-9524-F5956D393CC0}" type="sibTrans" cxnId="{D605C5A7-808F-46AF-8A11-26021719484A}">
      <dgm:prSet/>
      <dgm:spPr/>
      <dgm:t>
        <a:bodyPr/>
        <a:lstStyle/>
        <a:p>
          <a:endParaRPr lang="en-US"/>
        </a:p>
      </dgm:t>
    </dgm:pt>
    <dgm:pt modelId="{60F40F55-F62C-47E0-9035-81D38FEBC09E}">
      <dgm:prSet/>
      <dgm:spPr/>
      <dgm:t>
        <a:bodyPr/>
        <a:lstStyle/>
        <a:p>
          <a:r>
            <a:rPr lang="en-US"/>
            <a:t>Insulated Hand Mitt (Handling of Dry Ice)</a:t>
          </a:r>
        </a:p>
      </dgm:t>
    </dgm:pt>
    <dgm:pt modelId="{B711188D-3BD5-4B7E-B7B9-E5C071272DE3}" type="parTrans" cxnId="{84FE71B3-2E51-4027-B6EC-BC94E78EC58A}">
      <dgm:prSet/>
      <dgm:spPr/>
      <dgm:t>
        <a:bodyPr/>
        <a:lstStyle/>
        <a:p>
          <a:endParaRPr lang="en-US"/>
        </a:p>
      </dgm:t>
    </dgm:pt>
    <dgm:pt modelId="{62A96FC4-C3C7-4905-9ACD-4467632BB783}" type="sibTrans" cxnId="{84FE71B3-2E51-4027-B6EC-BC94E78EC58A}">
      <dgm:prSet/>
      <dgm:spPr/>
      <dgm:t>
        <a:bodyPr/>
        <a:lstStyle/>
        <a:p>
          <a:endParaRPr lang="en-US"/>
        </a:p>
      </dgm:t>
    </dgm:pt>
    <dgm:pt modelId="{148F49DE-BBBD-4E52-82CD-B9FFF45FC8E0}">
      <dgm:prSet/>
      <dgm:spPr/>
      <dgm:t>
        <a:bodyPr/>
        <a:lstStyle/>
        <a:p>
          <a:r>
            <a:rPr lang="en-US"/>
            <a:t>Face shields and goggles</a:t>
          </a:r>
        </a:p>
      </dgm:t>
    </dgm:pt>
    <dgm:pt modelId="{973ED4C5-ADAB-46FE-B2C5-43D812E1A33F}" type="parTrans" cxnId="{AEB21339-50B0-4E55-9E19-40E6FB8823AF}">
      <dgm:prSet/>
      <dgm:spPr/>
      <dgm:t>
        <a:bodyPr/>
        <a:lstStyle/>
        <a:p>
          <a:endParaRPr lang="en-US"/>
        </a:p>
      </dgm:t>
    </dgm:pt>
    <dgm:pt modelId="{2E310FAA-8D0A-4F70-83AF-40D93B21FE5E}" type="sibTrans" cxnId="{AEB21339-50B0-4E55-9E19-40E6FB8823AF}">
      <dgm:prSet/>
      <dgm:spPr/>
      <dgm:t>
        <a:bodyPr/>
        <a:lstStyle/>
        <a:p>
          <a:endParaRPr lang="en-US"/>
        </a:p>
      </dgm:t>
    </dgm:pt>
    <dgm:pt modelId="{A0254A17-F8E7-44B1-9F7C-5184A400FCE3}">
      <dgm:prSet/>
      <dgm:spPr/>
      <dgm:t>
        <a:bodyPr/>
        <a:lstStyle/>
        <a:p>
          <a:r>
            <a:rPr lang="en-US"/>
            <a:t>Liquid resistant long-sleeved Lab coats</a:t>
          </a:r>
        </a:p>
      </dgm:t>
    </dgm:pt>
    <dgm:pt modelId="{F25A3935-FD94-464E-A2E0-8AF97F351F15}" type="parTrans" cxnId="{1EBEB8D4-57F8-46E8-9AFD-697016EAB74D}">
      <dgm:prSet/>
      <dgm:spPr/>
      <dgm:t>
        <a:bodyPr/>
        <a:lstStyle/>
        <a:p>
          <a:endParaRPr lang="en-US"/>
        </a:p>
      </dgm:t>
    </dgm:pt>
    <dgm:pt modelId="{EE25D34B-498E-4C23-B01D-A5E9EF93398C}" type="sibTrans" cxnId="{1EBEB8D4-57F8-46E8-9AFD-697016EAB74D}">
      <dgm:prSet/>
      <dgm:spPr/>
      <dgm:t>
        <a:bodyPr/>
        <a:lstStyle/>
        <a:p>
          <a:endParaRPr lang="en-US"/>
        </a:p>
      </dgm:t>
    </dgm:pt>
    <dgm:pt modelId="{9FB2726D-0188-4F8F-80F6-DA26603F153D}" type="pres">
      <dgm:prSet presAssocID="{0E78FDD0-9D32-4B3F-969D-B8B34FC8175C}" presName="Name0" presStyleCnt="0">
        <dgm:presLayoutVars>
          <dgm:dir/>
          <dgm:animLvl val="lvl"/>
          <dgm:resizeHandles val="exact"/>
        </dgm:presLayoutVars>
      </dgm:prSet>
      <dgm:spPr/>
    </dgm:pt>
    <dgm:pt modelId="{4E1ECB6C-8381-4A80-B6C5-F66726E5C262}" type="pres">
      <dgm:prSet presAssocID="{D4C61B80-16F5-48BA-8C0F-2B118403789B}" presName="linNode" presStyleCnt="0"/>
      <dgm:spPr/>
    </dgm:pt>
    <dgm:pt modelId="{617CDA85-03C6-400F-A822-BA1CE90094C5}" type="pres">
      <dgm:prSet presAssocID="{D4C61B80-16F5-48BA-8C0F-2B118403789B}" presName="parentText" presStyleLbl="node1" presStyleIdx="0" presStyleCnt="2" custScaleX="277778" custLinFactNeighborX="72246" custLinFactNeighborY="4070">
        <dgm:presLayoutVars>
          <dgm:chMax val="1"/>
          <dgm:bulletEnabled val="1"/>
        </dgm:presLayoutVars>
      </dgm:prSet>
      <dgm:spPr/>
    </dgm:pt>
    <dgm:pt modelId="{61E8338D-A350-4861-8D79-606FAD96A704}" type="pres">
      <dgm:prSet presAssocID="{85B9E95D-DD9B-4A50-9E5D-836DC4B00615}" presName="sp" presStyleCnt="0"/>
      <dgm:spPr/>
    </dgm:pt>
    <dgm:pt modelId="{3C975634-A522-4A8E-BA66-05EACACF34E4}" type="pres">
      <dgm:prSet presAssocID="{258ED15B-F848-4898-A834-4051F9AFBB43}" presName="linNode" presStyleCnt="0"/>
      <dgm:spPr/>
    </dgm:pt>
    <dgm:pt modelId="{CD49A3FC-0DC5-4B92-BAF0-36A4AF570ADA}" type="pres">
      <dgm:prSet presAssocID="{258ED15B-F848-4898-A834-4051F9AFBB43}" presName="parentText" presStyleLbl="node1" presStyleIdx="1" presStyleCnt="2">
        <dgm:presLayoutVars>
          <dgm:chMax val="1"/>
          <dgm:bulletEnabled val="1"/>
        </dgm:presLayoutVars>
      </dgm:prSet>
      <dgm:spPr/>
    </dgm:pt>
    <dgm:pt modelId="{D091863D-E5BC-44F2-9343-7C6DD5D85F7E}" type="pres">
      <dgm:prSet presAssocID="{258ED15B-F848-4898-A834-4051F9AFBB43}" presName="descendantText" presStyleLbl="alignAccFollowNode1" presStyleIdx="0" presStyleCnt="1">
        <dgm:presLayoutVars>
          <dgm:bulletEnabled val="1"/>
        </dgm:presLayoutVars>
      </dgm:prSet>
      <dgm:spPr/>
    </dgm:pt>
  </dgm:ptLst>
  <dgm:cxnLst>
    <dgm:cxn modelId="{FABA3F38-FE9B-4DF4-B15A-C165EDABDE46}" type="presOf" srcId="{148F49DE-BBBD-4E52-82CD-B9FFF45FC8E0}" destId="{D091863D-E5BC-44F2-9343-7C6DD5D85F7E}" srcOrd="0" destOrd="2" presId="urn:microsoft.com/office/officeart/2005/8/layout/vList5"/>
    <dgm:cxn modelId="{AEB21339-50B0-4E55-9E19-40E6FB8823AF}" srcId="{258ED15B-F848-4898-A834-4051F9AFBB43}" destId="{148F49DE-BBBD-4E52-82CD-B9FFF45FC8E0}" srcOrd="2" destOrd="0" parTransId="{973ED4C5-ADAB-46FE-B2C5-43D812E1A33F}" sibTransId="{2E310FAA-8D0A-4F70-83AF-40D93B21FE5E}"/>
    <dgm:cxn modelId="{4F61263B-D600-42E3-9521-B9F411A17024}" type="presOf" srcId="{258ED15B-F848-4898-A834-4051F9AFBB43}" destId="{CD49A3FC-0DC5-4B92-BAF0-36A4AF570ADA}" srcOrd="0" destOrd="0" presId="urn:microsoft.com/office/officeart/2005/8/layout/vList5"/>
    <dgm:cxn modelId="{F5834B5B-F0AF-487C-8EE0-F4B7ED26E1E7}" type="presOf" srcId="{60F40F55-F62C-47E0-9035-81D38FEBC09E}" destId="{D091863D-E5BC-44F2-9343-7C6DD5D85F7E}" srcOrd="0" destOrd="1" presId="urn:microsoft.com/office/officeart/2005/8/layout/vList5"/>
    <dgm:cxn modelId="{AF675C79-9561-41D1-8034-5CD97B09466B}" type="presOf" srcId="{D4C61B80-16F5-48BA-8C0F-2B118403789B}" destId="{617CDA85-03C6-400F-A822-BA1CE90094C5}" srcOrd="0" destOrd="0" presId="urn:microsoft.com/office/officeart/2005/8/layout/vList5"/>
    <dgm:cxn modelId="{4EF6C97D-1D1B-4D52-8A11-FA77727998F6}" type="presOf" srcId="{0E78FDD0-9D32-4B3F-969D-B8B34FC8175C}" destId="{9FB2726D-0188-4F8F-80F6-DA26603F153D}" srcOrd="0" destOrd="0" presId="urn:microsoft.com/office/officeart/2005/8/layout/vList5"/>
    <dgm:cxn modelId="{43F6E2A2-A66A-4F46-8DE8-E63175D3C4F1}" srcId="{0E78FDD0-9D32-4B3F-969D-B8B34FC8175C}" destId="{D4C61B80-16F5-48BA-8C0F-2B118403789B}" srcOrd="0" destOrd="0" parTransId="{6AA5EF14-FDAE-4EBB-8E49-7D63856735D8}" sibTransId="{85B9E95D-DD9B-4A50-9E5D-836DC4B00615}"/>
    <dgm:cxn modelId="{D605C5A7-808F-46AF-8A11-26021719484A}" srcId="{258ED15B-F848-4898-A834-4051F9AFBB43}" destId="{C29B6B17-DC0A-45F0-AD99-7DAE0AC7DC8F}" srcOrd="0" destOrd="0" parTransId="{8758FEEB-F6B2-47FF-AAC7-3F44D78F8439}" sibTransId="{FFF57F01-731C-41B0-9524-F5956D393CC0}"/>
    <dgm:cxn modelId="{84FE71B3-2E51-4027-B6EC-BC94E78EC58A}" srcId="{258ED15B-F848-4898-A834-4051F9AFBB43}" destId="{60F40F55-F62C-47E0-9035-81D38FEBC09E}" srcOrd="1" destOrd="0" parTransId="{B711188D-3BD5-4B7E-B7B9-E5C071272DE3}" sibTransId="{62A96FC4-C3C7-4905-9ACD-4467632BB783}"/>
    <dgm:cxn modelId="{1EBEB8D4-57F8-46E8-9AFD-697016EAB74D}" srcId="{258ED15B-F848-4898-A834-4051F9AFBB43}" destId="{A0254A17-F8E7-44B1-9F7C-5184A400FCE3}" srcOrd="3" destOrd="0" parTransId="{F25A3935-FD94-464E-A2E0-8AF97F351F15}" sibTransId="{EE25D34B-498E-4C23-B01D-A5E9EF93398C}"/>
    <dgm:cxn modelId="{D74722DD-6DA5-45BE-AD08-99D9224BDA26}" type="presOf" srcId="{A0254A17-F8E7-44B1-9F7C-5184A400FCE3}" destId="{D091863D-E5BC-44F2-9343-7C6DD5D85F7E}" srcOrd="0" destOrd="3" presId="urn:microsoft.com/office/officeart/2005/8/layout/vList5"/>
    <dgm:cxn modelId="{58731EE7-BE0C-476D-BE28-071A703F2ED6}" srcId="{0E78FDD0-9D32-4B3F-969D-B8B34FC8175C}" destId="{258ED15B-F848-4898-A834-4051F9AFBB43}" srcOrd="1" destOrd="0" parTransId="{110DE7FE-D803-44D0-91E3-4B6392432D29}" sibTransId="{BCB00155-027F-49F2-9CF1-BCD2525CDBBE}"/>
    <dgm:cxn modelId="{C79596E8-50D3-41E3-A9B9-0184BFD02F85}" type="presOf" srcId="{C29B6B17-DC0A-45F0-AD99-7DAE0AC7DC8F}" destId="{D091863D-E5BC-44F2-9343-7C6DD5D85F7E}" srcOrd="0" destOrd="0" presId="urn:microsoft.com/office/officeart/2005/8/layout/vList5"/>
    <dgm:cxn modelId="{3406BCA2-3B13-41EE-A82E-D2D81507737E}" type="presParOf" srcId="{9FB2726D-0188-4F8F-80F6-DA26603F153D}" destId="{4E1ECB6C-8381-4A80-B6C5-F66726E5C262}" srcOrd="0" destOrd="0" presId="urn:microsoft.com/office/officeart/2005/8/layout/vList5"/>
    <dgm:cxn modelId="{8249482A-E905-4473-AE71-8252065C4E3F}" type="presParOf" srcId="{4E1ECB6C-8381-4A80-B6C5-F66726E5C262}" destId="{617CDA85-03C6-400F-A822-BA1CE90094C5}" srcOrd="0" destOrd="0" presId="urn:microsoft.com/office/officeart/2005/8/layout/vList5"/>
    <dgm:cxn modelId="{4DB43B98-0FA5-433B-9C2E-918231B823C0}" type="presParOf" srcId="{9FB2726D-0188-4F8F-80F6-DA26603F153D}" destId="{61E8338D-A350-4861-8D79-606FAD96A704}" srcOrd="1" destOrd="0" presId="urn:microsoft.com/office/officeart/2005/8/layout/vList5"/>
    <dgm:cxn modelId="{F552D5D9-3E7C-41ED-A866-E8EB0F097CDA}" type="presParOf" srcId="{9FB2726D-0188-4F8F-80F6-DA26603F153D}" destId="{3C975634-A522-4A8E-BA66-05EACACF34E4}" srcOrd="2" destOrd="0" presId="urn:microsoft.com/office/officeart/2005/8/layout/vList5"/>
    <dgm:cxn modelId="{E017029D-E5BD-4B44-B93C-1441ADC1CB78}" type="presParOf" srcId="{3C975634-A522-4A8E-BA66-05EACACF34E4}" destId="{CD49A3FC-0DC5-4B92-BAF0-36A4AF570ADA}" srcOrd="0" destOrd="0" presId="urn:microsoft.com/office/officeart/2005/8/layout/vList5"/>
    <dgm:cxn modelId="{B8CCDD29-81C5-4E3F-96CB-92D0594B855E}" type="presParOf" srcId="{3C975634-A522-4A8E-BA66-05EACACF34E4}" destId="{D091863D-E5BC-44F2-9343-7C6DD5D85F7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72560-7D66-404F-AEA3-B08B99E92E26}">
      <dsp:nvSpPr>
        <dsp:cNvPr id="0" name=""/>
        <dsp:cNvSpPr/>
      </dsp:nvSpPr>
      <dsp:spPr>
        <a:xfrm>
          <a:off x="3698" y="363345"/>
          <a:ext cx="2002408" cy="2803371"/>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116" tIns="330200" rIns="156116" bIns="330200" numCol="1" spcCol="1270" anchor="t" anchorCtr="0">
          <a:noAutofit/>
        </a:bodyPr>
        <a:lstStyle/>
        <a:p>
          <a:pPr marL="0" lvl="0" indent="0" algn="l" defTabSz="533400">
            <a:lnSpc>
              <a:spcPct val="90000"/>
            </a:lnSpc>
            <a:spcBef>
              <a:spcPct val="0"/>
            </a:spcBef>
            <a:spcAft>
              <a:spcPct val="35000"/>
            </a:spcAft>
            <a:buNone/>
          </a:pPr>
          <a:r>
            <a:rPr lang="en-US" sz="1200" kern="1200"/>
            <a:t>1.  The Black Hills Health Care System Safety/Fire/Disaster program and Station Policies will be followed.</a:t>
          </a:r>
        </a:p>
      </dsp:txBody>
      <dsp:txXfrm>
        <a:off x="3698" y="1428626"/>
        <a:ext cx="2002408" cy="1682022"/>
      </dsp:txXfrm>
    </dsp:sp>
    <dsp:sp modelId="{917A4669-3AA8-43ED-AA74-D8C02FE3D29B}">
      <dsp:nvSpPr>
        <dsp:cNvPr id="0" name=""/>
        <dsp:cNvSpPr/>
      </dsp:nvSpPr>
      <dsp:spPr>
        <a:xfrm>
          <a:off x="584396" y="643682"/>
          <a:ext cx="841011" cy="841011"/>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w="9525" cap="flat" cmpd="sng" algn="ctr">
          <a:solidFill>
            <a:schemeClr val="accent2">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65569" tIns="12700" rIns="65569" bIns="12700" numCol="1" spcCol="1270" anchor="ctr" anchorCtr="0">
          <a:noAutofit/>
        </a:bodyPr>
        <a:lstStyle/>
        <a:p>
          <a:pPr marL="0" lvl="0" indent="0" algn="ctr" defTabSz="1778000">
            <a:lnSpc>
              <a:spcPct val="90000"/>
            </a:lnSpc>
            <a:spcBef>
              <a:spcPct val="0"/>
            </a:spcBef>
            <a:spcAft>
              <a:spcPct val="35000"/>
            </a:spcAft>
            <a:buNone/>
          </a:pPr>
          <a:r>
            <a:rPr lang="en-US" sz="4000" kern="1200"/>
            <a:t>1</a:t>
          </a:r>
        </a:p>
      </dsp:txBody>
      <dsp:txXfrm>
        <a:off x="707559" y="766845"/>
        <a:ext cx="594685" cy="594685"/>
      </dsp:txXfrm>
    </dsp:sp>
    <dsp:sp modelId="{9FB957F5-F7F7-459A-AA0C-D715D17A814B}">
      <dsp:nvSpPr>
        <dsp:cNvPr id="0" name=""/>
        <dsp:cNvSpPr/>
      </dsp:nvSpPr>
      <dsp:spPr>
        <a:xfrm>
          <a:off x="3698" y="3166644"/>
          <a:ext cx="2002408" cy="72"/>
        </a:xfrm>
        <a:prstGeom prst="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w="9525" cap="flat" cmpd="sng" algn="ctr">
          <a:solidFill>
            <a:schemeClr val="accent3">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2DFF2CDE-61F1-480C-B14C-DE2B8EF4307D}">
      <dsp:nvSpPr>
        <dsp:cNvPr id="0" name=""/>
        <dsp:cNvSpPr/>
      </dsp:nvSpPr>
      <dsp:spPr>
        <a:xfrm>
          <a:off x="2206347" y="363345"/>
          <a:ext cx="2002408" cy="2803371"/>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116" tIns="330200" rIns="156116" bIns="330200" numCol="1" spcCol="1270" anchor="t" anchorCtr="0">
          <a:noAutofit/>
        </a:bodyPr>
        <a:lstStyle/>
        <a:p>
          <a:pPr marL="0" lvl="0" indent="0" algn="l" defTabSz="533400">
            <a:lnSpc>
              <a:spcPct val="90000"/>
            </a:lnSpc>
            <a:spcBef>
              <a:spcPct val="0"/>
            </a:spcBef>
            <a:spcAft>
              <a:spcPct val="35000"/>
            </a:spcAft>
            <a:buNone/>
          </a:pPr>
          <a:r>
            <a:rPr lang="en-US" sz="1200" kern="1200"/>
            <a:t>2.  Observed unsafe conditions or hazardous work habits must be reported to your supervisor.</a:t>
          </a:r>
        </a:p>
      </dsp:txBody>
      <dsp:txXfrm>
        <a:off x="2206347" y="1428626"/>
        <a:ext cx="2002408" cy="1682022"/>
      </dsp:txXfrm>
    </dsp:sp>
    <dsp:sp modelId="{76521E07-8A5B-4264-9D7B-D19DE4DAEEC6}">
      <dsp:nvSpPr>
        <dsp:cNvPr id="0" name=""/>
        <dsp:cNvSpPr/>
      </dsp:nvSpPr>
      <dsp:spPr>
        <a:xfrm>
          <a:off x="2787045" y="643682"/>
          <a:ext cx="841011" cy="841011"/>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w="9525" cap="flat" cmpd="sng" algn="ctr">
          <a:solidFill>
            <a:schemeClr val="accent4">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65569" tIns="12700" rIns="65569" bIns="12700" numCol="1" spcCol="1270" anchor="ctr" anchorCtr="0">
          <a:noAutofit/>
        </a:bodyPr>
        <a:lstStyle/>
        <a:p>
          <a:pPr marL="0" lvl="0" indent="0" algn="ctr" defTabSz="1778000">
            <a:lnSpc>
              <a:spcPct val="90000"/>
            </a:lnSpc>
            <a:spcBef>
              <a:spcPct val="0"/>
            </a:spcBef>
            <a:spcAft>
              <a:spcPct val="35000"/>
            </a:spcAft>
            <a:buNone/>
          </a:pPr>
          <a:r>
            <a:rPr lang="en-US" sz="4000" kern="1200"/>
            <a:t>2</a:t>
          </a:r>
        </a:p>
      </dsp:txBody>
      <dsp:txXfrm>
        <a:off x="2910208" y="766845"/>
        <a:ext cx="594685" cy="594685"/>
      </dsp:txXfrm>
    </dsp:sp>
    <dsp:sp modelId="{58137671-10F1-4A85-8336-FBB25D732FEF}">
      <dsp:nvSpPr>
        <dsp:cNvPr id="0" name=""/>
        <dsp:cNvSpPr/>
      </dsp:nvSpPr>
      <dsp:spPr>
        <a:xfrm>
          <a:off x="2206347" y="3166644"/>
          <a:ext cx="2002408" cy="72"/>
        </a:xfrm>
        <a:prstGeom prst="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w="9525" cap="flat" cmpd="sng" algn="ctr">
          <a:solidFill>
            <a:schemeClr val="accent5">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3F3E10F6-FFA5-4626-805A-EBF0DDE1C5B8}">
      <dsp:nvSpPr>
        <dsp:cNvPr id="0" name=""/>
        <dsp:cNvSpPr/>
      </dsp:nvSpPr>
      <dsp:spPr>
        <a:xfrm>
          <a:off x="4408995" y="363345"/>
          <a:ext cx="2002408" cy="2803371"/>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116" tIns="330200" rIns="156116" bIns="330200" numCol="1" spcCol="1270" anchor="t" anchorCtr="0">
          <a:noAutofit/>
        </a:bodyPr>
        <a:lstStyle/>
        <a:p>
          <a:pPr marL="0" lvl="0" indent="0" algn="l" defTabSz="533400">
            <a:lnSpc>
              <a:spcPct val="90000"/>
            </a:lnSpc>
            <a:spcBef>
              <a:spcPct val="0"/>
            </a:spcBef>
            <a:spcAft>
              <a:spcPct val="35000"/>
            </a:spcAft>
            <a:buNone/>
          </a:pPr>
          <a:r>
            <a:rPr lang="en-US" sz="1200" kern="1200"/>
            <a:t>3.  Be familiar with Laboratory's Chemical Hygiene Plan and Material Safety Data Sheets.</a:t>
          </a:r>
        </a:p>
      </dsp:txBody>
      <dsp:txXfrm>
        <a:off x="4408995" y="1428626"/>
        <a:ext cx="2002408" cy="1682022"/>
      </dsp:txXfrm>
    </dsp:sp>
    <dsp:sp modelId="{8312DE50-01A4-4D83-A598-F5CC9D4F3C9D}">
      <dsp:nvSpPr>
        <dsp:cNvPr id="0" name=""/>
        <dsp:cNvSpPr/>
      </dsp:nvSpPr>
      <dsp:spPr>
        <a:xfrm>
          <a:off x="4989694" y="643682"/>
          <a:ext cx="841011" cy="841011"/>
        </a:xfrm>
        <a:prstGeom prst="ellipse">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w="9525" cap="flat" cmpd="sng" algn="ctr">
          <a:solidFill>
            <a:schemeClr val="accent6">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65569" tIns="12700" rIns="65569" bIns="12700" numCol="1" spcCol="1270" anchor="ctr" anchorCtr="0">
          <a:noAutofit/>
        </a:bodyPr>
        <a:lstStyle/>
        <a:p>
          <a:pPr marL="0" lvl="0" indent="0" algn="ctr" defTabSz="1778000">
            <a:lnSpc>
              <a:spcPct val="90000"/>
            </a:lnSpc>
            <a:spcBef>
              <a:spcPct val="0"/>
            </a:spcBef>
            <a:spcAft>
              <a:spcPct val="35000"/>
            </a:spcAft>
            <a:buNone/>
          </a:pPr>
          <a:r>
            <a:rPr lang="en-US" sz="4000" kern="1200"/>
            <a:t>3</a:t>
          </a:r>
        </a:p>
      </dsp:txBody>
      <dsp:txXfrm>
        <a:off x="5112857" y="766845"/>
        <a:ext cx="594685" cy="594685"/>
      </dsp:txXfrm>
    </dsp:sp>
    <dsp:sp modelId="{0E11FEA8-1B29-4E09-A4B9-BB81062F4409}">
      <dsp:nvSpPr>
        <dsp:cNvPr id="0" name=""/>
        <dsp:cNvSpPr/>
      </dsp:nvSpPr>
      <dsp:spPr>
        <a:xfrm>
          <a:off x="4408995" y="3166644"/>
          <a:ext cx="2002408" cy="72"/>
        </a:xfrm>
        <a:prstGeom prst="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w="9525" cap="flat" cmpd="sng" algn="ctr">
          <a:solidFill>
            <a:schemeClr val="accent2">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64ED77C7-F079-4F5B-98C8-46C008509611}">
      <dsp:nvSpPr>
        <dsp:cNvPr id="0" name=""/>
        <dsp:cNvSpPr/>
      </dsp:nvSpPr>
      <dsp:spPr>
        <a:xfrm>
          <a:off x="6611644" y="363345"/>
          <a:ext cx="2002408" cy="2803371"/>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116" tIns="330200" rIns="156116" bIns="330200" numCol="1" spcCol="1270" anchor="t" anchorCtr="0">
          <a:noAutofit/>
        </a:bodyPr>
        <a:lstStyle/>
        <a:p>
          <a:pPr marL="0" lvl="0" indent="0" algn="l" defTabSz="533400">
            <a:lnSpc>
              <a:spcPct val="90000"/>
            </a:lnSpc>
            <a:spcBef>
              <a:spcPct val="0"/>
            </a:spcBef>
            <a:spcAft>
              <a:spcPct val="35000"/>
            </a:spcAft>
            <a:buNone/>
          </a:pPr>
          <a:r>
            <a:rPr lang="en-US" sz="1200" kern="1200"/>
            <a:t>4.  Be familiar with Laboratory's Blood Borne Pathogen's Plan.</a:t>
          </a:r>
        </a:p>
      </dsp:txBody>
      <dsp:txXfrm>
        <a:off x="6611644" y="1428626"/>
        <a:ext cx="2002408" cy="1682022"/>
      </dsp:txXfrm>
    </dsp:sp>
    <dsp:sp modelId="{DA63023D-4BE4-4A12-9B6A-F5E09750D89F}">
      <dsp:nvSpPr>
        <dsp:cNvPr id="0" name=""/>
        <dsp:cNvSpPr/>
      </dsp:nvSpPr>
      <dsp:spPr>
        <a:xfrm>
          <a:off x="7192343" y="643682"/>
          <a:ext cx="841011" cy="841011"/>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w="9525" cap="flat" cmpd="sng" algn="ctr">
          <a:solidFill>
            <a:schemeClr val="accent3">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65569" tIns="12700" rIns="65569" bIns="12700" numCol="1" spcCol="1270" anchor="ctr" anchorCtr="0">
          <a:noAutofit/>
        </a:bodyPr>
        <a:lstStyle/>
        <a:p>
          <a:pPr marL="0" lvl="0" indent="0" algn="ctr" defTabSz="1778000">
            <a:lnSpc>
              <a:spcPct val="90000"/>
            </a:lnSpc>
            <a:spcBef>
              <a:spcPct val="0"/>
            </a:spcBef>
            <a:spcAft>
              <a:spcPct val="35000"/>
            </a:spcAft>
            <a:buNone/>
          </a:pPr>
          <a:r>
            <a:rPr lang="en-US" sz="4000" kern="1200"/>
            <a:t>4</a:t>
          </a:r>
        </a:p>
      </dsp:txBody>
      <dsp:txXfrm>
        <a:off x="7315506" y="766845"/>
        <a:ext cx="594685" cy="594685"/>
      </dsp:txXfrm>
    </dsp:sp>
    <dsp:sp modelId="{3A3A9E55-A05B-453A-8473-289CDE49B74F}">
      <dsp:nvSpPr>
        <dsp:cNvPr id="0" name=""/>
        <dsp:cNvSpPr/>
      </dsp:nvSpPr>
      <dsp:spPr>
        <a:xfrm>
          <a:off x="6611644" y="3166644"/>
          <a:ext cx="2002408" cy="72"/>
        </a:xfrm>
        <a:prstGeom prst="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w="9525" cap="flat" cmpd="sng" algn="ctr">
          <a:solidFill>
            <a:schemeClr val="accent4">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A980B5EC-5EF7-4524-98B1-3FFD1D1C3DEB}">
      <dsp:nvSpPr>
        <dsp:cNvPr id="0" name=""/>
        <dsp:cNvSpPr/>
      </dsp:nvSpPr>
      <dsp:spPr>
        <a:xfrm>
          <a:off x="8814293" y="363345"/>
          <a:ext cx="2002408" cy="2803371"/>
        </a:xfrm>
        <a:prstGeom prst="rect">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116" tIns="330200" rIns="156116" bIns="330200" numCol="1" spcCol="1270" anchor="t" anchorCtr="0">
          <a:noAutofit/>
        </a:bodyPr>
        <a:lstStyle/>
        <a:p>
          <a:pPr marL="0" lvl="0" indent="0" algn="l" defTabSz="533400">
            <a:lnSpc>
              <a:spcPct val="90000"/>
            </a:lnSpc>
            <a:spcBef>
              <a:spcPct val="0"/>
            </a:spcBef>
            <a:spcAft>
              <a:spcPct val="35000"/>
            </a:spcAft>
            <a:buNone/>
          </a:pPr>
          <a:r>
            <a:rPr lang="en-US" sz="1200" kern="1200"/>
            <a:t>5.  Be familiar with Laboratory's Infection Control policy and Universal Precautions. </a:t>
          </a:r>
        </a:p>
      </dsp:txBody>
      <dsp:txXfrm>
        <a:off x="8814293" y="1428626"/>
        <a:ext cx="2002408" cy="1682022"/>
      </dsp:txXfrm>
    </dsp:sp>
    <dsp:sp modelId="{4B338464-37E2-4CDD-BCED-4B83FFECE6CE}">
      <dsp:nvSpPr>
        <dsp:cNvPr id="0" name=""/>
        <dsp:cNvSpPr/>
      </dsp:nvSpPr>
      <dsp:spPr>
        <a:xfrm>
          <a:off x="9394991" y="643682"/>
          <a:ext cx="841011" cy="841011"/>
        </a:xfrm>
        <a:prstGeom prst="ellips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w="9525" cap="flat" cmpd="sng" algn="ctr">
          <a:solidFill>
            <a:schemeClr val="accent5">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65569" tIns="12700" rIns="65569" bIns="12700" numCol="1" spcCol="1270" anchor="ctr" anchorCtr="0">
          <a:noAutofit/>
        </a:bodyPr>
        <a:lstStyle/>
        <a:p>
          <a:pPr marL="0" lvl="0" indent="0" algn="ctr" defTabSz="1778000">
            <a:lnSpc>
              <a:spcPct val="90000"/>
            </a:lnSpc>
            <a:spcBef>
              <a:spcPct val="0"/>
            </a:spcBef>
            <a:spcAft>
              <a:spcPct val="35000"/>
            </a:spcAft>
            <a:buNone/>
          </a:pPr>
          <a:r>
            <a:rPr lang="en-US" sz="4000" kern="1200"/>
            <a:t>5</a:t>
          </a:r>
        </a:p>
      </dsp:txBody>
      <dsp:txXfrm>
        <a:off x="9518154" y="766845"/>
        <a:ext cx="594685" cy="594685"/>
      </dsp:txXfrm>
    </dsp:sp>
    <dsp:sp modelId="{91DBD937-DC98-411A-8E5E-8647219C4B07}">
      <dsp:nvSpPr>
        <dsp:cNvPr id="0" name=""/>
        <dsp:cNvSpPr/>
      </dsp:nvSpPr>
      <dsp:spPr>
        <a:xfrm>
          <a:off x="8814293" y="3166644"/>
          <a:ext cx="2002408" cy="72"/>
        </a:xfrm>
        <a:prstGeom prst="rect">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w="9525" cap="flat" cmpd="sng" algn="ctr">
          <a:solidFill>
            <a:schemeClr val="accent6">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4AA22-9F76-46B4-90F1-8BC87AFB6888}">
      <dsp:nvSpPr>
        <dsp:cNvPr id="0" name=""/>
        <dsp:cNvSpPr/>
      </dsp:nvSpPr>
      <dsp:spPr>
        <a:xfrm>
          <a:off x="264008" y="102390"/>
          <a:ext cx="1362585" cy="136258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C90581-62C9-4050-983E-03352AF72B7B}">
      <dsp:nvSpPr>
        <dsp:cNvPr id="0" name=""/>
        <dsp:cNvSpPr/>
      </dsp:nvSpPr>
      <dsp:spPr>
        <a:xfrm>
          <a:off x="550151" y="388533"/>
          <a:ext cx="790299" cy="7902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E872C4-E356-431F-957C-418F42B97BC0}">
      <dsp:nvSpPr>
        <dsp:cNvPr id="0" name=""/>
        <dsp:cNvSpPr/>
      </dsp:nvSpPr>
      <dsp:spPr>
        <a:xfrm>
          <a:off x="1918575" y="102390"/>
          <a:ext cx="3211807" cy="1362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u="sng" kern="1200"/>
            <a:t>All</a:t>
          </a:r>
          <a:r>
            <a:rPr lang="en-US" sz="1100" kern="1200"/>
            <a:t> staff are responsible for knowing the location and use of the fire alarm pull stations; fire extinguishing equipment, and their individual duties.  Anyone discovering a fire will alert all the rest of the staff, than set off the fire alarm and attempt to confine and extinguish the fire.</a:t>
          </a:r>
        </a:p>
      </dsp:txBody>
      <dsp:txXfrm>
        <a:off x="1918575" y="102390"/>
        <a:ext cx="3211807" cy="1362585"/>
      </dsp:txXfrm>
    </dsp:sp>
    <dsp:sp modelId="{9ECBEFF2-2AE0-417A-8101-E85443C646EC}">
      <dsp:nvSpPr>
        <dsp:cNvPr id="0" name=""/>
        <dsp:cNvSpPr/>
      </dsp:nvSpPr>
      <dsp:spPr>
        <a:xfrm>
          <a:off x="5690016" y="102390"/>
          <a:ext cx="1362585" cy="136258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C6D4A4-49E3-4B46-ABD1-3B3EF0DB6366}">
      <dsp:nvSpPr>
        <dsp:cNvPr id="0" name=""/>
        <dsp:cNvSpPr/>
      </dsp:nvSpPr>
      <dsp:spPr>
        <a:xfrm>
          <a:off x="5976159" y="388533"/>
          <a:ext cx="790299" cy="7902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52D96C-8896-4208-96FE-51517A5968FD}">
      <dsp:nvSpPr>
        <dsp:cNvPr id="0" name=""/>
        <dsp:cNvSpPr/>
      </dsp:nvSpPr>
      <dsp:spPr>
        <a:xfrm>
          <a:off x="7344584" y="102390"/>
          <a:ext cx="3211807" cy="1362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u="sng" kern="1200"/>
            <a:t>Rescuers</a:t>
          </a:r>
          <a:r>
            <a:rPr lang="en-US" sz="1100" kern="1200"/>
            <a:t> – Evacuate employees from the laboratory.  Depending on the location of the fire evacuate out the front or back door depending which is safest from the fire.</a:t>
          </a:r>
        </a:p>
      </dsp:txBody>
      <dsp:txXfrm>
        <a:off x="7344584" y="102390"/>
        <a:ext cx="3211807" cy="1362585"/>
      </dsp:txXfrm>
    </dsp:sp>
    <dsp:sp modelId="{54A657B2-E794-46EF-A2CB-55FA06885941}">
      <dsp:nvSpPr>
        <dsp:cNvPr id="0" name=""/>
        <dsp:cNvSpPr/>
      </dsp:nvSpPr>
      <dsp:spPr>
        <a:xfrm>
          <a:off x="264008" y="2065086"/>
          <a:ext cx="1362585" cy="13625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389DA5-6578-422F-95A4-3D5E1C59F81C}">
      <dsp:nvSpPr>
        <dsp:cNvPr id="0" name=""/>
        <dsp:cNvSpPr/>
      </dsp:nvSpPr>
      <dsp:spPr>
        <a:xfrm>
          <a:off x="550151" y="2351229"/>
          <a:ext cx="790299" cy="7902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DD9817-5BF7-4327-B4BC-7466441A70BD}">
      <dsp:nvSpPr>
        <dsp:cNvPr id="0" name=""/>
        <dsp:cNvSpPr/>
      </dsp:nvSpPr>
      <dsp:spPr>
        <a:xfrm>
          <a:off x="1918575" y="2065086"/>
          <a:ext cx="3211807" cy="1362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u="sng" kern="1200"/>
            <a:t>Searchers</a:t>
          </a:r>
          <a:r>
            <a:rPr lang="en-US" sz="1100" kern="1200"/>
            <a:t> - Check rooms for people.  Turn them over to the Rescuers as you vacate the rooms in the Laboratory. Close windows and doors behind you.</a:t>
          </a:r>
        </a:p>
      </dsp:txBody>
      <dsp:txXfrm>
        <a:off x="1918575" y="2065086"/>
        <a:ext cx="3211807" cy="1362585"/>
      </dsp:txXfrm>
    </dsp:sp>
    <dsp:sp modelId="{C9C9C5CD-CA8B-4361-B198-9037C29D78C7}">
      <dsp:nvSpPr>
        <dsp:cNvPr id="0" name=""/>
        <dsp:cNvSpPr/>
      </dsp:nvSpPr>
      <dsp:spPr>
        <a:xfrm>
          <a:off x="5690016" y="2065086"/>
          <a:ext cx="1362585" cy="136258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A4B724-63DE-4CF2-A272-67FD304B62D6}">
      <dsp:nvSpPr>
        <dsp:cNvPr id="0" name=""/>
        <dsp:cNvSpPr/>
      </dsp:nvSpPr>
      <dsp:spPr>
        <a:xfrm>
          <a:off x="5976159" y="2351229"/>
          <a:ext cx="790299" cy="7902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38E42D-D7F9-473B-9F74-6F7DCCA58652}">
      <dsp:nvSpPr>
        <dsp:cNvPr id="0" name=""/>
        <dsp:cNvSpPr/>
      </dsp:nvSpPr>
      <dsp:spPr>
        <a:xfrm>
          <a:off x="7344584" y="2065086"/>
          <a:ext cx="3211807" cy="1362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u="sng" kern="1200"/>
            <a:t>Traffic Controllers (T. Controller)</a:t>
          </a:r>
          <a:r>
            <a:rPr lang="en-US" sz="1100" kern="1200"/>
            <a:t>  -  Evacuate patients and families from the laboratory patient waiting room and bathroom, down the hall  towards the front entrance. Instruct patients. One is stationed outside of the smoke barrier doors to the right (west) of the main department front entrance to halt traffic (traffic controller) into the danger area.  One is stationed at the back laboratory exit to allow the fire department access, then they evacuate</a:t>
          </a:r>
        </a:p>
      </dsp:txBody>
      <dsp:txXfrm>
        <a:off x="7344584" y="2065086"/>
        <a:ext cx="3211807" cy="13625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42E30-E91A-489D-BF59-52894816CB4C}">
      <dsp:nvSpPr>
        <dsp:cNvPr id="0" name=""/>
        <dsp:cNvSpPr/>
      </dsp:nvSpPr>
      <dsp:spPr>
        <a:xfrm>
          <a:off x="0" y="885258"/>
          <a:ext cx="6290226" cy="163432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62B4DB-24F1-46D7-9EAA-FB595CFBBAE4}">
      <dsp:nvSpPr>
        <dsp:cNvPr id="0" name=""/>
        <dsp:cNvSpPr/>
      </dsp:nvSpPr>
      <dsp:spPr>
        <a:xfrm>
          <a:off x="494382" y="1252981"/>
          <a:ext cx="898877" cy="8988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B4D447-D97E-42B4-9370-F6D2FD28127D}">
      <dsp:nvSpPr>
        <dsp:cNvPr id="0" name=""/>
        <dsp:cNvSpPr/>
      </dsp:nvSpPr>
      <dsp:spPr>
        <a:xfrm>
          <a:off x="1887643" y="885258"/>
          <a:ext cx="4402582" cy="1634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966" tIns="172966" rIns="172966" bIns="172966" numCol="1" spcCol="1270" anchor="ctr" anchorCtr="0">
          <a:noAutofit/>
        </a:bodyPr>
        <a:lstStyle/>
        <a:p>
          <a:pPr marL="0" lvl="0" indent="0" algn="l" defTabSz="622300">
            <a:lnSpc>
              <a:spcPct val="90000"/>
            </a:lnSpc>
            <a:spcBef>
              <a:spcPct val="0"/>
            </a:spcBef>
            <a:spcAft>
              <a:spcPct val="35000"/>
            </a:spcAft>
            <a:buNone/>
          </a:pPr>
          <a:r>
            <a:rPr lang="en-US" sz="1400" b="1" u="sng" kern="1200" dirty="0">
              <a:solidFill>
                <a:schemeClr val="tx1"/>
              </a:solidFill>
            </a:rPr>
            <a:t>All</a:t>
          </a:r>
          <a:r>
            <a:rPr lang="en-US" sz="1400" kern="1200" dirty="0">
              <a:solidFill>
                <a:schemeClr val="tx1"/>
              </a:solidFill>
            </a:rPr>
            <a:t> staff:  Use good judgment when performing your assignments.  Do not attempt to perform your assignments if the fire or smoke makes it physically impossible</a:t>
          </a:r>
          <a:r>
            <a:rPr lang="en-US" sz="1400" kern="1200" dirty="0"/>
            <a:t>.</a:t>
          </a:r>
        </a:p>
      </dsp:txBody>
      <dsp:txXfrm>
        <a:off x="1887643" y="885258"/>
        <a:ext cx="4402582" cy="1634323"/>
      </dsp:txXfrm>
    </dsp:sp>
    <dsp:sp modelId="{539BF732-1F1B-4AD4-8B88-2CC494EE708D}">
      <dsp:nvSpPr>
        <dsp:cNvPr id="0" name=""/>
        <dsp:cNvSpPr/>
      </dsp:nvSpPr>
      <dsp:spPr>
        <a:xfrm>
          <a:off x="0" y="2928162"/>
          <a:ext cx="6290226" cy="163432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85FF87-F791-4522-B17E-EEDB46025F26}">
      <dsp:nvSpPr>
        <dsp:cNvPr id="0" name=""/>
        <dsp:cNvSpPr/>
      </dsp:nvSpPr>
      <dsp:spPr>
        <a:xfrm>
          <a:off x="494382" y="3295885"/>
          <a:ext cx="898877" cy="8988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285E67-14B4-4B52-8224-ED772E359D9A}">
      <dsp:nvSpPr>
        <dsp:cNvPr id="0" name=""/>
        <dsp:cNvSpPr/>
      </dsp:nvSpPr>
      <dsp:spPr>
        <a:xfrm>
          <a:off x="1887643" y="2928162"/>
          <a:ext cx="4402582" cy="1634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966" tIns="172966" rIns="172966" bIns="172966" numCol="1" spcCol="1270" anchor="ctr" anchorCtr="0">
          <a:noAutofit/>
        </a:bodyPr>
        <a:lstStyle/>
        <a:p>
          <a:pPr marL="0" lvl="0" indent="0" algn="l" defTabSz="622300">
            <a:lnSpc>
              <a:spcPct val="90000"/>
            </a:lnSpc>
            <a:spcBef>
              <a:spcPct val="0"/>
            </a:spcBef>
            <a:spcAft>
              <a:spcPct val="35000"/>
            </a:spcAft>
            <a:buNone/>
          </a:pPr>
          <a:r>
            <a:rPr lang="en-US" sz="1400" u="sng" kern="1200" dirty="0">
              <a:solidFill>
                <a:schemeClr val="tx1"/>
              </a:solidFill>
            </a:rPr>
            <a:t>CALL IN ALARM</a:t>
          </a:r>
          <a:r>
            <a:rPr lang="en-US" sz="1400" kern="1200" dirty="0">
              <a:solidFill>
                <a:schemeClr val="tx1"/>
              </a:solidFill>
            </a:rPr>
            <a:t>  </a:t>
          </a:r>
          <a:r>
            <a:rPr lang="en-US" sz="1400" b="1" u="sng" kern="1200" dirty="0">
              <a:solidFill>
                <a:schemeClr val="tx1"/>
              </a:solidFill>
            </a:rPr>
            <a:t>All</a:t>
          </a:r>
          <a:r>
            <a:rPr lang="en-US" sz="1400" kern="1200" dirty="0">
              <a:solidFill>
                <a:schemeClr val="tx1"/>
              </a:solidFill>
            </a:rPr>
            <a:t> staff...When the fire alarm is for the laboratory, the fire department will send a response team directly to the back exit door to assist with any evacuations.  Staff (traffic controllers) are instructed to open the back exit door for the fire department.</a:t>
          </a:r>
        </a:p>
      </dsp:txBody>
      <dsp:txXfrm>
        <a:off x="1887643" y="2928162"/>
        <a:ext cx="4402582" cy="16343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9D767-ACEC-432D-932E-66EC44B652CC}">
      <dsp:nvSpPr>
        <dsp:cNvPr id="0" name=""/>
        <dsp:cNvSpPr/>
      </dsp:nvSpPr>
      <dsp:spPr>
        <a:xfrm>
          <a:off x="0" y="75224"/>
          <a:ext cx="10820400" cy="397251"/>
        </a:xfrm>
        <a:prstGeom prst="round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t>Observe OSHA’s Permissible Exposure Limits (PELs), the American Conference of Governmental Industrial Hygienists’ Threshold Limit Values (TLVs) as per SDS</a:t>
          </a:r>
        </a:p>
      </dsp:txBody>
      <dsp:txXfrm>
        <a:off x="19392" y="94616"/>
        <a:ext cx="10781616" cy="358467"/>
      </dsp:txXfrm>
    </dsp:sp>
    <dsp:sp modelId="{BE49EB36-DD64-40A6-A3BE-E05641F1B41E}">
      <dsp:nvSpPr>
        <dsp:cNvPr id="0" name=""/>
        <dsp:cNvSpPr/>
      </dsp:nvSpPr>
      <dsp:spPr>
        <a:xfrm>
          <a:off x="0" y="501276"/>
          <a:ext cx="10820400" cy="397251"/>
        </a:xfrm>
        <a:prstGeom prst="roundRect">
          <a:avLst/>
        </a:prstGeom>
        <a:gradFill rotWithShape="0">
          <a:gsLst>
            <a:gs pos="0">
              <a:schemeClr val="accent5">
                <a:hueOff val="-150942"/>
                <a:satOff val="-1686"/>
                <a:lumOff val="-112"/>
                <a:alphaOff val="0"/>
                <a:tint val="96000"/>
                <a:satMod val="100000"/>
                <a:lumMod val="104000"/>
              </a:schemeClr>
            </a:gs>
            <a:gs pos="78000">
              <a:schemeClr val="accent5">
                <a:hueOff val="-150942"/>
                <a:satOff val="-1686"/>
                <a:lumOff val="-112"/>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Never consuming anything by mouth while in the Laboratory</a:t>
          </a:r>
        </a:p>
      </dsp:txBody>
      <dsp:txXfrm>
        <a:off x="19392" y="520668"/>
        <a:ext cx="10781616" cy="358467"/>
      </dsp:txXfrm>
    </dsp:sp>
    <dsp:sp modelId="{D967302D-EA33-43C7-82E1-C56D1D33E7BB}">
      <dsp:nvSpPr>
        <dsp:cNvPr id="0" name=""/>
        <dsp:cNvSpPr/>
      </dsp:nvSpPr>
      <dsp:spPr>
        <a:xfrm>
          <a:off x="0" y="927327"/>
          <a:ext cx="10820400" cy="397251"/>
        </a:xfrm>
        <a:prstGeom prst="roundRect">
          <a:avLst/>
        </a:prstGeom>
        <a:gradFill rotWithShape="0">
          <a:gsLst>
            <a:gs pos="0">
              <a:schemeClr val="accent5">
                <a:hueOff val="-301883"/>
                <a:satOff val="-3371"/>
                <a:lumOff val="-224"/>
                <a:alphaOff val="0"/>
                <a:tint val="96000"/>
                <a:satMod val="100000"/>
                <a:lumMod val="104000"/>
              </a:schemeClr>
            </a:gs>
            <a:gs pos="78000">
              <a:schemeClr val="accent5">
                <a:hueOff val="-301883"/>
                <a:satOff val="-3371"/>
                <a:lumOff val="-224"/>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Keeping all reagent and chemical container closures tight </a:t>
          </a:r>
        </a:p>
      </dsp:txBody>
      <dsp:txXfrm>
        <a:off x="19392" y="946719"/>
        <a:ext cx="10781616" cy="358467"/>
      </dsp:txXfrm>
    </dsp:sp>
    <dsp:sp modelId="{3DBC1B92-F739-45ED-8EB9-237A83472206}">
      <dsp:nvSpPr>
        <dsp:cNvPr id="0" name=""/>
        <dsp:cNvSpPr/>
      </dsp:nvSpPr>
      <dsp:spPr>
        <a:xfrm>
          <a:off x="0" y="1353379"/>
          <a:ext cx="10820400" cy="397251"/>
        </a:xfrm>
        <a:prstGeom prst="roundRect">
          <a:avLst/>
        </a:prstGeom>
        <a:gradFill rotWithShape="0">
          <a:gsLst>
            <a:gs pos="0">
              <a:schemeClr val="accent5">
                <a:hueOff val="-452825"/>
                <a:satOff val="-5057"/>
                <a:lumOff val="-336"/>
                <a:alphaOff val="0"/>
                <a:tint val="96000"/>
                <a:satMod val="100000"/>
                <a:lumMod val="104000"/>
              </a:schemeClr>
            </a:gs>
            <a:gs pos="78000">
              <a:schemeClr val="accent5">
                <a:hueOff val="-452825"/>
                <a:satOff val="-5057"/>
                <a:lumOff val="-336"/>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Transporting “working” quantities of chemicals from their bulk storage containers into the Laboratory</a:t>
          </a:r>
        </a:p>
      </dsp:txBody>
      <dsp:txXfrm>
        <a:off x="19392" y="1372771"/>
        <a:ext cx="10781616" cy="358467"/>
      </dsp:txXfrm>
    </dsp:sp>
    <dsp:sp modelId="{76FA5C85-D60D-4BA5-86C5-E0C39D8ED373}">
      <dsp:nvSpPr>
        <dsp:cNvPr id="0" name=""/>
        <dsp:cNvSpPr/>
      </dsp:nvSpPr>
      <dsp:spPr>
        <a:xfrm>
          <a:off x="0" y="1779431"/>
          <a:ext cx="10820400" cy="397251"/>
        </a:xfrm>
        <a:prstGeom prst="roundRect">
          <a:avLst/>
        </a:prstGeom>
        <a:gradFill rotWithShape="0">
          <a:gsLst>
            <a:gs pos="0">
              <a:schemeClr val="accent5">
                <a:hueOff val="-603766"/>
                <a:satOff val="-6742"/>
                <a:lumOff val="-448"/>
                <a:alphaOff val="0"/>
                <a:tint val="96000"/>
                <a:satMod val="100000"/>
                <a:lumMod val="104000"/>
              </a:schemeClr>
            </a:gs>
            <a:gs pos="78000">
              <a:schemeClr val="accent5">
                <a:hueOff val="-603766"/>
                <a:satOff val="-6742"/>
                <a:lumOff val="-448"/>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Resealing chemical containers as soon as possible after use.</a:t>
          </a:r>
        </a:p>
      </dsp:txBody>
      <dsp:txXfrm>
        <a:off x="19392" y="1798823"/>
        <a:ext cx="10781616" cy="358467"/>
      </dsp:txXfrm>
    </dsp:sp>
    <dsp:sp modelId="{624318D8-57AF-441D-8E90-CF237B2510A5}">
      <dsp:nvSpPr>
        <dsp:cNvPr id="0" name=""/>
        <dsp:cNvSpPr/>
      </dsp:nvSpPr>
      <dsp:spPr>
        <a:xfrm>
          <a:off x="0" y="2205482"/>
          <a:ext cx="10820400" cy="397251"/>
        </a:xfrm>
        <a:prstGeom prst="roundRect">
          <a:avLst/>
        </a:prstGeom>
        <a:gradFill rotWithShape="0">
          <a:gsLst>
            <a:gs pos="0">
              <a:schemeClr val="accent5">
                <a:hueOff val="-754708"/>
                <a:satOff val="-8428"/>
                <a:lumOff val="-560"/>
                <a:alphaOff val="0"/>
                <a:tint val="96000"/>
                <a:satMod val="100000"/>
                <a:lumMod val="104000"/>
              </a:schemeClr>
            </a:gs>
            <a:gs pos="78000">
              <a:schemeClr val="accent5">
                <a:hueOff val="-754708"/>
                <a:satOff val="-8428"/>
                <a:lumOff val="-56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Label reagents and solutions properly. Label and date containers to identify contents and provide warnings. Do not remove or deface labels on original containers. Never fill a container with a material other than that called for on the label.</a:t>
          </a:r>
        </a:p>
      </dsp:txBody>
      <dsp:txXfrm>
        <a:off x="19392" y="2224874"/>
        <a:ext cx="10781616" cy="358467"/>
      </dsp:txXfrm>
    </dsp:sp>
    <dsp:sp modelId="{18AF8C63-6BDF-4474-9FF4-9ACC6680D6F8}">
      <dsp:nvSpPr>
        <dsp:cNvPr id="0" name=""/>
        <dsp:cNvSpPr/>
      </dsp:nvSpPr>
      <dsp:spPr>
        <a:xfrm>
          <a:off x="0" y="2631534"/>
          <a:ext cx="10820400" cy="397251"/>
        </a:xfrm>
        <a:prstGeom prst="roundRect">
          <a:avLst/>
        </a:prstGeom>
        <a:gradFill rotWithShape="0">
          <a:gsLst>
            <a:gs pos="0">
              <a:schemeClr val="accent5">
                <a:hueOff val="-905649"/>
                <a:satOff val="-10113"/>
                <a:lumOff val="-672"/>
                <a:alphaOff val="0"/>
                <a:tint val="96000"/>
                <a:satMod val="100000"/>
                <a:lumMod val="104000"/>
              </a:schemeClr>
            </a:gs>
            <a:gs pos="78000">
              <a:schemeClr val="accent5">
                <a:hueOff val="-905649"/>
                <a:satOff val="-10113"/>
                <a:lumOff val="-672"/>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A secondary container needs to be labeled with the chemical identity, concentration, route of entry, health hazard, physical hazard, target organs affected, lab name, lot number, expiration date, OR:</a:t>
          </a:r>
        </a:p>
      </dsp:txBody>
      <dsp:txXfrm>
        <a:off x="19392" y="2650926"/>
        <a:ext cx="10781616" cy="358467"/>
      </dsp:txXfrm>
    </dsp:sp>
    <dsp:sp modelId="{8076F91E-B50E-4FE3-B2E9-FD29DC62A15E}">
      <dsp:nvSpPr>
        <dsp:cNvPr id="0" name=""/>
        <dsp:cNvSpPr/>
      </dsp:nvSpPr>
      <dsp:spPr>
        <a:xfrm>
          <a:off x="0" y="3057585"/>
          <a:ext cx="10820400" cy="397251"/>
        </a:xfrm>
        <a:prstGeom prst="roundRect">
          <a:avLst/>
        </a:prstGeom>
        <a:gradFill rotWithShape="0">
          <a:gsLst>
            <a:gs pos="0">
              <a:schemeClr val="accent5">
                <a:hueOff val="-1056591"/>
                <a:satOff val="-11799"/>
                <a:lumOff val="-784"/>
                <a:alphaOff val="0"/>
                <a:tint val="96000"/>
                <a:satMod val="100000"/>
                <a:lumMod val="104000"/>
              </a:schemeClr>
            </a:gs>
            <a:gs pos="78000">
              <a:schemeClr val="accent5">
                <a:hueOff val="-1056591"/>
                <a:satOff val="-11799"/>
                <a:lumOff val="-784"/>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The chemical identity and a filled-out NFPA warning diamond  OR:  The chemical identity and a filled-out HMIS warning label. (see below)</a:t>
          </a:r>
        </a:p>
      </dsp:txBody>
      <dsp:txXfrm>
        <a:off x="19392" y="3076977"/>
        <a:ext cx="10781616" cy="3584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CDA85-03C6-400F-A822-BA1CE90094C5}">
      <dsp:nvSpPr>
        <dsp:cNvPr id="0" name=""/>
        <dsp:cNvSpPr/>
      </dsp:nvSpPr>
      <dsp:spPr>
        <a:xfrm>
          <a:off x="10558" y="79940"/>
          <a:ext cx="10809841" cy="19629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Always wear the appropriate personal protective equipment (PPE): eye protective wear, laboratory coats, hand protective gloves, face shield as per manufacturers recommendations.</a:t>
          </a:r>
        </a:p>
      </dsp:txBody>
      <dsp:txXfrm>
        <a:off x="106381" y="175763"/>
        <a:ext cx="10618195" cy="1771293"/>
      </dsp:txXfrm>
    </dsp:sp>
    <dsp:sp modelId="{D091863D-E5BC-44F2-9343-7C6DD5D85F7E}">
      <dsp:nvSpPr>
        <dsp:cNvPr id="0" name=""/>
        <dsp:cNvSpPr/>
      </dsp:nvSpPr>
      <dsp:spPr>
        <a:xfrm rot="5400000">
          <a:off x="6572696" y="-419922"/>
          <a:ext cx="1570351" cy="692505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t>Nitrile barrier gloves</a:t>
          </a:r>
        </a:p>
        <a:p>
          <a:pPr marL="228600" lvl="1" indent="-228600" algn="l" defTabSz="933450">
            <a:lnSpc>
              <a:spcPct val="90000"/>
            </a:lnSpc>
            <a:spcBef>
              <a:spcPct val="0"/>
            </a:spcBef>
            <a:spcAft>
              <a:spcPct val="15000"/>
            </a:spcAft>
            <a:buChar char="•"/>
          </a:pPr>
          <a:r>
            <a:rPr lang="en-US" sz="2100" kern="1200"/>
            <a:t>Insulated Hand Mitt (Handling of Dry Ice)</a:t>
          </a:r>
        </a:p>
        <a:p>
          <a:pPr marL="228600" lvl="1" indent="-228600" algn="l" defTabSz="933450">
            <a:lnSpc>
              <a:spcPct val="90000"/>
            </a:lnSpc>
            <a:spcBef>
              <a:spcPct val="0"/>
            </a:spcBef>
            <a:spcAft>
              <a:spcPct val="15000"/>
            </a:spcAft>
            <a:buChar char="•"/>
          </a:pPr>
          <a:r>
            <a:rPr lang="en-US" sz="2100" kern="1200"/>
            <a:t>Face shields and goggles</a:t>
          </a:r>
        </a:p>
        <a:p>
          <a:pPr marL="228600" lvl="1" indent="-228600" algn="l" defTabSz="933450">
            <a:lnSpc>
              <a:spcPct val="90000"/>
            </a:lnSpc>
            <a:spcBef>
              <a:spcPct val="0"/>
            </a:spcBef>
            <a:spcAft>
              <a:spcPct val="15000"/>
            </a:spcAft>
            <a:buChar char="•"/>
          </a:pPr>
          <a:r>
            <a:rPr lang="en-US" sz="2100" kern="1200"/>
            <a:t>Liquid resistant long-sleeved Lab coats</a:t>
          </a:r>
        </a:p>
      </dsp:txBody>
      <dsp:txXfrm rot="-5400000">
        <a:off x="3895344" y="2334088"/>
        <a:ext cx="6848398" cy="1417035"/>
      </dsp:txXfrm>
    </dsp:sp>
    <dsp:sp modelId="{CD49A3FC-0DC5-4B92-BAF0-36A4AF570ADA}">
      <dsp:nvSpPr>
        <dsp:cNvPr id="0" name=""/>
        <dsp:cNvSpPr/>
      </dsp:nvSpPr>
      <dsp:spPr>
        <a:xfrm>
          <a:off x="0" y="2061135"/>
          <a:ext cx="3895344" cy="19629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a:t>PPE available in the Laboratory</a:t>
          </a:r>
        </a:p>
      </dsp:txBody>
      <dsp:txXfrm>
        <a:off x="95823" y="2156958"/>
        <a:ext cx="3703698" cy="1771293"/>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12/22/2020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12/22/2020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12/22/2020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12/22/2020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12/22/2020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12/22/2020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12/22/2020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en.wikipedia.org/wiki/File:Radiation_warning_symbol2.svg" TargetMode="Externa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en.wikipedia.org/wiki/File:Biohazard_symbol.sv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vaww.hefp.va.gov/occupational-safety-health-gems/safety-data-sheetchemical-inventory-service"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vaww.hefp.va.gov/resources/sds-chemical-inventory-service-trainin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beckmancoulter.com/support/safety-data-sheets" TargetMode="External"/><Relationship Id="rId7" Type="http://schemas.openxmlformats.org/officeDocument/2006/relationships/hyperlink" Target="https://www.sysmex.com/us/en/Company/QualityCompliance/Pages/MSDS.aspx" TargetMode="External"/><Relationship Id="rId2" Type="http://schemas.openxmlformats.org/officeDocument/2006/relationships/hyperlink" Target="https://www.abbott.com/msds.html" TargetMode="External"/><Relationship Id="rId1" Type="http://schemas.openxmlformats.org/officeDocument/2006/relationships/slideLayout" Target="../slideLayouts/slideLayout2.xml"/><Relationship Id="rId6" Type="http://schemas.openxmlformats.org/officeDocument/2006/relationships/hyperlink" Target="https://www.siemens-healthineers.com/en-us/services/laboratory-diagnostics/service-and-support/technical-documentation" TargetMode="External"/><Relationship Id="rId5" Type="http://schemas.openxmlformats.org/officeDocument/2006/relationships/hyperlink" Target="https://techdocs.orthoclinicaldiagnostics.com/TechDocs/TechDocSearch.aspx?tID=1&amp;culture=en-us" TargetMode="External"/><Relationship Id="rId4" Type="http://schemas.openxmlformats.org/officeDocument/2006/relationships/hyperlink" Target="https://ce.us.instrumentationlaboratory.com/clinical-reference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vaww.hefp.va.gov/resources/sds-chemical-inventory-service-training" TargetMode="External"/><Relationship Id="rId2" Type="http://schemas.openxmlformats.org/officeDocument/2006/relationships/hyperlink" Target="https://www.osha.gov/laws-regs/regulations/standardnumber/1910/1910.1450" TargetMode="External"/><Relationship Id="rId1" Type="http://schemas.openxmlformats.org/officeDocument/2006/relationships/slideLayout" Target="../slideLayouts/slideLayout2.xml"/><Relationship Id="rId5" Type="http://schemas.openxmlformats.org/officeDocument/2006/relationships/hyperlink" Target="http://vaww.ceosh.med.va.gov/ceosh/MSDS.shtml" TargetMode="External"/><Relationship Id="rId4" Type="http://schemas.openxmlformats.org/officeDocument/2006/relationships/hyperlink" Target="https://hcm03.ns2cloud.com/sf/learning?destUrl=https%3a%2f%2fva%2dhcm03%2ens2cloud%2ecom%2flearning%2fuser%2fdeeplink%5fredirect%2ejsp%3flinkId%3dCATALOG%5fSIMPLE%5fSEARCH%26fromSF%3dY&amp;company=VAHCM03"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FCC3C-C4A0-4067-A472-83180C3D375D}"/>
              </a:ext>
            </a:extLst>
          </p:cNvPr>
          <p:cNvSpPr>
            <a:spLocks noGrp="1"/>
          </p:cNvSpPr>
          <p:nvPr>
            <p:ph type="ctrTitle"/>
          </p:nvPr>
        </p:nvSpPr>
        <p:spPr/>
        <p:txBody>
          <a:bodyPr/>
          <a:lstStyle/>
          <a:p>
            <a:r>
              <a:rPr lang="en-US" dirty="0"/>
              <a:t>Chemical hygiene and safety training</a:t>
            </a:r>
          </a:p>
        </p:txBody>
      </p:sp>
      <p:sp>
        <p:nvSpPr>
          <p:cNvPr id="3" name="Subtitle 2">
            <a:extLst>
              <a:ext uri="{FF2B5EF4-FFF2-40B4-BE49-F238E27FC236}">
                <a16:creationId xmlns:a16="http://schemas.microsoft.com/office/drawing/2014/main" id="{03D7510A-992E-4CD6-8470-7A159E762D7B}"/>
              </a:ext>
            </a:extLst>
          </p:cNvPr>
          <p:cNvSpPr>
            <a:spLocks noGrp="1"/>
          </p:cNvSpPr>
          <p:nvPr>
            <p:ph type="subTitle" idx="1"/>
          </p:nvPr>
        </p:nvSpPr>
        <p:spPr/>
        <p:txBody>
          <a:bodyPr/>
          <a:lstStyle/>
          <a:p>
            <a:r>
              <a:rPr lang="en-US" dirty="0"/>
              <a:t>BHHCS Lab Systems Inc. </a:t>
            </a:r>
          </a:p>
          <a:p>
            <a:endParaRPr lang="en-US" dirty="0"/>
          </a:p>
        </p:txBody>
      </p:sp>
    </p:spTree>
    <p:extLst>
      <p:ext uri="{BB962C8B-B14F-4D97-AF65-F5344CB8AC3E}">
        <p14:creationId xmlns:p14="http://schemas.microsoft.com/office/powerpoint/2010/main" val="1539152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22E9E-EA4F-4A9A-9217-930F143E2E5A}"/>
              </a:ext>
            </a:extLst>
          </p:cNvPr>
          <p:cNvSpPr>
            <a:spLocks noGrp="1"/>
          </p:cNvSpPr>
          <p:nvPr>
            <p:ph type="title"/>
          </p:nvPr>
        </p:nvSpPr>
        <p:spPr>
          <a:xfrm>
            <a:off x="2261118" y="101899"/>
            <a:ext cx="8610600" cy="1293028"/>
          </a:xfrm>
        </p:spPr>
        <p:txBody>
          <a:bodyPr/>
          <a:lstStyle/>
          <a:p>
            <a:pPr algn="l"/>
            <a:r>
              <a:rPr lang="en-US" dirty="0"/>
              <a:t>Fort </a:t>
            </a:r>
            <a:r>
              <a:rPr lang="en-US" dirty="0" err="1"/>
              <a:t>meade</a:t>
            </a:r>
            <a:r>
              <a:rPr lang="en-US" dirty="0"/>
              <a:t> lab </a:t>
            </a:r>
          </a:p>
        </p:txBody>
      </p:sp>
      <p:pic>
        <p:nvPicPr>
          <p:cNvPr id="5" name="Content Placeholder 4" descr="A close up of text on a black background&#10;&#10;Description automatically generated">
            <a:extLst>
              <a:ext uri="{FF2B5EF4-FFF2-40B4-BE49-F238E27FC236}">
                <a16:creationId xmlns:a16="http://schemas.microsoft.com/office/drawing/2014/main" id="{166B59E1-AB57-4F9C-A3D5-3F351EBCE966}"/>
              </a:ext>
            </a:extLst>
          </p:cNvPr>
          <p:cNvPicPr>
            <a:picLocks noGrp="1" noChangeAspect="1"/>
          </p:cNvPicPr>
          <p:nvPr>
            <p:ph idx="1"/>
          </p:nvPr>
        </p:nvPicPr>
        <p:blipFill>
          <a:blip r:embed="rId2"/>
          <a:stretch>
            <a:fillRect/>
          </a:stretch>
        </p:blipFill>
        <p:spPr>
          <a:xfrm>
            <a:off x="1137188" y="748413"/>
            <a:ext cx="9321280" cy="5892084"/>
          </a:xfrm>
        </p:spPr>
      </p:pic>
      <p:sp>
        <p:nvSpPr>
          <p:cNvPr id="7" name="Rectangle 6">
            <a:extLst>
              <a:ext uri="{FF2B5EF4-FFF2-40B4-BE49-F238E27FC236}">
                <a16:creationId xmlns:a16="http://schemas.microsoft.com/office/drawing/2014/main" id="{7A5AA610-A548-429A-979D-88AD41B26213}"/>
              </a:ext>
            </a:extLst>
          </p:cNvPr>
          <p:cNvSpPr/>
          <p:nvPr/>
        </p:nvSpPr>
        <p:spPr>
          <a:xfrm>
            <a:off x="10749757" y="2835354"/>
            <a:ext cx="1319576" cy="114107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FIRE PULL</a:t>
            </a:r>
          </a:p>
        </p:txBody>
      </p:sp>
      <p:sp>
        <p:nvSpPr>
          <p:cNvPr id="8" name="Isosceles Triangle 7" descr="&#10;fire extinguisher">
            <a:extLst>
              <a:ext uri="{FF2B5EF4-FFF2-40B4-BE49-F238E27FC236}">
                <a16:creationId xmlns:a16="http://schemas.microsoft.com/office/drawing/2014/main" id="{AD2ABCFE-E7D7-4BD7-B2D2-09645471850A}"/>
              </a:ext>
            </a:extLst>
          </p:cNvPr>
          <p:cNvSpPr/>
          <p:nvPr/>
        </p:nvSpPr>
        <p:spPr>
          <a:xfrm>
            <a:off x="10749757" y="824387"/>
            <a:ext cx="1245891" cy="1141080"/>
          </a:xfrm>
          <a:prstGeom prst="triangle">
            <a:avLst>
              <a:gd name="adj" fmla="val 4615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FIRE </a:t>
            </a:r>
            <a:r>
              <a:rPr lang="en-US" sz="1000" dirty="0"/>
              <a:t>EXTINGUISHER</a:t>
            </a:r>
          </a:p>
        </p:txBody>
      </p:sp>
      <p:sp>
        <p:nvSpPr>
          <p:cNvPr id="9" name="Oval 8">
            <a:extLst>
              <a:ext uri="{FF2B5EF4-FFF2-40B4-BE49-F238E27FC236}">
                <a16:creationId xmlns:a16="http://schemas.microsoft.com/office/drawing/2014/main" id="{3A2DA403-7ADE-46AD-8722-BFFE85AD2313}"/>
              </a:ext>
            </a:extLst>
          </p:cNvPr>
          <p:cNvSpPr/>
          <p:nvPr/>
        </p:nvSpPr>
        <p:spPr>
          <a:xfrm>
            <a:off x="10819108" y="4846320"/>
            <a:ext cx="1245891" cy="114108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EYE</a:t>
            </a:r>
          </a:p>
          <a:p>
            <a:pPr algn="ctr"/>
            <a:r>
              <a:rPr lang="en-US" dirty="0"/>
              <a:t>WASH</a:t>
            </a:r>
          </a:p>
        </p:txBody>
      </p:sp>
      <p:sp>
        <p:nvSpPr>
          <p:cNvPr id="14" name="Oval 13">
            <a:extLst>
              <a:ext uri="{FF2B5EF4-FFF2-40B4-BE49-F238E27FC236}">
                <a16:creationId xmlns:a16="http://schemas.microsoft.com/office/drawing/2014/main" id="{CD8E0A34-4D32-4AA3-9984-D0ADC0E41FBC}"/>
              </a:ext>
            </a:extLst>
          </p:cNvPr>
          <p:cNvSpPr/>
          <p:nvPr/>
        </p:nvSpPr>
        <p:spPr>
          <a:xfrm>
            <a:off x="1631862" y="3253050"/>
            <a:ext cx="254444" cy="305686"/>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41732216-E279-451E-905B-BD7D5CBB0C37}"/>
              </a:ext>
            </a:extLst>
          </p:cNvPr>
          <p:cNvSpPr/>
          <p:nvPr/>
        </p:nvSpPr>
        <p:spPr>
          <a:xfrm>
            <a:off x="3357226" y="2953131"/>
            <a:ext cx="168677" cy="266331"/>
          </a:xfrm>
          <a:prstGeom prst="triangle">
            <a:avLst>
              <a:gd name="adj" fmla="val 47619"/>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6E1909A-1347-461B-94AD-9BBB93DF9CD4}"/>
              </a:ext>
            </a:extLst>
          </p:cNvPr>
          <p:cNvSpPr/>
          <p:nvPr/>
        </p:nvSpPr>
        <p:spPr>
          <a:xfrm>
            <a:off x="1505288" y="2427331"/>
            <a:ext cx="168676" cy="186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BFB01129-FEEE-41D1-B4A3-1DD9C478EB74}"/>
              </a:ext>
            </a:extLst>
          </p:cNvPr>
          <p:cNvSpPr/>
          <p:nvPr/>
        </p:nvSpPr>
        <p:spPr>
          <a:xfrm>
            <a:off x="3935164" y="2161000"/>
            <a:ext cx="168677" cy="266331"/>
          </a:xfrm>
          <a:prstGeom prst="triangle">
            <a:avLst>
              <a:gd name="adj" fmla="val 47619"/>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4FC9170-F257-46DE-A471-A9AD0895ABBC}"/>
              </a:ext>
            </a:extLst>
          </p:cNvPr>
          <p:cNvSpPr/>
          <p:nvPr/>
        </p:nvSpPr>
        <p:spPr>
          <a:xfrm>
            <a:off x="8770810" y="2779469"/>
            <a:ext cx="168676" cy="186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D8A2C6B-145C-4E81-B191-DBA0A7F33F13}"/>
              </a:ext>
            </a:extLst>
          </p:cNvPr>
          <p:cNvSpPr/>
          <p:nvPr/>
        </p:nvSpPr>
        <p:spPr>
          <a:xfrm>
            <a:off x="5822087" y="2559897"/>
            <a:ext cx="254444" cy="305686"/>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054FA041-20DD-4353-BF9B-9B9E8737799A}"/>
              </a:ext>
            </a:extLst>
          </p:cNvPr>
          <p:cNvSpPr/>
          <p:nvPr/>
        </p:nvSpPr>
        <p:spPr>
          <a:xfrm>
            <a:off x="8546201" y="2712740"/>
            <a:ext cx="168677" cy="266331"/>
          </a:xfrm>
          <a:prstGeom prst="triangle">
            <a:avLst>
              <a:gd name="adj" fmla="val 47619"/>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1092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CDFD0-9EE1-444C-ABC9-AAF095F72262}"/>
              </a:ext>
            </a:extLst>
          </p:cNvPr>
          <p:cNvSpPr>
            <a:spLocks noGrp="1"/>
          </p:cNvSpPr>
          <p:nvPr>
            <p:ph type="title"/>
          </p:nvPr>
        </p:nvSpPr>
        <p:spPr>
          <a:xfrm>
            <a:off x="2895600" y="764373"/>
            <a:ext cx="8610600" cy="1293028"/>
          </a:xfrm>
        </p:spPr>
        <p:txBody>
          <a:bodyPr>
            <a:normAutofit/>
          </a:bodyPr>
          <a:lstStyle/>
          <a:p>
            <a:pPr algn="l"/>
            <a:r>
              <a:rPr lang="en-US"/>
              <a:t>Chemical Hygiene</a:t>
            </a:r>
            <a:endParaRPr lang="en-US" dirty="0"/>
          </a:p>
        </p:txBody>
      </p:sp>
      <p:graphicFrame>
        <p:nvGraphicFramePr>
          <p:cNvPr id="7" name="Content Placeholder 2">
            <a:extLst>
              <a:ext uri="{FF2B5EF4-FFF2-40B4-BE49-F238E27FC236}">
                <a16:creationId xmlns:a16="http://schemas.microsoft.com/office/drawing/2014/main" id="{852068C0-9CCD-4DD3-B937-6236465D16CB}"/>
              </a:ext>
            </a:extLst>
          </p:cNvPr>
          <p:cNvGraphicFramePr>
            <a:graphicFrameLocks noGrp="1"/>
          </p:cNvGraphicFramePr>
          <p:nvPr>
            <p:ph idx="1"/>
            <p:extLst>
              <p:ext uri="{D42A27DB-BD31-4B8C-83A1-F6EECF244321}">
                <p14:modId xmlns:p14="http://schemas.microsoft.com/office/powerpoint/2010/main" val="4274008646"/>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1678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7EAD2-91EA-4154-AE58-EF2281748936}"/>
              </a:ext>
            </a:extLst>
          </p:cNvPr>
          <p:cNvSpPr>
            <a:spLocks noGrp="1"/>
          </p:cNvSpPr>
          <p:nvPr>
            <p:ph type="title"/>
          </p:nvPr>
        </p:nvSpPr>
        <p:spPr>
          <a:xfrm>
            <a:off x="685800" y="881549"/>
            <a:ext cx="10820399" cy="2053675"/>
          </a:xfrm>
        </p:spPr>
        <p:txBody>
          <a:bodyPr vert="horz" lIns="91440" tIns="45720" rIns="91440" bIns="45720" rtlCol="0" anchor="ctr">
            <a:normAutofit fontScale="90000"/>
          </a:bodyPr>
          <a:lstStyle/>
          <a:p>
            <a:pPr algn="l"/>
            <a:r>
              <a:rPr lang="en-US" sz="5400" dirty="0"/>
              <a:t>labeling secondary containers</a:t>
            </a:r>
            <a:br>
              <a:rPr lang="en-US" sz="5400" dirty="0"/>
            </a:br>
            <a:endParaRPr lang="en-US" sz="5400" dirty="0"/>
          </a:p>
        </p:txBody>
      </p:sp>
      <p:sp>
        <p:nvSpPr>
          <p:cNvPr id="4" name="Text Placeholder 3">
            <a:extLst>
              <a:ext uri="{FF2B5EF4-FFF2-40B4-BE49-F238E27FC236}">
                <a16:creationId xmlns:a16="http://schemas.microsoft.com/office/drawing/2014/main" id="{D5185777-8423-4C85-B6B0-482E158845C9}"/>
              </a:ext>
            </a:extLst>
          </p:cNvPr>
          <p:cNvSpPr>
            <a:spLocks noGrp="1"/>
          </p:cNvSpPr>
          <p:nvPr>
            <p:ph type="body" idx="1"/>
          </p:nvPr>
        </p:nvSpPr>
        <p:spPr>
          <a:xfrm>
            <a:off x="1024467" y="3641725"/>
            <a:ext cx="10490200" cy="2801935"/>
          </a:xfrm>
        </p:spPr>
        <p:txBody>
          <a:bodyPr>
            <a:normAutofit/>
          </a:bodyPr>
          <a:lstStyle/>
          <a:p>
            <a:pPr marL="342900" indent="-342900" algn="l">
              <a:buFont typeface="Wingdings" panose="05000000000000000000" pitchFamily="2" charset="2"/>
              <a:buChar char="§"/>
            </a:pPr>
            <a:r>
              <a:rPr lang="en-US" sz="2000" dirty="0"/>
              <a:t>DO NOT DESTROY OR OBSCURE PRIMARY (MANUFACTURES) CONTAINER LABELS</a:t>
            </a:r>
          </a:p>
          <a:p>
            <a:pPr marL="342900" indent="-342900" algn="l">
              <a:buFont typeface="Wingdings" panose="05000000000000000000" pitchFamily="2" charset="2"/>
              <a:buChar char="§"/>
            </a:pPr>
            <a:endParaRPr lang="en-US" sz="2000" dirty="0"/>
          </a:p>
          <a:p>
            <a:pPr marL="342900" indent="-342900" algn="l">
              <a:buFont typeface="Wingdings" panose="05000000000000000000" pitchFamily="2" charset="2"/>
              <a:buChar char="§"/>
            </a:pPr>
            <a:r>
              <a:rPr lang="en-US" sz="2000" dirty="0"/>
              <a:t>SECONDARY CONTAINTERS MUST BE PROPERLY LABELED</a:t>
            </a:r>
          </a:p>
          <a:p>
            <a:pPr marL="342900" indent="-342900" algn="l">
              <a:buFont typeface="Wingdings" panose="05000000000000000000" pitchFamily="2" charset="2"/>
              <a:buChar char="§"/>
            </a:pPr>
            <a:endParaRPr lang="en-US" sz="2000" dirty="0"/>
          </a:p>
          <a:p>
            <a:pPr marL="342900" indent="-342900" algn="l">
              <a:buFont typeface="Wingdings" panose="05000000000000000000" pitchFamily="2" charset="2"/>
              <a:buChar char="§"/>
            </a:pPr>
            <a:endParaRPr lang="en-US" sz="2000" dirty="0"/>
          </a:p>
          <a:p>
            <a:pPr marL="342900" indent="-342900" algn="l">
              <a:buFont typeface="Wingdings" panose="05000000000000000000" pitchFamily="2" charset="2"/>
              <a:buChar char="§"/>
            </a:pPr>
            <a:endParaRPr lang="en-US" sz="2000" dirty="0"/>
          </a:p>
          <a:p>
            <a:pPr marL="342900" indent="-342900" algn="l">
              <a:buFont typeface="Wingdings" panose="05000000000000000000" pitchFamily="2" charset="2"/>
              <a:buChar char="§"/>
            </a:pPr>
            <a:endParaRPr lang="en-US" sz="2000" dirty="0"/>
          </a:p>
          <a:p>
            <a:pPr algn="l"/>
            <a:endParaRPr lang="en-US" sz="2000" dirty="0"/>
          </a:p>
          <a:p>
            <a:pPr algn="l"/>
            <a:endParaRPr lang="en-US" sz="2000" dirty="0"/>
          </a:p>
          <a:p>
            <a:pPr algn="l"/>
            <a:endParaRPr lang="en-US" dirty="0"/>
          </a:p>
          <a:p>
            <a:pPr algn="l"/>
            <a:endParaRPr lang="en-US" dirty="0"/>
          </a:p>
        </p:txBody>
      </p:sp>
    </p:spTree>
    <p:extLst>
      <p:ext uri="{BB962C8B-B14F-4D97-AF65-F5344CB8AC3E}">
        <p14:creationId xmlns:p14="http://schemas.microsoft.com/office/powerpoint/2010/main" val="1054783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DA785FA-C071-43A3-A397-53F1104417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B654D573-EC63-4874-BAA1-1F203B95BF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460617BD-D180-4883-B4F5-F9D203DDD0F5}"/>
              </a:ext>
            </a:extLst>
          </p:cNvPr>
          <p:cNvSpPr>
            <a:spLocks noGrp="1"/>
          </p:cNvSpPr>
          <p:nvPr>
            <p:ph type="title"/>
          </p:nvPr>
        </p:nvSpPr>
        <p:spPr>
          <a:xfrm>
            <a:off x="685799" y="764373"/>
            <a:ext cx="3977639" cy="1600200"/>
          </a:xfrm>
        </p:spPr>
        <p:txBody>
          <a:bodyPr anchor="b">
            <a:normAutofit/>
          </a:bodyPr>
          <a:lstStyle/>
          <a:p>
            <a:pPr algn="l"/>
            <a:endParaRPr lang="en-US" sz="3200" dirty="0"/>
          </a:p>
        </p:txBody>
      </p:sp>
      <p:sp>
        <p:nvSpPr>
          <p:cNvPr id="3" name="Content Placeholder 2">
            <a:extLst>
              <a:ext uri="{FF2B5EF4-FFF2-40B4-BE49-F238E27FC236}">
                <a16:creationId xmlns:a16="http://schemas.microsoft.com/office/drawing/2014/main" id="{385B716E-13E8-4155-9530-A83C5168F98E}"/>
              </a:ext>
            </a:extLst>
          </p:cNvPr>
          <p:cNvSpPr>
            <a:spLocks noGrp="1"/>
          </p:cNvSpPr>
          <p:nvPr>
            <p:ph idx="1"/>
          </p:nvPr>
        </p:nvSpPr>
        <p:spPr>
          <a:xfrm>
            <a:off x="685800" y="2364573"/>
            <a:ext cx="3977639" cy="3854112"/>
          </a:xfrm>
        </p:spPr>
        <p:txBody>
          <a:bodyPr>
            <a:normAutofit/>
          </a:bodyPr>
          <a:lstStyle/>
          <a:p>
            <a:endParaRPr lang="en-US" sz="1600" dirty="0"/>
          </a:p>
        </p:txBody>
      </p:sp>
      <p:pic>
        <p:nvPicPr>
          <p:cNvPr id="2050" name="il_fi">
            <a:extLst>
              <a:ext uri="{FF2B5EF4-FFF2-40B4-BE49-F238E27FC236}">
                <a16:creationId xmlns:a16="http://schemas.microsoft.com/office/drawing/2014/main" id="{8AE352B9-EDB7-41BC-AF7F-B8C2B2A2F5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18"/>
          <a:stretch>
            <a:fillRect/>
          </a:stretch>
        </p:blipFill>
        <p:spPr bwMode="auto">
          <a:xfrm>
            <a:off x="1722269" y="764373"/>
            <a:ext cx="7734432" cy="54725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106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09462-F6F2-477A-82F7-6093B0481879}"/>
              </a:ext>
            </a:extLst>
          </p:cNvPr>
          <p:cNvSpPr>
            <a:spLocks noGrp="1"/>
          </p:cNvSpPr>
          <p:nvPr>
            <p:ph type="title"/>
          </p:nvPr>
        </p:nvSpPr>
        <p:spPr>
          <a:xfrm>
            <a:off x="1294646" y="764373"/>
            <a:ext cx="8075691" cy="1293028"/>
          </a:xfrm>
        </p:spPr>
        <p:txBody>
          <a:bodyPr/>
          <a:lstStyle/>
          <a:p>
            <a:pPr algn="ctr"/>
            <a:r>
              <a:rPr lang="en-US" dirty="0" err="1"/>
              <a:t>nfpa</a:t>
            </a:r>
            <a:endParaRPr lang="en-US" dirty="0"/>
          </a:p>
        </p:txBody>
      </p:sp>
      <p:sp>
        <p:nvSpPr>
          <p:cNvPr id="3" name="Content Placeholder 2">
            <a:extLst>
              <a:ext uri="{FF2B5EF4-FFF2-40B4-BE49-F238E27FC236}">
                <a16:creationId xmlns:a16="http://schemas.microsoft.com/office/drawing/2014/main" id="{D4C086AF-615B-40D1-BEF8-9655D7FC3B91}"/>
              </a:ext>
            </a:extLst>
          </p:cNvPr>
          <p:cNvSpPr>
            <a:spLocks noGrp="1"/>
          </p:cNvSpPr>
          <p:nvPr>
            <p:ph idx="1"/>
          </p:nvPr>
        </p:nvSpPr>
        <p:spPr>
          <a:xfrm>
            <a:off x="760445" y="1892174"/>
            <a:ext cx="5481735" cy="2661719"/>
          </a:xfrm>
        </p:spPr>
        <p:txBody>
          <a:bodyPr/>
          <a:lstStyle/>
          <a:p>
            <a:r>
              <a:rPr lang="en-US" dirty="0"/>
              <a:t>The Hazard Classification Diamond was developed by a National Fire Protection Association (NFPA) to present a system of color and number coded warnings. The system was designed to help fire fighters know what hazards they may be dealing with during a fire.</a:t>
            </a:r>
          </a:p>
          <a:p>
            <a:endParaRPr lang="en-US" dirty="0"/>
          </a:p>
        </p:txBody>
      </p:sp>
      <p:sp>
        <p:nvSpPr>
          <p:cNvPr id="4" name="Rectangle 2">
            <a:extLst>
              <a:ext uri="{FF2B5EF4-FFF2-40B4-BE49-F238E27FC236}">
                <a16:creationId xmlns:a16="http://schemas.microsoft.com/office/drawing/2014/main" id="{52278BB7-B0C9-4D01-BD65-8A671BD908E2}"/>
              </a:ext>
            </a:extLst>
          </p:cNvPr>
          <p:cNvSpPr>
            <a:spLocks noChangeArrowheads="1"/>
          </p:cNvSpPr>
          <p:nvPr/>
        </p:nvSpPr>
        <p:spPr bwMode="auto">
          <a:xfrm>
            <a:off x="74645" y="113184"/>
            <a:ext cx="159530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333333"/>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3" name="Picture 1">
            <a:extLst>
              <a:ext uri="{FF2B5EF4-FFF2-40B4-BE49-F238E27FC236}">
                <a16:creationId xmlns:a16="http://schemas.microsoft.com/office/drawing/2014/main" id="{DB2215F5-FDB1-42AD-B615-BDA4A94724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1152330"/>
            <a:ext cx="3778898" cy="4133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899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0DA58AB6-AC11-42E2-B0B2-7B1BB8297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a:extLst>
              <a:ext uri="{FF2B5EF4-FFF2-40B4-BE49-F238E27FC236}">
                <a16:creationId xmlns:a16="http://schemas.microsoft.com/office/drawing/2014/main" id="{A7689C9E-3591-45E2-AE4D-C113E5FAD7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30CFBCD3-458F-4FC0-8B5C-BE4B2129AFC4}"/>
              </a:ext>
            </a:extLst>
          </p:cNvPr>
          <p:cNvSpPr>
            <a:spLocks noGrp="1"/>
          </p:cNvSpPr>
          <p:nvPr>
            <p:ph type="title"/>
          </p:nvPr>
        </p:nvSpPr>
        <p:spPr>
          <a:xfrm>
            <a:off x="685800" y="764373"/>
            <a:ext cx="4753466" cy="1293028"/>
          </a:xfrm>
        </p:spPr>
        <p:txBody>
          <a:bodyPr>
            <a:normAutofit/>
          </a:bodyPr>
          <a:lstStyle/>
          <a:p>
            <a:r>
              <a:rPr lang="en-US"/>
              <a:t>HMIS</a:t>
            </a:r>
            <a:br>
              <a:rPr lang="en-US"/>
            </a:br>
            <a:endParaRPr lang="en-US"/>
          </a:p>
        </p:txBody>
      </p:sp>
      <p:sp>
        <p:nvSpPr>
          <p:cNvPr id="3" name="Content Placeholder 2">
            <a:extLst>
              <a:ext uri="{FF2B5EF4-FFF2-40B4-BE49-F238E27FC236}">
                <a16:creationId xmlns:a16="http://schemas.microsoft.com/office/drawing/2014/main" id="{2BA2BE23-8C38-43A0-98AC-55CC485AE86E}"/>
              </a:ext>
            </a:extLst>
          </p:cNvPr>
          <p:cNvSpPr>
            <a:spLocks noGrp="1"/>
          </p:cNvSpPr>
          <p:nvPr>
            <p:ph idx="1"/>
          </p:nvPr>
        </p:nvSpPr>
        <p:spPr>
          <a:xfrm>
            <a:off x="685801" y="1441450"/>
            <a:ext cx="4753466" cy="3476779"/>
          </a:xfrm>
        </p:spPr>
        <p:txBody>
          <a:bodyPr>
            <a:normAutofit/>
          </a:bodyPr>
          <a:lstStyle/>
          <a:p>
            <a:r>
              <a:rPr lang="en-US" dirty="0"/>
              <a:t>The Hazardous Materials Identification System (HMIS) was developed by the American Coatings Association, Inc. (ACA) to help employers comply with OSHA’s hazard communication program. HMIS uses a color-coded square with four rows in which numbers are used to signal the degree of hazard.</a:t>
            </a:r>
          </a:p>
          <a:p>
            <a:endParaRPr lang="en-US" dirty="0"/>
          </a:p>
        </p:txBody>
      </p:sp>
      <p:sp>
        <p:nvSpPr>
          <p:cNvPr id="79" name="Rounded Rectangle 14">
            <a:extLst>
              <a:ext uri="{FF2B5EF4-FFF2-40B4-BE49-F238E27FC236}">
                <a16:creationId xmlns:a16="http://schemas.microsoft.com/office/drawing/2014/main" id="{C897EF10-3301-4450-A084-343321803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4">
            <a:extLst>
              <a:ext uri="{FF2B5EF4-FFF2-40B4-BE49-F238E27FC236}">
                <a16:creationId xmlns:a16="http://schemas.microsoft.com/office/drawing/2014/main" id="{294F512D-7BF1-433C-83B7-BECD3783E79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72512" y="1336566"/>
            <a:ext cx="4552931" cy="46075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9684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F8091-0FCF-4A10-879F-8F9B18D5BA1F}"/>
              </a:ext>
            </a:extLst>
          </p:cNvPr>
          <p:cNvSpPr>
            <a:spLocks noGrp="1"/>
          </p:cNvSpPr>
          <p:nvPr>
            <p:ph type="title"/>
          </p:nvPr>
        </p:nvSpPr>
        <p:spPr>
          <a:xfrm>
            <a:off x="2087217" y="132574"/>
            <a:ext cx="8610600" cy="781825"/>
          </a:xfrm>
        </p:spPr>
        <p:txBody>
          <a:bodyPr/>
          <a:lstStyle/>
          <a:p>
            <a:pPr algn="l"/>
            <a:endParaRPr lang="en-US" dirty="0"/>
          </a:p>
        </p:txBody>
      </p:sp>
      <p:sp>
        <p:nvSpPr>
          <p:cNvPr id="3" name="Content Placeholder 2">
            <a:extLst>
              <a:ext uri="{FF2B5EF4-FFF2-40B4-BE49-F238E27FC236}">
                <a16:creationId xmlns:a16="http://schemas.microsoft.com/office/drawing/2014/main" id="{F1F9927F-127B-494F-A400-47D20F98F101}"/>
              </a:ext>
            </a:extLst>
          </p:cNvPr>
          <p:cNvSpPr>
            <a:spLocks noGrp="1"/>
          </p:cNvSpPr>
          <p:nvPr>
            <p:ph idx="1"/>
          </p:nvPr>
        </p:nvSpPr>
        <p:spPr>
          <a:xfrm>
            <a:off x="685800" y="1126436"/>
            <a:ext cx="10820400" cy="2809455"/>
          </a:xfrm>
        </p:spPr>
        <p:txBody>
          <a:bodyPr/>
          <a:lstStyle/>
          <a:p>
            <a:r>
              <a:rPr lang="en-US" b="1" u="sng" dirty="0"/>
              <a:t>Color:</a:t>
            </a:r>
            <a:r>
              <a:rPr lang="en-US" b="1" dirty="0"/>
              <a:t>						</a:t>
            </a:r>
            <a:r>
              <a:rPr lang="en-US" b="1" u="sng" dirty="0"/>
              <a:t>Rating:</a:t>
            </a:r>
            <a:endParaRPr lang="en-US" dirty="0"/>
          </a:p>
          <a:p>
            <a:r>
              <a:rPr lang="en-US" b="1" dirty="0"/>
              <a:t>Red = Fire Hazard				 0 = Minimal Hazard</a:t>
            </a:r>
            <a:endParaRPr lang="en-US" dirty="0"/>
          </a:p>
          <a:p>
            <a:r>
              <a:rPr lang="en-US" b="1" dirty="0"/>
              <a:t>Blue = Health Hazard			1 = Slight Hazard</a:t>
            </a:r>
            <a:endParaRPr lang="en-US" dirty="0"/>
          </a:p>
          <a:p>
            <a:r>
              <a:rPr lang="en-US" b="1" dirty="0"/>
              <a:t>Yellow = Reactivity Hazard		2 = Moderate Hazard</a:t>
            </a:r>
            <a:endParaRPr lang="en-US" dirty="0"/>
          </a:p>
          <a:p>
            <a:r>
              <a:rPr lang="en-US" b="1" dirty="0"/>
              <a:t>White = Special Hazard</a:t>
            </a:r>
            <a:r>
              <a:rPr lang="en-US" dirty="0"/>
              <a:t>			</a:t>
            </a:r>
            <a:r>
              <a:rPr lang="en-US" b="1" dirty="0"/>
              <a:t>3 = Serious Hazard</a:t>
            </a:r>
            <a:endParaRPr lang="en-US" dirty="0"/>
          </a:p>
          <a:p>
            <a:r>
              <a:rPr lang="en-US" b="1" dirty="0"/>
              <a:t>						4 = Severe Hazard</a:t>
            </a:r>
            <a:endParaRPr lang="en-US" dirty="0"/>
          </a:p>
          <a:p>
            <a:endParaRPr lang="en-US" dirty="0"/>
          </a:p>
        </p:txBody>
      </p:sp>
      <p:pic>
        <p:nvPicPr>
          <p:cNvPr id="1035" name="Picture 1">
            <a:hlinkClick r:id="rId2"/>
            <a:extLst>
              <a:ext uri="{FF2B5EF4-FFF2-40B4-BE49-F238E27FC236}">
                <a16:creationId xmlns:a16="http://schemas.microsoft.com/office/drawing/2014/main" id="{AABC9A29-4A11-40C1-89D7-3FA070E5B4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 y="5967621"/>
            <a:ext cx="190500" cy="1905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3">
            <a:extLst>
              <a:ext uri="{FF2B5EF4-FFF2-40B4-BE49-F238E27FC236}">
                <a16:creationId xmlns:a16="http://schemas.microsoft.com/office/drawing/2014/main" id="{A0A27A7A-67E1-4DC2-828A-A087F820A1A5}"/>
              </a:ext>
            </a:extLst>
          </p:cNvPr>
          <p:cNvSpPr>
            <a:spLocks noChangeArrowheads="1"/>
          </p:cNvSpPr>
          <p:nvPr/>
        </p:nvSpPr>
        <p:spPr bwMode="auto">
          <a:xfrm>
            <a:off x="566530" y="3816213"/>
            <a:ext cx="916308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Special Hazard symbols include </a:t>
            </a:r>
            <a:r>
              <a:rPr kumimoji="0" lang="en-US"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OX</a:t>
            </a: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(oxidizer),</a:t>
            </a:r>
            <a:r>
              <a:rPr kumimoji="0" lang="en-US"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000" b="1" i="0" u="none" strike="sng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 </a:t>
            </a:r>
            <a:r>
              <a:rPr kumimoji="0" lang="en-US"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(reactive with water), and </a:t>
            </a:r>
            <a:r>
              <a:rPr kumimoji="0" lang="en-US"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(simple asphyxiant gas). </a:t>
            </a: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1041" name="Picture 2">
            <a:hlinkClick r:id="rId4"/>
            <a:extLst>
              <a:ext uri="{FF2B5EF4-FFF2-40B4-BE49-F238E27FC236}">
                <a16:creationId xmlns:a16="http://schemas.microsoft.com/office/drawing/2014/main" id="{B4F38728-21B0-4DBD-AEEE-3FDB7B57E9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1965" y="6115050"/>
            <a:ext cx="190500" cy="1905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8">
            <a:extLst>
              <a:ext uri="{FF2B5EF4-FFF2-40B4-BE49-F238E27FC236}">
                <a16:creationId xmlns:a16="http://schemas.microsoft.com/office/drawing/2014/main" id="{18096A0F-A4AE-411D-96F8-A98E7B8B7EB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70452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C4EDD-0896-4518-8BDB-F80031196CC8}"/>
              </a:ext>
            </a:extLst>
          </p:cNvPr>
          <p:cNvSpPr>
            <a:spLocks noGrp="1"/>
          </p:cNvSpPr>
          <p:nvPr>
            <p:ph type="title"/>
          </p:nvPr>
        </p:nvSpPr>
        <p:spPr/>
        <p:txBody>
          <a:bodyPr/>
          <a:lstStyle/>
          <a:p>
            <a:pPr algn="l"/>
            <a:r>
              <a:rPr lang="en-US" dirty="0"/>
              <a:t>General Hood safety</a:t>
            </a:r>
          </a:p>
        </p:txBody>
      </p:sp>
      <p:sp>
        <p:nvSpPr>
          <p:cNvPr id="3" name="Content Placeholder 2">
            <a:extLst>
              <a:ext uri="{FF2B5EF4-FFF2-40B4-BE49-F238E27FC236}">
                <a16:creationId xmlns:a16="http://schemas.microsoft.com/office/drawing/2014/main" id="{82739EF5-C877-4EFF-8C97-64578F798AEB}"/>
              </a:ext>
            </a:extLst>
          </p:cNvPr>
          <p:cNvSpPr>
            <a:spLocks noGrp="1"/>
          </p:cNvSpPr>
          <p:nvPr>
            <p:ph idx="1"/>
          </p:nvPr>
        </p:nvSpPr>
        <p:spPr/>
        <p:txBody>
          <a:bodyPr>
            <a:normAutofit lnSpcReduction="10000"/>
          </a:bodyPr>
          <a:lstStyle/>
          <a:p>
            <a:r>
              <a:rPr lang="en-US" dirty="0"/>
              <a:t>Wear all necessary PPE</a:t>
            </a:r>
          </a:p>
          <a:p>
            <a:r>
              <a:rPr lang="en-US" dirty="0"/>
              <a:t>Only operate the UV disinfectant light with the front glass full closed.</a:t>
            </a:r>
          </a:p>
          <a:p>
            <a:r>
              <a:rPr lang="en-US" dirty="0"/>
              <a:t>Turn on the cabinet blower, make sure intake and exhaust ports are unobstructed</a:t>
            </a:r>
          </a:p>
          <a:p>
            <a:r>
              <a:rPr lang="en-US" dirty="0"/>
              <a:t>Run blower for at least 15 minutes before using cabinet</a:t>
            </a:r>
          </a:p>
          <a:p>
            <a:r>
              <a:rPr lang="en-US" dirty="0"/>
              <a:t>Disinfect all work surfaces with 70% alcohol of similar non-corrosive anti-microbial</a:t>
            </a:r>
          </a:p>
          <a:p>
            <a:r>
              <a:rPr lang="en-US" dirty="0"/>
              <a:t>Observe Universal Precautions with any flammable materials</a:t>
            </a:r>
          </a:p>
          <a:p>
            <a:r>
              <a:rPr lang="en-US" dirty="0"/>
              <a:t>Allow 2-3 minute air purge before and after manipulating specimens in the cabinet.</a:t>
            </a:r>
          </a:p>
          <a:p>
            <a:r>
              <a:rPr lang="en-US" dirty="0"/>
              <a:t>Disinfect all surfaces.</a:t>
            </a:r>
          </a:p>
        </p:txBody>
      </p:sp>
    </p:spTree>
    <p:extLst>
      <p:ext uri="{BB962C8B-B14F-4D97-AF65-F5344CB8AC3E}">
        <p14:creationId xmlns:p14="http://schemas.microsoft.com/office/powerpoint/2010/main" val="813657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D803F-64FC-4A46-B5D2-C3F30146ECF0}"/>
              </a:ext>
            </a:extLst>
          </p:cNvPr>
          <p:cNvSpPr>
            <a:spLocks noGrp="1"/>
          </p:cNvSpPr>
          <p:nvPr>
            <p:ph type="title"/>
          </p:nvPr>
        </p:nvSpPr>
        <p:spPr/>
        <p:txBody>
          <a:bodyPr/>
          <a:lstStyle/>
          <a:p>
            <a:pPr algn="l"/>
            <a:r>
              <a:rPr lang="en-US" dirty="0"/>
              <a:t>DRY ICE SHIPPING LABELING</a:t>
            </a:r>
          </a:p>
        </p:txBody>
      </p:sp>
      <p:pic>
        <p:nvPicPr>
          <p:cNvPr id="5" name="Content Placeholder 4" descr="A picture containing table&#10;&#10;Description automatically generated">
            <a:extLst>
              <a:ext uri="{FF2B5EF4-FFF2-40B4-BE49-F238E27FC236}">
                <a16:creationId xmlns:a16="http://schemas.microsoft.com/office/drawing/2014/main" id="{ABC30BDF-D4C9-48C4-A944-69247CAFB988}"/>
              </a:ext>
            </a:extLst>
          </p:cNvPr>
          <p:cNvPicPr>
            <a:picLocks noGrp="1" noChangeAspect="1"/>
          </p:cNvPicPr>
          <p:nvPr>
            <p:ph idx="1"/>
          </p:nvPr>
        </p:nvPicPr>
        <p:blipFill>
          <a:blip r:embed="rId2"/>
          <a:stretch>
            <a:fillRect/>
          </a:stretch>
        </p:blipFill>
        <p:spPr>
          <a:xfrm>
            <a:off x="685800" y="2057401"/>
            <a:ext cx="4944447" cy="3676968"/>
          </a:xfrm>
        </p:spPr>
      </p:pic>
      <p:pic>
        <p:nvPicPr>
          <p:cNvPr id="7" name="Picture 6" descr="A screenshot of a cell phone&#10;&#10;Description automatically generated">
            <a:extLst>
              <a:ext uri="{FF2B5EF4-FFF2-40B4-BE49-F238E27FC236}">
                <a16:creationId xmlns:a16="http://schemas.microsoft.com/office/drawing/2014/main" id="{48EC5FBB-7D1D-499C-835F-DD3FE91BF9C6}"/>
              </a:ext>
            </a:extLst>
          </p:cNvPr>
          <p:cNvPicPr>
            <a:picLocks noChangeAspect="1"/>
          </p:cNvPicPr>
          <p:nvPr/>
        </p:nvPicPr>
        <p:blipFill>
          <a:blip r:embed="rId3"/>
          <a:stretch>
            <a:fillRect/>
          </a:stretch>
        </p:blipFill>
        <p:spPr>
          <a:xfrm>
            <a:off x="6438122" y="2057401"/>
            <a:ext cx="4733147" cy="3676968"/>
          </a:xfrm>
          <a:prstGeom prst="rect">
            <a:avLst/>
          </a:prstGeom>
        </p:spPr>
      </p:pic>
    </p:spTree>
    <p:extLst>
      <p:ext uri="{BB962C8B-B14F-4D97-AF65-F5344CB8AC3E}">
        <p14:creationId xmlns:p14="http://schemas.microsoft.com/office/powerpoint/2010/main" val="145798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6F186-2DC2-4D3B-93C5-8291EFC11B7A}"/>
              </a:ext>
            </a:extLst>
          </p:cNvPr>
          <p:cNvSpPr>
            <a:spLocks noGrp="1"/>
          </p:cNvSpPr>
          <p:nvPr>
            <p:ph type="title"/>
          </p:nvPr>
        </p:nvSpPr>
        <p:spPr/>
        <p:txBody>
          <a:bodyPr/>
          <a:lstStyle/>
          <a:p>
            <a:pPr algn="l"/>
            <a:r>
              <a:rPr lang="en-US" dirty="0"/>
              <a:t>Use proper PPE</a:t>
            </a:r>
          </a:p>
        </p:txBody>
      </p:sp>
      <p:graphicFrame>
        <p:nvGraphicFramePr>
          <p:cNvPr id="4" name="Content Placeholder 3">
            <a:extLst>
              <a:ext uri="{FF2B5EF4-FFF2-40B4-BE49-F238E27FC236}">
                <a16:creationId xmlns:a16="http://schemas.microsoft.com/office/drawing/2014/main" id="{223374D2-1E58-4CFB-B77A-99A9C8C800F6}"/>
              </a:ext>
            </a:extLst>
          </p:cNvPr>
          <p:cNvGraphicFramePr>
            <a:graphicFrameLocks noGrp="1"/>
          </p:cNvGraphicFramePr>
          <p:nvPr>
            <p:ph idx="1"/>
            <p:extLst>
              <p:ext uri="{D42A27DB-BD31-4B8C-83A1-F6EECF244321}">
                <p14:modId xmlns:p14="http://schemas.microsoft.com/office/powerpoint/2010/main" val="2297333317"/>
              </p:ext>
            </p:extLst>
          </p:nvPr>
        </p:nvGraphicFramePr>
        <p:xfrm>
          <a:off x="685800" y="2194560"/>
          <a:ext cx="10820400" cy="4024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7064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ECF7A-6396-40E1-A7DA-4B05121F3F2A}"/>
              </a:ext>
            </a:extLst>
          </p:cNvPr>
          <p:cNvSpPr>
            <a:spLocks noGrp="1"/>
          </p:cNvSpPr>
          <p:nvPr>
            <p:ph type="title"/>
          </p:nvPr>
        </p:nvSpPr>
        <p:spPr>
          <a:xfrm>
            <a:off x="2895600" y="764373"/>
            <a:ext cx="8610600" cy="1293028"/>
          </a:xfrm>
        </p:spPr>
        <p:txBody>
          <a:bodyPr>
            <a:normAutofit/>
          </a:bodyPr>
          <a:lstStyle/>
          <a:p>
            <a:pPr algn="l"/>
            <a:r>
              <a:rPr lang="en-US" dirty="0"/>
              <a:t>Fire safety</a:t>
            </a:r>
          </a:p>
        </p:txBody>
      </p:sp>
      <p:graphicFrame>
        <p:nvGraphicFramePr>
          <p:cNvPr id="5" name="Content Placeholder 2">
            <a:extLst>
              <a:ext uri="{FF2B5EF4-FFF2-40B4-BE49-F238E27FC236}">
                <a16:creationId xmlns:a16="http://schemas.microsoft.com/office/drawing/2014/main" id="{76ABB40C-596E-4733-969D-5D1C146FE820}"/>
              </a:ext>
            </a:extLst>
          </p:cNvPr>
          <p:cNvGraphicFramePr>
            <a:graphicFrameLocks noGrp="1"/>
          </p:cNvGraphicFramePr>
          <p:nvPr>
            <p:ph idx="1"/>
            <p:extLst>
              <p:ext uri="{D42A27DB-BD31-4B8C-83A1-F6EECF244321}">
                <p14:modId xmlns:p14="http://schemas.microsoft.com/office/powerpoint/2010/main" val="170065434"/>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3761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617E1-EA0E-4809-9548-243A75D72326}"/>
              </a:ext>
            </a:extLst>
          </p:cNvPr>
          <p:cNvSpPr>
            <a:spLocks noGrp="1"/>
          </p:cNvSpPr>
          <p:nvPr>
            <p:ph type="title"/>
          </p:nvPr>
        </p:nvSpPr>
        <p:spPr>
          <a:xfrm>
            <a:off x="346229" y="764373"/>
            <a:ext cx="11159971" cy="629421"/>
          </a:xfrm>
        </p:spPr>
        <p:txBody>
          <a:bodyPr>
            <a:normAutofit fontScale="90000"/>
          </a:bodyPr>
          <a:lstStyle/>
          <a:p>
            <a:pPr algn="l"/>
            <a:r>
              <a:rPr lang="en-US" dirty="0" err="1"/>
              <a:t>ppe</a:t>
            </a:r>
            <a:endParaRPr lang="en-US" dirty="0"/>
          </a:p>
        </p:txBody>
      </p:sp>
      <p:sp>
        <p:nvSpPr>
          <p:cNvPr id="4" name="Rectangle 2">
            <a:extLst>
              <a:ext uri="{FF2B5EF4-FFF2-40B4-BE49-F238E27FC236}">
                <a16:creationId xmlns:a16="http://schemas.microsoft.com/office/drawing/2014/main" id="{74DC5014-2A86-4DE1-9E2C-14CF56B94DB3}"/>
              </a:ext>
            </a:extLst>
          </p:cNvPr>
          <p:cNvSpPr>
            <a:spLocks noChangeArrowheads="1"/>
          </p:cNvSpPr>
          <p:nvPr/>
        </p:nvSpPr>
        <p:spPr bwMode="auto">
          <a:xfrm>
            <a:off x="-528507" y="5872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Content Placeholder 6" descr="A screenshot of a cell phone&#10;&#10;Description automatically generated">
            <a:extLst>
              <a:ext uri="{FF2B5EF4-FFF2-40B4-BE49-F238E27FC236}">
                <a16:creationId xmlns:a16="http://schemas.microsoft.com/office/drawing/2014/main" id="{587DF2DE-4D01-44F2-BB3E-78CFAAFCE1A8}"/>
              </a:ext>
            </a:extLst>
          </p:cNvPr>
          <p:cNvPicPr>
            <a:picLocks noGrp="1" noChangeAspect="1"/>
          </p:cNvPicPr>
          <p:nvPr>
            <p:ph idx="1"/>
          </p:nvPr>
        </p:nvPicPr>
        <p:blipFill>
          <a:blip r:embed="rId2"/>
          <a:stretch>
            <a:fillRect/>
          </a:stretch>
        </p:blipFill>
        <p:spPr>
          <a:xfrm>
            <a:off x="2130642" y="1686757"/>
            <a:ext cx="5948038" cy="4471949"/>
          </a:xfrm>
        </p:spPr>
      </p:pic>
    </p:spTree>
    <p:extLst>
      <p:ext uri="{BB962C8B-B14F-4D97-AF65-F5344CB8AC3E}">
        <p14:creationId xmlns:p14="http://schemas.microsoft.com/office/powerpoint/2010/main" val="3114212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15FA5E9-6A0B-4A0F-8F65-04FF17AE1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469E9129-40A7-431A-9059-A3164DCE6B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188201E0-C77B-4FEC-B997-B4293F81B804}"/>
              </a:ext>
            </a:extLst>
          </p:cNvPr>
          <p:cNvSpPr>
            <a:spLocks noGrp="1"/>
          </p:cNvSpPr>
          <p:nvPr>
            <p:ph type="title"/>
          </p:nvPr>
        </p:nvSpPr>
        <p:spPr>
          <a:xfrm>
            <a:off x="685800" y="888665"/>
            <a:ext cx="3306744" cy="1293028"/>
          </a:xfrm>
        </p:spPr>
        <p:txBody>
          <a:bodyPr>
            <a:normAutofit/>
          </a:bodyPr>
          <a:lstStyle/>
          <a:p>
            <a:r>
              <a:rPr lang="en-US" sz="3200"/>
              <a:t>Safety data sheets</a:t>
            </a:r>
          </a:p>
        </p:txBody>
      </p:sp>
      <p:sp>
        <p:nvSpPr>
          <p:cNvPr id="3" name="Content Placeholder 2">
            <a:extLst>
              <a:ext uri="{FF2B5EF4-FFF2-40B4-BE49-F238E27FC236}">
                <a16:creationId xmlns:a16="http://schemas.microsoft.com/office/drawing/2014/main" id="{273283F5-0BC3-4AAF-BC1F-F8C2F94A4125}"/>
              </a:ext>
            </a:extLst>
          </p:cNvPr>
          <p:cNvSpPr>
            <a:spLocks noGrp="1"/>
          </p:cNvSpPr>
          <p:nvPr>
            <p:ph idx="1"/>
          </p:nvPr>
        </p:nvSpPr>
        <p:spPr>
          <a:xfrm>
            <a:off x="685801" y="2334827"/>
            <a:ext cx="3306742" cy="3883858"/>
          </a:xfrm>
        </p:spPr>
        <p:txBody>
          <a:bodyPr>
            <a:normAutofit/>
          </a:bodyPr>
          <a:lstStyle/>
          <a:p>
            <a:r>
              <a:rPr lang="en-US" sz="1600" dirty="0"/>
              <a:t>Safety data sheets available online at the following:</a:t>
            </a:r>
          </a:p>
          <a:p>
            <a:r>
              <a:rPr lang="en-US" sz="1600" dirty="0">
                <a:hlinkClick r:id="rId3"/>
              </a:rPr>
              <a:t>http://vaww.hefp.va.gov/occupational-safety-health-gems/safety-data-sheetchemical-inventory-service</a:t>
            </a:r>
            <a:endParaRPr lang="en-US" sz="1600" dirty="0"/>
          </a:p>
          <a:p>
            <a:r>
              <a:rPr lang="en-US" sz="1600" dirty="0"/>
              <a:t>Follow below link for monthly training:</a:t>
            </a:r>
          </a:p>
          <a:p>
            <a:r>
              <a:rPr lang="en-US" sz="1600" dirty="0">
                <a:hlinkClick r:id="rId4"/>
              </a:rPr>
              <a:t>http://vaww.hefp.va.gov/resources/sds-chemical-inventory-service-training</a:t>
            </a:r>
            <a:endParaRPr lang="en-US" sz="1600" dirty="0"/>
          </a:p>
          <a:p>
            <a:endParaRPr lang="en-US" sz="1600" dirty="0"/>
          </a:p>
          <a:p>
            <a:endParaRPr lang="en-US" sz="1600" dirty="0"/>
          </a:p>
        </p:txBody>
      </p:sp>
      <p:sp>
        <p:nvSpPr>
          <p:cNvPr id="18" name="Rounded Rectangle 14">
            <a:extLst>
              <a:ext uri="{FF2B5EF4-FFF2-40B4-BE49-F238E27FC236}">
                <a16:creationId xmlns:a16="http://schemas.microsoft.com/office/drawing/2014/main" id="{6BFDDC8F-8D60-424D-8471-B32F1CB03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1066164"/>
            <a:ext cx="6765949" cy="5148371"/>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E713D03-2F51-4909-9634-7C9C8006FCE3}"/>
              </a:ext>
            </a:extLst>
          </p:cNvPr>
          <p:cNvPicPr>
            <a:picLocks noChangeAspect="1"/>
          </p:cNvPicPr>
          <p:nvPr/>
        </p:nvPicPr>
        <p:blipFill rotWithShape="1">
          <a:blip r:embed="rId5"/>
          <a:srcRect r="29333"/>
          <a:stretch/>
        </p:blipFill>
        <p:spPr>
          <a:xfrm>
            <a:off x="4955339" y="1917058"/>
            <a:ext cx="6127287" cy="3446582"/>
          </a:xfrm>
          <a:prstGeom prst="rect">
            <a:avLst/>
          </a:prstGeom>
        </p:spPr>
      </p:pic>
    </p:spTree>
    <p:extLst>
      <p:ext uri="{BB962C8B-B14F-4D97-AF65-F5344CB8AC3E}">
        <p14:creationId xmlns:p14="http://schemas.microsoft.com/office/powerpoint/2010/main" val="141932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109E0-E7A1-4947-8104-EF8E7BA9B3B3}"/>
              </a:ext>
            </a:extLst>
          </p:cNvPr>
          <p:cNvSpPr>
            <a:spLocks noGrp="1"/>
          </p:cNvSpPr>
          <p:nvPr>
            <p:ph type="title"/>
          </p:nvPr>
        </p:nvSpPr>
        <p:spPr/>
        <p:txBody>
          <a:bodyPr/>
          <a:lstStyle/>
          <a:p>
            <a:r>
              <a:rPr lang="en-US" dirty="0"/>
              <a:t>More </a:t>
            </a:r>
            <a:r>
              <a:rPr lang="en-US" dirty="0" err="1"/>
              <a:t>sds</a:t>
            </a:r>
            <a:r>
              <a:rPr lang="en-US" dirty="0"/>
              <a:t> sites:</a:t>
            </a:r>
          </a:p>
        </p:txBody>
      </p:sp>
      <p:sp>
        <p:nvSpPr>
          <p:cNvPr id="3" name="Content Placeholder 2">
            <a:extLst>
              <a:ext uri="{FF2B5EF4-FFF2-40B4-BE49-F238E27FC236}">
                <a16:creationId xmlns:a16="http://schemas.microsoft.com/office/drawing/2014/main" id="{4757BBC6-10AE-469C-BD57-9B97CF2C36BB}"/>
              </a:ext>
            </a:extLst>
          </p:cNvPr>
          <p:cNvSpPr>
            <a:spLocks noGrp="1"/>
          </p:cNvSpPr>
          <p:nvPr>
            <p:ph idx="1"/>
          </p:nvPr>
        </p:nvSpPr>
        <p:spPr/>
        <p:txBody>
          <a:bodyPr>
            <a:normAutofit fontScale="70000" lnSpcReduction="20000"/>
          </a:bodyPr>
          <a:lstStyle/>
          <a:p>
            <a:r>
              <a:rPr lang="en-US" dirty="0"/>
              <a:t>ABBOTT</a:t>
            </a:r>
          </a:p>
          <a:p>
            <a:r>
              <a:rPr lang="en-US" dirty="0">
                <a:hlinkClick r:id="rId2"/>
              </a:rPr>
              <a:t>https://www.abbott.com/msds.html</a:t>
            </a:r>
            <a:endParaRPr lang="en-US" dirty="0"/>
          </a:p>
          <a:p>
            <a:r>
              <a:rPr lang="en-US" dirty="0"/>
              <a:t>BECKMAN COULTER</a:t>
            </a:r>
          </a:p>
          <a:p>
            <a:r>
              <a:rPr lang="en-US" dirty="0">
                <a:hlinkClick r:id="rId3"/>
              </a:rPr>
              <a:t>https://www.beckmancoulter.com/support/safety-data-sheets</a:t>
            </a:r>
            <a:endParaRPr lang="en-US" dirty="0"/>
          </a:p>
          <a:p>
            <a:r>
              <a:rPr lang="en-US" dirty="0"/>
              <a:t>INSTRUMENTATION  LABORATORY</a:t>
            </a:r>
          </a:p>
          <a:p>
            <a:r>
              <a:rPr lang="en-US" dirty="0">
                <a:hlinkClick r:id="rId4"/>
              </a:rPr>
              <a:t>https://ce.us.instrumentationlaboratory.com/clinical-references</a:t>
            </a:r>
            <a:endParaRPr lang="en-US" dirty="0"/>
          </a:p>
          <a:p>
            <a:r>
              <a:rPr lang="en-US" dirty="0"/>
              <a:t>ORTHO</a:t>
            </a:r>
          </a:p>
          <a:p>
            <a:r>
              <a:rPr lang="en-US" dirty="0">
                <a:hlinkClick r:id="rId5"/>
              </a:rPr>
              <a:t>https://techdocs.orthoclinicaldiagnostics.com/TechDocs/TechDocSearch.aspx?tID=1&amp;culture=en-us</a:t>
            </a:r>
            <a:endParaRPr lang="en-US" dirty="0"/>
          </a:p>
          <a:p>
            <a:r>
              <a:rPr lang="en-US" dirty="0"/>
              <a:t>SIEMENS</a:t>
            </a:r>
          </a:p>
          <a:p>
            <a:r>
              <a:rPr lang="en-US" dirty="0">
                <a:hlinkClick r:id="rId6"/>
              </a:rPr>
              <a:t>https://www.siemens-healthineers.com/en-us/services/laboratory-diagnostics/service-and-support/technical-documentation</a:t>
            </a:r>
            <a:endParaRPr lang="en-US" dirty="0"/>
          </a:p>
          <a:p>
            <a:r>
              <a:rPr lang="en-US" dirty="0"/>
              <a:t>SYSMEX</a:t>
            </a:r>
          </a:p>
          <a:p>
            <a:r>
              <a:rPr lang="en-US" dirty="0">
                <a:hlinkClick r:id="rId7"/>
              </a:rPr>
              <a:t>https://www.sysmex.com/us/en/Company/QualityCompliance/Pages/MSDS.aspx</a:t>
            </a:r>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3847684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AB96B-9A52-46C6-8191-2CB04A0ECCD5}"/>
              </a:ext>
            </a:extLst>
          </p:cNvPr>
          <p:cNvSpPr>
            <a:spLocks noGrp="1"/>
          </p:cNvSpPr>
          <p:nvPr>
            <p:ph type="title"/>
          </p:nvPr>
        </p:nvSpPr>
        <p:spPr/>
        <p:txBody>
          <a:bodyPr/>
          <a:lstStyle/>
          <a:p>
            <a:pPr algn="l"/>
            <a:r>
              <a:rPr lang="en-US" dirty="0"/>
              <a:t>references</a:t>
            </a:r>
          </a:p>
        </p:txBody>
      </p:sp>
      <p:sp>
        <p:nvSpPr>
          <p:cNvPr id="3" name="Content Placeholder 2">
            <a:extLst>
              <a:ext uri="{FF2B5EF4-FFF2-40B4-BE49-F238E27FC236}">
                <a16:creationId xmlns:a16="http://schemas.microsoft.com/office/drawing/2014/main" id="{25A49C68-B900-4B6B-BCFC-129F5A284CCB}"/>
              </a:ext>
            </a:extLst>
          </p:cNvPr>
          <p:cNvSpPr>
            <a:spLocks noGrp="1"/>
          </p:cNvSpPr>
          <p:nvPr>
            <p:ph idx="1"/>
          </p:nvPr>
        </p:nvSpPr>
        <p:spPr/>
        <p:txBody>
          <a:bodyPr>
            <a:normAutofit lnSpcReduction="10000"/>
          </a:bodyPr>
          <a:lstStyle/>
          <a:p>
            <a:r>
              <a:rPr lang="en-US" dirty="0">
                <a:hlinkClick r:id="rId2"/>
              </a:rPr>
              <a:t>https://www.osha.gov/laws-regs/regulations/standardnumber/1910/1910.1450</a:t>
            </a:r>
            <a:endParaRPr lang="en-US" dirty="0"/>
          </a:p>
          <a:p>
            <a:endParaRPr lang="en-US" dirty="0"/>
          </a:p>
          <a:p>
            <a:r>
              <a:rPr lang="en-US" dirty="0">
                <a:hlinkClick r:id="rId3"/>
              </a:rPr>
              <a:t>http://vaww.hefp.va.gov/resources/sds-chemical-inventory-service-training</a:t>
            </a:r>
            <a:endParaRPr lang="en-US" dirty="0"/>
          </a:p>
          <a:p>
            <a:endParaRPr lang="en-US" dirty="0"/>
          </a:p>
          <a:p>
            <a:r>
              <a:rPr lang="en-US" dirty="0">
                <a:hlinkClick r:id="rId4"/>
              </a:rPr>
              <a:t>https://hcm03.ns2cloud.com/sf/learning?destUrl=https%3a%2f%2fva%2dhcm03%2ens2cloud%2ecom%2flearning%2fuser%2fdeeplink%5fredirect%2ejsp%3flinkId%3dCATALOG%5fSIMPLE%5fSEARCH%26fromSF%3dY&amp;company=VAHCM03</a:t>
            </a:r>
            <a:endParaRPr lang="en-US" dirty="0"/>
          </a:p>
          <a:p>
            <a:endParaRPr lang="en-US" dirty="0"/>
          </a:p>
          <a:p>
            <a:r>
              <a:rPr lang="en-US" dirty="0">
                <a:hlinkClick r:id="rId5"/>
              </a:rPr>
              <a:t>http://vaww.ceosh.med.va.gov/ceosh/MSDS.shtml</a:t>
            </a: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5978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010BC-B091-4B80-9383-A5D35021B35C}"/>
              </a:ext>
            </a:extLst>
          </p:cNvPr>
          <p:cNvSpPr>
            <a:spLocks noGrp="1"/>
          </p:cNvSpPr>
          <p:nvPr>
            <p:ph type="title"/>
          </p:nvPr>
        </p:nvSpPr>
        <p:spPr>
          <a:xfrm>
            <a:off x="3586579" y="764372"/>
            <a:ext cx="7937998" cy="1650354"/>
          </a:xfrm>
        </p:spPr>
        <p:txBody>
          <a:bodyPr>
            <a:normAutofit/>
          </a:bodyPr>
          <a:lstStyle/>
          <a:p>
            <a:pPr algn="l"/>
            <a:r>
              <a:rPr lang="en-US" dirty="0"/>
              <a:t>Fire safety </a:t>
            </a:r>
          </a:p>
        </p:txBody>
      </p:sp>
      <p:sp>
        <p:nvSpPr>
          <p:cNvPr id="10" name="Rectangle 9">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E9149531-1AF5-4EA1-8D06-DDF13515ED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43750"/>
          <a:stretch/>
        </p:blipFill>
        <p:spPr>
          <a:xfrm rot="16200000">
            <a:off x="-1265719" y="2187575"/>
            <a:ext cx="6858000" cy="2482850"/>
          </a:xfrm>
          <a:prstGeom prst="rect">
            <a:avLst/>
          </a:prstGeom>
        </p:spPr>
      </p:pic>
      <p:sp>
        <p:nvSpPr>
          <p:cNvPr id="3" name="Content Placeholder 2">
            <a:extLst>
              <a:ext uri="{FF2B5EF4-FFF2-40B4-BE49-F238E27FC236}">
                <a16:creationId xmlns:a16="http://schemas.microsoft.com/office/drawing/2014/main" id="{32A85D3A-A523-4317-8EAE-CEC913FB958A}"/>
              </a:ext>
            </a:extLst>
          </p:cNvPr>
          <p:cNvSpPr>
            <a:spLocks noGrp="1"/>
          </p:cNvSpPr>
          <p:nvPr>
            <p:ph idx="1"/>
          </p:nvPr>
        </p:nvSpPr>
        <p:spPr>
          <a:xfrm>
            <a:off x="3710866" y="2628900"/>
            <a:ext cx="7833718" cy="3825166"/>
          </a:xfrm>
        </p:spPr>
        <p:txBody>
          <a:bodyPr>
            <a:normAutofit lnSpcReduction="10000"/>
          </a:bodyPr>
          <a:lstStyle/>
          <a:p>
            <a:r>
              <a:rPr lang="en-US" sz="1600" dirty="0"/>
              <a:t>“PASS” stands for Pull, Aim, Squeeze, Sweep.</a:t>
            </a:r>
          </a:p>
          <a:p>
            <a:r>
              <a:rPr lang="en-US" sz="1600" dirty="0"/>
              <a:t>“RACE” stands for Rescue, Alert, Contain, and Extinguish (if can)</a:t>
            </a:r>
          </a:p>
          <a:p>
            <a:r>
              <a:rPr lang="en-US" sz="1600" dirty="0"/>
              <a:t>Classes A, B, C, D describe different types of fire extinguishers for different types of fires.  The label on the extinguisher will indicate what type of fire to use it on.  An "ABC" extinguisher will have a label, indicating that it may be used on class A, B and C fires.  </a:t>
            </a:r>
          </a:p>
          <a:p>
            <a:r>
              <a:rPr lang="en-US" sz="1600" dirty="0"/>
              <a:t>Emergency telephone #’s are: FM 1-7070 and 1-6911.</a:t>
            </a:r>
          </a:p>
          <a:p>
            <a:r>
              <a:rPr lang="en-US" sz="1600" dirty="0"/>
              <a:t>HS FIRE is 2-2345, POLICE is 2-2020 </a:t>
            </a:r>
          </a:p>
          <a:p>
            <a:r>
              <a:rPr lang="en-US" sz="1600" dirty="0"/>
              <a:t>Sprinkler systems trigger at 180 degrees Fahrenheit.</a:t>
            </a:r>
          </a:p>
          <a:p>
            <a:r>
              <a:rPr lang="en-US" sz="1600" dirty="0"/>
              <a:t>Location of 2 pull station fire alarms in the Laboratory, one at each exit.</a:t>
            </a:r>
          </a:p>
          <a:p>
            <a:r>
              <a:rPr lang="en-US" sz="1600" dirty="0"/>
              <a:t>Location of 4 fire extinguishers, one at front exit, one in microbiology(room 136), one outside the supervisor’ office(room 131) and one in the point of care office(room 134)</a:t>
            </a:r>
          </a:p>
          <a:p>
            <a:endParaRPr lang="en-US" sz="1600" dirty="0"/>
          </a:p>
        </p:txBody>
      </p:sp>
    </p:spTree>
    <p:extLst>
      <p:ext uri="{BB962C8B-B14F-4D97-AF65-F5344CB8AC3E}">
        <p14:creationId xmlns:p14="http://schemas.microsoft.com/office/powerpoint/2010/main" val="327389187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12918-13C9-47BD-A85C-91E377BE2917}"/>
              </a:ext>
            </a:extLst>
          </p:cNvPr>
          <p:cNvSpPr>
            <a:spLocks noGrp="1"/>
          </p:cNvSpPr>
          <p:nvPr>
            <p:ph type="title"/>
          </p:nvPr>
        </p:nvSpPr>
        <p:spPr/>
        <p:txBody>
          <a:bodyPr/>
          <a:lstStyle/>
          <a:p>
            <a:endParaRPr lang="en-US"/>
          </a:p>
        </p:txBody>
      </p:sp>
      <p:pic>
        <p:nvPicPr>
          <p:cNvPr id="4" name="Content Placeholder 3" descr="A picture containing street&#10;&#10;Description automatically generated">
            <a:extLst>
              <a:ext uri="{FF2B5EF4-FFF2-40B4-BE49-F238E27FC236}">
                <a16:creationId xmlns:a16="http://schemas.microsoft.com/office/drawing/2014/main" id="{B52BD2C9-8641-4F3D-B1BD-B17C8A316E7D}"/>
              </a:ext>
            </a:extLst>
          </p:cNvPr>
          <p:cNvPicPr>
            <a:picLocks noGrp="1" noChangeAspect="1"/>
          </p:cNvPicPr>
          <p:nvPr>
            <p:ph idx="1"/>
          </p:nvPr>
        </p:nvPicPr>
        <p:blipFill>
          <a:blip r:embed="rId2"/>
          <a:stretch>
            <a:fillRect/>
          </a:stretch>
        </p:blipFill>
        <p:spPr>
          <a:xfrm>
            <a:off x="2360645" y="764373"/>
            <a:ext cx="7529804" cy="5804378"/>
          </a:xfrm>
          <a:prstGeom prst="rect">
            <a:avLst/>
          </a:prstGeom>
        </p:spPr>
      </p:pic>
    </p:spTree>
    <p:extLst>
      <p:ext uri="{BB962C8B-B14F-4D97-AF65-F5344CB8AC3E}">
        <p14:creationId xmlns:p14="http://schemas.microsoft.com/office/powerpoint/2010/main" val="821414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634F4-C411-4FF4-A90B-08F207DA636E}"/>
              </a:ext>
            </a:extLst>
          </p:cNvPr>
          <p:cNvSpPr>
            <a:spLocks noGrp="1"/>
          </p:cNvSpPr>
          <p:nvPr>
            <p:ph type="title"/>
          </p:nvPr>
        </p:nvSpPr>
        <p:spPr>
          <a:xfrm>
            <a:off x="401218" y="764373"/>
            <a:ext cx="4879910" cy="747186"/>
          </a:xfrm>
        </p:spPr>
        <p:txBody>
          <a:bodyPr/>
          <a:lstStyle/>
          <a:p>
            <a:pPr algn="l"/>
            <a:r>
              <a:rPr lang="en-US" dirty="0" err="1"/>
              <a:t>P.a.s.s</a:t>
            </a:r>
            <a:r>
              <a:rPr lang="en-US" dirty="0"/>
              <a:t>.</a:t>
            </a:r>
          </a:p>
        </p:txBody>
      </p:sp>
      <p:pic>
        <p:nvPicPr>
          <p:cNvPr id="5" name="Content Placeholder 4">
            <a:extLst>
              <a:ext uri="{FF2B5EF4-FFF2-40B4-BE49-F238E27FC236}">
                <a16:creationId xmlns:a16="http://schemas.microsoft.com/office/drawing/2014/main" id="{7B74566A-2097-4EBB-90FE-C0C6A34577A3}"/>
              </a:ext>
            </a:extLst>
          </p:cNvPr>
          <p:cNvPicPr>
            <a:picLocks noGrp="1" noChangeAspect="1"/>
          </p:cNvPicPr>
          <p:nvPr>
            <p:ph idx="1"/>
          </p:nvPr>
        </p:nvPicPr>
        <p:blipFill>
          <a:blip r:embed="rId2"/>
          <a:stretch>
            <a:fillRect/>
          </a:stretch>
        </p:blipFill>
        <p:spPr>
          <a:xfrm>
            <a:off x="401216" y="2193925"/>
            <a:ext cx="5053246" cy="4024313"/>
          </a:xfrm>
        </p:spPr>
      </p:pic>
      <p:pic>
        <p:nvPicPr>
          <p:cNvPr id="7" name="Picture 6" descr="A close up of text on a white background&#10;&#10;Description automatically generated">
            <a:extLst>
              <a:ext uri="{FF2B5EF4-FFF2-40B4-BE49-F238E27FC236}">
                <a16:creationId xmlns:a16="http://schemas.microsoft.com/office/drawing/2014/main" id="{4A1C732C-EE03-4DBD-A865-D534F9B13EB7}"/>
              </a:ext>
            </a:extLst>
          </p:cNvPr>
          <p:cNvPicPr>
            <a:picLocks noChangeAspect="1"/>
          </p:cNvPicPr>
          <p:nvPr/>
        </p:nvPicPr>
        <p:blipFill>
          <a:blip r:embed="rId3"/>
          <a:stretch>
            <a:fillRect/>
          </a:stretch>
        </p:blipFill>
        <p:spPr>
          <a:xfrm>
            <a:off x="6096001" y="764373"/>
            <a:ext cx="5796584" cy="5554421"/>
          </a:xfrm>
          <a:prstGeom prst="rect">
            <a:avLst/>
          </a:prstGeom>
        </p:spPr>
      </p:pic>
    </p:spTree>
    <p:extLst>
      <p:ext uri="{BB962C8B-B14F-4D97-AF65-F5344CB8AC3E}">
        <p14:creationId xmlns:p14="http://schemas.microsoft.com/office/powerpoint/2010/main" val="468244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DA785FA-C071-43A3-A397-53F1104417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B654D573-EC63-4874-BAA1-1F203B95BF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537A8376-4234-48D2-A3EB-0E9658066313}"/>
              </a:ext>
            </a:extLst>
          </p:cNvPr>
          <p:cNvSpPr>
            <a:spLocks noGrp="1"/>
          </p:cNvSpPr>
          <p:nvPr>
            <p:ph type="title"/>
          </p:nvPr>
        </p:nvSpPr>
        <p:spPr>
          <a:xfrm>
            <a:off x="685799" y="764373"/>
            <a:ext cx="3977639" cy="1600200"/>
          </a:xfrm>
        </p:spPr>
        <p:txBody>
          <a:bodyPr anchor="b">
            <a:normAutofit/>
          </a:bodyPr>
          <a:lstStyle/>
          <a:p>
            <a:pPr algn="l"/>
            <a:r>
              <a:rPr lang="en-US" sz="3200"/>
              <a:t>r.a.c.e.</a:t>
            </a:r>
          </a:p>
        </p:txBody>
      </p:sp>
      <p:sp>
        <p:nvSpPr>
          <p:cNvPr id="11" name="Content Placeholder 10">
            <a:extLst>
              <a:ext uri="{FF2B5EF4-FFF2-40B4-BE49-F238E27FC236}">
                <a16:creationId xmlns:a16="http://schemas.microsoft.com/office/drawing/2014/main" id="{1D8BA769-E8D7-4271-846D-2FFF32E19253}"/>
              </a:ext>
            </a:extLst>
          </p:cNvPr>
          <p:cNvSpPr>
            <a:spLocks noGrp="1"/>
          </p:cNvSpPr>
          <p:nvPr>
            <p:ph idx="1"/>
          </p:nvPr>
        </p:nvSpPr>
        <p:spPr>
          <a:xfrm>
            <a:off x="685800" y="2364573"/>
            <a:ext cx="3977639" cy="3854112"/>
          </a:xfrm>
        </p:spPr>
        <p:txBody>
          <a:bodyPr>
            <a:normAutofit/>
          </a:bodyPr>
          <a:lstStyle/>
          <a:p>
            <a:endParaRPr lang="en-US" sz="1600" dirty="0"/>
          </a:p>
        </p:txBody>
      </p:sp>
      <p:pic>
        <p:nvPicPr>
          <p:cNvPr id="7" name="Content Placeholder 6">
            <a:extLst>
              <a:ext uri="{FF2B5EF4-FFF2-40B4-BE49-F238E27FC236}">
                <a16:creationId xmlns:a16="http://schemas.microsoft.com/office/drawing/2014/main" id="{8D39E759-F8C4-4BDE-B53D-6B8FBB6B381B}"/>
              </a:ext>
            </a:extLst>
          </p:cNvPr>
          <p:cNvPicPr>
            <a:picLocks/>
          </p:cNvPicPr>
          <p:nvPr/>
        </p:nvPicPr>
        <p:blipFill rotWithShape="1">
          <a:blip r:embed="rId3"/>
          <a:srcRect t="1" b="13932"/>
          <a:stretch/>
        </p:blipFill>
        <p:spPr bwMode="auto">
          <a:xfrm>
            <a:off x="5481456" y="746126"/>
            <a:ext cx="5515986" cy="5472558"/>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3972423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0EF5A-0367-4A2A-83E6-98F4A682CF84}"/>
              </a:ext>
            </a:extLst>
          </p:cNvPr>
          <p:cNvSpPr>
            <a:spLocks noGrp="1"/>
          </p:cNvSpPr>
          <p:nvPr>
            <p:ph type="title"/>
          </p:nvPr>
        </p:nvSpPr>
        <p:spPr>
          <a:xfrm>
            <a:off x="2895600" y="764373"/>
            <a:ext cx="8610600" cy="1293028"/>
          </a:xfrm>
        </p:spPr>
        <p:txBody>
          <a:bodyPr>
            <a:normAutofit/>
          </a:bodyPr>
          <a:lstStyle/>
          <a:p>
            <a:r>
              <a:rPr lang="en-US" sz="2800"/>
              <a:t>Evacuation Plans</a:t>
            </a:r>
            <a:br>
              <a:rPr lang="en-US" sz="2800"/>
            </a:br>
            <a:br>
              <a:rPr lang="en-US" sz="2800"/>
            </a:br>
            <a:endParaRPr lang="en-US" sz="2800"/>
          </a:p>
        </p:txBody>
      </p:sp>
      <p:graphicFrame>
        <p:nvGraphicFramePr>
          <p:cNvPr id="5" name="Content Placeholder 2">
            <a:extLst>
              <a:ext uri="{FF2B5EF4-FFF2-40B4-BE49-F238E27FC236}">
                <a16:creationId xmlns:a16="http://schemas.microsoft.com/office/drawing/2014/main" id="{1028A45F-F456-421B-B91C-FF78C2160B4F}"/>
              </a:ext>
            </a:extLst>
          </p:cNvPr>
          <p:cNvGraphicFramePr>
            <a:graphicFrameLocks noGrp="1"/>
          </p:cNvGraphicFramePr>
          <p:nvPr>
            <p:ph idx="1"/>
            <p:extLst>
              <p:ext uri="{D42A27DB-BD31-4B8C-83A1-F6EECF244321}">
                <p14:modId xmlns:p14="http://schemas.microsoft.com/office/powerpoint/2010/main" val="3204785676"/>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0678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ounded Rectangle 14">
            <a:extLst>
              <a:ext uri="{FF2B5EF4-FFF2-40B4-BE49-F238E27FC236}">
                <a16:creationId xmlns:a16="http://schemas.microsoft.com/office/drawing/2014/main" id="{AD435D65-E643-4035-87B7-B9A118984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8E1E3C-F8D2-4308-8393-52DAD3872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B6081D4-5F83-4C05-AFFE-1395456D38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74" r="61801"/>
          <a:stretch/>
        </p:blipFill>
        <p:spPr>
          <a:xfrm>
            <a:off x="0" y="0"/>
            <a:ext cx="4636008" cy="1441450"/>
          </a:xfrm>
          <a:prstGeom prst="rect">
            <a:avLst/>
          </a:prstGeom>
        </p:spPr>
      </p:pic>
      <p:pic>
        <p:nvPicPr>
          <p:cNvPr id="15" name="Picture 14">
            <a:extLst>
              <a:ext uri="{FF2B5EF4-FFF2-40B4-BE49-F238E27FC236}">
                <a16:creationId xmlns:a16="http://schemas.microsoft.com/office/drawing/2014/main" id="{29A9CE89-5BEA-4699-AEAA-51CEC2198E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B230EF5A-0367-4A2A-83E6-98F4A682CF84}"/>
              </a:ext>
            </a:extLst>
          </p:cNvPr>
          <p:cNvSpPr>
            <a:spLocks noGrp="1"/>
          </p:cNvSpPr>
          <p:nvPr>
            <p:ph type="title"/>
          </p:nvPr>
        </p:nvSpPr>
        <p:spPr>
          <a:xfrm>
            <a:off x="685800" y="1066163"/>
            <a:ext cx="3306744" cy="5148371"/>
          </a:xfrm>
        </p:spPr>
        <p:txBody>
          <a:bodyPr>
            <a:normAutofit/>
          </a:bodyPr>
          <a:lstStyle/>
          <a:p>
            <a:r>
              <a:rPr lang="en-US" sz="3700">
                <a:solidFill>
                  <a:schemeClr val="bg1"/>
                </a:solidFill>
              </a:rPr>
              <a:t>Evacuation Plans</a:t>
            </a:r>
            <a:br>
              <a:rPr lang="en-US" sz="3700">
                <a:solidFill>
                  <a:schemeClr val="bg1"/>
                </a:solidFill>
              </a:rPr>
            </a:br>
            <a:br>
              <a:rPr lang="en-US" sz="3700">
                <a:solidFill>
                  <a:schemeClr val="bg1"/>
                </a:solidFill>
              </a:rPr>
            </a:br>
            <a:endParaRPr lang="en-US" sz="3700">
              <a:solidFill>
                <a:schemeClr val="bg1"/>
              </a:solidFill>
            </a:endParaRPr>
          </a:p>
        </p:txBody>
      </p:sp>
      <p:graphicFrame>
        <p:nvGraphicFramePr>
          <p:cNvPr id="5" name="Content Placeholder 2">
            <a:extLst>
              <a:ext uri="{FF2B5EF4-FFF2-40B4-BE49-F238E27FC236}">
                <a16:creationId xmlns:a16="http://schemas.microsoft.com/office/drawing/2014/main" id="{B092E37E-BC3D-45CC-A5C6-AB3BFA2BDC4C}"/>
              </a:ext>
            </a:extLst>
          </p:cNvPr>
          <p:cNvGraphicFramePr>
            <a:graphicFrameLocks noGrp="1"/>
          </p:cNvGraphicFramePr>
          <p:nvPr>
            <p:ph idx="1"/>
            <p:extLst>
              <p:ext uri="{D42A27DB-BD31-4B8C-83A1-F6EECF244321}">
                <p14:modId xmlns:p14="http://schemas.microsoft.com/office/powerpoint/2010/main" val="2820559761"/>
              </p:ext>
            </p:extLst>
          </p:nvPr>
        </p:nvGraphicFramePr>
        <p:xfrm>
          <a:off x="5279472" y="746125"/>
          <a:ext cx="6290226" cy="5447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8843626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FB6BA-7129-49CE-BB47-82593B71D62C}"/>
              </a:ext>
            </a:extLst>
          </p:cNvPr>
          <p:cNvSpPr>
            <a:spLocks noGrp="1"/>
          </p:cNvSpPr>
          <p:nvPr>
            <p:ph type="title"/>
          </p:nvPr>
        </p:nvSpPr>
        <p:spPr>
          <a:xfrm>
            <a:off x="2895600" y="764373"/>
            <a:ext cx="8610600" cy="979946"/>
          </a:xfrm>
        </p:spPr>
        <p:txBody>
          <a:bodyPr/>
          <a:lstStyle/>
          <a:p>
            <a:pPr algn="l"/>
            <a:r>
              <a:rPr lang="en-US" dirty="0"/>
              <a:t>Hot springs lab : </a:t>
            </a:r>
          </a:p>
        </p:txBody>
      </p:sp>
      <p:pic>
        <p:nvPicPr>
          <p:cNvPr id="4" name="Content Placeholder 3">
            <a:extLst>
              <a:ext uri="{FF2B5EF4-FFF2-40B4-BE49-F238E27FC236}">
                <a16:creationId xmlns:a16="http://schemas.microsoft.com/office/drawing/2014/main" id="{6923652F-6EEB-4401-B6FE-712512BAB3C7}"/>
              </a:ext>
            </a:extLst>
          </p:cNvPr>
          <p:cNvPicPr>
            <a:picLocks noGrp="1" noChangeAspect="1"/>
          </p:cNvPicPr>
          <p:nvPr>
            <p:ph idx="1"/>
          </p:nvPr>
        </p:nvPicPr>
        <p:blipFill>
          <a:blip r:embed="rId2"/>
          <a:stretch>
            <a:fillRect/>
          </a:stretch>
        </p:blipFill>
        <p:spPr>
          <a:xfrm>
            <a:off x="1083076" y="1604639"/>
            <a:ext cx="9662347" cy="3660844"/>
          </a:xfrm>
          <a:prstGeom prst="rect">
            <a:avLst/>
          </a:prstGeom>
        </p:spPr>
      </p:pic>
      <p:sp>
        <p:nvSpPr>
          <p:cNvPr id="6" name="Isosceles Triangle 5">
            <a:extLst>
              <a:ext uri="{FF2B5EF4-FFF2-40B4-BE49-F238E27FC236}">
                <a16:creationId xmlns:a16="http://schemas.microsoft.com/office/drawing/2014/main" id="{3B5A9486-B356-4ED8-8B83-9563F1938CE0}"/>
              </a:ext>
            </a:extLst>
          </p:cNvPr>
          <p:cNvSpPr/>
          <p:nvPr/>
        </p:nvSpPr>
        <p:spPr>
          <a:xfrm>
            <a:off x="4693004" y="2527694"/>
            <a:ext cx="168677" cy="266331"/>
          </a:xfrm>
          <a:prstGeom prst="triangle">
            <a:avLst>
              <a:gd name="adj" fmla="val 47619"/>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8F03DDFD-FFD5-4B4F-8294-E9ADECAE4B04}"/>
              </a:ext>
            </a:extLst>
          </p:cNvPr>
          <p:cNvSpPr/>
          <p:nvPr/>
        </p:nvSpPr>
        <p:spPr>
          <a:xfrm>
            <a:off x="5110561" y="3365375"/>
            <a:ext cx="168677" cy="266331"/>
          </a:xfrm>
          <a:prstGeom prst="triangle">
            <a:avLst>
              <a:gd name="adj" fmla="val 47619"/>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A4C833B2-AA29-4CD9-AC27-3564D2629F1C}"/>
              </a:ext>
            </a:extLst>
          </p:cNvPr>
          <p:cNvSpPr/>
          <p:nvPr/>
        </p:nvSpPr>
        <p:spPr>
          <a:xfrm>
            <a:off x="5381349" y="3009527"/>
            <a:ext cx="168677" cy="266331"/>
          </a:xfrm>
          <a:prstGeom prst="triangle">
            <a:avLst>
              <a:gd name="adj" fmla="val 47619"/>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010B2DFB-A794-41EE-907E-A42F9AD1EE2F}"/>
              </a:ext>
            </a:extLst>
          </p:cNvPr>
          <p:cNvSpPr/>
          <p:nvPr/>
        </p:nvSpPr>
        <p:spPr>
          <a:xfrm>
            <a:off x="6316828" y="2396823"/>
            <a:ext cx="168677" cy="266331"/>
          </a:xfrm>
          <a:prstGeom prst="triangle">
            <a:avLst>
              <a:gd name="adj" fmla="val 47619"/>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7CB59C5A-E0C8-4E33-A5BC-FAAB3A8B9985}"/>
              </a:ext>
            </a:extLst>
          </p:cNvPr>
          <p:cNvSpPr/>
          <p:nvPr/>
        </p:nvSpPr>
        <p:spPr>
          <a:xfrm>
            <a:off x="9189814" y="2174879"/>
            <a:ext cx="168677" cy="266331"/>
          </a:xfrm>
          <a:prstGeom prst="triangle">
            <a:avLst>
              <a:gd name="adj" fmla="val 47619"/>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1CB5919-37AE-4A27-8AC7-D5437B819087}"/>
              </a:ext>
            </a:extLst>
          </p:cNvPr>
          <p:cNvSpPr/>
          <p:nvPr/>
        </p:nvSpPr>
        <p:spPr>
          <a:xfrm>
            <a:off x="4693005" y="2254779"/>
            <a:ext cx="168676" cy="186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38514C-0511-47DC-A51E-391F6A9EFAFA}"/>
              </a:ext>
            </a:extLst>
          </p:cNvPr>
          <p:cNvSpPr/>
          <p:nvPr/>
        </p:nvSpPr>
        <p:spPr>
          <a:xfrm>
            <a:off x="5903117" y="2627641"/>
            <a:ext cx="168676" cy="186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522A95-A21F-41D5-A8EF-5B197FAE054B}"/>
              </a:ext>
            </a:extLst>
          </p:cNvPr>
          <p:cNvSpPr/>
          <p:nvPr/>
        </p:nvSpPr>
        <p:spPr>
          <a:xfrm>
            <a:off x="8492037" y="2420943"/>
            <a:ext cx="168676" cy="186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descr="&#10;fire extinguisher">
            <a:extLst>
              <a:ext uri="{FF2B5EF4-FFF2-40B4-BE49-F238E27FC236}">
                <a16:creationId xmlns:a16="http://schemas.microsoft.com/office/drawing/2014/main" id="{2B464E7B-FA08-4533-B5E1-C44B43D595B7}"/>
              </a:ext>
            </a:extLst>
          </p:cNvPr>
          <p:cNvSpPr/>
          <p:nvPr/>
        </p:nvSpPr>
        <p:spPr>
          <a:xfrm>
            <a:off x="1083076" y="5404104"/>
            <a:ext cx="1245891" cy="1141080"/>
          </a:xfrm>
          <a:prstGeom prst="triangle">
            <a:avLst>
              <a:gd name="adj" fmla="val 4615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FIRE </a:t>
            </a:r>
            <a:r>
              <a:rPr lang="en-US" sz="1000" dirty="0"/>
              <a:t>EXTINGUISHER</a:t>
            </a:r>
          </a:p>
        </p:txBody>
      </p:sp>
      <p:sp>
        <p:nvSpPr>
          <p:cNvPr id="16" name="Rectangle 15">
            <a:extLst>
              <a:ext uri="{FF2B5EF4-FFF2-40B4-BE49-F238E27FC236}">
                <a16:creationId xmlns:a16="http://schemas.microsoft.com/office/drawing/2014/main" id="{520E223B-6E4D-45FA-9E0F-6AB6B65CF95C}"/>
              </a:ext>
            </a:extLst>
          </p:cNvPr>
          <p:cNvSpPr/>
          <p:nvPr/>
        </p:nvSpPr>
        <p:spPr>
          <a:xfrm>
            <a:off x="2895600" y="5416861"/>
            <a:ext cx="1319576" cy="114107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FIRE PULL</a:t>
            </a:r>
          </a:p>
        </p:txBody>
      </p:sp>
      <p:sp>
        <p:nvSpPr>
          <p:cNvPr id="18" name="Oval 17">
            <a:extLst>
              <a:ext uri="{FF2B5EF4-FFF2-40B4-BE49-F238E27FC236}">
                <a16:creationId xmlns:a16="http://schemas.microsoft.com/office/drawing/2014/main" id="{BC55A7CF-402C-44A0-87DA-9CB496293313}"/>
              </a:ext>
            </a:extLst>
          </p:cNvPr>
          <p:cNvSpPr/>
          <p:nvPr/>
        </p:nvSpPr>
        <p:spPr>
          <a:xfrm>
            <a:off x="3572730" y="2627641"/>
            <a:ext cx="254444" cy="305686"/>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9673334-4E9B-4C71-B2CE-E5E2FAF5CA2A}"/>
              </a:ext>
            </a:extLst>
          </p:cNvPr>
          <p:cNvSpPr/>
          <p:nvPr/>
        </p:nvSpPr>
        <p:spPr>
          <a:xfrm>
            <a:off x="4758403" y="5416861"/>
            <a:ext cx="1245891" cy="114108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EYE</a:t>
            </a:r>
          </a:p>
          <a:p>
            <a:pPr algn="ctr"/>
            <a:r>
              <a:rPr lang="en-US" dirty="0"/>
              <a:t>WASH</a:t>
            </a:r>
          </a:p>
        </p:txBody>
      </p:sp>
      <p:sp>
        <p:nvSpPr>
          <p:cNvPr id="17" name="Isosceles Triangle 16">
            <a:extLst>
              <a:ext uri="{FF2B5EF4-FFF2-40B4-BE49-F238E27FC236}">
                <a16:creationId xmlns:a16="http://schemas.microsoft.com/office/drawing/2014/main" id="{C4757FFC-E660-4722-AE78-E9F54982D2D4}"/>
              </a:ext>
            </a:extLst>
          </p:cNvPr>
          <p:cNvSpPr/>
          <p:nvPr/>
        </p:nvSpPr>
        <p:spPr>
          <a:xfrm>
            <a:off x="3701433" y="3550318"/>
            <a:ext cx="168677" cy="266331"/>
          </a:xfrm>
          <a:prstGeom prst="triangle">
            <a:avLst>
              <a:gd name="adj" fmla="val 47619"/>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2021084"/>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docProps/app.xml><?xml version="1.0" encoding="utf-8"?>
<Properties xmlns="http://schemas.openxmlformats.org/officeDocument/2006/extended-properties" xmlns:vt="http://schemas.openxmlformats.org/officeDocument/2006/docPropsVTypes">
  <TotalTime>371</TotalTime>
  <Words>1364</Words>
  <Application>Microsoft Office PowerPoint</Application>
  <PresentationFormat>Widescreen</PresentationFormat>
  <Paragraphs>123</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Century Gothic</vt:lpstr>
      <vt:lpstr>Wingdings</vt:lpstr>
      <vt:lpstr>Vapor Trail</vt:lpstr>
      <vt:lpstr>Chemical hygiene and safety training</vt:lpstr>
      <vt:lpstr>Fire safety</vt:lpstr>
      <vt:lpstr>Fire safety </vt:lpstr>
      <vt:lpstr>PowerPoint Presentation</vt:lpstr>
      <vt:lpstr>P.a.s.s.</vt:lpstr>
      <vt:lpstr>r.a.c.e.</vt:lpstr>
      <vt:lpstr>Evacuation Plans  </vt:lpstr>
      <vt:lpstr>Evacuation Plans  </vt:lpstr>
      <vt:lpstr>Hot springs lab : </vt:lpstr>
      <vt:lpstr>Fort meade lab </vt:lpstr>
      <vt:lpstr>Chemical Hygiene</vt:lpstr>
      <vt:lpstr>labeling secondary containers </vt:lpstr>
      <vt:lpstr>PowerPoint Presentation</vt:lpstr>
      <vt:lpstr>nfpa</vt:lpstr>
      <vt:lpstr>HMIS </vt:lpstr>
      <vt:lpstr>PowerPoint Presentation</vt:lpstr>
      <vt:lpstr>General Hood safety</vt:lpstr>
      <vt:lpstr>DRY ICE SHIPPING LABELING</vt:lpstr>
      <vt:lpstr>Use proper PPE</vt:lpstr>
      <vt:lpstr>ppe</vt:lpstr>
      <vt:lpstr>Safety data sheets</vt:lpstr>
      <vt:lpstr>More sds sites: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hygiene and safety training</dc:title>
  <dc:creator>Powell, Craig</dc:creator>
  <cp:lastModifiedBy>Powell, Craig</cp:lastModifiedBy>
  <cp:revision>32</cp:revision>
  <dcterms:created xsi:type="dcterms:W3CDTF">2020-06-29T17:28:11Z</dcterms:created>
  <dcterms:modified xsi:type="dcterms:W3CDTF">2020-12-22T18:22:17Z</dcterms:modified>
</cp:coreProperties>
</file>