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78" r:id="rId3"/>
    <p:sldId id="258" r:id="rId4"/>
    <p:sldId id="264" r:id="rId5"/>
    <p:sldId id="261" r:id="rId6"/>
    <p:sldId id="277" r:id="rId7"/>
    <p:sldId id="281" r:id="rId8"/>
    <p:sldId id="274" r:id="rId9"/>
    <p:sldId id="276" r:id="rId10"/>
    <p:sldId id="280" r:id="rId11"/>
    <p:sldId id="269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7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C99BF-49CA-4900-A1F1-E68A2A5C121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2C97A42-30C8-49F0-A03C-FEDE3F08DC43}">
      <dgm:prSet/>
      <dgm:spPr/>
      <dgm:t>
        <a:bodyPr/>
        <a:lstStyle/>
        <a:p>
          <a:r>
            <a:rPr lang="en-US"/>
            <a:t>Patient result:  allows you to review the past patient results</a:t>
          </a:r>
        </a:p>
      </dgm:t>
    </dgm:pt>
    <dgm:pt modelId="{C36625CF-8CCB-42AA-A960-0D86D84F456B}" type="parTrans" cxnId="{95DD32B3-C468-4FCF-BC3C-FF58B065AD39}">
      <dgm:prSet/>
      <dgm:spPr/>
      <dgm:t>
        <a:bodyPr/>
        <a:lstStyle/>
        <a:p>
          <a:endParaRPr lang="en-US"/>
        </a:p>
      </dgm:t>
    </dgm:pt>
    <dgm:pt modelId="{8F11FC92-402E-48D6-99BF-E950FC0DA90E}" type="sibTrans" cxnId="{95DD32B3-C468-4FCF-BC3C-FF58B065AD39}">
      <dgm:prSet/>
      <dgm:spPr/>
      <dgm:t>
        <a:bodyPr/>
        <a:lstStyle/>
        <a:p>
          <a:endParaRPr lang="en-US"/>
        </a:p>
      </dgm:t>
    </dgm:pt>
    <dgm:pt modelId="{CBA23DD8-02BC-4D56-BF2A-C1DFDA19FB66}">
      <dgm:prSet/>
      <dgm:spPr/>
      <dgm:t>
        <a:bodyPr/>
        <a:lstStyle/>
        <a:p>
          <a:r>
            <a:rPr lang="en-US"/>
            <a:t>QC result:  allows you to review the past QC results.</a:t>
          </a:r>
        </a:p>
      </dgm:t>
    </dgm:pt>
    <dgm:pt modelId="{B9DC4E90-6B66-43F2-890E-76853AF6E1AD}" type="parTrans" cxnId="{05ADE37A-2975-46B2-9FF9-8F8C9BFF06F3}">
      <dgm:prSet/>
      <dgm:spPr/>
      <dgm:t>
        <a:bodyPr/>
        <a:lstStyle/>
        <a:p>
          <a:endParaRPr lang="en-US"/>
        </a:p>
      </dgm:t>
    </dgm:pt>
    <dgm:pt modelId="{DB36382C-57BD-47B6-9BB1-C5F651DDB131}" type="sibTrans" cxnId="{05ADE37A-2975-46B2-9FF9-8F8C9BFF06F3}">
      <dgm:prSet/>
      <dgm:spPr/>
      <dgm:t>
        <a:bodyPr/>
        <a:lstStyle/>
        <a:p>
          <a:endParaRPr lang="en-US"/>
        </a:p>
      </dgm:t>
    </dgm:pt>
    <dgm:pt modelId="{5A0E565F-08E2-4E85-A5A8-57BD3D9A4379}">
      <dgm:prSet/>
      <dgm:spPr/>
      <dgm:t>
        <a:bodyPr/>
        <a:lstStyle/>
        <a:p>
          <a:r>
            <a:rPr lang="en-US"/>
            <a:t>RME:  Use 70% isopropyl alcohol to wipe down the meter between each patient use.</a:t>
          </a:r>
        </a:p>
      </dgm:t>
    </dgm:pt>
    <dgm:pt modelId="{2AB02E05-EC08-401E-81AC-10F03FA34B1B}" type="parTrans" cxnId="{81426953-E911-4005-A26D-F4F27DF19455}">
      <dgm:prSet/>
      <dgm:spPr/>
      <dgm:t>
        <a:bodyPr/>
        <a:lstStyle/>
        <a:p>
          <a:endParaRPr lang="en-US"/>
        </a:p>
      </dgm:t>
    </dgm:pt>
    <dgm:pt modelId="{DBF2CA98-B5B5-4F35-AED7-B5DD31DAEE76}" type="sibTrans" cxnId="{81426953-E911-4005-A26D-F4F27DF19455}">
      <dgm:prSet/>
      <dgm:spPr/>
      <dgm:t>
        <a:bodyPr/>
        <a:lstStyle/>
        <a:p>
          <a:endParaRPr lang="en-US"/>
        </a:p>
      </dgm:t>
    </dgm:pt>
    <dgm:pt modelId="{4013EE32-8915-40C0-91AB-16F2839A56E9}" type="pres">
      <dgm:prSet presAssocID="{097C99BF-49CA-4900-A1F1-E68A2A5C1212}" presName="root" presStyleCnt="0">
        <dgm:presLayoutVars>
          <dgm:dir/>
          <dgm:resizeHandles val="exact"/>
        </dgm:presLayoutVars>
      </dgm:prSet>
      <dgm:spPr/>
    </dgm:pt>
    <dgm:pt modelId="{C9368935-58A4-4C95-A3B0-93578C59C549}" type="pres">
      <dgm:prSet presAssocID="{72C97A42-30C8-49F0-A03C-FEDE3F08DC43}" presName="compNode" presStyleCnt="0"/>
      <dgm:spPr/>
    </dgm:pt>
    <dgm:pt modelId="{16151FD8-E2B2-4BD5-9C3D-8F4BF35712A3}" type="pres">
      <dgm:prSet presAssocID="{72C97A42-30C8-49F0-A03C-FEDE3F08DC43}" presName="bgRect" presStyleLbl="bgShp" presStyleIdx="0" presStyleCnt="3"/>
      <dgm:spPr/>
    </dgm:pt>
    <dgm:pt modelId="{F2946F63-FE41-41CD-B58E-E17B609AE9BF}" type="pres">
      <dgm:prSet presAssocID="{72C97A42-30C8-49F0-A03C-FEDE3F08DC4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A09B8114-6FFB-4C90-8AF0-45840EFB6679}" type="pres">
      <dgm:prSet presAssocID="{72C97A42-30C8-49F0-A03C-FEDE3F08DC43}" presName="spaceRect" presStyleCnt="0"/>
      <dgm:spPr/>
    </dgm:pt>
    <dgm:pt modelId="{FABCC3A2-26AA-4FF9-A2FB-9C7CBF3C6D85}" type="pres">
      <dgm:prSet presAssocID="{72C97A42-30C8-49F0-A03C-FEDE3F08DC43}" presName="parTx" presStyleLbl="revTx" presStyleIdx="0" presStyleCnt="3">
        <dgm:presLayoutVars>
          <dgm:chMax val="0"/>
          <dgm:chPref val="0"/>
        </dgm:presLayoutVars>
      </dgm:prSet>
      <dgm:spPr/>
    </dgm:pt>
    <dgm:pt modelId="{88AA900D-873B-40D1-9039-B7D1F21C220F}" type="pres">
      <dgm:prSet presAssocID="{8F11FC92-402E-48D6-99BF-E950FC0DA90E}" presName="sibTrans" presStyleCnt="0"/>
      <dgm:spPr/>
    </dgm:pt>
    <dgm:pt modelId="{2693A625-C64F-426B-86FD-0F7F20B9F791}" type="pres">
      <dgm:prSet presAssocID="{CBA23DD8-02BC-4D56-BF2A-C1DFDA19FB66}" presName="compNode" presStyleCnt="0"/>
      <dgm:spPr/>
    </dgm:pt>
    <dgm:pt modelId="{01455A14-F9BD-4ED6-9C73-9FC989A8A84E}" type="pres">
      <dgm:prSet presAssocID="{CBA23DD8-02BC-4D56-BF2A-C1DFDA19FB66}" presName="bgRect" presStyleLbl="bgShp" presStyleIdx="1" presStyleCnt="3"/>
      <dgm:spPr/>
    </dgm:pt>
    <dgm:pt modelId="{0C2F2E35-BA09-4D3E-AD81-A96944DF1658}" type="pres">
      <dgm:prSet presAssocID="{CBA23DD8-02BC-4D56-BF2A-C1DFDA19FB6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D83EB79B-17FC-41BF-8869-06288536B14C}" type="pres">
      <dgm:prSet presAssocID="{CBA23DD8-02BC-4D56-BF2A-C1DFDA19FB66}" presName="spaceRect" presStyleCnt="0"/>
      <dgm:spPr/>
    </dgm:pt>
    <dgm:pt modelId="{78C8F5CA-B051-4E2F-B9A3-077C89E4E181}" type="pres">
      <dgm:prSet presAssocID="{CBA23DD8-02BC-4D56-BF2A-C1DFDA19FB66}" presName="parTx" presStyleLbl="revTx" presStyleIdx="1" presStyleCnt="3">
        <dgm:presLayoutVars>
          <dgm:chMax val="0"/>
          <dgm:chPref val="0"/>
        </dgm:presLayoutVars>
      </dgm:prSet>
      <dgm:spPr/>
    </dgm:pt>
    <dgm:pt modelId="{76F65B07-D2CE-4A28-9C27-58AE3C04E05C}" type="pres">
      <dgm:prSet presAssocID="{DB36382C-57BD-47B6-9BB1-C5F651DDB131}" presName="sibTrans" presStyleCnt="0"/>
      <dgm:spPr/>
    </dgm:pt>
    <dgm:pt modelId="{36E9402B-73DA-4C30-93EF-1CA4B12C7F6A}" type="pres">
      <dgm:prSet presAssocID="{5A0E565F-08E2-4E85-A5A8-57BD3D9A4379}" presName="compNode" presStyleCnt="0"/>
      <dgm:spPr/>
    </dgm:pt>
    <dgm:pt modelId="{8E49AF61-7873-458F-B892-3BCD11752261}" type="pres">
      <dgm:prSet presAssocID="{5A0E565F-08E2-4E85-A5A8-57BD3D9A4379}" presName="bgRect" presStyleLbl="bgShp" presStyleIdx="2" presStyleCnt="3"/>
      <dgm:spPr/>
    </dgm:pt>
    <dgm:pt modelId="{9DA92346-93DA-4D55-BEF7-FD497E8C6153}" type="pres">
      <dgm:prSet presAssocID="{5A0E565F-08E2-4E85-A5A8-57BD3D9A437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5611BD5C-7D39-4B15-ACC1-842415915D66}" type="pres">
      <dgm:prSet presAssocID="{5A0E565F-08E2-4E85-A5A8-57BD3D9A4379}" presName="spaceRect" presStyleCnt="0"/>
      <dgm:spPr/>
    </dgm:pt>
    <dgm:pt modelId="{C8587F7C-1831-4BB0-8E2D-87B3C342A35D}" type="pres">
      <dgm:prSet presAssocID="{5A0E565F-08E2-4E85-A5A8-57BD3D9A437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CA49843-FC9E-4713-A8E5-0797AECC81E6}" type="presOf" srcId="{CBA23DD8-02BC-4D56-BF2A-C1DFDA19FB66}" destId="{78C8F5CA-B051-4E2F-B9A3-077C89E4E181}" srcOrd="0" destOrd="0" presId="urn:microsoft.com/office/officeart/2018/2/layout/IconVerticalSolidList"/>
    <dgm:cxn modelId="{81426953-E911-4005-A26D-F4F27DF19455}" srcId="{097C99BF-49CA-4900-A1F1-E68A2A5C1212}" destId="{5A0E565F-08E2-4E85-A5A8-57BD3D9A4379}" srcOrd="2" destOrd="0" parTransId="{2AB02E05-EC08-401E-81AC-10F03FA34B1B}" sibTransId="{DBF2CA98-B5B5-4F35-AED7-B5DD31DAEE76}"/>
    <dgm:cxn modelId="{48392757-3911-4325-A8B6-1BD7EAB1A639}" type="presOf" srcId="{5A0E565F-08E2-4E85-A5A8-57BD3D9A4379}" destId="{C8587F7C-1831-4BB0-8E2D-87B3C342A35D}" srcOrd="0" destOrd="0" presId="urn:microsoft.com/office/officeart/2018/2/layout/IconVerticalSolidList"/>
    <dgm:cxn modelId="{2499A977-8122-46C1-BF82-6C570C84863F}" type="presOf" srcId="{097C99BF-49CA-4900-A1F1-E68A2A5C1212}" destId="{4013EE32-8915-40C0-91AB-16F2839A56E9}" srcOrd="0" destOrd="0" presId="urn:microsoft.com/office/officeart/2018/2/layout/IconVerticalSolidList"/>
    <dgm:cxn modelId="{05ADE37A-2975-46B2-9FF9-8F8C9BFF06F3}" srcId="{097C99BF-49CA-4900-A1F1-E68A2A5C1212}" destId="{CBA23DD8-02BC-4D56-BF2A-C1DFDA19FB66}" srcOrd="1" destOrd="0" parTransId="{B9DC4E90-6B66-43F2-890E-76853AF6E1AD}" sibTransId="{DB36382C-57BD-47B6-9BB1-C5F651DDB131}"/>
    <dgm:cxn modelId="{45C932AD-C525-42AB-9FD5-A514CE1DE245}" type="presOf" srcId="{72C97A42-30C8-49F0-A03C-FEDE3F08DC43}" destId="{FABCC3A2-26AA-4FF9-A2FB-9C7CBF3C6D85}" srcOrd="0" destOrd="0" presId="urn:microsoft.com/office/officeart/2018/2/layout/IconVerticalSolidList"/>
    <dgm:cxn modelId="{95DD32B3-C468-4FCF-BC3C-FF58B065AD39}" srcId="{097C99BF-49CA-4900-A1F1-E68A2A5C1212}" destId="{72C97A42-30C8-49F0-A03C-FEDE3F08DC43}" srcOrd="0" destOrd="0" parTransId="{C36625CF-8CCB-42AA-A960-0D86D84F456B}" sibTransId="{8F11FC92-402E-48D6-99BF-E950FC0DA90E}"/>
    <dgm:cxn modelId="{BA4EEEC4-B7F7-42BB-B930-97358D421BA3}" type="presParOf" srcId="{4013EE32-8915-40C0-91AB-16F2839A56E9}" destId="{C9368935-58A4-4C95-A3B0-93578C59C549}" srcOrd="0" destOrd="0" presId="urn:microsoft.com/office/officeart/2018/2/layout/IconVerticalSolidList"/>
    <dgm:cxn modelId="{70FF66AA-1992-4604-A709-FCEF01E8C3A5}" type="presParOf" srcId="{C9368935-58A4-4C95-A3B0-93578C59C549}" destId="{16151FD8-E2B2-4BD5-9C3D-8F4BF35712A3}" srcOrd="0" destOrd="0" presId="urn:microsoft.com/office/officeart/2018/2/layout/IconVerticalSolidList"/>
    <dgm:cxn modelId="{E88E39B0-DFEC-4913-802D-BEE6E5691E19}" type="presParOf" srcId="{C9368935-58A4-4C95-A3B0-93578C59C549}" destId="{F2946F63-FE41-41CD-B58E-E17B609AE9BF}" srcOrd="1" destOrd="0" presId="urn:microsoft.com/office/officeart/2018/2/layout/IconVerticalSolidList"/>
    <dgm:cxn modelId="{275D33D0-A173-4AF1-ADD4-FF6909C5CC98}" type="presParOf" srcId="{C9368935-58A4-4C95-A3B0-93578C59C549}" destId="{A09B8114-6FFB-4C90-8AF0-45840EFB6679}" srcOrd="2" destOrd="0" presId="urn:microsoft.com/office/officeart/2018/2/layout/IconVerticalSolidList"/>
    <dgm:cxn modelId="{2454A864-BE9D-49E7-94E7-718D3DBEE4A0}" type="presParOf" srcId="{C9368935-58A4-4C95-A3B0-93578C59C549}" destId="{FABCC3A2-26AA-4FF9-A2FB-9C7CBF3C6D85}" srcOrd="3" destOrd="0" presId="urn:microsoft.com/office/officeart/2018/2/layout/IconVerticalSolidList"/>
    <dgm:cxn modelId="{B2217B85-D7A7-4398-8036-44F924826D27}" type="presParOf" srcId="{4013EE32-8915-40C0-91AB-16F2839A56E9}" destId="{88AA900D-873B-40D1-9039-B7D1F21C220F}" srcOrd="1" destOrd="0" presId="urn:microsoft.com/office/officeart/2018/2/layout/IconVerticalSolidList"/>
    <dgm:cxn modelId="{02F367E9-E60C-4ECA-8B5B-AE5BB4B7AEE8}" type="presParOf" srcId="{4013EE32-8915-40C0-91AB-16F2839A56E9}" destId="{2693A625-C64F-426B-86FD-0F7F20B9F791}" srcOrd="2" destOrd="0" presId="urn:microsoft.com/office/officeart/2018/2/layout/IconVerticalSolidList"/>
    <dgm:cxn modelId="{90A791D1-B389-431A-B1A1-2646927BF9BB}" type="presParOf" srcId="{2693A625-C64F-426B-86FD-0F7F20B9F791}" destId="{01455A14-F9BD-4ED6-9C73-9FC989A8A84E}" srcOrd="0" destOrd="0" presId="urn:microsoft.com/office/officeart/2018/2/layout/IconVerticalSolidList"/>
    <dgm:cxn modelId="{20689FE0-A5F7-4BAD-9E02-A03E6E6196EB}" type="presParOf" srcId="{2693A625-C64F-426B-86FD-0F7F20B9F791}" destId="{0C2F2E35-BA09-4D3E-AD81-A96944DF1658}" srcOrd="1" destOrd="0" presId="urn:microsoft.com/office/officeart/2018/2/layout/IconVerticalSolidList"/>
    <dgm:cxn modelId="{D4911EA2-6A61-4DE7-B9D5-A2045AAA355F}" type="presParOf" srcId="{2693A625-C64F-426B-86FD-0F7F20B9F791}" destId="{D83EB79B-17FC-41BF-8869-06288536B14C}" srcOrd="2" destOrd="0" presId="urn:microsoft.com/office/officeart/2018/2/layout/IconVerticalSolidList"/>
    <dgm:cxn modelId="{BD27B8B5-F461-4923-B3BB-3D000DB8E600}" type="presParOf" srcId="{2693A625-C64F-426B-86FD-0F7F20B9F791}" destId="{78C8F5CA-B051-4E2F-B9A3-077C89E4E181}" srcOrd="3" destOrd="0" presId="urn:microsoft.com/office/officeart/2018/2/layout/IconVerticalSolidList"/>
    <dgm:cxn modelId="{0CB4C211-460B-4B6E-AAAE-2748D2B04113}" type="presParOf" srcId="{4013EE32-8915-40C0-91AB-16F2839A56E9}" destId="{76F65B07-D2CE-4A28-9C27-58AE3C04E05C}" srcOrd="3" destOrd="0" presId="urn:microsoft.com/office/officeart/2018/2/layout/IconVerticalSolidList"/>
    <dgm:cxn modelId="{FB48C5BD-9E6A-417F-8C7F-C473FA736C54}" type="presParOf" srcId="{4013EE32-8915-40C0-91AB-16F2839A56E9}" destId="{36E9402B-73DA-4C30-93EF-1CA4B12C7F6A}" srcOrd="4" destOrd="0" presId="urn:microsoft.com/office/officeart/2018/2/layout/IconVerticalSolidList"/>
    <dgm:cxn modelId="{3F5965BC-4DBF-4755-9CA4-1A50C95CB8F4}" type="presParOf" srcId="{36E9402B-73DA-4C30-93EF-1CA4B12C7F6A}" destId="{8E49AF61-7873-458F-B892-3BCD11752261}" srcOrd="0" destOrd="0" presId="urn:microsoft.com/office/officeart/2018/2/layout/IconVerticalSolidList"/>
    <dgm:cxn modelId="{B050A713-AAA9-4FA5-8416-4225312A1272}" type="presParOf" srcId="{36E9402B-73DA-4C30-93EF-1CA4B12C7F6A}" destId="{9DA92346-93DA-4D55-BEF7-FD497E8C6153}" srcOrd="1" destOrd="0" presId="urn:microsoft.com/office/officeart/2018/2/layout/IconVerticalSolidList"/>
    <dgm:cxn modelId="{97A999ED-3DBE-4D80-A553-9EAE57EAEC93}" type="presParOf" srcId="{36E9402B-73DA-4C30-93EF-1CA4B12C7F6A}" destId="{5611BD5C-7D39-4B15-ACC1-842415915D66}" srcOrd="2" destOrd="0" presId="urn:microsoft.com/office/officeart/2018/2/layout/IconVerticalSolidList"/>
    <dgm:cxn modelId="{5E9746B4-FCB0-4399-B22E-5B5384D42C7D}" type="presParOf" srcId="{36E9402B-73DA-4C30-93EF-1CA4B12C7F6A}" destId="{C8587F7C-1831-4BB0-8E2D-87B3C342A3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51FD8-E2B2-4BD5-9C3D-8F4BF35712A3}">
      <dsp:nvSpPr>
        <dsp:cNvPr id="0" name=""/>
        <dsp:cNvSpPr/>
      </dsp:nvSpPr>
      <dsp:spPr>
        <a:xfrm>
          <a:off x="0" y="588"/>
          <a:ext cx="5019610" cy="13777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46F63-FE41-41CD-B58E-E17B609AE9BF}">
      <dsp:nvSpPr>
        <dsp:cNvPr id="0" name=""/>
        <dsp:cNvSpPr/>
      </dsp:nvSpPr>
      <dsp:spPr>
        <a:xfrm>
          <a:off x="416759" y="310575"/>
          <a:ext cx="757744" cy="75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CC3A2-26AA-4FF9-A2FB-9C7CBF3C6D85}">
      <dsp:nvSpPr>
        <dsp:cNvPr id="0" name=""/>
        <dsp:cNvSpPr/>
      </dsp:nvSpPr>
      <dsp:spPr>
        <a:xfrm>
          <a:off x="1591264" y="588"/>
          <a:ext cx="3428345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Patient result:  allows you to review the past patient results</a:t>
          </a:r>
        </a:p>
      </dsp:txBody>
      <dsp:txXfrm>
        <a:off x="1591264" y="588"/>
        <a:ext cx="3428345" cy="1377717"/>
      </dsp:txXfrm>
    </dsp:sp>
    <dsp:sp modelId="{01455A14-F9BD-4ED6-9C73-9FC989A8A84E}">
      <dsp:nvSpPr>
        <dsp:cNvPr id="0" name=""/>
        <dsp:cNvSpPr/>
      </dsp:nvSpPr>
      <dsp:spPr>
        <a:xfrm>
          <a:off x="0" y="1722736"/>
          <a:ext cx="5019610" cy="13777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F2E35-BA09-4D3E-AD81-A96944DF1658}">
      <dsp:nvSpPr>
        <dsp:cNvPr id="0" name=""/>
        <dsp:cNvSpPr/>
      </dsp:nvSpPr>
      <dsp:spPr>
        <a:xfrm>
          <a:off x="416759" y="2032722"/>
          <a:ext cx="757744" cy="75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8F5CA-B051-4E2F-B9A3-077C89E4E181}">
      <dsp:nvSpPr>
        <dsp:cNvPr id="0" name=""/>
        <dsp:cNvSpPr/>
      </dsp:nvSpPr>
      <dsp:spPr>
        <a:xfrm>
          <a:off x="1591264" y="1722736"/>
          <a:ext cx="3428345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QC result:  allows you to review the past QC results.</a:t>
          </a:r>
        </a:p>
      </dsp:txBody>
      <dsp:txXfrm>
        <a:off x="1591264" y="1722736"/>
        <a:ext cx="3428345" cy="1377717"/>
      </dsp:txXfrm>
    </dsp:sp>
    <dsp:sp modelId="{8E49AF61-7873-458F-B892-3BCD11752261}">
      <dsp:nvSpPr>
        <dsp:cNvPr id="0" name=""/>
        <dsp:cNvSpPr/>
      </dsp:nvSpPr>
      <dsp:spPr>
        <a:xfrm>
          <a:off x="0" y="3444883"/>
          <a:ext cx="5019610" cy="13777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92346-93DA-4D55-BEF7-FD497E8C6153}">
      <dsp:nvSpPr>
        <dsp:cNvPr id="0" name=""/>
        <dsp:cNvSpPr/>
      </dsp:nvSpPr>
      <dsp:spPr>
        <a:xfrm>
          <a:off x="416759" y="3754869"/>
          <a:ext cx="757744" cy="75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87F7C-1831-4BB0-8E2D-87B3C342A35D}">
      <dsp:nvSpPr>
        <dsp:cNvPr id="0" name=""/>
        <dsp:cNvSpPr/>
      </dsp:nvSpPr>
      <dsp:spPr>
        <a:xfrm>
          <a:off x="1591264" y="3444883"/>
          <a:ext cx="3428345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RME:  Use 70% isopropyl alcohol to wipe down the meter between each patient use.</a:t>
          </a:r>
        </a:p>
      </dsp:txBody>
      <dsp:txXfrm>
        <a:off x="1591264" y="3444883"/>
        <a:ext cx="3428345" cy="1377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4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5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518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95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206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14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18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9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7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2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3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3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3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5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98940-172C-47DC-9B38-BA2344D9DFC1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9A0D9C-E11A-4BA4-B423-A5AEF88DD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73" r="16237" b="9090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650" y="1678666"/>
            <a:ext cx="3066142" cy="2369093"/>
          </a:xfrm>
        </p:spPr>
        <p:txBody>
          <a:bodyPr>
            <a:normAutofit/>
          </a:bodyPr>
          <a:lstStyle/>
          <a:p>
            <a:r>
              <a:rPr lang="en-US" sz="4200"/>
              <a:t>Roche </a:t>
            </a:r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CoaguChek</a:t>
            </a:r>
            <a:r>
              <a:rPr lang="en-US" sz="4200"/>
              <a:t> XS Plus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044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 (QC)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 check of the electronic components and functions every time the meter is turned on. </a:t>
            </a:r>
          </a:p>
          <a:p>
            <a:pPr lvl="0"/>
            <a:r>
              <a:rPr lang="en-US" dirty="0"/>
              <a:t>A check of the expiration date and lot information on the test strip.  </a:t>
            </a:r>
          </a:p>
          <a:p>
            <a:pPr lvl="0"/>
            <a:r>
              <a:rPr lang="en-US" dirty="0"/>
              <a:t>A two-level, on-board quality control test and patient result determination within a single test chamber.</a:t>
            </a:r>
          </a:p>
          <a:p>
            <a:r>
              <a:rPr lang="en-US" u="sng" dirty="0"/>
              <a:t>Lab Performs </a:t>
            </a:r>
            <a:r>
              <a:rPr lang="en-US" dirty="0"/>
              <a:t>External QC as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19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Lab Performs Coding</a:t>
            </a:r>
          </a:p>
          <a:p>
            <a:r>
              <a:rPr lang="en-US" sz="2000" dirty="0"/>
              <a:t>Meters must be coded when a new lot of QC or strips are put into use.</a:t>
            </a:r>
          </a:p>
          <a:p>
            <a:r>
              <a:rPr lang="en-US" sz="2000" dirty="0"/>
              <a:t>Meters should be “off” when inserting and removing code chips.</a:t>
            </a:r>
          </a:p>
          <a:p>
            <a:r>
              <a:rPr lang="en-US" sz="2000" dirty="0"/>
              <a:t>Always double check that the code on the chip matches the bottle of strips and QC.</a:t>
            </a:r>
          </a:p>
          <a:p>
            <a:r>
              <a:rPr lang="en-US" sz="2000" dirty="0"/>
              <a:t>Put chip back in box when finished. Throw the chip and empty box away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80124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chemeClr val="bg1"/>
                </a:solidFill>
              </a:rPr>
              <a:t>XS Plus Meter</a:t>
            </a:r>
            <a:br>
              <a:rPr lang="en-US" sz="3100">
                <a:solidFill>
                  <a:schemeClr val="bg1"/>
                </a:solidFill>
              </a:rPr>
            </a:br>
            <a:br>
              <a:rPr lang="en-US" sz="3100">
                <a:solidFill>
                  <a:schemeClr val="bg1"/>
                </a:solidFill>
              </a:rPr>
            </a:br>
            <a:endParaRPr lang="en-US" sz="31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The XS Plus meter will store 2000 patient tests and 500 QC results</a:t>
            </a:r>
          </a:p>
          <a:p>
            <a:r>
              <a:rPr lang="en-US">
                <a:solidFill>
                  <a:schemeClr val="bg1"/>
                </a:solidFill>
              </a:rPr>
              <a:t>Utilizes a rechargeable battery pack or 4 regular AA batteries.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AF5268-8EB7-463E-B684-A458049D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0" r="24800"/>
          <a:stretch/>
        </p:blipFill>
        <p:spPr bwMode="auto">
          <a:xfrm>
            <a:off x="5285546" y="972608"/>
            <a:ext cx="2430533" cy="49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7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Strips are sensitive to humidity and temperature, so it’s very important to immediately recap the bottle once the strip is removed. Use within 10 minutes of removal from bottle.</a:t>
            </a:r>
          </a:p>
          <a:p>
            <a:r>
              <a:rPr lang="en-US" dirty="0"/>
              <a:t>Strips must be inserted with a smooth, fluid motion or the meter will “error” out.</a:t>
            </a:r>
          </a:p>
          <a:p>
            <a:r>
              <a:rPr lang="en-US" dirty="0"/>
              <a:t>Strips are top-fill.</a:t>
            </a:r>
          </a:p>
          <a:p>
            <a:r>
              <a:rPr lang="en-US" dirty="0"/>
              <a:t>Strips are stable until printed expiration date with room temperature storage.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0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15" y="2160590"/>
            <a:ext cx="3824857" cy="34401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Strips and meter MUST NOT be left in vehicles. They should be stored and transported in the provided cooler bag. 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Store at +15° C to +32 °C (59 °F to 90 °F)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 level, vibration free surface is best for testing. Be careful not to drop the meter.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6E6AB-4BB3-486F-A13D-064FD050B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732" y="2488701"/>
            <a:ext cx="3857625" cy="1880592"/>
          </a:xfrm>
          <a:prstGeom prst="rect">
            <a:avLst/>
          </a:prstGeom>
        </p:spPr>
      </p:pic>
      <p:sp>
        <p:nvSpPr>
          <p:cNvPr id="30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59" y="609600"/>
            <a:ext cx="2796807" cy="1320800"/>
          </a:xfrm>
        </p:spPr>
        <p:txBody>
          <a:bodyPr anchor="ctr">
            <a:normAutofit/>
          </a:bodyPr>
          <a:lstStyle/>
          <a:p>
            <a:r>
              <a:rPr lang="en-US"/>
              <a:t>Patient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75" y="1436761"/>
            <a:ext cx="4591525" cy="42845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u="sng" dirty="0">
                <a:sym typeface="Wingdings"/>
              </a:rPr>
              <a:t>Wait for Meter Prompts at Each Step!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u="sng" dirty="0">
                <a:sym typeface="Wingdings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b="1" dirty="0"/>
              <a:t>Power on meter, enter User ID (SS#),</a:t>
            </a:r>
            <a:r>
              <a:rPr lang="en-US" b="1" dirty="0">
                <a:sym typeface="Wingdings"/>
              </a:rPr>
              <a:t> </a:t>
            </a:r>
          </a:p>
          <a:p>
            <a:pPr>
              <a:lnSpc>
                <a:spcPct val="90000"/>
              </a:lnSpc>
            </a:pPr>
            <a:r>
              <a:rPr lang="en-US" b="1" dirty="0"/>
              <a:t>Patient ID screen, Enter patient (SS#), </a:t>
            </a:r>
            <a:r>
              <a:rPr lang="en-US" b="1" dirty="0">
                <a:sym typeface="Wingdings"/>
              </a:rPr>
              <a:t></a:t>
            </a:r>
          </a:p>
          <a:p>
            <a:pPr>
              <a:lnSpc>
                <a:spcPct val="90000"/>
              </a:lnSpc>
            </a:pPr>
            <a:r>
              <a:rPr lang="en-US" b="1" dirty="0">
                <a:sym typeface="Wingdings"/>
              </a:rPr>
              <a:t>XS tells you to slide in strip</a:t>
            </a:r>
          </a:p>
          <a:p>
            <a:pPr>
              <a:lnSpc>
                <a:spcPct val="90000"/>
              </a:lnSpc>
            </a:pPr>
            <a:r>
              <a:rPr lang="en-US" b="1" dirty="0">
                <a:sym typeface="Wingdings"/>
              </a:rPr>
              <a:t>Hour glass appears-the XS is warming up the strip and doing self test. (1 min)</a:t>
            </a:r>
          </a:p>
          <a:p>
            <a:pPr>
              <a:lnSpc>
                <a:spcPct val="90000"/>
              </a:lnSpc>
            </a:pPr>
            <a:r>
              <a:rPr lang="en-US" b="1" dirty="0">
                <a:sym typeface="Wingdings"/>
              </a:rPr>
              <a:t>Must wait for hour glass to disappear. </a:t>
            </a:r>
            <a:r>
              <a:rPr lang="en-US" b="1" u="sng" dirty="0">
                <a:sym typeface="Wingdings"/>
              </a:rPr>
              <a:t>Have patience!</a:t>
            </a:r>
            <a:endParaRPr lang="en-US" b="1" dirty="0">
              <a:sym typeface="Wingdings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ym typeface="Wingdings"/>
              </a:rPr>
              <a:t>Operator has 3 mins to add sample, as indicated by the flashing blood icon.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300" dirty="0">
              <a:sym typeface="Wingdings"/>
            </a:endParaRP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A09AF-3A83-4651-AC76-2A4D94898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27"/>
          <a:stretch/>
        </p:blipFill>
        <p:spPr>
          <a:xfrm>
            <a:off x="5178065" y="1436760"/>
            <a:ext cx="3452060" cy="39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37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0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59" y="609600"/>
            <a:ext cx="2796807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Specimen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13875" y="2160589"/>
            <a:ext cx="4210525" cy="356073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Wingdings 3" charset="2"/>
              <a:buChar char=""/>
            </a:pPr>
            <a:r>
              <a:rPr lang="en-US" sz="2000" dirty="0"/>
              <a:t>Perform fingerstick: </a:t>
            </a:r>
          </a:p>
          <a:p>
            <a:pPr>
              <a:buFont typeface="Wingdings 3" charset="2"/>
              <a:buChar char=""/>
            </a:pPr>
            <a:r>
              <a:rPr lang="en-US" sz="2000" dirty="0"/>
              <a:t>Use SINGLE USE DISPOSABLE LANCET ONLY</a:t>
            </a:r>
          </a:p>
          <a:p>
            <a:pPr>
              <a:buFont typeface="Wingdings 3" charset="2"/>
              <a:buChar char=""/>
            </a:pPr>
            <a:r>
              <a:rPr lang="en-US" sz="2000" dirty="0"/>
              <a:t> DO NOT wipe away first drop of blood. </a:t>
            </a:r>
          </a:p>
          <a:p>
            <a:pPr>
              <a:buFont typeface="Wingdings 3" charset="2"/>
              <a:buChar char=""/>
            </a:pPr>
            <a:r>
              <a:rPr lang="en-US" sz="2000" dirty="0"/>
              <a:t>Use the 3</a:t>
            </a:r>
            <a:r>
              <a:rPr lang="en-US" sz="2000" baseline="30000" dirty="0"/>
              <a:t>rd</a:t>
            </a:r>
            <a:r>
              <a:rPr lang="en-US" sz="2000" dirty="0"/>
              <a:t> or 4</a:t>
            </a:r>
            <a:r>
              <a:rPr lang="en-US" sz="2000" baseline="30000" dirty="0"/>
              <a:t>th</a:t>
            </a:r>
            <a:r>
              <a:rPr lang="en-US" sz="2000" dirty="0"/>
              <a:t> fingers.</a:t>
            </a:r>
          </a:p>
          <a:p>
            <a:pPr>
              <a:buFont typeface="Wingdings 3" charset="2"/>
              <a:buChar char=""/>
            </a:pPr>
            <a:r>
              <a:rPr lang="en-US" sz="2000" dirty="0"/>
              <a:t>Do not use the thumb as it has a pulse, making it unacceptable. Finger 2 is often hard and the skin is very thin on finger 5.</a:t>
            </a:r>
          </a:p>
          <a:p>
            <a:pPr>
              <a:buFont typeface="Wingdings 3" charset="2"/>
              <a:buChar char=""/>
            </a:pPr>
            <a:endParaRPr lang="en-US" dirty="0"/>
          </a:p>
          <a:p>
            <a:pPr>
              <a:buFont typeface="Wingdings 3" charset="2"/>
              <a:buChar char=""/>
            </a:pPr>
            <a:endParaRPr lang="en-US" dirty="0"/>
          </a:p>
          <a:p>
            <a:pPr>
              <a:buFont typeface="Wingdings 3" charset="2"/>
              <a:buChar char="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94" y="2295344"/>
            <a:ext cx="3452060" cy="25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94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FC3CD-4FBA-4282-BEB8-4CAEDA374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en-US"/>
              <a:t>Add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E5C9F-2A81-48A1-B99B-2C50E2D05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172" y="2160589"/>
            <a:ext cx="3789028" cy="3880773"/>
          </a:xfrm>
        </p:spPr>
        <p:txBody>
          <a:bodyPr>
            <a:normAutofit/>
          </a:bodyPr>
          <a:lstStyle/>
          <a:p>
            <a:r>
              <a:rPr lang="en-US" dirty="0"/>
              <a:t>Add one hanging drop of blood to the Sampling Window as indicated.</a:t>
            </a:r>
          </a:p>
          <a:p>
            <a:r>
              <a:rPr lang="en-US" dirty="0"/>
              <a:t>Sample moves via capillary action into the testing area of the strip…</a:t>
            </a:r>
            <a:r>
              <a:rPr lang="en-US" b="1" u="sng" dirty="0">
                <a:sym typeface="Wingdings"/>
              </a:rPr>
              <a:t> Have patience!</a:t>
            </a:r>
          </a:p>
          <a:p>
            <a:r>
              <a:rPr lang="en-US" dirty="0">
                <a:sym typeface="Wingdings"/>
              </a:rPr>
              <a:t>Meter will beep and flashing blood icon will stop when adequate sample is applied.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55EF46-714B-4324-8F1F-26D1C42361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96" r="35422" b="1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579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>
                <a:solidFill>
                  <a:schemeClr val="accent1">
                    <a:lumMod val="75000"/>
                  </a:schemeClr>
                </a:solidFill>
              </a:rPr>
              <a:t>Review Results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7CB526-2799-4BA8-8443-72A7EE4635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575562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38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Value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If the patient result is &gt; 4.0, the HBPC nurse or Lab will contact the attending Pharmacist of the result.</a:t>
            </a:r>
          </a:p>
          <a:p>
            <a:r>
              <a:rPr lang="en-US" sz="2000" dirty="0"/>
              <a:t>The Pharmacist will decide if an order for a PT/INR by venipuncture is necessary.</a:t>
            </a:r>
          </a:p>
          <a:p>
            <a:r>
              <a:rPr lang="en-US" sz="2000" dirty="0"/>
              <a:t>The HBPC nurse/Lab will return the specimen to the lab for processing.</a:t>
            </a:r>
          </a:p>
        </p:txBody>
      </p:sp>
    </p:spTree>
    <p:extLst>
      <p:ext uri="{BB962C8B-B14F-4D97-AF65-F5344CB8AC3E}">
        <p14:creationId xmlns:p14="http://schemas.microsoft.com/office/powerpoint/2010/main" val="40387767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Roche CoaguChek XS Plus</vt:lpstr>
      <vt:lpstr>XS Plus Meter  </vt:lpstr>
      <vt:lpstr>Strips</vt:lpstr>
      <vt:lpstr>IMPORTANT</vt:lpstr>
      <vt:lpstr>Patient Test</vt:lpstr>
      <vt:lpstr>Specimen Collection</vt:lpstr>
      <vt:lpstr>Add Sample</vt:lpstr>
      <vt:lpstr>Review Results</vt:lpstr>
      <vt:lpstr>Critical Value Procedure</vt:lpstr>
      <vt:lpstr>Quality Control (QC)</vt:lpstr>
      <vt:lpstr>Coding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Roche CoaguChek XS Plus</dc:title>
  <dc:creator>Powell, Craig</dc:creator>
  <cp:lastModifiedBy>Powell, Craig</cp:lastModifiedBy>
  <cp:revision>1</cp:revision>
  <dcterms:created xsi:type="dcterms:W3CDTF">2021-01-29T21:17:40Z</dcterms:created>
  <dcterms:modified xsi:type="dcterms:W3CDTF">2021-01-29T21:18:16Z</dcterms:modified>
</cp:coreProperties>
</file>