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1"/>
  </p:notesMasterIdLst>
  <p:sldIdLst>
    <p:sldId id="257" r:id="rId2"/>
    <p:sldId id="261" r:id="rId3"/>
    <p:sldId id="258" r:id="rId4"/>
    <p:sldId id="259" r:id="rId5"/>
    <p:sldId id="262" r:id="rId6"/>
    <p:sldId id="270" r:id="rId7"/>
    <p:sldId id="274" r:id="rId8"/>
    <p:sldId id="271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56" autoAdjust="0"/>
  </p:normalViewPr>
  <p:slideViewPr>
    <p:cSldViewPr>
      <p:cViewPr varScale="1">
        <p:scale>
          <a:sx n="107" d="100"/>
          <a:sy n="107" d="100"/>
        </p:scale>
        <p:origin x="173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F874B5-6C10-406E-8026-8AF83A60D206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7B5E7-A3BE-4B37-B11D-80DF39EF7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730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E57C5-DA22-403E-B319-D6EC0E4A51C9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D3CA-316F-4229-A64F-5C87D1D5C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004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E57C5-DA22-403E-B319-D6EC0E4A51C9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D3CA-316F-4229-A64F-5C87D1D5C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379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E57C5-DA22-403E-B319-D6EC0E4A51C9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D3CA-316F-4229-A64F-5C87D1D5C18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4027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E57C5-DA22-403E-B319-D6EC0E4A51C9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D3CA-316F-4229-A64F-5C87D1D5C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405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E57C5-DA22-403E-B319-D6EC0E4A51C9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D3CA-316F-4229-A64F-5C87D1D5C18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546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E57C5-DA22-403E-B319-D6EC0E4A51C9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D3CA-316F-4229-A64F-5C87D1D5C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02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E57C5-DA22-403E-B319-D6EC0E4A51C9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D3CA-316F-4229-A64F-5C87D1D5C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155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E57C5-DA22-403E-B319-D6EC0E4A51C9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D3CA-316F-4229-A64F-5C87D1D5C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682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E57C5-DA22-403E-B319-D6EC0E4A51C9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D3CA-316F-4229-A64F-5C87D1D5C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3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E57C5-DA22-403E-B319-D6EC0E4A51C9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D3CA-316F-4229-A64F-5C87D1D5C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959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E57C5-DA22-403E-B319-D6EC0E4A51C9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D3CA-316F-4229-A64F-5C87D1D5C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11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E57C5-DA22-403E-B319-D6EC0E4A51C9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D3CA-316F-4229-A64F-5C87D1D5C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20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E57C5-DA22-403E-B319-D6EC0E4A51C9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D3CA-316F-4229-A64F-5C87D1D5C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040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E57C5-DA22-403E-B319-D6EC0E4A51C9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D3CA-316F-4229-A64F-5C87D1D5C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356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E57C5-DA22-403E-B319-D6EC0E4A51C9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D3CA-316F-4229-A64F-5C87D1D5C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755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E57C5-DA22-403E-B319-D6EC0E4A51C9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D3CA-316F-4229-A64F-5C87D1D5C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558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E57C5-DA22-403E-B319-D6EC0E4A51C9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97DD3CA-316F-4229-A64F-5C87D1D5C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303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Mount_Rushmore.jpg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sa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90A61547-2555-4DE2-A37F-A53E54917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C2447E0-8F0D-479C-94E4-82BC8EB68C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F943397-DCDD-44CB-BBA9-9510B7698D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E2630ADC-31DB-4C48-AC4A-DAAE5A7B8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2CA5C44E-F54E-47E0-8989-4D8686B33C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FF54E15E-830B-4375-A239-4C51954DEA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CB37E322-FF7E-4872-BD6B-50A48CBEA5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710D0C1E-D2F8-45B2-AE14-1AC8E976F7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3216331B-17D0-4167-ABD2-B2198058C2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A53A7A96-3806-4BB3-91DE-6EED48AC78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F8C2B86C-EE71-466E-8991-503F9C9C1B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476" y="4473225"/>
            <a:ext cx="6216026" cy="109505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200"/>
              <a:t>Critical Values Training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476" y="5569874"/>
            <a:ext cx="6216026" cy="4714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1800"/>
              <a:t>ACCU-CHEK Inform II </a:t>
            </a:r>
          </a:p>
          <a:p>
            <a:pPr algn="ctr"/>
            <a:endParaRPr lang="en-US" sz="18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87" y="934221"/>
            <a:ext cx="1376860" cy="33177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9E10204-DE65-439C-A5F6-4932C0FEE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3213" y="1577601"/>
            <a:ext cx="3022287" cy="203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449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371600"/>
            <a:ext cx="48151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dirty="0"/>
              <a:t>Upon taking this course you should be able to: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11205" y="1752600"/>
            <a:ext cx="6400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Assess critical values within the Black Hills Health Care System (BHHCS)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Take the appropriate steps in handling critical values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Report and document critical values within both the glucometer and the facility’s Computerized Patient Reporting System (CPRS) </a:t>
            </a:r>
          </a:p>
        </p:txBody>
      </p:sp>
      <p:pic>
        <p:nvPicPr>
          <p:cNvPr id="1026" name="Picture 2" descr="C:\Users\VHABILEFFINC\Pictures\inform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83924"/>
            <a:ext cx="4178384" cy="330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4600" y="304800"/>
            <a:ext cx="39940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/>
          </a:p>
          <a:p>
            <a:pPr algn="ctr"/>
            <a:r>
              <a:rPr lang="en-US" sz="3200" u="sng" dirty="0"/>
              <a:t>Course Objective</a:t>
            </a:r>
          </a:p>
        </p:txBody>
      </p:sp>
    </p:spTree>
    <p:extLst>
      <p:ext uri="{BB962C8B-B14F-4D97-AF65-F5344CB8AC3E}">
        <p14:creationId xmlns:p14="http://schemas.microsoft.com/office/powerpoint/2010/main" val="1533785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676400"/>
            <a:ext cx="184731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3107" y="1447800"/>
            <a:ext cx="86377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Increase compliance within the BHHCS, with regards to critical value handling and reporting, in order to provide the best clinical practices to  our veterans.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94357" y="685800"/>
            <a:ext cx="31552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u="sng" dirty="0"/>
              <a:t>Goal of Training</a:t>
            </a:r>
            <a:r>
              <a:rPr lang="en-US" sz="3200" dirty="0"/>
              <a:t>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88574" y="2514600"/>
            <a:ext cx="5814451" cy="40485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884E46-2DE5-4BAD-A7A5-E53695C3598B}"/>
              </a:ext>
            </a:extLst>
          </p:cNvPr>
          <p:cNvSpPr txBox="1"/>
          <p:nvPr/>
        </p:nvSpPr>
        <p:spPr>
          <a:xfrm>
            <a:off x="1588574" y="6563139"/>
            <a:ext cx="58144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commons.wikimedia.org/wiki/File:Mount_Rushmore.jp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626997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524000"/>
            <a:ext cx="9201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Critical whole blood glucose (WBG) values are defined by BHHCS as: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0" y="22098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&lt;40mg/dL  </a:t>
            </a:r>
            <a:r>
              <a:rPr lang="en-US" sz="2400" dirty="0"/>
              <a:t>or </a:t>
            </a:r>
            <a:r>
              <a:rPr lang="en-US" sz="2400" b="1" dirty="0"/>
              <a:t> &gt;400mg/dL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564" y="2895600"/>
            <a:ext cx="4180887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 flipH="1">
            <a:off x="3124200" y="838200"/>
            <a:ext cx="28194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/>
              <a:t>Critical Values</a:t>
            </a:r>
          </a:p>
        </p:txBody>
      </p:sp>
      <p:pic>
        <p:nvPicPr>
          <p:cNvPr id="3074" name="Picture 2" descr="S:\JACC ASOU\_Area ASOU\accucheck pics\badge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95600"/>
            <a:ext cx="34290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78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634424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/>
              <a:t>Handling Critical Values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0" y="1143000"/>
            <a:ext cx="6248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When presented with a critical value, please perform the following steps:     </a:t>
            </a:r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Acknowledge the </a:t>
            </a:r>
            <a:r>
              <a:rPr lang="en-US" b="1" u="sng" dirty="0"/>
              <a:t>critical value</a:t>
            </a:r>
            <a:r>
              <a:rPr lang="en-US" b="1" dirty="0"/>
              <a:t> by touching the “</a:t>
            </a:r>
            <a:r>
              <a:rPr lang="en-US" b="1" u="sng" dirty="0"/>
              <a:t>check box</a:t>
            </a:r>
            <a:r>
              <a:rPr lang="en-US" b="1" dirty="0"/>
              <a:t>”.</a:t>
            </a:r>
          </a:p>
          <a:p>
            <a:r>
              <a:rPr lang="en-US" b="1" dirty="0"/>
              <a:t>                  </a:t>
            </a:r>
            <a:endParaRPr lang="en-US" b="1" u="sng" dirty="0"/>
          </a:p>
        </p:txBody>
      </p:sp>
      <p:sp>
        <p:nvSpPr>
          <p:cNvPr id="5" name="Down Arrow 4"/>
          <p:cNvSpPr/>
          <p:nvPr/>
        </p:nvSpPr>
        <p:spPr>
          <a:xfrm rot="2499123">
            <a:off x="5823376" y="4851620"/>
            <a:ext cx="484632" cy="978408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C:\Users\vhabileffinc\Desktop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124200"/>
            <a:ext cx="2435308" cy="32186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963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685800"/>
            <a:ext cx="451335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/>
              <a:t>Handling Critical Values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0" y="1600200"/>
            <a:ext cx="6862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 startAt="3"/>
            </a:pPr>
            <a:r>
              <a:rPr lang="en-US" b="1" dirty="0"/>
              <a:t>Verify acceptance of the value obtained and the comments </a:t>
            </a:r>
          </a:p>
          <a:p>
            <a:r>
              <a:rPr lang="en-US" b="1" dirty="0"/>
              <a:t>       selected by touching the “check box”.</a:t>
            </a:r>
          </a:p>
        </p:txBody>
      </p:sp>
      <p:sp>
        <p:nvSpPr>
          <p:cNvPr id="4" name="Down Arrow 3"/>
          <p:cNvSpPr/>
          <p:nvPr/>
        </p:nvSpPr>
        <p:spPr>
          <a:xfrm rot="5400000">
            <a:off x="5843837" y="4706112"/>
            <a:ext cx="484632" cy="978408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vhabileffinc\Desktop\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247" y="2438400"/>
            <a:ext cx="2407495" cy="32186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19800" y="5955268"/>
            <a:ext cx="3889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en-US" b="1" dirty="0"/>
              <a:t>Repeat the test IMMEDIATELY!</a:t>
            </a:r>
          </a:p>
        </p:txBody>
      </p:sp>
    </p:spTree>
    <p:extLst>
      <p:ext uri="{BB962C8B-B14F-4D97-AF65-F5344CB8AC3E}">
        <p14:creationId xmlns:p14="http://schemas.microsoft.com/office/powerpoint/2010/main" val="3221735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634424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/>
              <a:t>Repeating the Test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0" y="1143000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Acknowledge the </a:t>
            </a:r>
            <a:r>
              <a:rPr lang="en-US" b="1" u="sng" dirty="0"/>
              <a:t>critical value</a:t>
            </a:r>
            <a:r>
              <a:rPr lang="en-US" b="1" dirty="0"/>
              <a:t> by touching the “</a:t>
            </a:r>
            <a:r>
              <a:rPr lang="en-US" b="1" u="sng" dirty="0"/>
              <a:t>check box</a:t>
            </a:r>
            <a:r>
              <a:rPr lang="en-US" b="1" dirty="0"/>
              <a:t>”.</a:t>
            </a:r>
          </a:p>
          <a:p>
            <a:r>
              <a:rPr lang="en-US" b="1" dirty="0"/>
              <a:t>                  </a:t>
            </a:r>
            <a:endParaRPr lang="en-US" b="1" u="sng" dirty="0"/>
          </a:p>
        </p:txBody>
      </p:sp>
      <p:sp>
        <p:nvSpPr>
          <p:cNvPr id="5" name="Down Arrow 4"/>
          <p:cNvSpPr/>
          <p:nvPr/>
        </p:nvSpPr>
        <p:spPr>
          <a:xfrm rot="2499123">
            <a:off x="5890161" y="4228371"/>
            <a:ext cx="484632" cy="978408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vhabileffinc\Desktop\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314" y="2667000"/>
            <a:ext cx="2411695" cy="32186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232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1600200"/>
            <a:ext cx="67451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3.</a:t>
            </a:r>
            <a:r>
              <a:rPr lang="en-US" dirty="0"/>
              <a:t> </a:t>
            </a:r>
            <a:r>
              <a:rPr lang="en-US" b="1" dirty="0"/>
              <a:t>Verify acceptance of the value obtained and the comments </a:t>
            </a:r>
          </a:p>
          <a:p>
            <a:r>
              <a:rPr lang="en-US" b="1" dirty="0"/>
              <a:t>     selected by touching the “check box”.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19400" y="609600"/>
            <a:ext cx="345312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/>
              <a:t>Repeating the Test</a:t>
            </a:r>
          </a:p>
          <a:p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 rot="5400000">
            <a:off x="5970983" y="4706112"/>
            <a:ext cx="484632" cy="978408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C:\Users\vhabileffinc\Desktop\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301" y="2420112"/>
            <a:ext cx="2460700" cy="32186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28800" y="5867400"/>
            <a:ext cx="67583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4.</a:t>
            </a:r>
            <a:r>
              <a:rPr lang="en-US" dirty="0"/>
              <a:t> </a:t>
            </a:r>
            <a:r>
              <a:rPr lang="en-US" b="1" dirty="0"/>
              <a:t>Notify the patient’s provider of the final critical value, and </a:t>
            </a:r>
          </a:p>
          <a:p>
            <a:r>
              <a:rPr lang="en-US" b="1" dirty="0"/>
              <a:t>    complete the  “</a:t>
            </a:r>
            <a:r>
              <a:rPr lang="en-US" b="1" u="sng" dirty="0"/>
              <a:t>Nursing Critical Value Note</a:t>
            </a:r>
            <a:r>
              <a:rPr lang="en-US" b="1" dirty="0"/>
              <a:t>” in CPRS.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641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609600"/>
            <a:ext cx="41681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/>
              <a:t>CPRS Documentation: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8298" y="1752600"/>
            <a:ext cx="7536871" cy="18312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n-US" sz="500" b="1" dirty="0"/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Document that the value was repeated within the allotted 15-</a:t>
            </a:r>
          </a:p>
          <a:p>
            <a:r>
              <a:rPr lang="en-US" b="1" dirty="0"/>
              <a:t>      minute time frame.</a:t>
            </a:r>
          </a:p>
          <a:p>
            <a:pPr marL="342900" indent="-342900">
              <a:buAutoNum type="arabicPeriod" startAt="2"/>
            </a:pPr>
            <a:r>
              <a:rPr lang="en-US" b="1" dirty="0"/>
              <a:t>Input the final WBG value into the appropriate field.</a:t>
            </a:r>
          </a:p>
          <a:p>
            <a:pPr marL="342900" indent="-342900">
              <a:buAutoNum type="arabicPeriod" startAt="2"/>
            </a:pPr>
            <a:r>
              <a:rPr lang="en-US" b="1" dirty="0"/>
              <a:t>Document that the value was communicated to the provider; the </a:t>
            </a:r>
          </a:p>
          <a:p>
            <a:r>
              <a:rPr lang="en-US" b="1" dirty="0"/>
              <a:t>       provider’s first and last name must be provided.</a:t>
            </a:r>
          </a:p>
          <a:p>
            <a:r>
              <a:rPr lang="en-US" b="1" dirty="0"/>
              <a:t>4.   Acknowledge that the provider “read back” the critical value.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6479" y="1155851"/>
            <a:ext cx="78965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The final step of critical value handling and documentation is the completion </a:t>
            </a:r>
          </a:p>
          <a:p>
            <a:pPr algn="ctr"/>
            <a:r>
              <a:rPr lang="en-US" dirty="0"/>
              <a:t>of the </a:t>
            </a:r>
            <a:r>
              <a:rPr lang="en-US" b="1" dirty="0"/>
              <a:t>“</a:t>
            </a:r>
            <a:r>
              <a:rPr lang="en-US" b="1" u="sng" dirty="0"/>
              <a:t>Nursing Critical Value Note</a:t>
            </a:r>
            <a:r>
              <a:rPr lang="en-US" b="1" dirty="0"/>
              <a:t>”: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" t="4339" r="16349" b="45046"/>
          <a:stretch/>
        </p:blipFill>
        <p:spPr bwMode="auto">
          <a:xfrm>
            <a:off x="1054814" y="3560268"/>
            <a:ext cx="6869986" cy="29586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89012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1192</TotalTime>
  <Words>324</Words>
  <Application>Microsoft Office PowerPoint</Application>
  <PresentationFormat>On-screen Show (4:3)</PresentationFormat>
  <Paragraphs>58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Trebuchet MS</vt:lpstr>
      <vt:lpstr>Wingdings 3</vt:lpstr>
      <vt:lpstr>Facet</vt:lpstr>
      <vt:lpstr>Critical Values Training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Veteran Affairs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Effinger, Craig A.</dc:creator>
  <cp:lastModifiedBy>Powell, Craig</cp:lastModifiedBy>
  <cp:revision>105</cp:revision>
  <dcterms:created xsi:type="dcterms:W3CDTF">2014-09-29T20:01:31Z</dcterms:created>
  <dcterms:modified xsi:type="dcterms:W3CDTF">2020-10-20T18:57:48Z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