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8" r:id="rId3"/>
    <p:sldId id="258" r:id="rId4"/>
    <p:sldId id="261" r:id="rId5"/>
    <p:sldId id="277" r:id="rId6"/>
    <p:sldId id="264" r:id="rId7"/>
    <p:sldId id="281" r:id="rId8"/>
    <p:sldId id="283" r:id="rId9"/>
    <p:sldId id="282" r:id="rId10"/>
    <p:sldId id="274" r:id="rId11"/>
    <p:sldId id="276" r:id="rId12"/>
    <p:sldId id="269" r:id="rId13"/>
    <p:sldId id="280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C99BF-49CA-4900-A1F1-E68A2A5C12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C97A42-30C8-49F0-A03C-FEDE3F08DC43}">
      <dgm:prSet/>
      <dgm:spPr/>
      <dgm:t>
        <a:bodyPr/>
        <a:lstStyle/>
        <a:p>
          <a:r>
            <a:rPr lang="en-US"/>
            <a:t>Patient result:  allows you to review the past patient results</a:t>
          </a:r>
        </a:p>
      </dgm:t>
    </dgm:pt>
    <dgm:pt modelId="{C36625CF-8CCB-42AA-A960-0D86D84F456B}" type="parTrans" cxnId="{95DD32B3-C468-4FCF-BC3C-FF58B065AD39}">
      <dgm:prSet/>
      <dgm:spPr/>
      <dgm:t>
        <a:bodyPr/>
        <a:lstStyle/>
        <a:p>
          <a:endParaRPr lang="en-US"/>
        </a:p>
      </dgm:t>
    </dgm:pt>
    <dgm:pt modelId="{8F11FC92-402E-48D6-99BF-E950FC0DA90E}" type="sibTrans" cxnId="{95DD32B3-C468-4FCF-BC3C-FF58B065AD39}">
      <dgm:prSet/>
      <dgm:spPr/>
      <dgm:t>
        <a:bodyPr/>
        <a:lstStyle/>
        <a:p>
          <a:endParaRPr lang="en-US"/>
        </a:p>
      </dgm:t>
    </dgm:pt>
    <dgm:pt modelId="{CBA23DD8-02BC-4D56-BF2A-C1DFDA19FB66}">
      <dgm:prSet/>
      <dgm:spPr/>
      <dgm:t>
        <a:bodyPr/>
        <a:lstStyle/>
        <a:p>
          <a:r>
            <a:rPr lang="en-US"/>
            <a:t>QC result:  allows you to review the past QC results.</a:t>
          </a:r>
        </a:p>
      </dgm:t>
    </dgm:pt>
    <dgm:pt modelId="{B9DC4E90-6B66-43F2-890E-76853AF6E1AD}" type="parTrans" cxnId="{05ADE37A-2975-46B2-9FF9-8F8C9BFF06F3}">
      <dgm:prSet/>
      <dgm:spPr/>
      <dgm:t>
        <a:bodyPr/>
        <a:lstStyle/>
        <a:p>
          <a:endParaRPr lang="en-US"/>
        </a:p>
      </dgm:t>
    </dgm:pt>
    <dgm:pt modelId="{DB36382C-57BD-47B6-9BB1-C5F651DDB131}" type="sibTrans" cxnId="{05ADE37A-2975-46B2-9FF9-8F8C9BFF06F3}">
      <dgm:prSet/>
      <dgm:spPr/>
      <dgm:t>
        <a:bodyPr/>
        <a:lstStyle/>
        <a:p>
          <a:endParaRPr lang="en-US"/>
        </a:p>
      </dgm:t>
    </dgm:pt>
    <dgm:pt modelId="{5A0E565F-08E2-4E85-A5A8-57BD3D9A4379}">
      <dgm:prSet/>
      <dgm:spPr/>
      <dgm:t>
        <a:bodyPr/>
        <a:lstStyle/>
        <a:p>
          <a:r>
            <a:rPr lang="en-US"/>
            <a:t>RME:  Use 70% isopropyl alcohol to wipe down the meter between each patient use.</a:t>
          </a:r>
        </a:p>
      </dgm:t>
    </dgm:pt>
    <dgm:pt modelId="{2AB02E05-EC08-401E-81AC-10F03FA34B1B}" type="parTrans" cxnId="{81426953-E911-4005-A26D-F4F27DF19455}">
      <dgm:prSet/>
      <dgm:spPr/>
      <dgm:t>
        <a:bodyPr/>
        <a:lstStyle/>
        <a:p>
          <a:endParaRPr lang="en-US"/>
        </a:p>
      </dgm:t>
    </dgm:pt>
    <dgm:pt modelId="{DBF2CA98-B5B5-4F35-AED7-B5DD31DAEE76}" type="sibTrans" cxnId="{81426953-E911-4005-A26D-F4F27DF19455}">
      <dgm:prSet/>
      <dgm:spPr/>
      <dgm:t>
        <a:bodyPr/>
        <a:lstStyle/>
        <a:p>
          <a:endParaRPr lang="en-US"/>
        </a:p>
      </dgm:t>
    </dgm:pt>
    <dgm:pt modelId="{4013EE32-8915-40C0-91AB-16F2839A56E9}" type="pres">
      <dgm:prSet presAssocID="{097C99BF-49CA-4900-A1F1-E68A2A5C1212}" presName="root" presStyleCnt="0">
        <dgm:presLayoutVars>
          <dgm:dir/>
          <dgm:resizeHandles val="exact"/>
        </dgm:presLayoutVars>
      </dgm:prSet>
      <dgm:spPr/>
    </dgm:pt>
    <dgm:pt modelId="{C9368935-58A4-4C95-A3B0-93578C59C549}" type="pres">
      <dgm:prSet presAssocID="{72C97A42-30C8-49F0-A03C-FEDE3F08DC43}" presName="compNode" presStyleCnt="0"/>
      <dgm:spPr/>
    </dgm:pt>
    <dgm:pt modelId="{16151FD8-E2B2-4BD5-9C3D-8F4BF35712A3}" type="pres">
      <dgm:prSet presAssocID="{72C97A42-30C8-49F0-A03C-FEDE3F08DC43}" presName="bgRect" presStyleLbl="bgShp" presStyleIdx="0" presStyleCnt="3"/>
      <dgm:spPr/>
    </dgm:pt>
    <dgm:pt modelId="{F2946F63-FE41-41CD-B58E-E17B609AE9BF}" type="pres">
      <dgm:prSet presAssocID="{72C97A42-30C8-49F0-A03C-FEDE3F08DC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09B8114-6FFB-4C90-8AF0-45840EFB6679}" type="pres">
      <dgm:prSet presAssocID="{72C97A42-30C8-49F0-A03C-FEDE3F08DC43}" presName="spaceRect" presStyleCnt="0"/>
      <dgm:spPr/>
    </dgm:pt>
    <dgm:pt modelId="{FABCC3A2-26AA-4FF9-A2FB-9C7CBF3C6D85}" type="pres">
      <dgm:prSet presAssocID="{72C97A42-30C8-49F0-A03C-FEDE3F08DC43}" presName="parTx" presStyleLbl="revTx" presStyleIdx="0" presStyleCnt="3">
        <dgm:presLayoutVars>
          <dgm:chMax val="0"/>
          <dgm:chPref val="0"/>
        </dgm:presLayoutVars>
      </dgm:prSet>
      <dgm:spPr/>
    </dgm:pt>
    <dgm:pt modelId="{88AA900D-873B-40D1-9039-B7D1F21C220F}" type="pres">
      <dgm:prSet presAssocID="{8F11FC92-402E-48D6-99BF-E950FC0DA90E}" presName="sibTrans" presStyleCnt="0"/>
      <dgm:spPr/>
    </dgm:pt>
    <dgm:pt modelId="{2693A625-C64F-426B-86FD-0F7F20B9F791}" type="pres">
      <dgm:prSet presAssocID="{CBA23DD8-02BC-4D56-BF2A-C1DFDA19FB66}" presName="compNode" presStyleCnt="0"/>
      <dgm:spPr/>
    </dgm:pt>
    <dgm:pt modelId="{01455A14-F9BD-4ED6-9C73-9FC989A8A84E}" type="pres">
      <dgm:prSet presAssocID="{CBA23DD8-02BC-4D56-BF2A-C1DFDA19FB66}" presName="bgRect" presStyleLbl="bgShp" presStyleIdx="1" presStyleCnt="3"/>
      <dgm:spPr/>
    </dgm:pt>
    <dgm:pt modelId="{0C2F2E35-BA09-4D3E-AD81-A96944DF1658}" type="pres">
      <dgm:prSet presAssocID="{CBA23DD8-02BC-4D56-BF2A-C1DFDA19FB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D83EB79B-17FC-41BF-8869-06288536B14C}" type="pres">
      <dgm:prSet presAssocID="{CBA23DD8-02BC-4D56-BF2A-C1DFDA19FB66}" presName="spaceRect" presStyleCnt="0"/>
      <dgm:spPr/>
    </dgm:pt>
    <dgm:pt modelId="{78C8F5CA-B051-4E2F-B9A3-077C89E4E181}" type="pres">
      <dgm:prSet presAssocID="{CBA23DD8-02BC-4D56-BF2A-C1DFDA19FB66}" presName="parTx" presStyleLbl="revTx" presStyleIdx="1" presStyleCnt="3">
        <dgm:presLayoutVars>
          <dgm:chMax val="0"/>
          <dgm:chPref val="0"/>
        </dgm:presLayoutVars>
      </dgm:prSet>
      <dgm:spPr/>
    </dgm:pt>
    <dgm:pt modelId="{76F65B07-D2CE-4A28-9C27-58AE3C04E05C}" type="pres">
      <dgm:prSet presAssocID="{DB36382C-57BD-47B6-9BB1-C5F651DDB131}" presName="sibTrans" presStyleCnt="0"/>
      <dgm:spPr/>
    </dgm:pt>
    <dgm:pt modelId="{36E9402B-73DA-4C30-93EF-1CA4B12C7F6A}" type="pres">
      <dgm:prSet presAssocID="{5A0E565F-08E2-4E85-A5A8-57BD3D9A4379}" presName="compNode" presStyleCnt="0"/>
      <dgm:spPr/>
    </dgm:pt>
    <dgm:pt modelId="{8E49AF61-7873-458F-B892-3BCD11752261}" type="pres">
      <dgm:prSet presAssocID="{5A0E565F-08E2-4E85-A5A8-57BD3D9A4379}" presName="bgRect" presStyleLbl="bgShp" presStyleIdx="2" presStyleCnt="3"/>
      <dgm:spPr/>
    </dgm:pt>
    <dgm:pt modelId="{9DA92346-93DA-4D55-BEF7-FD497E8C6153}" type="pres">
      <dgm:prSet presAssocID="{5A0E565F-08E2-4E85-A5A8-57BD3D9A43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611BD5C-7D39-4B15-ACC1-842415915D66}" type="pres">
      <dgm:prSet presAssocID="{5A0E565F-08E2-4E85-A5A8-57BD3D9A4379}" presName="spaceRect" presStyleCnt="0"/>
      <dgm:spPr/>
    </dgm:pt>
    <dgm:pt modelId="{C8587F7C-1831-4BB0-8E2D-87B3C342A35D}" type="pres">
      <dgm:prSet presAssocID="{5A0E565F-08E2-4E85-A5A8-57BD3D9A43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CA49843-FC9E-4713-A8E5-0797AECC81E6}" type="presOf" srcId="{CBA23DD8-02BC-4D56-BF2A-C1DFDA19FB66}" destId="{78C8F5CA-B051-4E2F-B9A3-077C89E4E181}" srcOrd="0" destOrd="0" presId="urn:microsoft.com/office/officeart/2018/2/layout/IconVerticalSolidList"/>
    <dgm:cxn modelId="{81426953-E911-4005-A26D-F4F27DF19455}" srcId="{097C99BF-49CA-4900-A1F1-E68A2A5C1212}" destId="{5A0E565F-08E2-4E85-A5A8-57BD3D9A4379}" srcOrd="2" destOrd="0" parTransId="{2AB02E05-EC08-401E-81AC-10F03FA34B1B}" sibTransId="{DBF2CA98-B5B5-4F35-AED7-B5DD31DAEE76}"/>
    <dgm:cxn modelId="{48392757-3911-4325-A8B6-1BD7EAB1A639}" type="presOf" srcId="{5A0E565F-08E2-4E85-A5A8-57BD3D9A4379}" destId="{C8587F7C-1831-4BB0-8E2D-87B3C342A35D}" srcOrd="0" destOrd="0" presId="urn:microsoft.com/office/officeart/2018/2/layout/IconVerticalSolidList"/>
    <dgm:cxn modelId="{2499A977-8122-46C1-BF82-6C570C84863F}" type="presOf" srcId="{097C99BF-49CA-4900-A1F1-E68A2A5C1212}" destId="{4013EE32-8915-40C0-91AB-16F2839A56E9}" srcOrd="0" destOrd="0" presId="urn:microsoft.com/office/officeart/2018/2/layout/IconVerticalSolidList"/>
    <dgm:cxn modelId="{05ADE37A-2975-46B2-9FF9-8F8C9BFF06F3}" srcId="{097C99BF-49CA-4900-A1F1-E68A2A5C1212}" destId="{CBA23DD8-02BC-4D56-BF2A-C1DFDA19FB66}" srcOrd="1" destOrd="0" parTransId="{B9DC4E90-6B66-43F2-890E-76853AF6E1AD}" sibTransId="{DB36382C-57BD-47B6-9BB1-C5F651DDB131}"/>
    <dgm:cxn modelId="{45C932AD-C525-42AB-9FD5-A514CE1DE245}" type="presOf" srcId="{72C97A42-30C8-49F0-A03C-FEDE3F08DC43}" destId="{FABCC3A2-26AA-4FF9-A2FB-9C7CBF3C6D85}" srcOrd="0" destOrd="0" presId="urn:microsoft.com/office/officeart/2018/2/layout/IconVerticalSolidList"/>
    <dgm:cxn modelId="{95DD32B3-C468-4FCF-BC3C-FF58B065AD39}" srcId="{097C99BF-49CA-4900-A1F1-E68A2A5C1212}" destId="{72C97A42-30C8-49F0-A03C-FEDE3F08DC43}" srcOrd="0" destOrd="0" parTransId="{C36625CF-8CCB-42AA-A960-0D86D84F456B}" sibTransId="{8F11FC92-402E-48D6-99BF-E950FC0DA90E}"/>
    <dgm:cxn modelId="{BA4EEEC4-B7F7-42BB-B930-97358D421BA3}" type="presParOf" srcId="{4013EE32-8915-40C0-91AB-16F2839A56E9}" destId="{C9368935-58A4-4C95-A3B0-93578C59C549}" srcOrd="0" destOrd="0" presId="urn:microsoft.com/office/officeart/2018/2/layout/IconVerticalSolidList"/>
    <dgm:cxn modelId="{70FF66AA-1992-4604-A709-FCEF01E8C3A5}" type="presParOf" srcId="{C9368935-58A4-4C95-A3B0-93578C59C549}" destId="{16151FD8-E2B2-4BD5-9C3D-8F4BF35712A3}" srcOrd="0" destOrd="0" presId="urn:microsoft.com/office/officeart/2018/2/layout/IconVerticalSolidList"/>
    <dgm:cxn modelId="{E88E39B0-DFEC-4913-802D-BEE6E5691E19}" type="presParOf" srcId="{C9368935-58A4-4C95-A3B0-93578C59C549}" destId="{F2946F63-FE41-41CD-B58E-E17B609AE9BF}" srcOrd="1" destOrd="0" presId="urn:microsoft.com/office/officeart/2018/2/layout/IconVerticalSolidList"/>
    <dgm:cxn modelId="{275D33D0-A173-4AF1-ADD4-FF6909C5CC98}" type="presParOf" srcId="{C9368935-58A4-4C95-A3B0-93578C59C549}" destId="{A09B8114-6FFB-4C90-8AF0-45840EFB6679}" srcOrd="2" destOrd="0" presId="urn:microsoft.com/office/officeart/2018/2/layout/IconVerticalSolidList"/>
    <dgm:cxn modelId="{2454A864-BE9D-49E7-94E7-718D3DBEE4A0}" type="presParOf" srcId="{C9368935-58A4-4C95-A3B0-93578C59C549}" destId="{FABCC3A2-26AA-4FF9-A2FB-9C7CBF3C6D85}" srcOrd="3" destOrd="0" presId="urn:microsoft.com/office/officeart/2018/2/layout/IconVerticalSolidList"/>
    <dgm:cxn modelId="{B2217B85-D7A7-4398-8036-44F924826D27}" type="presParOf" srcId="{4013EE32-8915-40C0-91AB-16F2839A56E9}" destId="{88AA900D-873B-40D1-9039-B7D1F21C220F}" srcOrd="1" destOrd="0" presId="urn:microsoft.com/office/officeart/2018/2/layout/IconVerticalSolidList"/>
    <dgm:cxn modelId="{02F367E9-E60C-4ECA-8B5B-AE5BB4B7AEE8}" type="presParOf" srcId="{4013EE32-8915-40C0-91AB-16F2839A56E9}" destId="{2693A625-C64F-426B-86FD-0F7F20B9F791}" srcOrd="2" destOrd="0" presId="urn:microsoft.com/office/officeart/2018/2/layout/IconVerticalSolidList"/>
    <dgm:cxn modelId="{90A791D1-B389-431A-B1A1-2646927BF9BB}" type="presParOf" srcId="{2693A625-C64F-426B-86FD-0F7F20B9F791}" destId="{01455A14-F9BD-4ED6-9C73-9FC989A8A84E}" srcOrd="0" destOrd="0" presId="urn:microsoft.com/office/officeart/2018/2/layout/IconVerticalSolidList"/>
    <dgm:cxn modelId="{20689FE0-A5F7-4BAD-9E02-A03E6E6196EB}" type="presParOf" srcId="{2693A625-C64F-426B-86FD-0F7F20B9F791}" destId="{0C2F2E35-BA09-4D3E-AD81-A96944DF1658}" srcOrd="1" destOrd="0" presId="urn:microsoft.com/office/officeart/2018/2/layout/IconVerticalSolidList"/>
    <dgm:cxn modelId="{D4911EA2-6A61-4DE7-B9D5-A2045AAA355F}" type="presParOf" srcId="{2693A625-C64F-426B-86FD-0F7F20B9F791}" destId="{D83EB79B-17FC-41BF-8869-06288536B14C}" srcOrd="2" destOrd="0" presId="urn:microsoft.com/office/officeart/2018/2/layout/IconVerticalSolidList"/>
    <dgm:cxn modelId="{BD27B8B5-F461-4923-B3BB-3D000DB8E600}" type="presParOf" srcId="{2693A625-C64F-426B-86FD-0F7F20B9F791}" destId="{78C8F5CA-B051-4E2F-B9A3-077C89E4E181}" srcOrd="3" destOrd="0" presId="urn:microsoft.com/office/officeart/2018/2/layout/IconVerticalSolidList"/>
    <dgm:cxn modelId="{0CB4C211-460B-4B6E-AAAE-2748D2B04113}" type="presParOf" srcId="{4013EE32-8915-40C0-91AB-16F2839A56E9}" destId="{76F65B07-D2CE-4A28-9C27-58AE3C04E05C}" srcOrd="3" destOrd="0" presId="urn:microsoft.com/office/officeart/2018/2/layout/IconVerticalSolidList"/>
    <dgm:cxn modelId="{FB48C5BD-9E6A-417F-8C7F-C473FA736C54}" type="presParOf" srcId="{4013EE32-8915-40C0-91AB-16F2839A56E9}" destId="{36E9402B-73DA-4C30-93EF-1CA4B12C7F6A}" srcOrd="4" destOrd="0" presId="urn:microsoft.com/office/officeart/2018/2/layout/IconVerticalSolidList"/>
    <dgm:cxn modelId="{3F5965BC-4DBF-4755-9CA4-1A50C95CB8F4}" type="presParOf" srcId="{36E9402B-73DA-4C30-93EF-1CA4B12C7F6A}" destId="{8E49AF61-7873-458F-B892-3BCD11752261}" srcOrd="0" destOrd="0" presId="urn:microsoft.com/office/officeart/2018/2/layout/IconVerticalSolidList"/>
    <dgm:cxn modelId="{B050A713-AAA9-4FA5-8416-4225312A1272}" type="presParOf" srcId="{36E9402B-73DA-4C30-93EF-1CA4B12C7F6A}" destId="{9DA92346-93DA-4D55-BEF7-FD497E8C6153}" srcOrd="1" destOrd="0" presId="urn:microsoft.com/office/officeart/2018/2/layout/IconVerticalSolidList"/>
    <dgm:cxn modelId="{97A999ED-3DBE-4D80-A553-9EAE57EAEC93}" type="presParOf" srcId="{36E9402B-73DA-4C30-93EF-1CA4B12C7F6A}" destId="{5611BD5C-7D39-4B15-ACC1-842415915D66}" srcOrd="2" destOrd="0" presId="urn:microsoft.com/office/officeart/2018/2/layout/IconVerticalSolidList"/>
    <dgm:cxn modelId="{5E9746B4-FCB0-4399-B22E-5B5384D42C7D}" type="presParOf" srcId="{36E9402B-73DA-4C30-93EF-1CA4B12C7F6A}" destId="{C8587F7C-1831-4BB0-8E2D-87B3C342A3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17BE5-4995-46FC-B6A0-41103E37085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4BB731-A66E-407D-8818-E351BD690BD5}">
      <dgm:prSet/>
      <dgm:spPr/>
      <dgm:t>
        <a:bodyPr/>
        <a:lstStyle/>
        <a:p>
          <a:pPr>
            <a:defRPr cap="all"/>
          </a:pPr>
          <a:r>
            <a:rPr lang="en-US"/>
            <a:t>If the patient result is &gt; 4.0, the HBPC nurse or Lab will contact the attending Pharmacist of the result.</a:t>
          </a:r>
        </a:p>
      </dgm:t>
    </dgm:pt>
    <dgm:pt modelId="{CEE9AD31-D6D1-4BA5-98CF-B68AABF18DC5}" type="parTrans" cxnId="{AE8213B8-4929-4178-BB33-AB51D8AE134F}">
      <dgm:prSet/>
      <dgm:spPr/>
      <dgm:t>
        <a:bodyPr/>
        <a:lstStyle/>
        <a:p>
          <a:endParaRPr lang="en-US"/>
        </a:p>
      </dgm:t>
    </dgm:pt>
    <dgm:pt modelId="{CBE1454C-1120-420A-A00B-AD0739B15A67}" type="sibTrans" cxnId="{AE8213B8-4929-4178-BB33-AB51D8AE134F}">
      <dgm:prSet/>
      <dgm:spPr/>
      <dgm:t>
        <a:bodyPr/>
        <a:lstStyle/>
        <a:p>
          <a:endParaRPr lang="en-US"/>
        </a:p>
      </dgm:t>
    </dgm:pt>
    <dgm:pt modelId="{EB1D35CC-3013-45CD-959A-4893615BC0B4}">
      <dgm:prSet/>
      <dgm:spPr/>
      <dgm:t>
        <a:bodyPr/>
        <a:lstStyle/>
        <a:p>
          <a:pPr>
            <a:defRPr cap="all"/>
          </a:pPr>
          <a:r>
            <a:rPr lang="en-US"/>
            <a:t>The Pharmacist will decide if an order for a PT/INR by venipuncture is necessary.</a:t>
          </a:r>
        </a:p>
      </dgm:t>
    </dgm:pt>
    <dgm:pt modelId="{0D572858-F68D-4735-8424-7F14DD437E8D}" type="parTrans" cxnId="{724DC0BF-1C76-4D1D-8D5A-C28F7728F066}">
      <dgm:prSet/>
      <dgm:spPr/>
      <dgm:t>
        <a:bodyPr/>
        <a:lstStyle/>
        <a:p>
          <a:endParaRPr lang="en-US"/>
        </a:p>
      </dgm:t>
    </dgm:pt>
    <dgm:pt modelId="{9A385202-E5AC-41CE-B427-020AC286101E}" type="sibTrans" cxnId="{724DC0BF-1C76-4D1D-8D5A-C28F7728F066}">
      <dgm:prSet/>
      <dgm:spPr/>
      <dgm:t>
        <a:bodyPr/>
        <a:lstStyle/>
        <a:p>
          <a:endParaRPr lang="en-US"/>
        </a:p>
      </dgm:t>
    </dgm:pt>
    <dgm:pt modelId="{4161EA48-12A8-48A0-AE32-5B8D55B0420E}">
      <dgm:prSet/>
      <dgm:spPr/>
      <dgm:t>
        <a:bodyPr/>
        <a:lstStyle/>
        <a:p>
          <a:pPr>
            <a:defRPr cap="all"/>
          </a:pPr>
          <a:r>
            <a:rPr lang="en-US" dirty="0"/>
            <a:t>The nurse/Lab will draw a Blue top tube and return the specimen to the lab for processing.</a:t>
          </a:r>
        </a:p>
      </dgm:t>
    </dgm:pt>
    <dgm:pt modelId="{20D96566-A377-412A-8126-59EAD6EB7524}" type="parTrans" cxnId="{92853E91-75E4-4076-8897-D61EE2E8E28E}">
      <dgm:prSet/>
      <dgm:spPr/>
      <dgm:t>
        <a:bodyPr/>
        <a:lstStyle/>
        <a:p>
          <a:endParaRPr lang="en-US"/>
        </a:p>
      </dgm:t>
    </dgm:pt>
    <dgm:pt modelId="{A4BD85ED-5CCD-4CD7-92D3-ED8EDC130EC1}" type="sibTrans" cxnId="{92853E91-75E4-4076-8897-D61EE2E8E28E}">
      <dgm:prSet/>
      <dgm:spPr/>
      <dgm:t>
        <a:bodyPr/>
        <a:lstStyle/>
        <a:p>
          <a:endParaRPr lang="en-US"/>
        </a:p>
      </dgm:t>
    </dgm:pt>
    <dgm:pt modelId="{1C3BA45C-5CED-4B60-B16C-CA13020C4C9B}" type="pres">
      <dgm:prSet presAssocID="{0BD17BE5-4995-46FC-B6A0-41103E370858}" presName="root" presStyleCnt="0">
        <dgm:presLayoutVars>
          <dgm:dir/>
          <dgm:resizeHandles val="exact"/>
        </dgm:presLayoutVars>
      </dgm:prSet>
      <dgm:spPr/>
    </dgm:pt>
    <dgm:pt modelId="{8EE4365C-12BA-4B49-9DF5-6FF4531CA163}" type="pres">
      <dgm:prSet presAssocID="{5C4BB731-A66E-407D-8818-E351BD690BD5}" presName="compNode" presStyleCnt="0"/>
      <dgm:spPr/>
    </dgm:pt>
    <dgm:pt modelId="{374AFCE7-4B40-4A1F-B135-0E773500CD7D}" type="pres">
      <dgm:prSet presAssocID="{5C4BB731-A66E-407D-8818-E351BD690BD5}" presName="iconBgRect" presStyleLbl="bgShp" presStyleIdx="0" presStyleCnt="3"/>
      <dgm:spPr/>
    </dgm:pt>
    <dgm:pt modelId="{7DDC67DA-0046-4843-BE1C-89D33513C179}" type="pres">
      <dgm:prSet presAssocID="{5C4BB731-A66E-407D-8818-E351BD690BD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7A9AF03-B3E9-4EE2-B9D5-918E1F06B19D}" type="pres">
      <dgm:prSet presAssocID="{5C4BB731-A66E-407D-8818-E351BD690BD5}" presName="spaceRect" presStyleCnt="0"/>
      <dgm:spPr/>
    </dgm:pt>
    <dgm:pt modelId="{452661A2-B260-4407-8CF2-BA82D5F70930}" type="pres">
      <dgm:prSet presAssocID="{5C4BB731-A66E-407D-8818-E351BD690BD5}" presName="textRect" presStyleLbl="revTx" presStyleIdx="0" presStyleCnt="3">
        <dgm:presLayoutVars>
          <dgm:chMax val="1"/>
          <dgm:chPref val="1"/>
        </dgm:presLayoutVars>
      </dgm:prSet>
      <dgm:spPr/>
    </dgm:pt>
    <dgm:pt modelId="{24B3392D-75C0-4AB0-9362-F73BED8A5937}" type="pres">
      <dgm:prSet presAssocID="{CBE1454C-1120-420A-A00B-AD0739B15A67}" presName="sibTrans" presStyleCnt="0"/>
      <dgm:spPr/>
    </dgm:pt>
    <dgm:pt modelId="{5750D1E0-E045-4BBA-BF25-F0BF1FAFADB5}" type="pres">
      <dgm:prSet presAssocID="{EB1D35CC-3013-45CD-959A-4893615BC0B4}" presName="compNode" presStyleCnt="0"/>
      <dgm:spPr/>
    </dgm:pt>
    <dgm:pt modelId="{E7E43434-5438-4A30-9F58-A3448FED11C3}" type="pres">
      <dgm:prSet presAssocID="{EB1D35CC-3013-45CD-959A-4893615BC0B4}" presName="iconBgRect" presStyleLbl="bgShp" presStyleIdx="1" presStyleCnt="3"/>
      <dgm:spPr/>
    </dgm:pt>
    <dgm:pt modelId="{5880AFB5-0D2C-4DBE-8972-808DC42CCA8A}" type="pres">
      <dgm:prSet presAssocID="{EB1D35CC-3013-45CD-959A-4893615BC0B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4F24A48-F7FF-4A1E-80D1-E6DA8BEC88AE}" type="pres">
      <dgm:prSet presAssocID="{EB1D35CC-3013-45CD-959A-4893615BC0B4}" presName="spaceRect" presStyleCnt="0"/>
      <dgm:spPr/>
    </dgm:pt>
    <dgm:pt modelId="{90C52923-CD8C-4141-8DC6-021EBBB4D604}" type="pres">
      <dgm:prSet presAssocID="{EB1D35CC-3013-45CD-959A-4893615BC0B4}" presName="textRect" presStyleLbl="revTx" presStyleIdx="1" presStyleCnt="3">
        <dgm:presLayoutVars>
          <dgm:chMax val="1"/>
          <dgm:chPref val="1"/>
        </dgm:presLayoutVars>
      </dgm:prSet>
      <dgm:spPr/>
    </dgm:pt>
    <dgm:pt modelId="{FC834FB3-72C8-4F37-AE35-E2E26FDCD52D}" type="pres">
      <dgm:prSet presAssocID="{9A385202-E5AC-41CE-B427-020AC286101E}" presName="sibTrans" presStyleCnt="0"/>
      <dgm:spPr/>
    </dgm:pt>
    <dgm:pt modelId="{3AFA257D-4A34-4266-887C-89481D5FBDD9}" type="pres">
      <dgm:prSet presAssocID="{4161EA48-12A8-48A0-AE32-5B8D55B0420E}" presName="compNode" presStyleCnt="0"/>
      <dgm:spPr/>
    </dgm:pt>
    <dgm:pt modelId="{64053A9E-FBCB-43D5-A198-E525A7B40A41}" type="pres">
      <dgm:prSet presAssocID="{4161EA48-12A8-48A0-AE32-5B8D55B0420E}" presName="iconBgRect" presStyleLbl="bgShp" presStyleIdx="2" presStyleCnt="3"/>
      <dgm:spPr/>
    </dgm:pt>
    <dgm:pt modelId="{61F93B20-C5A5-4F9C-89B0-ACF67B401197}" type="pres">
      <dgm:prSet presAssocID="{4161EA48-12A8-48A0-AE32-5B8D55B042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A1793BE4-8FC4-4631-867C-67E2AC739C1B}" type="pres">
      <dgm:prSet presAssocID="{4161EA48-12A8-48A0-AE32-5B8D55B0420E}" presName="spaceRect" presStyleCnt="0"/>
      <dgm:spPr/>
    </dgm:pt>
    <dgm:pt modelId="{74BDAEF8-7FEF-4902-AB20-D012D6B76457}" type="pres">
      <dgm:prSet presAssocID="{4161EA48-12A8-48A0-AE32-5B8D55B042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C0B657F-960D-4575-99B8-E21814E86577}" type="presOf" srcId="{4161EA48-12A8-48A0-AE32-5B8D55B0420E}" destId="{74BDAEF8-7FEF-4902-AB20-D012D6B76457}" srcOrd="0" destOrd="0" presId="urn:microsoft.com/office/officeart/2018/5/layout/IconCircleLabelList"/>
    <dgm:cxn modelId="{92853E91-75E4-4076-8897-D61EE2E8E28E}" srcId="{0BD17BE5-4995-46FC-B6A0-41103E370858}" destId="{4161EA48-12A8-48A0-AE32-5B8D55B0420E}" srcOrd="2" destOrd="0" parTransId="{20D96566-A377-412A-8126-59EAD6EB7524}" sibTransId="{A4BD85ED-5CCD-4CD7-92D3-ED8EDC130EC1}"/>
    <dgm:cxn modelId="{86C40EAD-9685-4D03-9534-C808214AB114}" type="presOf" srcId="{5C4BB731-A66E-407D-8818-E351BD690BD5}" destId="{452661A2-B260-4407-8CF2-BA82D5F70930}" srcOrd="0" destOrd="0" presId="urn:microsoft.com/office/officeart/2018/5/layout/IconCircleLabelList"/>
    <dgm:cxn modelId="{AE8213B8-4929-4178-BB33-AB51D8AE134F}" srcId="{0BD17BE5-4995-46FC-B6A0-41103E370858}" destId="{5C4BB731-A66E-407D-8818-E351BD690BD5}" srcOrd="0" destOrd="0" parTransId="{CEE9AD31-D6D1-4BA5-98CF-B68AABF18DC5}" sibTransId="{CBE1454C-1120-420A-A00B-AD0739B15A67}"/>
    <dgm:cxn modelId="{B15D97B8-6DDE-48EE-A3A4-A4D2FDA62D6F}" type="presOf" srcId="{0BD17BE5-4995-46FC-B6A0-41103E370858}" destId="{1C3BA45C-5CED-4B60-B16C-CA13020C4C9B}" srcOrd="0" destOrd="0" presId="urn:microsoft.com/office/officeart/2018/5/layout/IconCircleLabelList"/>
    <dgm:cxn modelId="{81B48EB9-42E7-4F72-A798-6E260DD57529}" type="presOf" srcId="{EB1D35CC-3013-45CD-959A-4893615BC0B4}" destId="{90C52923-CD8C-4141-8DC6-021EBBB4D604}" srcOrd="0" destOrd="0" presId="urn:microsoft.com/office/officeart/2018/5/layout/IconCircleLabelList"/>
    <dgm:cxn modelId="{724DC0BF-1C76-4D1D-8D5A-C28F7728F066}" srcId="{0BD17BE5-4995-46FC-B6A0-41103E370858}" destId="{EB1D35CC-3013-45CD-959A-4893615BC0B4}" srcOrd="1" destOrd="0" parTransId="{0D572858-F68D-4735-8424-7F14DD437E8D}" sibTransId="{9A385202-E5AC-41CE-B427-020AC286101E}"/>
    <dgm:cxn modelId="{120FDA51-C145-41C5-9B96-B2DCC2E1E33F}" type="presParOf" srcId="{1C3BA45C-5CED-4B60-B16C-CA13020C4C9B}" destId="{8EE4365C-12BA-4B49-9DF5-6FF4531CA163}" srcOrd="0" destOrd="0" presId="urn:microsoft.com/office/officeart/2018/5/layout/IconCircleLabelList"/>
    <dgm:cxn modelId="{5A8AF16B-BD15-4EAC-807D-A89590FF39A6}" type="presParOf" srcId="{8EE4365C-12BA-4B49-9DF5-6FF4531CA163}" destId="{374AFCE7-4B40-4A1F-B135-0E773500CD7D}" srcOrd="0" destOrd="0" presId="urn:microsoft.com/office/officeart/2018/5/layout/IconCircleLabelList"/>
    <dgm:cxn modelId="{CD33D08C-2328-4FB2-A11F-0B223D16EF27}" type="presParOf" srcId="{8EE4365C-12BA-4B49-9DF5-6FF4531CA163}" destId="{7DDC67DA-0046-4843-BE1C-89D33513C179}" srcOrd="1" destOrd="0" presId="urn:microsoft.com/office/officeart/2018/5/layout/IconCircleLabelList"/>
    <dgm:cxn modelId="{DAE97344-746F-40A6-A1B9-F885B4D1F06C}" type="presParOf" srcId="{8EE4365C-12BA-4B49-9DF5-6FF4531CA163}" destId="{97A9AF03-B3E9-4EE2-B9D5-918E1F06B19D}" srcOrd="2" destOrd="0" presId="urn:microsoft.com/office/officeart/2018/5/layout/IconCircleLabelList"/>
    <dgm:cxn modelId="{370624FC-B294-4C69-9131-EC61F0572392}" type="presParOf" srcId="{8EE4365C-12BA-4B49-9DF5-6FF4531CA163}" destId="{452661A2-B260-4407-8CF2-BA82D5F70930}" srcOrd="3" destOrd="0" presId="urn:microsoft.com/office/officeart/2018/5/layout/IconCircleLabelList"/>
    <dgm:cxn modelId="{5706E1AB-8D62-487C-9C08-E2C915B4F2D4}" type="presParOf" srcId="{1C3BA45C-5CED-4B60-B16C-CA13020C4C9B}" destId="{24B3392D-75C0-4AB0-9362-F73BED8A5937}" srcOrd="1" destOrd="0" presId="urn:microsoft.com/office/officeart/2018/5/layout/IconCircleLabelList"/>
    <dgm:cxn modelId="{7CF78F0E-5784-4FC3-A0D2-E9A9D6BA3220}" type="presParOf" srcId="{1C3BA45C-5CED-4B60-B16C-CA13020C4C9B}" destId="{5750D1E0-E045-4BBA-BF25-F0BF1FAFADB5}" srcOrd="2" destOrd="0" presId="urn:microsoft.com/office/officeart/2018/5/layout/IconCircleLabelList"/>
    <dgm:cxn modelId="{54C13A20-8EDA-4879-B928-BFD6D5E848D6}" type="presParOf" srcId="{5750D1E0-E045-4BBA-BF25-F0BF1FAFADB5}" destId="{E7E43434-5438-4A30-9F58-A3448FED11C3}" srcOrd="0" destOrd="0" presId="urn:microsoft.com/office/officeart/2018/5/layout/IconCircleLabelList"/>
    <dgm:cxn modelId="{55AF6CBA-893E-4A1D-B0A3-B901DCF45C34}" type="presParOf" srcId="{5750D1E0-E045-4BBA-BF25-F0BF1FAFADB5}" destId="{5880AFB5-0D2C-4DBE-8972-808DC42CCA8A}" srcOrd="1" destOrd="0" presId="urn:microsoft.com/office/officeart/2018/5/layout/IconCircleLabelList"/>
    <dgm:cxn modelId="{55A80309-0066-4452-8B6E-28F322B337BA}" type="presParOf" srcId="{5750D1E0-E045-4BBA-BF25-F0BF1FAFADB5}" destId="{A4F24A48-F7FF-4A1E-80D1-E6DA8BEC88AE}" srcOrd="2" destOrd="0" presId="urn:microsoft.com/office/officeart/2018/5/layout/IconCircleLabelList"/>
    <dgm:cxn modelId="{542AA4B9-585F-47AB-B83B-89C401631C60}" type="presParOf" srcId="{5750D1E0-E045-4BBA-BF25-F0BF1FAFADB5}" destId="{90C52923-CD8C-4141-8DC6-021EBBB4D604}" srcOrd="3" destOrd="0" presId="urn:microsoft.com/office/officeart/2018/5/layout/IconCircleLabelList"/>
    <dgm:cxn modelId="{904991CF-3C4A-4C83-8791-85FCFCDEDA99}" type="presParOf" srcId="{1C3BA45C-5CED-4B60-B16C-CA13020C4C9B}" destId="{FC834FB3-72C8-4F37-AE35-E2E26FDCD52D}" srcOrd="3" destOrd="0" presId="urn:microsoft.com/office/officeart/2018/5/layout/IconCircleLabelList"/>
    <dgm:cxn modelId="{BB04A256-2339-4800-A9C9-49F1D05BBE50}" type="presParOf" srcId="{1C3BA45C-5CED-4B60-B16C-CA13020C4C9B}" destId="{3AFA257D-4A34-4266-887C-89481D5FBDD9}" srcOrd="4" destOrd="0" presId="urn:microsoft.com/office/officeart/2018/5/layout/IconCircleLabelList"/>
    <dgm:cxn modelId="{894A8732-BC63-4A42-899E-24EF300C83D2}" type="presParOf" srcId="{3AFA257D-4A34-4266-887C-89481D5FBDD9}" destId="{64053A9E-FBCB-43D5-A198-E525A7B40A41}" srcOrd="0" destOrd="0" presId="urn:microsoft.com/office/officeart/2018/5/layout/IconCircleLabelList"/>
    <dgm:cxn modelId="{4E692CAC-DE79-4823-9F35-22E9E969675D}" type="presParOf" srcId="{3AFA257D-4A34-4266-887C-89481D5FBDD9}" destId="{61F93B20-C5A5-4F9C-89B0-ACF67B401197}" srcOrd="1" destOrd="0" presId="urn:microsoft.com/office/officeart/2018/5/layout/IconCircleLabelList"/>
    <dgm:cxn modelId="{7B614DFF-689E-45FF-8DCD-78A9DAA695BB}" type="presParOf" srcId="{3AFA257D-4A34-4266-887C-89481D5FBDD9}" destId="{A1793BE4-8FC4-4631-867C-67E2AC739C1B}" srcOrd="2" destOrd="0" presId="urn:microsoft.com/office/officeart/2018/5/layout/IconCircleLabelList"/>
    <dgm:cxn modelId="{2D55AA50-FDB9-4D87-8358-0767CFF6511E}" type="presParOf" srcId="{3AFA257D-4A34-4266-887C-89481D5FBDD9}" destId="{74BDAEF8-7FEF-4902-AB20-D012D6B7645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51FD8-E2B2-4BD5-9C3D-8F4BF35712A3}">
      <dsp:nvSpPr>
        <dsp:cNvPr id="0" name=""/>
        <dsp:cNvSpPr/>
      </dsp:nvSpPr>
      <dsp:spPr>
        <a:xfrm>
          <a:off x="0" y="588"/>
          <a:ext cx="5019610" cy="1377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46F63-FE41-41CD-B58E-E17B609AE9BF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CC3A2-26AA-4FF9-A2FB-9C7CBF3C6D85}">
      <dsp:nvSpPr>
        <dsp:cNvPr id="0" name=""/>
        <dsp:cNvSpPr/>
      </dsp:nvSpPr>
      <dsp:spPr>
        <a:xfrm>
          <a:off x="1591264" y="588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Patient result:  allows you to review the past patient results</a:t>
          </a:r>
        </a:p>
      </dsp:txBody>
      <dsp:txXfrm>
        <a:off x="1591264" y="588"/>
        <a:ext cx="3428345" cy="1377717"/>
      </dsp:txXfrm>
    </dsp:sp>
    <dsp:sp modelId="{01455A14-F9BD-4ED6-9C73-9FC989A8A84E}">
      <dsp:nvSpPr>
        <dsp:cNvPr id="0" name=""/>
        <dsp:cNvSpPr/>
      </dsp:nvSpPr>
      <dsp:spPr>
        <a:xfrm>
          <a:off x="0" y="1722736"/>
          <a:ext cx="5019610" cy="1377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F2E35-BA09-4D3E-AD81-A96944DF1658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8F5CA-B051-4E2F-B9A3-077C89E4E181}">
      <dsp:nvSpPr>
        <dsp:cNvPr id="0" name=""/>
        <dsp:cNvSpPr/>
      </dsp:nvSpPr>
      <dsp:spPr>
        <a:xfrm>
          <a:off x="1591264" y="1722736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QC result:  allows you to review the past QC results.</a:t>
          </a:r>
        </a:p>
      </dsp:txBody>
      <dsp:txXfrm>
        <a:off x="1591264" y="1722736"/>
        <a:ext cx="3428345" cy="1377717"/>
      </dsp:txXfrm>
    </dsp:sp>
    <dsp:sp modelId="{8E49AF61-7873-458F-B892-3BCD11752261}">
      <dsp:nvSpPr>
        <dsp:cNvPr id="0" name=""/>
        <dsp:cNvSpPr/>
      </dsp:nvSpPr>
      <dsp:spPr>
        <a:xfrm>
          <a:off x="0" y="3444883"/>
          <a:ext cx="5019610" cy="1377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92346-93DA-4D55-BEF7-FD497E8C6153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87F7C-1831-4BB0-8E2D-87B3C342A35D}">
      <dsp:nvSpPr>
        <dsp:cNvPr id="0" name=""/>
        <dsp:cNvSpPr/>
      </dsp:nvSpPr>
      <dsp:spPr>
        <a:xfrm>
          <a:off x="1591264" y="3444883"/>
          <a:ext cx="3428345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RME:  Use 70% isopropyl alcohol to wipe down the meter between each patient use.</a:t>
          </a:r>
        </a:p>
      </dsp:txBody>
      <dsp:txXfrm>
        <a:off x="1591264" y="3444883"/>
        <a:ext cx="3428345" cy="1377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AFCE7-4B40-4A1F-B135-0E773500CD7D}">
      <dsp:nvSpPr>
        <dsp:cNvPr id="0" name=""/>
        <dsp:cNvSpPr/>
      </dsp:nvSpPr>
      <dsp:spPr>
        <a:xfrm>
          <a:off x="903304" y="409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C67DA-0046-4843-BE1C-89D33513C179}">
      <dsp:nvSpPr>
        <dsp:cNvPr id="0" name=""/>
        <dsp:cNvSpPr/>
      </dsp:nvSpPr>
      <dsp:spPr>
        <a:xfrm>
          <a:off x="1137304" y="23809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661A2-B260-4407-8CF2-BA82D5F70930}">
      <dsp:nvSpPr>
        <dsp:cNvPr id="0" name=""/>
        <dsp:cNvSpPr/>
      </dsp:nvSpPr>
      <dsp:spPr>
        <a:xfrm>
          <a:off x="552304" y="1444095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If the patient result is &gt; 4.0, the HBPC nurse or Lab will contact the attending Pharmacist of the result.</a:t>
          </a:r>
        </a:p>
      </dsp:txBody>
      <dsp:txXfrm>
        <a:off x="552304" y="1444095"/>
        <a:ext cx="1800000" cy="742500"/>
      </dsp:txXfrm>
    </dsp:sp>
    <dsp:sp modelId="{E7E43434-5438-4A30-9F58-A3448FED11C3}">
      <dsp:nvSpPr>
        <dsp:cNvPr id="0" name=""/>
        <dsp:cNvSpPr/>
      </dsp:nvSpPr>
      <dsp:spPr>
        <a:xfrm>
          <a:off x="3018305" y="409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0AFB5-0D2C-4DBE-8972-808DC42CCA8A}">
      <dsp:nvSpPr>
        <dsp:cNvPr id="0" name=""/>
        <dsp:cNvSpPr/>
      </dsp:nvSpPr>
      <dsp:spPr>
        <a:xfrm>
          <a:off x="3252305" y="23809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52923-CD8C-4141-8DC6-021EBBB4D604}">
      <dsp:nvSpPr>
        <dsp:cNvPr id="0" name=""/>
        <dsp:cNvSpPr/>
      </dsp:nvSpPr>
      <dsp:spPr>
        <a:xfrm>
          <a:off x="2667305" y="1444095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The Pharmacist will decide if an order for a PT/INR by venipuncture is necessary.</a:t>
          </a:r>
        </a:p>
      </dsp:txBody>
      <dsp:txXfrm>
        <a:off x="2667305" y="1444095"/>
        <a:ext cx="1800000" cy="742500"/>
      </dsp:txXfrm>
    </dsp:sp>
    <dsp:sp modelId="{64053A9E-FBCB-43D5-A198-E525A7B40A41}">
      <dsp:nvSpPr>
        <dsp:cNvPr id="0" name=""/>
        <dsp:cNvSpPr/>
      </dsp:nvSpPr>
      <dsp:spPr>
        <a:xfrm>
          <a:off x="1960805" y="2636595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93B20-C5A5-4F9C-89B0-ACF67B401197}">
      <dsp:nvSpPr>
        <dsp:cNvPr id="0" name=""/>
        <dsp:cNvSpPr/>
      </dsp:nvSpPr>
      <dsp:spPr>
        <a:xfrm>
          <a:off x="2194805" y="287059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DAEF8-7FEF-4902-AB20-D012D6B76457}">
      <dsp:nvSpPr>
        <dsp:cNvPr id="0" name=""/>
        <dsp:cNvSpPr/>
      </dsp:nvSpPr>
      <dsp:spPr>
        <a:xfrm>
          <a:off x="1609804" y="4076595"/>
          <a:ext cx="180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The nurse/Lab will draw a Blue top tube and return the specimen to the lab for processing.</a:t>
          </a:r>
        </a:p>
      </dsp:txBody>
      <dsp:txXfrm>
        <a:off x="1609804" y="4076595"/>
        <a:ext cx="1800000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4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1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0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1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7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2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3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5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8940-172C-47DC-9B38-BA2344D9DFC1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F32BC3-12C2-401D-A7D1-4520FCAD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A0D9C-E11A-4BA4-B423-A5AEF88DD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3" r="16237" b="909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r>
              <a:rPr lang="en-US" sz="4200"/>
              <a:t>Roche </a:t>
            </a: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CoaguChek</a:t>
            </a:r>
            <a:r>
              <a:rPr lang="en-US" sz="4200"/>
              <a:t> XS Plus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04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Review 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7CB526-2799-4BA8-8443-72A7EE46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57556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38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Critical Value Procedure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7F2A75-7930-45E4-8B66-BF03728FC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334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77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Lab Performs Coding</a:t>
            </a:r>
          </a:p>
          <a:p>
            <a:r>
              <a:rPr lang="en-US" sz="2000" dirty="0"/>
              <a:t>Meters must be coded when a new lot of QC or strips are put into use.</a:t>
            </a:r>
          </a:p>
          <a:p>
            <a:r>
              <a:rPr lang="en-US" sz="2000" dirty="0"/>
              <a:t>Meters should be “off” when inserting and removing code chips.</a:t>
            </a:r>
          </a:p>
          <a:p>
            <a:r>
              <a:rPr lang="en-US" sz="2000" dirty="0"/>
              <a:t>Always double check that the code on the chip matches the bottle of strips and QC.</a:t>
            </a:r>
          </a:p>
          <a:p>
            <a:r>
              <a:rPr lang="en-US" sz="2000" dirty="0"/>
              <a:t>Put chip back in box when finished. Throw the chip and empty box away 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80124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Control (QC)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check of the electronic components and functions every time the meter is turned on. </a:t>
            </a:r>
          </a:p>
          <a:p>
            <a:pPr lvl="0"/>
            <a:r>
              <a:rPr lang="en-US" dirty="0"/>
              <a:t>A check of the expiration date and lot information on the test strip.  </a:t>
            </a:r>
          </a:p>
          <a:p>
            <a:pPr lvl="0"/>
            <a:r>
              <a:rPr lang="en-US" dirty="0"/>
              <a:t>A two-level, on-board quality control test and patient result determination within a single test chamber.</a:t>
            </a:r>
          </a:p>
          <a:p>
            <a:r>
              <a:rPr lang="en-US" u="sng" dirty="0"/>
              <a:t>Lab Performs </a:t>
            </a:r>
            <a:r>
              <a:rPr lang="en-US" dirty="0"/>
              <a:t>External QC as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XS Plus Meter</a:t>
            </a:r>
            <a:br>
              <a:rPr lang="en-US" sz="3100" dirty="0">
                <a:solidFill>
                  <a:schemeClr val="bg1"/>
                </a:solidFill>
              </a:rPr>
            </a:b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XS Plus meter will store 2000 patient tests and 500 QC results</a:t>
            </a:r>
          </a:p>
          <a:p>
            <a:r>
              <a:rPr lang="en-US" dirty="0">
                <a:solidFill>
                  <a:schemeClr val="bg1"/>
                </a:solidFill>
              </a:rPr>
              <a:t>Measure time in Seconds and calculates INR-International Normalized Ratio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Utilizes a rechargeable battery pack or 4 regular AA batteries.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F5268-8EB7-463E-B684-A458049D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r="24800"/>
          <a:stretch/>
        </p:blipFill>
        <p:spPr bwMode="auto">
          <a:xfrm>
            <a:off x="5285546" y="972608"/>
            <a:ext cx="2430533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Strips are sensitive to humidity and temperature, so it’s very important to immediately recap the bottle once a single strip is removed. Use within 10 minutes of removal from bottle.</a:t>
            </a:r>
          </a:p>
          <a:p>
            <a:r>
              <a:rPr lang="en-US" dirty="0"/>
              <a:t>Strips are stable until printed expiration date with room temperature storage.</a:t>
            </a:r>
          </a:p>
          <a:p>
            <a:r>
              <a:rPr lang="en-US" dirty="0"/>
              <a:t>Strips and meter should be stored and transported at +15° C to +32 °C (59 °F to 90 °F)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Patient Test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6" y="2160590"/>
            <a:ext cx="6353174" cy="34292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b="1" u="sng" dirty="0">
                <a:sym typeface="Wingdings"/>
              </a:rPr>
              <a:t>Wait for Meter Prompts at Each Step!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u="sng" dirty="0">
                <a:sym typeface="Wingding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Power on meter, enter User ID (SS#),</a:t>
            </a:r>
            <a:r>
              <a:rPr lang="en-US" sz="1700" b="1" dirty="0">
                <a:sym typeface="Wingdings"/>
              </a:rPr>
              <a:t> 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Patient ID screen, Enter patient (SS#), </a:t>
            </a:r>
            <a:r>
              <a:rPr lang="en-US" sz="1700" b="1" dirty="0">
                <a:sym typeface="Wingdings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XS tells you to slide in strip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Strips must be inserted with a smooth, fluid motion or the meter will “error” out.</a:t>
            </a:r>
            <a:endParaRPr lang="en-US" sz="1700" b="1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Hourglass appears-the XS is warming up the strip and doing self test. (1 min)</a:t>
            </a: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Must wait for hourglass to disappear. </a:t>
            </a:r>
            <a:r>
              <a:rPr lang="en-US" sz="1700" b="1" u="sng" dirty="0">
                <a:sym typeface="Wingdings"/>
              </a:rPr>
              <a:t>Have patience!</a:t>
            </a:r>
            <a:endParaRPr lang="en-US" sz="1700" b="1" dirty="0"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en-US" sz="1700" b="1" dirty="0">
                <a:sym typeface="Wingdings"/>
              </a:rPr>
              <a:t>Operator has 3 mins to add sample, as indicated by the flashing drop icon.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sym typeface="Wingdings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53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59" y="609600"/>
            <a:ext cx="2796807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Specimen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13875" y="2160589"/>
            <a:ext cx="4210525" cy="35607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Wingdings 3" charset="2"/>
              <a:buChar char=""/>
            </a:pPr>
            <a:r>
              <a:rPr lang="en-US" sz="2000" dirty="0"/>
              <a:t>Perform fingerstick: 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Use SINGLE USE DISPOSABLE LANCET ONLY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 DO NOT wipe away first drop of blood. 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Use the 3</a:t>
            </a:r>
            <a:r>
              <a:rPr lang="en-US" sz="2000" baseline="30000" dirty="0"/>
              <a:t>rd</a:t>
            </a:r>
            <a:r>
              <a:rPr lang="en-US" sz="2000" dirty="0"/>
              <a:t> or 4</a:t>
            </a:r>
            <a:r>
              <a:rPr lang="en-US" sz="2000" baseline="30000" dirty="0"/>
              <a:t>th</a:t>
            </a:r>
            <a:r>
              <a:rPr lang="en-US" sz="2000" dirty="0"/>
              <a:t> fingers.</a:t>
            </a:r>
          </a:p>
          <a:p>
            <a:pPr>
              <a:buFont typeface="Wingdings 3" charset="2"/>
              <a:buChar char=""/>
            </a:pPr>
            <a:r>
              <a:rPr lang="en-US" sz="2000" dirty="0"/>
              <a:t>Do not use the thumb as it has a pulse, making it unacceptable. Finger 2 is often callused, and the skin is very thin on finger 5.</a:t>
            </a:r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94" y="2295344"/>
            <a:ext cx="3452060" cy="25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9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Adding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215" y="2160589"/>
            <a:ext cx="3401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57BD1-9907-4264-9363-95A5FE61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55" y="1752600"/>
            <a:ext cx="5279290" cy="40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0FC3CD-4FBA-4282-BEB8-4CAEDA3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6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/>
              <a:t>Add Sample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5C9F-2A81-48A1-B99B-2C50E2D05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160589"/>
            <a:ext cx="6447501" cy="3880773"/>
          </a:xfrm>
        </p:spPr>
        <p:txBody>
          <a:bodyPr>
            <a:normAutofit/>
          </a:bodyPr>
          <a:lstStyle/>
          <a:p>
            <a:r>
              <a:rPr lang="en-US" dirty="0"/>
              <a:t>Sample is added to the top of the strip.</a:t>
            </a:r>
          </a:p>
          <a:p>
            <a:r>
              <a:rPr lang="en-US" dirty="0"/>
              <a:t>Add one hanging drop of blood to the Clear Sampling Window.</a:t>
            </a:r>
          </a:p>
          <a:p>
            <a:r>
              <a:rPr lang="en-US" dirty="0"/>
              <a:t>Sample moves via capillary action into the testing area of the strip…</a:t>
            </a:r>
            <a:r>
              <a:rPr lang="en-US" b="1" u="sng" dirty="0">
                <a:sym typeface="Wingdings"/>
              </a:rPr>
              <a:t> Have patience!</a:t>
            </a:r>
          </a:p>
          <a:p>
            <a:r>
              <a:rPr lang="en-US" dirty="0">
                <a:sym typeface="Wingdings"/>
              </a:rPr>
              <a:t>Meter will beep and flashing blood icon will stop when adequate sample is applied.</a:t>
            </a:r>
          </a:p>
          <a:p>
            <a:r>
              <a:rPr lang="en-US" dirty="0"/>
              <a:t>A level, vibration free surface is best for testing. Be careful not to drop the meter.</a:t>
            </a:r>
          </a:p>
          <a:p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7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F1FD-6B25-438D-A2B9-EB9A78920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DUZ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F45E-679F-4720-80B8-0099E926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instructed, add the Providers DUZ number to the comments field prior </a:t>
            </a:r>
            <a:r>
              <a:rPr lang="en-US"/>
              <a:t>to downloading meter.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8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E810-3D5C-40C1-9B81-99C4BBF98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AC1C79-D713-47F3-B21B-CCA685D47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27"/>
          <a:stretch/>
        </p:blipFill>
        <p:spPr>
          <a:xfrm>
            <a:off x="2743200" y="16002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34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606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Roche CoaguChek XS Plus</vt:lpstr>
      <vt:lpstr>XS Plus Meter  </vt:lpstr>
      <vt:lpstr>Strips</vt:lpstr>
      <vt:lpstr>Patient Test</vt:lpstr>
      <vt:lpstr>Specimen Collection</vt:lpstr>
      <vt:lpstr>Adding sample</vt:lpstr>
      <vt:lpstr>Add Sample</vt:lpstr>
      <vt:lpstr>Provider DUZ</vt:lpstr>
      <vt:lpstr>Results Screen</vt:lpstr>
      <vt:lpstr>Review Results</vt:lpstr>
      <vt:lpstr>Critical Value Procedure</vt:lpstr>
      <vt:lpstr>Coding</vt:lpstr>
      <vt:lpstr>Quality Control (QC)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CoaguChek XS Plus</dc:title>
  <dc:creator>Powell, Craig</dc:creator>
  <cp:lastModifiedBy>Powell, Craig</cp:lastModifiedBy>
  <cp:revision>4</cp:revision>
  <dcterms:created xsi:type="dcterms:W3CDTF">2021-02-18T22:04:22Z</dcterms:created>
  <dcterms:modified xsi:type="dcterms:W3CDTF">2021-02-18T22:32:29Z</dcterms:modified>
</cp:coreProperties>
</file>