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sldIdLst>
    <p:sldId id="256" r:id="rId5"/>
    <p:sldId id="257" r:id="rId6"/>
    <p:sldId id="286" r:id="rId7"/>
    <p:sldId id="263" r:id="rId8"/>
    <p:sldId id="262" r:id="rId9"/>
    <p:sldId id="264" r:id="rId10"/>
    <p:sldId id="265" r:id="rId11"/>
    <p:sldId id="266" r:id="rId12"/>
    <p:sldId id="267" r:id="rId13"/>
    <p:sldId id="268" r:id="rId14"/>
    <p:sldId id="269" r:id="rId15"/>
    <p:sldId id="270" r:id="rId16"/>
    <p:sldId id="259" r:id="rId17"/>
    <p:sldId id="271" r:id="rId18"/>
    <p:sldId id="272" r:id="rId19"/>
    <p:sldId id="273" r:id="rId20"/>
    <p:sldId id="274" r:id="rId21"/>
    <p:sldId id="276" r:id="rId22"/>
    <p:sldId id="275" r:id="rId23"/>
    <p:sldId id="289" r:id="rId24"/>
    <p:sldId id="290" r:id="rId25"/>
    <p:sldId id="288" r:id="rId26"/>
    <p:sldId id="295" r:id="rId27"/>
    <p:sldId id="277" r:id="rId28"/>
    <p:sldId id="283" r:id="rId29"/>
    <p:sldId id="291" r:id="rId30"/>
    <p:sldId id="292" r:id="rId31"/>
    <p:sldId id="284" r:id="rId32"/>
    <p:sldId id="300" r:id="rId33"/>
    <p:sldId id="301" r:id="rId34"/>
    <p:sldId id="302" r:id="rId35"/>
    <p:sldId id="280" r:id="rId36"/>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3"/>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dirty="0"/>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dirty="0"/>
          </a:p>
        </p:txBody>
      </p:sp>
      <p:sp>
        <p:nvSpPr>
          <p:cNvPr id="6" name="Rectangle 10"/>
          <p:cNvSpPr>
            <a:spLocks noChangeArrowheads="1"/>
          </p:cNvSpPr>
          <p:nvPr/>
        </p:nvSpPr>
        <p:spPr bwMode="auto">
          <a:xfrm>
            <a:off x="457200" y="6243638"/>
            <a:ext cx="3733800" cy="457200"/>
          </a:xfrm>
          <a:prstGeom prst="rect">
            <a:avLst/>
          </a:prstGeom>
          <a:noFill/>
          <a:ln w="9525">
            <a:noFill/>
            <a:miter lim="800000"/>
            <a:headEnd/>
            <a:tailEnd/>
          </a:ln>
          <a:effectLst/>
        </p:spPr>
        <p:txBody>
          <a:bodyPr/>
          <a:lstStyle/>
          <a:p>
            <a:pPr>
              <a:defRPr/>
            </a:pPr>
            <a:r>
              <a:rPr lang="en-US" sz="1200" i="1" dirty="0">
                <a:solidFill>
                  <a:schemeClr val="tx2"/>
                </a:solidFill>
              </a:rPr>
              <a:t>VA Puget Sound - Occupational Safety &amp; Health</a:t>
            </a:r>
            <a:endParaRPr lang="en-US" altLang="en-US" sz="1200" i="1" dirty="0">
              <a:solidFill>
                <a:schemeClr val="tx2"/>
              </a:solidFill>
            </a:endParaRPr>
          </a:p>
        </p:txBody>
      </p:sp>
      <p:sp>
        <p:nvSpPr>
          <p:cNvPr id="7" name="WordArt 11"/>
          <p:cNvSpPr>
            <a:spLocks noChangeArrowheads="1" noChangeShapeType="1" noTextEdit="1"/>
          </p:cNvSpPr>
          <p:nvPr userDrawn="1"/>
        </p:nvSpPr>
        <p:spPr bwMode="auto">
          <a:xfrm>
            <a:off x="6618288" y="5603875"/>
            <a:ext cx="2043112" cy="504825"/>
          </a:xfrm>
          <a:prstGeom prst="rect">
            <a:avLst/>
          </a:prstGeom>
        </p:spPr>
        <p:txBody>
          <a:bodyPr wrap="none" fromWordArt="1">
            <a:prstTxWarp prst="textPlain">
              <a:avLst>
                <a:gd name="adj" fmla="val 50000"/>
              </a:avLst>
            </a:prstTxWarp>
          </a:bodyPr>
          <a:lstStyle/>
          <a:p>
            <a:pPr algn="ctr"/>
            <a:endParaRPr lang="en-US" sz="4000" i="1" kern="10" dirty="0">
              <a:ln w="9525">
                <a:solidFill>
                  <a:schemeClr val="tx2"/>
                </a:solidFill>
                <a:round/>
                <a:headEnd/>
                <a:tailEnd/>
              </a:ln>
              <a:solidFill>
                <a:srgbClr val="FFFFFF"/>
              </a:solidFill>
              <a:effectLst>
                <a:outerShdw dist="35921" dir="2700000" algn="ctr" rotWithShape="0">
                  <a:srgbClr val="808080">
                    <a:alpha val="79999"/>
                  </a:srgbClr>
                </a:outerShdw>
              </a:effectLst>
              <a:latin typeface="Arial Black"/>
            </a:endParaRPr>
          </a:p>
        </p:txBody>
      </p:sp>
      <p:sp>
        <p:nvSpPr>
          <p:cNvPr id="8" name="Line 12"/>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dirty="0"/>
          </a:p>
        </p:txBody>
      </p:sp>
      <p:sp>
        <p:nvSpPr>
          <p:cNvPr id="123906" name="Rectangle 2"/>
          <p:cNvSpPr>
            <a:spLocks noGrp="1" noChangeArrowheads="1"/>
          </p:cNvSpPr>
          <p:nvPr>
            <p:ph type="ctrTitle"/>
          </p:nvPr>
        </p:nvSpPr>
        <p:spPr>
          <a:xfrm>
            <a:off x="914400" y="1524000"/>
            <a:ext cx="7623175" cy="1752600"/>
          </a:xfrm>
        </p:spPr>
        <p:txBody>
          <a:bodyPr/>
          <a:lstStyle>
            <a:lvl1pPr>
              <a:defRPr sz="4200"/>
            </a:lvl1pPr>
          </a:lstStyle>
          <a:p>
            <a:r>
              <a:rPr lang="en-US" altLang="en-US"/>
              <a:t>Click to edit Master title style</a:t>
            </a:r>
          </a:p>
        </p:txBody>
      </p:sp>
      <p:sp>
        <p:nvSpPr>
          <p:cNvPr id="12390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400"/>
            </a:lvl1pPr>
          </a:lstStyle>
          <a:p>
            <a:r>
              <a:rPr lang="en-US" alt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VA Puget Sound - Occupational Safety &amp; Health</a:t>
            </a:r>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60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6243638"/>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solidFill>
                  <a:schemeClr val="tx2"/>
                </a:solidFill>
              </a:defRPr>
            </a:lvl1pPr>
          </a:lstStyle>
          <a:p>
            <a:pPr>
              <a:defRPr/>
            </a:pPr>
            <a:r>
              <a:rPr lang="en-US"/>
              <a:t>VAMC - Occupational Safety &amp; Health</a:t>
            </a:r>
            <a:endParaRPr lang="en-US" altLang="en-US"/>
          </a:p>
        </p:txBody>
      </p:sp>
      <p:sp>
        <p:nvSpPr>
          <p:cNvPr id="12288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dirty="0"/>
          </a:p>
        </p:txBody>
      </p:sp>
      <p:sp>
        <p:nvSpPr>
          <p:cNvPr id="12288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dirty="0"/>
          </a:p>
        </p:txBody>
      </p:sp>
      <p:sp>
        <p:nvSpPr>
          <p:cNvPr id="1031" name="WordArt 9"/>
          <p:cNvSpPr>
            <a:spLocks noChangeArrowheads="1" noChangeShapeType="1" noTextEdit="1"/>
          </p:cNvSpPr>
          <p:nvPr userDrawn="1"/>
        </p:nvSpPr>
        <p:spPr bwMode="auto">
          <a:xfrm>
            <a:off x="6618288" y="5603875"/>
            <a:ext cx="2043112" cy="504825"/>
          </a:xfrm>
          <a:prstGeom prst="rect">
            <a:avLst/>
          </a:prstGeom>
        </p:spPr>
        <p:txBody>
          <a:bodyPr wrap="none" fromWordArt="1">
            <a:prstTxWarp prst="textPlain">
              <a:avLst>
                <a:gd name="adj" fmla="val 50000"/>
              </a:avLst>
            </a:prstTxWarp>
          </a:bodyPr>
          <a:lstStyle/>
          <a:p>
            <a:pPr algn="ctr"/>
            <a:r>
              <a:rPr lang="en-US" sz="4000" i="1" kern="10">
                <a:ln w="9525">
                  <a:solidFill>
                    <a:schemeClr val="tx2"/>
                  </a:solidFill>
                  <a:round/>
                  <a:headEnd/>
                  <a:tailEnd/>
                </a:ln>
                <a:solidFill>
                  <a:srgbClr val="FFFFFF"/>
                </a:solidFill>
                <a:effectLst>
                  <a:outerShdw dist="35921" dir="2700000" algn="ctr" rotWithShape="0">
                    <a:srgbClr val="808080">
                      <a:alpha val="79999"/>
                    </a:srgbClr>
                  </a:outerShdw>
                </a:effectLst>
                <a:latin typeface="Arial Black"/>
              </a:rPr>
              <a:t>OS&amp;H</a:t>
            </a:r>
          </a:p>
        </p:txBody>
      </p:sp>
    </p:spTree>
  </p:cSld>
  <p:clrMap bg1="lt1" tx1="dk1" bg2="lt2" tx2="dk2" accent1="accent1" accent2="accent2" accent3="accent3" accent4="accent4" accent5="accent5" accent6="accent6" hlink="hlink" folHlink="folHlink"/>
  <p:sldLayoutIdLst>
    <p:sldLayoutId id="2147483858"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rainger.com/Grainger/static/emergency-shower-eye-wash-station-requirements-120.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447800"/>
            <a:ext cx="7623175" cy="1752600"/>
          </a:xfrm>
        </p:spPr>
        <p:txBody>
          <a:bodyPr/>
          <a:lstStyle/>
          <a:p>
            <a:pPr eaLnBrk="1" hangingPunct="1"/>
            <a:r>
              <a:rPr lang="en-US" sz="3800" b="1" dirty="0"/>
              <a:t>Emergency Eyewash and Shower Training for Users</a:t>
            </a:r>
          </a:p>
        </p:txBody>
      </p:sp>
      <p:sp>
        <p:nvSpPr>
          <p:cNvPr id="3075" name="Rectangle 3"/>
          <p:cNvSpPr>
            <a:spLocks noGrp="1" noChangeArrowheads="1"/>
          </p:cNvSpPr>
          <p:nvPr>
            <p:ph type="subTitle" idx="1"/>
          </p:nvPr>
        </p:nvSpPr>
        <p:spPr/>
        <p:txBody>
          <a:bodyPr/>
          <a:lstStyle/>
          <a:p>
            <a:pPr eaLnBrk="1" hangingPunct="1"/>
            <a:r>
              <a:rPr lang="en-US" dirty="0"/>
              <a:t>Use, Operation, and Inspection of Emergency Eyewash and Shower Stations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a:t>Eyewash Station Requirements.</a:t>
            </a:r>
          </a:p>
        </p:txBody>
      </p:sp>
      <p:sp>
        <p:nvSpPr>
          <p:cNvPr id="12291" name="Rectangle 3"/>
          <p:cNvSpPr>
            <a:spLocks noGrp="1" noChangeArrowheads="1"/>
          </p:cNvSpPr>
          <p:nvPr>
            <p:ph idx="1"/>
          </p:nvPr>
        </p:nvSpPr>
        <p:spPr>
          <a:xfrm>
            <a:off x="457200" y="1295400"/>
            <a:ext cx="5562600" cy="4835525"/>
          </a:xfrm>
        </p:spPr>
        <p:txBody>
          <a:bodyPr/>
          <a:lstStyle/>
          <a:p>
            <a:pPr>
              <a:lnSpc>
                <a:spcPct val="90000"/>
              </a:lnSpc>
            </a:pPr>
            <a:r>
              <a:rPr lang="en-US" sz="2000"/>
              <a:t>Velocity of the stream of water must be such that injury to the eye is avoided.</a:t>
            </a:r>
          </a:p>
          <a:p>
            <a:pPr>
              <a:lnSpc>
                <a:spcPct val="90000"/>
              </a:lnSpc>
              <a:buFont typeface="Wingdings" pitchFamily="2" charset="2"/>
              <a:buNone/>
            </a:pPr>
            <a:endParaRPr lang="en-US" sz="2000"/>
          </a:p>
          <a:p>
            <a:pPr>
              <a:lnSpc>
                <a:spcPct val="90000"/>
              </a:lnSpc>
            </a:pPr>
            <a:r>
              <a:rPr lang="en-US" sz="2000"/>
              <a:t>Controlled flow must be provided to both eyes simultaneously.</a:t>
            </a:r>
          </a:p>
          <a:p>
            <a:pPr>
              <a:lnSpc>
                <a:spcPct val="90000"/>
              </a:lnSpc>
              <a:buFont typeface="Wingdings" pitchFamily="2" charset="2"/>
              <a:buNone/>
            </a:pPr>
            <a:endParaRPr lang="en-US" sz="2000"/>
          </a:p>
          <a:p>
            <a:pPr>
              <a:lnSpc>
                <a:spcPct val="90000"/>
              </a:lnSpc>
            </a:pPr>
            <a:r>
              <a:rPr lang="en-US" sz="2000"/>
              <a:t>The nozzles must be covered to prevent contamination and covers must automatically open when the unit is activated.</a:t>
            </a:r>
          </a:p>
          <a:p>
            <a:pPr>
              <a:lnSpc>
                <a:spcPct val="90000"/>
              </a:lnSpc>
              <a:buFont typeface="Wingdings" pitchFamily="2" charset="2"/>
              <a:buNone/>
            </a:pPr>
            <a:endParaRPr lang="en-US" sz="2000"/>
          </a:p>
          <a:p>
            <a:pPr>
              <a:lnSpc>
                <a:spcPct val="90000"/>
              </a:lnSpc>
            </a:pPr>
            <a:r>
              <a:rPr lang="en-US" sz="2000"/>
              <a:t>User must have enough room to hold both eyes open while in the stream of water. </a:t>
            </a:r>
          </a:p>
        </p:txBody>
      </p:sp>
      <p:sp>
        <p:nvSpPr>
          <p:cNvPr id="1229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026" name="Picture 2" descr="C:\Documents and Settings\vhapugwoodil\Desktop\eye-wash-station.jpg"/>
          <p:cNvPicPr>
            <a:picLocks noChangeAspect="1" noChangeArrowheads="1"/>
          </p:cNvPicPr>
          <p:nvPr/>
        </p:nvPicPr>
        <p:blipFill>
          <a:blip r:embed="rId2" cstate="print"/>
          <a:srcRect/>
          <a:stretch>
            <a:fillRect/>
          </a:stretch>
        </p:blipFill>
        <p:spPr bwMode="auto">
          <a:xfrm>
            <a:off x="5943600" y="1905000"/>
            <a:ext cx="2667000" cy="26384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229600" cy="712787"/>
          </a:xfrm>
        </p:spPr>
        <p:txBody>
          <a:bodyPr/>
          <a:lstStyle/>
          <a:p>
            <a:pPr eaLnBrk="1" hangingPunct="1"/>
            <a:r>
              <a:rPr lang="en-US" sz="3600" b="1"/>
              <a:t>Eyewash Station Requirements.</a:t>
            </a:r>
            <a:endParaRPr lang="en-US" sz="3600"/>
          </a:p>
        </p:txBody>
      </p:sp>
      <p:sp>
        <p:nvSpPr>
          <p:cNvPr id="13315" name="Rectangle 3"/>
          <p:cNvSpPr>
            <a:spLocks noGrp="1" noChangeArrowheads="1"/>
          </p:cNvSpPr>
          <p:nvPr>
            <p:ph idx="1"/>
          </p:nvPr>
        </p:nvSpPr>
        <p:spPr>
          <a:xfrm>
            <a:off x="457200" y="1219200"/>
            <a:ext cx="4876800" cy="4911725"/>
          </a:xfrm>
        </p:spPr>
        <p:txBody>
          <a:bodyPr/>
          <a:lstStyle/>
          <a:p>
            <a:r>
              <a:rPr lang="en-US" sz="2000" b="1" u="sng"/>
              <a:t>Plumbed and self contained units</a:t>
            </a:r>
          </a:p>
          <a:p>
            <a:pPr>
              <a:buFont typeface="Wingdings" pitchFamily="2" charset="2"/>
              <a:buNone/>
            </a:pPr>
            <a:endParaRPr lang="en-US" sz="2000" b="1" u="sng"/>
          </a:p>
          <a:p>
            <a:pPr lvl="1">
              <a:buFont typeface="Wingdings" pitchFamily="2" charset="2"/>
              <a:buChar char="v"/>
            </a:pPr>
            <a:r>
              <a:rPr lang="en-US" sz="2000"/>
              <a:t>Minimum flow rate of 0.4 gallons per minute (gpm), water nozzles 33 – 45 inches above the floor, and 6 inches from wall obstruction.</a:t>
            </a:r>
          </a:p>
          <a:p>
            <a:pPr lvl="1">
              <a:buFont typeface="Wingdings" pitchFamily="2" charset="2"/>
              <a:buChar char="v"/>
            </a:pPr>
            <a:endParaRPr lang="en-US" sz="2000"/>
          </a:p>
          <a:p>
            <a:pPr lvl="1">
              <a:buFont typeface="Wingdings" pitchFamily="2" charset="2"/>
              <a:buChar char="v"/>
            </a:pPr>
            <a:r>
              <a:rPr lang="en-US" sz="2000"/>
              <a:t>Plumbed units should be activated once a week to flush lines.</a:t>
            </a:r>
          </a:p>
          <a:p>
            <a:pPr lvl="1">
              <a:buFont typeface="Wingdings" pitchFamily="2" charset="2"/>
              <a:buChar char="v"/>
            </a:pPr>
            <a:endParaRPr lang="en-US" sz="2000"/>
          </a:p>
          <a:p>
            <a:pPr lvl="1">
              <a:buFont typeface="Wingdings" pitchFamily="2" charset="2"/>
              <a:buChar char="v"/>
            </a:pPr>
            <a:r>
              <a:rPr lang="en-US" sz="2000"/>
              <a:t>Self-contained units should be activated in accordance with the manufacturer’s directions.</a:t>
            </a:r>
          </a:p>
        </p:txBody>
      </p:sp>
      <p:sp>
        <p:nvSpPr>
          <p:cNvPr id="13316"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3317" name="Picture 4" descr="G1814P_thm.jpg"/>
          <p:cNvPicPr>
            <a:picLocks noChangeAspect="1"/>
          </p:cNvPicPr>
          <p:nvPr/>
        </p:nvPicPr>
        <p:blipFill>
          <a:blip r:embed="rId2" cstate="print"/>
          <a:srcRect/>
          <a:stretch>
            <a:fillRect/>
          </a:stretch>
        </p:blipFill>
        <p:spPr bwMode="auto">
          <a:xfrm>
            <a:off x="5867400" y="914400"/>
            <a:ext cx="2444750" cy="2444750"/>
          </a:xfrm>
          <a:prstGeom prst="rect">
            <a:avLst/>
          </a:prstGeom>
          <a:noFill/>
          <a:ln w="9525">
            <a:noFill/>
            <a:miter lim="800000"/>
            <a:headEnd/>
            <a:tailEnd/>
          </a:ln>
        </p:spPr>
      </p:pic>
      <p:pic>
        <p:nvPicPr>
          <p:cNvPr id="13318" name="Picture 5" descr="S19-921B.jpg"/>
          <p:cNvPicPr>
            <a:picLocks noChangeAspect="1"/>
          </p:cNvPicPr>
          <p:nvPr/>
        </p:nvPicPr>
        <p:blipFill>
          <a:blip r:embed="rId3" cstate="print"/>
          <a:srcRect/>
          <a:stretch>
            <a:fillRect/>
          </a:stretch>
        </p:blipFill>
        <p:spPr bwMode="auto">
          <a:xfrm>
            <a:off x="6096000" y="3200400"/>
            <a:ext cx="2106613" cy="21780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b="1"/>
              <a:t>Safety Shower Requirements.</a:t>
            </a:r>
          </a:p>
        </p:txBody>
      </p:sp>
      <p:sp>
        <p:nvSpPr>
          <p:cNvPr id="14339" name="Rectangle 3"/>
          <p:cNvSpPr>
            <a:spLocks noGrp="1" noChangeArrowheads="1"/>
          </p:cNvSpPr>
          <p:nvPr>
            <p:ph idx="1"/>
          </p:nvPr>
        </p:nvSpPr>
        <p:spPr>
          <a:xfrm>
            <a:off x="457200" y="1143000"/>
            <a:ext cx="5867400" cy="4987925"/>
          </a:xfrm>
        </p:spPr>
        <p:txBody>
          <a:bodyPr/>
          <a:lstStyle/>
          <a:p>
            <a:r>
              <a:rPr lang="en-US" sz="2000"/>
              <a:t>The water column must be between 82 and 92 inches with a minimum of 20 inches diameter of column and 60 inches above the surface.</a:t>
            </a:r>
          </a:p>
          <a:p>
            <a:endParaRPr lang="en-US" sz="2000"/>
          </a:p>
          <a:p>
            <a:r>
              <a:rPr lang="en-US" sz="2000"/>
              <a:t>Water delivered must be a minimum of 20 gallons per minute (gpm).</a:t>
            </a:r>
          </a:p>
          <a:p>
            <a:endParaRPr lang="en-US" sz="2000"/>
          </a:p>
          <a:p>
            <a:r>
              <a:rPr lang="en-US" sz="2000"/>
              <a:t>If an enclosure is used there must be an unobstructed minimum diameter of 34 inches. </a:t>
            </a:r>
          </a:p>
          <a:p>
            <a:endParaRPr lang="en-US" sz="2000"/>
          </a:p>
          <a:p>
            <a:r>
              <a:rPr lang="en-US" sz="2000"/>
              <a:t>Must be identified with a highly visible sign located in a well lit area.</a:t>
            </a:r>
          </a:p>
        </p:txBody>
      </p:sp>
      <p:sp>
        <p:nvSpPr>
          <p:cNvPr id="1434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4341" name="Picture 4" descr="G1993_thm.jpg"/>
          <p:cNvPicPr>
            <a:picLocks noChangeAspect="1"/>
          </p:cNvPicPr>
          <p:nvPr/>
        </p:nvPicPr>
        <p:blipFill>
          <a:blip r:embed="rId2" cstate="print"/>
          <a:srcRect/>
          <a:stretch>
            <a:fillRect/>
          </a:stretch>
        </p:blipFill>
        <p:spPr bwMode="auto">
          <a:xfrm>
            <a:off x="6477000" y="990600"/>
            <a:ext cx="1617663" cy="44942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b="1"/>
              <a:t>Examples of Emergency Equipment.</a:t>
            </a:r>
          </a:p>
        </p:txBody>
      </p:sp>
      <p:sp>
        <p:nvSpPr>
          <p:cNvPr id="15363" name="Rectangle 3"/>
          <p:cNvSpPr>
            <a:spLocks noGrp="1" noChangeArrowheads="1"/>
          </p:cNvSpPr>
          <p:nvPr>
            <p:ph idx="1"/>
          </p:nvPr>
        </p:nvSpPr>
        <p:spPr>
          <a:xfrm>
            <a:off x="457200" y="1828800"/>
            <a:ext cx="4191000" cy="4343400"/>
          </a:xfrm>
        </p:spPr>
        <p:txBody>
          <a:bodyPr/>
          <a:lstStyle/>
          <a:p>
            <a:r>
              <a:rPr lang="en-US" sz="2000" b="1" u="sng">
                <a:solidFill>
                  <a:srgbClr val="000000"/>
                </a:solidFill>
              </a:rPr>
              <a:t>Eye Washes</a:t>
            </a:r>
          </a:p>
          <a:p>
            <a:endParaRPr lang="en-US" sz="2000">
              <a:solidFill>
                <a:srgbClr val="000000"/>
              </a:solidFill>
            </a:endParaRPr>
          </a:p>
          <a:p>
            <a:r>
              <a:rPr lang="en-US" sz="2000">
                <a:solidFill>
                  <a:srgbClr val="000000"/>
                </a:solidFill>
              </a:rPr>
              <a:t>A device used to irrigate and flush both the face and the eyes.</a:t>
            </a:r>
          </a:p>
        </p:txBody>
      </p:sp>
      <p:sp>
        <p:nvSpPr>
          <p:cNvPr id="1536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5365" name="Picture 7" descr="233.jpg"/>
          <p:cNvPicPr>
            <a:picLocks noChangeAspect="1"/>
          </p:cNvPicPr>
          <p:nvPr/>
        </p:nvPicPr>
        <p:blipFill>
          <a:blip r:embed="rId2" cstate="print"/>
          <a:srcRect/>
          <a:stretch>
            <a:fillRect/>
          </a:stretch>
        </p:blipFill>
        <p:spPr bwMode="auto">
          <a:xfrm>
            <a:off x="6248400" y="1219200"/>
            <a:ext cx="1966913" cy="2147888"/>
          </a:xfrm>
          <a:prstGeom prst="rect">
            <a:avLst/>
          </a:prstGeom>
          <a:noFill/>
          <a:ln w="9525">
            <a:noFill/>
            <a:miter lim="800000"/>
            <a:headEnd/>
            <a:tailEnd/>
          </a:ln>
        </p:spPr>
      </p:pic>
      <p:pic>
        <p:nvPicPr>
          <p:cNvPr id="15366" name="Picture 8" descr="G1814P_thm.jpg"/>
          <p:cNvPicPr>
            <a:picLocks noChangeAspect="1"/>
          </p:cNvPicPr>
          <p:nvPr/>
        </p:nvPicPr>
        <p:blipFill>
          <a:blip r:embed="rId3" cstate="print"/>
          <a:srcRect/>
          <a:stretch>
            <a:fillRect/>
          </a:stretch>
        </p:blipFill>
        <p:spPr bwMode="auto">
          <a:xfrm>
            <a:off x="1204913" y="3338513"/>
            <a:ext cx="2528887" cy="2528887"/>
          </a:xfrm>
          <a:prstGeom prst="rect">
            <a:avLst/>
          </a:prstGeom>
          <a:noFill/>
          <a:ln w="9525">
            <a:noFill/>
            <a:miter lim="800000"/>
            <a:headEnd/>
            <a:tailEnd/>
          </a:ln>
        </p:spPr>
      </p:pic>
      <p:pic>
        <p:nvPicPr>
          <p:cNvPr id="15367" name="Picture 9" descr="432.jpg"/>
          <p:cNvPicPr>
            <a:picLocks noChangeAspect="1"/>
          </p:cNvPicPr>
          <p:nvPr/>
        </p:nvPicPr>
        <p:blipFill>
          <a:blip r:embed="rId4" cstate="print"/>
          <a:srcRect/>
          <a:stretch>
            <a:fillRect/>
          </a:stretch>
        </p:blipFill>
        <p:spPr bwMode="auto">
          <a:xfrm>
            <a:off x="4495800" y="2362200"/>
            <a:ext cx="1863725" cy="3636963"/>
          </a:xfrm>
          <a:prstGeom prst="rect">
            <a:avLst/>
          </a:prstGeom>
          <a:noFill/>
          <a:ln w="9525">
            <a:noFill/>
            <a:miter lim="800000"/>
            <a:headEnd/>
            <a:tailEnd/>
          </a:ln>
        </p:spPr>
      </p:pic>
      <p:pic>
        <p:nvPicPr>
          <p:cNvPr id="15368" name="Picture 10" descr="438.jpg"/>
          <p:cNvPicPr>
            <a:picLocks noChangeAspect="1"/>
          </p:cNvPicPr>
          <p:nvPr/>
        </p:nvPicPr>
        <p:blipFill>
          <a:blip r:embed="rId5" cstate="print"/>
          <a:srcRect/>
          <a:stretch>
            <a:fillRect/>
          </a:stretch>
        </p:blipFill>
        <p:spPr bwMode="auto">
          <a:xfrm>
            <a:off x="6324600" y="3505200"/>
            <a:ext cx="2136775" cy="1936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a:t>Self Contained Eyewash.</a:t>
            </a:r>
            <a:endParaRPr lang="en-US"/>
          </a:p>
        </p:txBody>
      </p:sp>
      <p:sp>
        <p:nvSpPr>
          <p:cNvPr id="17411" name="Rectangle 3"/>
          <p:cNvSpPr>
            <a:spLocks noGrp="1" noChangeArrowheads="1"/>
          </p:cNvSpPr>
          <p:nvPr>
            <p:ph idx="1"/>
          </p:nvPr>
        </p:nvSpPr>
        <p:spPr>
          <a:xfrm>
            <a:off x="457200" y="1600200"/>
            <a:ext cx="4267200" cy="4530725"/>
          </a:xfrm>
        </p:spPr>
        <p:txBody>
          <a:bodyPr/>
          <a:lstStyle/>
          <a:p>
            <a:pPr>
              <a:lnSpc>
                <a:spcPct val="90000"/>
              </a:lnSpc>
            </a:pPr>
            <a:r>
              <a:rPr lang="en-US" sz="2000"/>
              <a:t>This unit must hold enough water to dispense a minimum of 0.4 gallons per minute (gpm) for a </a:t>
            </a:r>
            <a:r>
              <a:rPr lang="en-US" sz="2000" b="1" u="sng"/>
              <a:t>minimum</a:t>
            </a:r>
            <a:r>
              <a:rPr lang="en-US" sz="2000"/>
              <a:t> of 15 minutes.</a:t>
            </a:r>
          </a:p>
          <a:p>
            <a:pPr>
              <a:lnSpc>
                <a:spcPct val="90000"/>
              </a:lnSpc>
              <a:buFont typeface="Wingdings" pitchFamily="2" charset="2"/>
              <a:buNone/>
            </a:pPr>
            <a:endParaRPr lang="en-US" sz="2000" b="1"/>
          </a:p>
          <a:p>
            <a:pPr>
              <a:lnSpc>
                <a:spcPct val="90000"/>
              </a:lnSpc>
            </a:pPr>
            <a:r>
              <a:rPr lang="en-US" sz="2000"/>
              <a:t>Typically contain additives to protect against bacteria, fungus, and algae available. </a:t>
            </a:r>
          </a:p>
          <a:p>
            <a:pPr>
              <a:lnSpc>
                <a:spcPct val="90000"/>
              </a:lnSpc>
            </a:pPr>
            <a:endParaRPr lang="en-US" sz="2000"/>
          </a:p>
          <a:p>
            <a:pPr>
              <a:lnSpc>
                <a:spcPct val="90000"/>
              </a:lnSpc>
            </a:pPr>
            <a:r>
              <a:rPr lang="en-US" sz="2000"/>
              <a:t>Manufacturer’s fluid change-out schedules shall be rigidly followed.</a:t>
            </a:r>
          </a:p>
        </p:txBody>
      </p:sp>
      <p:sp>
        <p:nvSpPr>
          <p:cNvPr id="1741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7413" name="Picture 6" descr="S19-921B.jpg"/>
          <p:cNvPicPr>
            <a:picLocks noChangeAspect="1"/>
          </p:cNvPicPr>
          <p:nvPr/>
        </p:nvPicPr>
        <p:blipFill>
          <a:blip r:embed="rId2" cstate="print"/>
          <a:srcRect/>
          <a:stretch>
            <a:fillRect/>
          </a:stretch>
        </p:blipFill>
        <p:spPr bwMode="auto">
          <a:xfrm>
            <a:off x="5791200" y="2057400"/>
            <a:ext cx="2762250" cy="2857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a:t>Plumbed Shower Unit.</a:t>
            </a:r>
          </a:p>
        </p:txBody>
      </p:sp>
      <p:sp>
        <p:nvSpPr>
          <p:cNvPr id="18435" name="Rectangle 3"/>
          <p:cNvSpPr>
            <a:spLocks noGrp="1" noChangeArrowheads="1"/>
          </p:cNvSpPr>
          <p:nvPr>
            <p:ph idx="1"/>
          </p:nvPr>
        </p:nvSpPr>
        <p:spPr>
          <a:xfrm>
            <a:off x="457200" y="1600200"/>
            <a:ext cx="4572000" cy="4530725"/>
          </a:xfrm>
        </p:spPr>
        <p:txBody>
          <a:bodyPr/>
          <a:lstStyle/>
          <a:p>
            <a:pPr>
              <a:lnSpc>
                <a:spcPct val="90000"/>
              </a:lnSpc>
            </a:pPr>
            <a:r>
              <a:rPr lang="en-US" sz="2000" b="1" u="sng"/>
              <a:t>Showers</a:t>
            </a:r>
          </a:p>
          <a:p>
            <a:pPr>
              <a:lnSpc>
                <a:spcPct val="90000"/>
              </a:lnSpc>
            </a:pPr>
            <a:endParaRPr lang="en-US" sz="2000"/>
          </a:p>
          <a:p>
            <a:pPr>
              <a:lnSpc>
                <a:spcPct val="90000"/>
              </a:lnSpc>
            </a:pPr>
            <a:r>
              <a:rPr lang="en-US" sz="2000"/>
              <a:t>An assembly consisting</a:t>
            </a:r>
          </a:p>
          <a:p>
            <a:pPr>
              <a:lnSpc>
                <a:spcPct val="90000"/>
              </a:lnSpc>
              <a:buFont typeface="Wingdings" pitchFamily="2" charset="2"/>
              <a:buNone/>
            </a:pPr>
            <a:r>
              <a:rPr lang="en-US" sz="2000"/>
              <a:t>     of a shower head controlled by a stay open valve and</a:t>
            </a:r>
          </a:p>
          <a:p>
            <a:pPr>
              <a:lnSpc>
                <a:spcPct val="90000"/>
              </a:lnSpc>
              <a:buFont typeface="Wingdings" pitchFamily="2" charset="2"/>
              <a:buNone/>
            </a:pPr>
            <a:r>
              <a:rPr lang="en-US" sz="2000"/>
              <a:t>     operated by an approved</a:t>
            </a:r>
          </a:p>
          <a:p>
            <a:pPr>
              <a:lnSpc>
                <a:spcPct val="90000"/>
              </a:lnSpc>
              <a:buFont typeface="Wingdings" pitchFamily="2" charset="2"/>
              <a:buNone/>
            </a:pPr>
            <a:r>
              <a:rPr lang="en-US" sz="2000"/>
              <a:t>     control valve actuator.</a:t>
            </a:r>
          </a:p>
          <a:p>
            <a:pPr>
              <a:lnSpc>
                <a:spcPct val="90000"/>
              </a:lnSpc>
              <a:buFont typeface="Wingdings" pitchFamily="2" charset="2"/>
              <a:buChar char="v"/>
            </a:pPr>
            <a:endParaRPr lang="en-US" sz="2000" b="1"/>
          </a:p>
          <a:p>
            <a:pPr lvl="1">
              <a:lnSpc>
                <a:spcPct val="90000"/>
              </a:lnSpc>
              <a:buFont typeface="Wingdings" pitchFamily="2" charset="2"/>
              <a:buChar char="v"/>
            </a:pPr>
            <a:r>
              <a:rPr lang="en-US" sz="2000"/>
              <a:t>Remove contaminated clothing.</a:t>
            </a:r>
          </a:p>
          <a:p>
            <a:pPr>
              <a:lnSpc>
                <a:spcPct val="90000"/>
              </a:lnSpc>
              <a:buFont typeface="Wingdings" pitchFamily="2" charset="2"/>
              <a:buNone/>
            </a:pPr>
            <a:endParaRPr lang="en-US" sz="2000"/>
          </a:p>
          <a:p>
            <a:pPr lvl="1">
              <a:lnSpc>
                <a:spcPct val="90000"/>
              </a:lnSpc>
              <a:buFont typeface="Wingdings" pitchFamily="2" charset="2"/>
              <a:buChar char="v"/>
            </a:pPr>
            <a:r>
              <a:rPr lang="en-US" sz="2000"/>
              <a:t>Allow copious amounts of water on affected area for a  </a:t>
            </a:r>
            <a:r>
              <a:rPr lang="en-US" sz="2000" u="sng"/>
              <a:t>minimum</a:t>
            </a:r>
            <a:r>
              <a:rPr lang="en-US" sz="2000"/>
              <a:t> of 15 minutes.</a:t>
            </a:r>
          </a:p>
        </p:txBody>
      </p:sp>
      <p:sp>
        <p:nvSpPr>
          <p:cNvPr id="18436"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8437" name="Picture 4" descr="For-Rapid-Decontamination-and-Personal-Safety-You-Can-Depend-on-Enware-Emergency-Showers-and-Eyewash-Solutions-222465.jpg"/>
          <p:cNvPicPr>
            <a:picLocks noChangeAspect="1"/>
          </p:cNvPicPr>
          <p:nvPr/>
        </p:nvPicPr>
        <p:blipFill>
          <a:blip r:embed="rId2" cstate="print"/>
          <a:srcRect/>
          <a:stretch>
            <a:fillRect/>
          </a:stretch>
        </p:blipFill>
        <p:spPr bwMode="auto">
          <a:xfrm>
            <a:off x="5324475" y="1600200"/>
            <a:ext cx="2819400" cy="2819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a:t>Combination Unit.</a:t>
            </a:r>
            <a:endParaRPr lang="en-US"/>
          </a:p>
        </p:txBody>
      </p:sp>
      <p:sp>
        <p:nvSpPr>
          <p:cNvPr id="19459" name="Rectangle 3"/>
          <p:cNvSpPr>
            <a:spLocks noGrp="1" noChangeArrowheads="1"/>
          </p:cNvSpPr>
          <p:nvPr>
            <p:ph idx="1"/>
          </p:nvPr>
        </p:nvSpPr>
        <p:spPr>
          <a:xfrm>
            <a:off x="457200" y="1600200"/>
            <a:ext cx="4572000" cy="4530725"/>
          </a:xfrm>
        </p:spPr>
        <p:txBody>
          <a:bodyPr/>
          <a:lstStyle/>
          <a:p>
            <a:r>
              <a:rPr lang="en-US" sz="2000" b="1" u="sng"/>
              <a:t>Combination units</a:t>
            </a:r>
          </a:p>
          <a:p>
            <a:endParaRPr lang="en-US" sz="2000"/>
          </a:p>
          <a:p>
            <a:r>
              <a:rPr lang="en-US" sz="2000"/>
              <a:t>Interconnected assembly of emergency equipment (eye wash and safety shower) supplied by a single source of flushing fluid.</a:t>
            </a:r>
          </a:p>
        </p:txBody>
      </p:sp>
      <p:sp>
        <p:nvSpPr>
          <p:cNvPr id="1946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9461" name="Picture 4" descr="439.jpg"/>
          <p:cNvPicPr>
            <a:picLocks noChangeAspect="1"/>
          </p:cNvPicPr>
          <p:nvPr/>
        </p:nvPicPr>
        <p:blipFill>
          <a:blip r:embed="rId2" cstate="print"/>
          <a:srcRect/>
          <a:stretch>
            <a:fillRect/>
          </a:stretch>
        </p:blipFill>
        <p:spPr bwMode="auto">
          <a:xfrm>
            <a:off x="5257800" y="1295400"/>
            <a:ext cx="2636838" cy="42560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a:t>Prevention of Accidents.</a:t>
            </a:r>
          </a:p>
        </p:txBody>
      </p:sp>
      <p:sp>
        <p:nvSpPr>
          <p:cNvPr id="20483" name="Rectangle 3"/>
          <p:cNvSpPr>
            <a:spLocks noGrp="1" noChangeArrowheads="1"/>
          </p:cNvSpPr>
          <p:nvPr>
            <p:ph idx="1"/>
          </p:nvPr>
        </p:nvSpPr>
        <p:spPr>
          <a:xfrm>
            <a:off x="457200" y="1600200"/>
            <a:ext cx="8305800" cy="4530725"/>
          </a:xfrm>
        </p:spPr>
        <p:txBody>
          <a:bodyPr/>
          <a:lstStyle/>
          <a:p>
            <a:r>
              <a:rPr lang="en-US" sz="2000" dirty="0"/>
              <a:t>Know the chemicals that you are working with.  Read the Safety Data Sheets (SDS/MSDS) and ask questions.</a:t>
            </a:r>
          </a:p>
          <a:p>
            <a:pPr>
              <a:buFont typeface="Wingdings" pitchFamily="2" charset="2"/>
              <a:buNone/>
            </a:pPr>
            <a:endParaRPr lang="en-US" sz="2000" dirty="0"/>
          </a:p>
          <a:p>
            <a:r>
              <a:rPr lang="en-US" sz="2000" dirty="0"/>
              <a:t>Know the location of the eye wash and safety shower.</a:t>
            </a:r>
          </a:p>
          <a:p>
            <a:pPr>
              <a:buFont typeface="Wingdings" pitchFamily="2" charset="2"/>
              <a:buNone/>
            </a:pPr>
            <a:r>
              <a:rPr lang="en-US" sz="2000" dirty="0"/>
              <a:t>  </a:t>
            </a:r>
          </a:p>
          <a:p>
            <a:r>
              <a:rPr lang="en-US" sz="2000" dirty="0"/>
              <a:t>Know how to operate the safety equipment, you may need to use it yourself or assist others.</a:t>
            </a:r>
          </a:p>
          <a:p>
            <a:pPr>
              <a:buFont typeface="Wingdings" pitchFamily="2" charset="2"/>
              <a:buNone/>
            </a:pPr>
            <a:endParaRPr lang="en-US" sz="2000" dirty="0"/>
          </a:p>
          <a:p>
            <a:r>
              <a:rPr lang="en-US" sz="2000" dirty="0"/>
              <a:t>Always wear required personal protective equipment (PPE).</a:t>
            </a:r>
          </a:p>
        </p:txBody>
      </p:sp>
      <p:sp>
        <p:nvSpPr>
          <p:cNvPr id="2048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a:t>Eyewash Station Maintenance.</a:t>
            </a:r>
          </a:p>
        </p:txBody>
      </p:sp>
      <p:sp>
        <p:nvSpPr>
          <p:cNvPr id="21507" name="Rectangle 3"/>
          <p:cNvSpPr>
            <a:spLocks noGrp="1" noChangeArrowheads="1"/>
          </p:cNvSpPr>
          <p:nvPr>
            <p:ph idx="1"/>
          </p:nvPr>
        </p:nvSpPr>
        <p:spPr>
          <a:xfrm>
            <a:off x="457200" y="1295400"/>
            <a:ext cx="5562600" cy="4835525"/>
          </a:xfrm>
        </p:spPr>
        <p:txBody>
          <a:bodyPr/>
          <a:lstStyle/>
          <a:p>
            <a:pPr eaLnBrk="1" hangingPunct="1"/>
            <a:r>
              <a:rPr lang="en-US" sz="2000" dirty="0"/>
              <a:t>Eyewash Stations are required to be activated and visually inspected </a:t>
            </a:r>
            <a:r>
              <a:rPr lang="en-US" sz="2000" b="1" u="sng" dirty="0"/>
              <a:t>weekly</a:t>
            </a:r>
            <a:r>
              <a:rPr lang="en-US" sz="2000" dirty="0"/>
              <a:t> by a trained designee of the Service or Care Line in which the eyewash station is located.</a:t>
            </a:r>
          </a:p>
          <a:p>
            <a:pPr eaLnBrk="1" hangingPunct="1"/>
            <a:endParaRPr lang="en-US" sz="2000" dirty="0"/>
          </a:p>
          <a:p>
            <a:pPr eaLnBrk="1" hangingPunct="1"/>
            <a:r>
              <a:rPr lang="en-US" sz="2000" dirty="0"/>
              <a:t>Each weekly eyewash inspection will be documented on an inspection tag attached to the eyewash station, or on a log that is readily accessible. </a:t>
            </a:r>
          </a:p>
          <a:p>
            <a:pPr eaLnBrk="1" hangingPunct="1"/>
            <a:endParaRPr lang="en-US" sz="2000" dirty="0"/>
          </a:p>
        </p:txBody>
      </p:sp>
      <p:sp>
        <p:nvSpPr>
          <p:cNvPr id="21508"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21509" name="Picture 5" descr="XL-1FBG4.jpg"/>
          <p:cNvPicPr>
            <a:picLocks noChangeAspect="1"/>
          </p:cNvPicPr>
          <p:nvPr/>
        </p:nvPicPr>
        <p:blipFill>
          <a:blip r:embed="rId2" cstate="print"/>
          <a:srcRect/>
          <a:stretch>
            <a:fillRect/>
          </a:stretch>
        </p:blipFill>
        <p:spPr bwMode="auto">
          <a:xfrm>
            <a:off x="6096000" y="1295400"/>
            <a:ext cx="2592388" cy="41640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a:t>Eyewash Maintenance Criteria.</a:t>
            </a:r>
          </a:p>
        </p:txBody>
      </p:sp>
      <p:sp>
        <p:nvSpPr>
          <p:cNvPr id="23555" name="Rectangle 3"/>
          <p:cNvSpPr>
            <a:spLocks noGrp="1" noChangeArrowheads="1"/>
          </p:cNvSpPr>
          <p:nvPr>
            <p:ph idx="1"/>
          </p:nvPr>
        </p:nvSpPr>
        <p:spPr>
          <a:xfrm>
            <a:off x="457200" y="1143000"/>
            <a:ext cx="5638800" cy="4987925"/>
          </a:xfrm>
        </p:spPr>
        <p:txBody>
          <a:bodyPr/>
          <a:lstStyle/>
          <a:p>
            <a:pPr>
              <a:defRPr/>
            </a:pPr>
            <a:r>
              <a:rPr lang="en-US" sz="2000" b="1" dirty="0"/>
              <a:t>1. INSPECTION</a:t>
            </a:r>
          </a:p>
          <a:p>
            <a:pPr lvl="1">
              <a:defRPr/>
            </a:pPr>
            <a:r>
              <a:rPr lang="en-US" sz="1600" dirty="0"/>
              <a:t>Criteria to inspect the eyewash station – the designated person(s) inspects the station(s) to verify that the following conditions are met:</a:t>
            </a:r>
          </a:p>
          <a:p>
            <a:pPr lvl="1">
              <a:defRPr/>
            </a:pPr>
            <a:endParaRPr lang="en-US" sz="1600" dirty="0"/>
          </a:p>
          <a:p>
            <a:pPr lvl="2">
              <a:lnSpc>
                <a:spcPct val="150000"/>
              </a:lnSpc>
              <a:defRPr/>
            </a:pPr>
            <a:r>
              <a:rPr lang="en-US" sz="1400" dirty="0">
                <a:ea typeface="+mn-ea"/>
                <a:cs typeface="+mn-cs"/>
              </a:rPr>
              <a:t>The eyewash station is free of obstruction</a:t>
            </a:r>
            <a:endParaRPr lang="en-US" sz="1800" dirty="0">
              <a:ea typeface="+mn-ea"/>
              <a:cs typeface="+mn-cs"/>
            </a:endParaRPr>
          </a:p>
          <a:p>
            <a:pPr lvl="2">
              <a:lnSpc>
                <a:spcPct val="150000"/>
              </a:lnSpc>
              <a:defRPr/>
            </a:pPr>
            <a:r>
              <a:rPr lang="en-US" sz="1400" dirty="0">
                <a:ea typeface="+mn-ea"/>
                <a:cs typeface="+mn-cs"/>
              </a:rPr>
              <a:t>The bowl and nozzles are free from dirt and other contamination</a:t>
            </a:r>
            <a:endParaRPr lang="en-US" sz="1800" dirty="0">
              <a:ea typeface="+mn-ea"/>
              <a:cs typeface="+mn-cs"/>
            </a:endParaRPr>
          </a:p>
          <a:p>
            <a:pPr lvl="2">
              <a:lnSpc>
                <a:spcPct val="150000"/>
              </a:lnSpc>
              <a:defRPr/>
            </a:pPr>
            <a:r>
              <a:rPr lang="en-US" sz="1400" dirty="0">
                <a:ea typeface="+mn-ea"/>
                <a:cs typeface="+mn-cs"/>
              </a:rPr>
              <a:t>The nozzles are equipped with protective covers (or fold into the unit to cover them)</a:t>
            </a:r>
            <a:endParaRPr lang="en-US" sz="1800" dirty="0">
              <a:ea typeface="+mn-ea"/>
              <a:cs typeface="+mn-cs"/>
            </a:endParaRPr>
          </a:p>
          <a:p>
            <a:pPr lvl="2">
              <a:lnSpc>
                <a:spcPct val="150000"/>
              </a:lnSpc>
              <a:defRPr/>
            </a:pPr>
            <a:r>
              <a:rPr lang="en-US" sz="1400" dirty="0">
                <a:ea typeface="+mn-ea"/>
                <a:cs typeface="+mn-cs"/>
              </a:rPr>
              <a:t>The eyewash is identified by a highly visible sign</a:t>
            </a:r>
            <a:endParaRPr lang="en-US" sz="1800" dirty="0">
              <a:ea typeface="+mn-ea"/>
              <a:cs typeface="+mn-cs"/>
            </a:endParaRPr>
          </a:p>
          <a:p>
            <a:pPr lvl="2">
              <a:lnSpc>
                <a:spcPct val="150000"/>
              </a:lnSpc>
              <a:defRPr/>
            </a:pPr>
            <a:r>
              <a:rPr lang="en-US" sz="1400" dirty="0">
                <a:ea typeface="+mn-ea"/>
                <a:cs typeface="+mn-cs"/>
              </a:rPr>
              <a:t>The inspection tag or log sheet is signed and dated</a:t>
            </a:r>
          </a:p>
        </p:txBody>
      </p:sp>
      <p:sp>
        <p:nvSpPr>
          <p:cNvPr id="2253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22533" name="Picture 4" descr="Emergency-Shower-Eyewash-Station-LSS-_i_LBN61633.jpg"/>
          <p:cNvPicPr>
            <a:picLocks noChangeAspect="1"/>
          </p:cNvPicPr>
          <p:nvPr/>
        </p:nvPicPr>
        <p:blipFill>
          <a:blip r:embed="rId2" cstate="print"/>
          <a:srcRect/>
          <a:stretch>
            <a:fillRect/>
          </a:stretch>
        </p:blipFill>
        <p:spPr bwMode="auto">
          <a:xfrm>
            <a:off x="6019800" y="1219200"/>
            <a:ext cx="2124075" cy="42783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a:t>Introduction.</a:t>
            </a:r>
          </a:p>
        </p:txBody>
      </p:sp>
      <p:sp>
        <p:nvSpPr>
          <p:cNvPr id="4099" name="Rectangle 3"/>
          <p:cNvSpPr>
            <a:spLocks noGrp="1" noChangeArrowheads="1"/>
          </p:cNvSpPr>
          <p:nvPr>
            <p:ph idx="1"/>
          </p:nvPr>
        </p:nvSpPr>
        <p:spPr>
          <a:xfrm>
            <a:off x="381000" y="1219200"/>
            <a:ext cx="5867400" cy="4911725"/>
          </a:xfrm>
        </p:spPr>
        <p:txBody>
          <a:bodyPr/>
          <a:lstStyle/>
          <a:p>
            <a:pPr eaLnBrk="1" hangingPunct="1"/>
            <a:r>
              <a:rPr lang="en-US" sz="2000"/>
              <a:t>All employees must be familiar with the location and use of eye wash and safety showers even if their job does not involve working directly with toxic or corrosive chemicals.  </a:t>
            </a:r>
          </a:p>
          <a:p>
            <a:pPr eaLnBrk="1" hangingPunct="1">
              <a:buFont typeface="Wingdings" pitchFamily="2" charset="2"/>
              <a:buNone/>
            </a:pPr>
            <a:endParaRPr lang="en-US" sz="2000"/>
          </a:p>
          <a:p>
            <a:pPr eaLnBrk="1" hangingPunct="1"/>
            <a:r>
              <a:rPr lang="en-US" sz="2000"/>
              <a:t>Why? You may be called upon to aid a fellow employee who has had an exposure.</a:t>
            </a:r>
          </a:p>
          <a:p>
            <a:pPr eaLnBrk="1" hangingPunct="1">
              <a:buFont typeface="Wingdings" pitchFamily="2" charset="2"/>
              <a:buNone/>
            </a:pPr>
            <a:endParaRPr lang="en-US" sz="2000"/>
          </a:p>
          <a:p>
            <a:pPr eaLnBrk="1" hangingPunct="1"/>
            <a:r>
              <a:rPr lang="en-US" sz="2000"/>
              <a:t>The distance from the location of the employee and safety device should not exceed 10 seconds walking distance. The path to the safety shower or eye wash must be unobstructed.</a:t>
            </a:r>
          </a:p>
          <a:p>
            <a:pPr eaLnBrk="1" hangingPunct="1">
              <a:buFont typeface="Wingdings" pitchFamily="2" charset="2"/>
              <a:buNone/>
            </a:pPr>
            <a:r>
              <a:rPr lang="en-US" sz="2400"/>
              <a:t> </a:t>
            </a:r>
          </a:p>
        </p:txBody>
      </p:sp>
      <p:sp>
        <p:nvSpPr>
          <p:cNvPr id="410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4101" name="Picture 6" descr="G1950P_thm.jpg"/>
          <p:cNvPicPr>
            <a:picLocks noChangeAspect="1"/>
          </p:cNvPicPr>
          <p:nvPr/>
        </p:nvPicPr>
        <p:blipFill>
          <a:blip r:embed="rId2" cstate="print"/>
          <a:srcRect/>
          <a:stretch>
            <a:fillRect/>
          </a:stretch>
        </p:blipFill>
        <p:spPr bwMode="auto">
          <a:xfrm>
            <a:off x="6858000" y="1066800"/>
            <a:ext cx="1409700" cy="41783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a:t>Eyewash Maintenance Criteria.</a:t>
            </a:r>
            <a:endParaRPr lang="en-US"/>
          </a:p>
        </p:txBody>
      </p:sp>
      <p:sp>
        <p:nvSpPr>
          <p:cNvPr id="23555" name="Date Placeholder 2"/>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6" name="Rectangle 3"/>
          <p:cNvSpPr txBox="1">
            <a:spLocks noChangeArrowheads="1"/>
          </p:cNvSpPr>
          <p:nvPr/>
        </p:nvSpPr>
        <p:spPr>
          <a:xfrm>
            <a:off x="457200" y="1295401"/>
            <a:ext cx="6934200" cy="4800600"/>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2. ACTIVATION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Criteria to activate the eyewash station – the designated person(s) activates the station(s) for one (1) to five (5) seconds to verify that the following conditions are met:</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a:t>
            </a:r>
            <a:r>
              <a:rPr lang="en-US" sz="1400" dirty="0"/>
              <a:t>eyewash is easily activated and remains on without the use of the operator’s hands</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covers are removed by eyewash activation</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fluid flows from both eyepieces</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of fluid is of equal height</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of fluid is clear after flushing</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fluid temperature is constant and tepid </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eyewash delivers a steady, low-pressure, stream of fluid</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continues until the mechanism is returned to its resting position</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fluid drains from the bowl/sink</a:t>
            </a:r>
          </a:p>
          <a:p>
            <a:pPr marL="1022350" lvl="2" indent="-350838" eaLnBrk="0" hangingPunct="0">
              <a:spcBef>
                <a:spcPct val="20000"/>
              </a:spcBef>
              <a:buClr>
                <a:schemeClr val="accent1"/>
              </a:buClr>
              <a:buSzPct val="65000"/>
              <a:buFont typeface="Wingdings" pitchFamily="2" charset="2"/>
              <a:buChar char="n"/>
              <a:defRPr/>
            </a:pPr>
            <a:endParaRPr lang="en-US" sz="1400" kern="0" dirty="0">
              <a:latin typeface="+mn-lt"/>
            </a:endParaRPr>
          </a:p>
          <a:p>
            <a:pPr marL="342900" indent="-342900" eaLnBrk="0" hangingPunct="0">
              <a:spcBef>
                <a:spcPct val="20000"/>
              </a:spcBef>
              <a:buClr>
                <a:schemeClr val="accent1"/>
              </a:buClr>
              <a:buSzPct val="65000"/>
              <a:buFont typeface="Wingdings" pitchFamily="2" charset="2"/>
              <a:buNone/>
              <a:defRPr/>
            </a:pPr>
            <a:r>
              <a:rPr lang="en-US" sz="2000" kern="0" dirty="0">
                <a:latin typeface="+mn-lt"/>
              </a:rPr>
              <a:t> </a:t>
            </a:r>
          </a:p>
        </p:txBody>
      </p:sp>
      <p:pic>
        <p:nvPicPr>
          <p:cNvPr id="23557" name="Picture 6" descr="eyewash-station.jpg"/>
          <p:cNvPicPr>
            <a:picLocks noChangeAspect="1"/>
          </p:cNvPicPr>
          <p:nvPr/>
        </p:nvPicPr>
        <p:blipFill>
          <a:blip r:embed="rId2" cstate="print"/>
          <a:srcRect/>
          <a:stretch>
            <a:fillRect/>
          </a:stretch>
        </p:blipFill>
        <p:spPr bwMode="auto">
          <a:xfrm>
            <a:off x="6019800" y="2895600"/>
            <a:ext cx="2514600" cy="2022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a:t>Eyewash Maintenance Criteria.</a:t>
            </a:r>
            <a:endParaRPr lang="en-US"/>
          </a:p>
        </p:txBody>
      </p:sp>
      <p:sp>
        <p:nvSpPr>
          <p:cNvPr id="24579" name="Date Placeholder 2"/>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4" name="Rectangle 3"/>
          <p:cNvSpPr txBox="1">
            <a:spLocks noChangeArrowheads="1"/>
          </p:cNvSpPr>
          <p:nvPr/>
        </p:nvSpPr>
        <p:spPr>
          <a:xfrm>
            <a:off x="457200" y="1295400"/>
            <a:ext cx="5410200" cy="4987925"/>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3. DOCUMENTATION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The </a:t>
            </a:r>
            <a:r>
              <a:rPr lang="en-US" dirty="0"/>
              <a:t>designated person(s) documents the completed weekly maintenance by signing and dating the appropriate inspection tag or log sheet.</a:t>
            </a:r>
          </a:p>
          <a:p>
            <a:pPr marL="669925" lvl="1" indent="-325438" eaLnBrk="0" hangingPunct="0">
              <a:spcBef>
                <a:spcPct val="20000"/>
              </a:spcBef>
              <a:buClr>
                <a:schemeClr val="accent2"/>
              </a:buClr>
              <a:buSzPct val="60000"/>
              <a:buFont typeface="Wingdings" pitchFamily="2" charset="2"/>
              <a:buChar char="q"/>
              <a:defRPr/>
            </a:pPr>
            <a:endParaRPr lang="en-US" sz="1600" dirty="0"/>
          </a:p>
          <a:p>
            <a:pPr marL="669925" lvl="1" indent="-325438" eaLnBrk="0" hangingPunct="0">
              <a:spcBef>
                <a:spcPct val="20000"/>
              </a:spcBef>
              <a:buClr>
                <a:schemeClr val="accent2"/>
              </a:buClr>
              <a:buSzPct val="60000"/>
              <a:buFont typeface="Wingdings" pitchFamily="2" charset="2"/>
              <a:buChar char="q"/>
              <a:defRPr/>
            </a:pPr>
            <a:r>
              <a:rPr lang="en-US" dirty="0"/>
              <a:t>The designated person(s) issues an emergency work order and posts the eyewash as not operational if the eyewash fails any of the above inspection criteria.</a:t>
            </a:r>
          </a:p>
          <a:p>
            <a:pPr marL="669925" lvl="1" indent="-325438" eaLnBrk="0" hangingPunct="0">
              <a:spcBef>
                <a:spcPct val="20000"/>
              </a:spcBef>
              <a:buClr>
                <a:schemeClr val="accent2"/>
              </a:buClr>
              <a:buSzPct val="60000"/>
              <a:defRPr/>
            </a:pPr>
            <a:endParaRPr lang="en-US" sz="3200" kern="0" dirty="0">
              <a:latin typeface="+mn-lt"/>
            </a:endParaRPr>
          </a:p>
          <a:p>
            <a:pPr marL="342900" indent="-342900" eaLnBrk="0" hangingPunct="0">
              <a:spcBef>
                <a:spcPct val="20000"/>
              </a:spcBef>
              <a:buClr>
                <a:schemeClr val="accent1"/>
              </a:buClr>
              <a:buSzPct val="65000"/>
              <a:buFont typeface="Wingdings" pitchFamily="2" charset="2"/>
              <a:buNone/>
              <a:defRPr/>
            </a:pPr>
            <a:r>
              <a:rPr lang="en-US" sz="2000" kern="0" dirty="0">
                <a:latin typeface="+mn-lt"/>
              </a:rPr>
              <a:t> </a:t>
            </a:r>
          </a:p>
        </p:txBody>
      </p:sp>
      <p:pic>
        <p:nvPicPr>
          <p:cNvPr id="24581" name="Picture 4" descr="XL-1FBG4.jpg"/>
          <p:cNvPicPr>
            <a:picLocks noChangeAspect="1"/>
          </p:cNvPicPr>
          <p:nvPr/>
        </p:nvPicPr>
        <p:blipFill>
          <a:blip r:embed="rId2" cstate="print"/>
          <a:srcRect/>
          <a:stretch>
            <a:fillRect/>
          </a:stretch>
        </p:blipFill>
        <p:spPr bwMode="auto">
          <a:xfrm>
            <a:off x="5943600" y="1524000"/>
            <a:ext cx="2371725" cy="3810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233.jpg"/>
          <p:cNvPicPr>
            <a:picLocks noChangeAspect="1"/>
          </p:cNvPicPr>
          <p:nvPr/>
        </p:nvPicPr>
        <p:blipFill>
          <a:blip r:embed="rId2" cstate="print"/>
          <a:srcRect/>
          <a:stretch>
            <a:fillRect/>
          </a:stretch>
        </p:blipFill>
        <p:spPr bwMode="auto">
          <a:xfrm>
            <a:off x="6934200" y="3810000"/>
            <a:ext cx="1452563" cy="1585913"/>
          </a:xfrm>
          <a:prstGeom prst="rect">
            <a:avLst/>
          </a:prstGeom>
          <a:noFill/>
          <a:ln w="9525">
            <a:noFill/>
            <a:miter lim="800000"/>
            <a:headEnd/>
            <a:tailEnd/>
          </a:ln>
        </p:spPr>
      </p:pic>
      <p:sp>
        <p:nvSpPr>
          <p:cNvPr id="25603" name="Title 1"/>
          <p:cNvSpPr>
            <a:spLocks noGrp="1"/>
          </p:cNvSpPr>
          <p:nvPr>
            <p:ph type="title"/>
          </p:nvPr>
        </p:nvSpPr>
        <p:spPr/>
        <p:txBody>
          <a:bodyPr/>
          <a:lstStyle/>
          <a:p>
            <a:r>
              <a:rPr lang="en-US" b="1"/>
              <a:t>Self Contained Eyewash Maintenance Criteria.</a:t>
            </a:r>
            <a:endParaRPr lang="en-US"/>
          </a:p>
        </p:txBody>
      </p:sp>
      <p:sp>
        <p:nvSpPr>
          <p:cNvPr id="25604" name="Content Placeholder 2"/>
          <p:cNvSpPr>
            <a:spLocks noGrp="1"/>
          </p:cNvSpPr>
          <p:nvPr>
            <p:ph idx="1"/>
          </p:nvPr>
        </p:nvSpPr>
        <p:spPr>
          <a:xfrm>
            <a:off x="457200" y="1752600"/>
            <a:ext cx="8229600" cy="4378325"/>
          </a:xfrm>
        </p:spPr>
        <p:txBody>
          <a:bodyPr/>
          <a:lstStyle/>
          <a:p>
            <a:r>
              <a:rPr lang="en-US" sz="2000" b="1" dirty="0"/>
              <a:t>1. INSPECTION</a:t>
            </a:r>
          </a:p>
          <a:p>
            <a:pPr lvl="1"/>
            <a:r>
              <a:rPr lang="en-US" sz="1600" dirty="0"/>
              <a:t>All self contained eyewash station must be evaluated in accordance with the manufactures instructions.  </a:t>
            </a:r>
          </a:p>
          <a:p>
            <a:pPr lvl="1"/>
            <a:r>
              <a:rPr lang="en-US" sz="1600" dirty="0"/>
              <a:t>At a minimum the following criteria must be used  to inspect the self contained eyewash station – the designated person(s) inspects the station(s) to verify that the following conditions are met:</a:t>
            </a:r>
          </a:p>
          <a:p>
            <a:pPr lvl="2">
              <a:lnSpc>
                <a:spcPct val="150000"/>
              </a:lnSpc>
            </a:pPr>
            <a:r>
              <a:rPr lang="en-US" sz="1400" dirty="0"/>
              <a:t>The eyewash station is free of obstruction</a:t>
            </a:r>
          </a:p>
          <a:p>
            <a:pPr lvl="2">
              <a:lnSpc>
                <a:spcPct val="150000"/>
              </a:lnSpc>
            </a:pPr>
            <a:r>
              <a:rPr lang="en-US" sz="1400" dirty="0"/>
              <a:t>The bowl and nozzles are free from dirt and other contamination</a:t>
            </a:r>
          </a:p>
          <a:p>
            <a:pPr lvl="2">
              <a:lnSpc>
                <a:spcPct val="150000"/>
              </a:lnSpc>
            </a:pPr>
            <a:r>
              <a:rPr lang="en-US" sz="1400" dirty="0"/>
              <a:t>The nozzles equipped with protective covers</a:t>
            </a:r>
          </a:p>
          <a:p>
            <a:pPr lvl="2">
              <a:lnSpc>
                <a:spcPct val="150000"/>
              </a:lnSpc>
            </a:pPr>
            <a:r>
              <a:rPr lang="en-US" sz="1400" dirty="0"/>
              <a:t>The eyewash is identified by a highly visible sign</a:t>
            </a:r>
          </a:p>
          <a:p>
            <a:pPr lvl="2">
              <a:lnSpc>
                <a:spcPct val="150000"/>
              </a:lnSpc>
            </a:pPr>
            <a:r>
              <a:rPr lang="en-US" sz="1400" dirty="0"/>
              <a:t>The flushing fluid is full and in good condition</a:t>
            </a:r>
          </a:p>
          <a:p>
            <a:pPr lvl="2">
              <a:lnSpc>
                <a:spcPct val="150000"/>
              </a:lnSpc>
            </a:pPr>
            <a:r>
              <a:rPr lang="en-US" sz="1400" dirty="0"/>
              <a:t>The flushing fluid has not expired</a:t>
            </a:r>
          </a:p>
          <a:p>
            <a:pPr lvl="2">
              <a:lnSpc>
                <a:spcPct val="150000"/>
              </a:lnSpc>
            </a:pPr>
            <a:r>
              <a:rPr lang="en-US" sz="1400" dirty="0"/>
              <a:t>The inspection tag or log sheet is signed and dated</a:t>
            </a:r>
          </a:p>
          <a:p>
            <a:pPr lvl="2">
              <a:lnSpc>
                <a:spcPct val="150000"/>
              </a:lnSpc>
            </a:pPr>
            <a:endParaRPr lang="en-US" sz="1600" dirty="0"/>
          </a:p>
          <a:p>
            <a:pPr>
              <a:buFont typeface="Wingdings" pitchFamily="2" charset="2"/>
              <a:buNone/>
            </a:pPr>
            <a:endParaRPr lang="en-US" sz="1200" dirty="0"/>
          </a:p>
        </p:txBody>
      </p:sp>
      <p:sp>
        <p:nvSpPr>
          <p:cNvPr id="25605"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a:t>Self Contained Eyewash Maintenance Criteria.</a:t>
            </a:r>
            <a:endParaRPr lang="en-US"/>
          </a:p>
        </p:txBody>
      </p:sp>
      <p:sp>
        <p:nvSpPr>
          <p:cNvPr id="26627"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5" name="Rectangle 3"/>
          <p:cNvSpPr txBox="1">
            <a:spLocks noChangeArrowheads="1"/>
          </p:cNvSpPr>
          <p:nvPr/>
        </p:nvSpPr>
        <p:spPr>
          <a:xfrm>
            <a:off x="457200" y="1641475"/>
            <a:ext cx="5410200" cy="4987925"/>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2. DOCUMENTATION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The </a:t>
            </a:r>
            <a:r>
              <a:rPr lang="en-US" dirty="0"/>
              <a:t>designated person(s) documents the completed weekly maintenance by signing and dating the appropriate inspection tag or log sheet.</a:t>
            </a:r>
          </a:p>
          <a:p>
            <a:pPr marL="669925" lvl="1" indent="-325438" eaLnBrk="0" hangingPunct="0">
              <a:spcBef>
                <a:spcPct val="20000"/>
              </a:spcBef>
              <a:buClr>
                <a:schemeClr val="accent2"/>
              </a:buClr>
              <a:buSzPct val="60000"/>
              <a:buFont typeface="Wingdings" pitchFamily="2" charset="2"/>
              <a:buChar char="q"/>
              <a:defRPr/>
            </a:pPr>
            <a:endParaRPr lang="en-US" sz="1600" dirty="0"/>
          </a:p>
          <a:p>
            <a:pPr marL="669925" lvl="1" indent="-325438" eaLnBrk="0" hangingPunct="0">
              <a:spcBef>
                <a:spcPct val="20000"/>
              </a:spcBef>
              <a:buClr>
                <a:schemeClr val="accent2"/>
              </a:buClr>
              <a:buSzPct val="60000"/>
              <a:buFont typeface="Wingdings" pitchFamily="2" charset="2"/>
              <a:buChar char="q"/>
              <a:defRPr/>
            </a:pPr>
            <a:r>
              <a:rPr lang="en-US" dirty="0"/>
              <a:t>The designated person(s) issues an emergency work order and posts the self contained eyewash as not operational if the eyewash fails any of the above inspection criteria.</a:t>
            </a:r>
          </a:p>
          <a:p>
            <a:pPr marL="669925" lvl="1" indent="-325438" eaLnBrk="0" hangingPunct="0">
              <a:spcBef>
                <a:spcPct val="20000"/>
              </a:spcBef>
              <a:buClr>
                <a:schemeClr val="accent2"/>
              </a:buClr>
              <a:buSzPct val="60000"/>
              <a:defRPr/>
            </a:pPr>
            <a:endParaRPr lang="en-US" sz="3200" kern="0" dirty="0">
              <a:latin typeface="+mn-lt"/>
            </a:endParaRPr>
          </a:p>
          <a:p>
            <a:pPr marL="342900" indent="-342900" eaLnBrk="0" hangingPunct="0">
              <a:spcBef>
                <a:spcPct val="20000"/>
              </a:spcBef>
              <a:buClr>
                <a:schemeClr val="accent1"/>
              </a:buClr>
              <a:buSzPct val="65000"/>
              <a:buFont typeface="Wingdings" pitchFamily="2" charset="2"/>
              <a:buNone/>
              <a:defRPr/>
            </a:pPr>
            <a:r>
              <a:rPr lang="en-US" sz="2000" kern="0" dirty="0">
                <a:latin typeface="+mn-lt"/>
              </a:rPr>
              <a:t> </a:t>
            </a:r>
          </a:p>
        </p:txBody>
      </p:sp>
      <p:pic>
        <p:nvPicPr>
          <p:cNvPr id="26629" name="Picture 5" descr="XL-1FBG4.jpg"/>
          <p:cNvPicPr>
            <a:picLocks noChangeAspect="1"/>
          </p:cNvPicPr>
          <p:nvPr/>
        </p:nvPicPr>
        <p:blipFill>
          <a:blip r:embed="rId2" cstate="print"/>
          <a:srcRect/>
          <a:stretch>
            <a:fillRect/>
          </a:stretch>
        </p:blipFill>
        <p:spPr bwMode="auto">
          <a:xfrm>
            <a:off x="5943600" y="1600200"/>
            <a:ext cx="2371725" cy="3810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a:t>Safety Shower Maintenance.</a:t>
            </a:r>
          </a:p>
        </p:txBody>
      </p:sp>
      <p:sp>
        <p:nvSpPr>
          <p:cNvPr id="27651"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27652" name="Rectangle 3"/>
          <p:cNvSpPr>
            <a:spLocks noGrp="1" noChangeArrowheads="1"/>
          </p:cNvSpPr>
          <p:nvPr>
            <p:ph idx="1"/>
          </p:nvPr>
        </p:nvSpPr>
        <p:spPr>
          <a:xfrm>
            <a:off x="381000" y="1219200"/>
            <a:ext cx="5867400" cy="4530725"/>
          </a:xfrm>
        </p:spPr>
        <p:txBody>
          <a:bodyPr/>
          <a:lstStyle/>
          <a:p>
            <a:pPr eaLnBrk="1" hangingPunct="1"/>
            <a:r>
              <a:rPr lang="en-US" sz="2000" dirty="0"/>
              <a:t>Emergency Showers are required to be activated and visually inspected </a:t>
            </a:r>
            <a:r>
              <a:rPr lang="en-US" sz="2000" b="1" u="sng" dirty="0"/>
              <a:t>monthly.</a:t>
            </a:r>
            <a:r>
              <a:rPr lang="en-US" sz="2000" dirty="0"/>
              <a:t> That is currently done by a contractor working for Safety.</a:t>
            </a:r>
          </a:p>
          <a:p>
            <a:pPr eaLnBrk="1" hangingPunct="1"/>
            <a:endParaRPr lang="en-US" sz="2000" dirty="0"/>
          </a:p>
          <a:p>
            <a:pPr eaLnBrk="1" hangingPunct="1"/>
            <a:r>
              <a:rPr lang="en-US" sz="2000" dirty="0"/>
              <a:t>Each monthly shower inspection will be documented on an inspection tag attached to the shower station or on an inspection log that is readily available. </a:t>
            </a:r>
          </a:p>
          <a:p>
            <a:pPr eaLnBrk="1" hangingPunct="1"/>
            <a:endParaRPr lang="en-US" sz="2000" dirty="0"/>
          </a:p>
        </p:txBody>
      </p:sp>
      <p:pic>
        <p:nvPicPr>
          <p:cNvPr id="27653" name="Picture 5" descr="5508-c-100.gif"/>
          <p:cNvPicPr>
            <a:picLocks noChangeAspect="1"/>
          </p:cNvPicPr>
          <p:nvPr/>
        </p:nvPicPr>
        <p:blipFill>
          <a:blip r:embed="rId2" cstate="print"/>
          <a:srcRect l="22792" r="20221"/>
          <a:stretch>
            <a:fillRect/>
          </a:stretch>
        </p:blipFill>
        <p:spPr bwMode="auto">
          <a:xfrm>
            <a:off x="6400800" y="1447800"/>
            <a:ext cx="2362200" cy="38417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a:t>Shower Maintenance Criteria.</a:t>
            </a:r>
          </a:p>
        </p:txBody>
      </p:sp>
      <p:sp>
        <p:nvSpPr>
          <p:cNvPr id="28675"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5" name="Rectangle 3"/>
          <p:cNvSpPr txBox="1">
            <a:spLocks noChangeArrowheads="1"/>
          </p:cNvSpPr>
          <p:nvPr/>
        </p:nvSpPr>
        <p:spPr bwMode="auto">
          <a:xfrm>
            <a:off x="457200" y="1143000"/>
            <a:ext cx="5638800" cy="4987925"/>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1. INSPECTION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Criteria to inspect the emergency shower – the designated person(s) inspects the station(s) to verify that the following conditions are met:</a:t>
            </a:r>
          </a:p>
          <a:p>
            <a:pPr marL="669925" lvl="1" indent="-325438" eaLnBrk="0" hangingPunct="0">
              <a:spcBef>
                <a:spcPct val="20000"/>
              </a:spcBef>
              <a:buClr>
                <a:schemeClr val="accent2"/>
              </a:buClr>
              <a:buSzPct val="60000"/>
              <a:buFont typeface="Wingdings" pitchFamily="2" charset="2"/>
              <a:buChar char="q"/>
              <a:defRPr/>
            </a:pPr>
            <a:endParaRPr lang="en-US" sz="1600" kern="0" dirty="0">
              <a:latin typeface="+mn-lt"/>
            </a:endParaRP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shower station is free of obstruction</a:t>
            </a:r>
            <a:endParaRPr lang="en-US" kern="0" dirty="0">
              <a:latin typeface="+mn-lt"/>
            </a:endParaRP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shower is free from dirt and other contamination</a:t>
            </a:r>
            <a:endParaRPr lang="en-US" kern="0" dirty="0">
              <a:latin typeface="+mn-lt"/>
            </a:endParaRP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a:latin typeface="+mn-lt"/>
              </a:rPr>
              <a:t>The shower is </a:t>
            </a:r>
            <a:r>
              <a:rPr lang="en-US" sz="1400" kern="0" dirty="0">
                <a:latin typeface="+mn-lt"/>
              </a:rPr>
              <a:t>identified by a highly visible sign</a:t>
            </a:r>
            <a:endParaRPr lang="en-US" kern="0" dirty="0">
              <a:latin typeface="+mn-lt"/>
            </a:endParaRP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inspection tag or log sheet is signed and dated</a:t>
            </a:r>
          </a:p>
          <a:p>
            <a:pPr marL="1022350" lvl="2" indent="-350838" eaLnBrk="0" hangingPunct="0">
              <a:lnSpc>
                <a:spcPct val="150000"/>
              </a:lnSpc>
              <a:spcBef>
                <a:spcPct val="20000"/>
              </a:spcBef>
              <a:buClr>
                <a:schemeClr val="accent1"/>
              </a:buClr>
              <a:buSzPct val="65000"/>
              <a:defRPr/>
            </a:pPr>
            <a:endParaRPr lang="en-US" sz="1400" kern="0" dirty="0">
              <a:latin typeface="+mn-lt"/>
            </a:endParaRPr>
          </a:p>
        </p:txBody>
      </p:sp>
      <p:pic>
        <p:nvPicPr>
          <p:cNvPr id="28677" name="Picture 6" descr="Emergency-Shower-Eyewash-Station-LSS-_i_LBN61633.jpg"/>
          <p:cNvPicPr>
            <a:picLocks noChangeAspect="1"/>
          </p:cNvPicPr>
          <p:nvPr/>
        </p:nvPicPr>
        <p:blipFill>
          <a:blip r:embed="rId2" cstate="print"/>
          <a:srcRect/>
          <a:stretch>
            <a:fillRect/>
          </a:stretch>
        </p:blipFill>
        <p:spPr bwMode="auto">
          <a:xfrm>
            <a:off x="6019800" y="1219200"/>
            <a:ext cx="2124075" cy="42783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P0014304.jpg"/>
          <p:cNvPicPr>
            <a:picLocks noChangeAspect="1"/>
          </p:cNvPicPr>
          <p:nvPr/>
        </p:nvPicPr>
        <p:blipFill>
          <a:blip r:embed="rId2" cstate="print"/>
          <a:srcRect/>
          <a:stretch>
            <a:fillRect/>
          </a:stretch>
        </p:blipFill>
        <p:spPr bwMode="auto">
          <a:xfrm>
            <a:off x="7315200" y="1157288"/>
            <a:ext cx="1789113" cy="4329112"/>
          </a:xfrm>
          <a:prstGeom prst="rect">
            <a:avLst/>
          </a:prstGeom>
          <a:noFill/>
          <a:ln w="9525">
            <a:noFill/>
            <a:miter lim="800000"/>
            <a:headEnd/>
            <a:tailEnd/>
          </a:ln>
        </p:spPr>
      </p:pic>
      <p:sp>
        <p:nvSpPr>
          <p:cNvPr id="29699" name="Title 1"/>
          <p:cNvSpPr>
            <a:spLocks noGrp="1"/>
          </p:cNvSpPr>
          <p:nvPr>
            <p:ph type="title"/>
          </p:nvPr>
        </p:nvSpPr>
        <p:spPr/>
        <p:txBody>
          <a:bodyPr/>
          <a:lstStyle/>
          <a:p>
            <a:r>
              <a:rPr lang="en-US" b="1"/>
              <a:t>Shower Maintenance Criteria.</a:t>
            </a:r>
            <a:endParaRPr lang="en-US"/>
          </a:p>
        </p:txBody>
      </p:sp>
      <p:sp>
        <p:nvSpPr>
          <p:cNvPr id="2970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5" name="Rectangle 3"/>
          <p:cNvSpPr txBox="1">
            <a:spLocks noChangeArrowheads="1"/>
          </p:cNvSpPr>
          <p:nvPr/>
        </p:nvSpPr>
        <p:spPr>
          <a:xfrm>
            <a:off x="457200" y="1219200"/>
            <a:ext cx="7086600" cy="4987925"/>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2. ACTIVATION</a:t>
            </a:r>
          </a:p>
          <a:p>
            <a:pPr marL="669925" lvl="1" indent="-325438" eaLnBrk="0" hangingPunct="0">
              <a:spcBef>
                <a:spcPct val="20000"/>
              </a:spcBef>
              <a:buClr>
                <a:schemeClr val="accent2"/>
              </a:buClr>
              <a:buSzPct val="60000"/>
              <a:buFont typeface="Wingdings" pitchFamily="2" charset="2"/>
              <a:buChar char="q"/>
              <a:defRPr/>
            </a:pPr>
            <a:r>
              <a:rPr lang="en-US" sz="1600" dirty="0"/>
              <a:t>For testing of emergency shower, use a shower tester tent and bucket. Use a shower tester that will assist with the monthly activation by keeping the fluid contained in a bucket.</a:t>
            </a:r>
          </a:p>
          <a:p>
            <a:pPr marL="669925" lvl="1" indent="-325438" eaLnBrk="0" hangingPunct="0">
              <a:spcBef>
                <a:spcPct val="20000"/>
              </a:spcBef>
              <a:buClr>
                <a:schemeClr val="accent2"/>
              </a:buClr>
              <a:buSzPct val="60000"/>
              <a:buFont typeface="Wingdings" pitchFamily="2" charset="2"/>
              <a:buChar char="q"/>
              <a:defRPr/>
            </a:pPr>
            <a:endParaRPr lang="en-US" sz="1600" kern="0" dirty="0">
              <a:latin typeface="+mn-lt"/>
            </a:endParaRP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Criteria to activate the shower – the designated person(s) activates the shower for one (1) to five (5) seconds to verify that the following conditions are met:</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a:t>
            </a:r>
            <a:r>
              <a:rPr lang="en-US" sz="1400" dirty="0"/>
              <a:t>shower is easily activated and remains on without the use of the operator’s hands </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of fluid is clear after flushing</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fluid temperature is constant and tepid </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shower delivers a steady, low-pressure, stream of fluid</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continues until the mechanism is returned to its resting position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a:t>Shower Maintenance Criteria.</a:t>
            </a:r>
            <a:endParaRPr lang="en-US"/>
          </a:p>
        </p:txBody>
      </p:sp>
      <p:sp>
        <p:nvSpPr>
          <p:cNvPr id="30723"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5" name="Rectangle 3"/>
          <p:cNvSpPr txBox="1">
            <a:spLocks noChangeArrowheads="1"/>
          </p:cNvSpPr>
          <p:nvPr/>
        </p:nvSpPr>
        <p:spPr>
          <a:xfrm>
            <a:off x="457200" y="1295400"/>
            <a:ext cx="5410200" cy="4987925"/>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3. DOCUMENTATION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The </a:t>
            </a:r>
            <a:r>
              <a:rPr lang="en-US" dirty="0"/>
              <a:t>designated person(s) documents the completed monthly maintenance by signing and dating the appropriate inspection tag or log sheet.</a:t>
            </a:r>
          </a:p>
          <a:p>
            <a:pPr marL="669925" lvl="1" indent="-325438" eaLnBrk="0" hangingPunct="0">
              <a:spcBef>
                <a:spcPct val="20000"/>
              </a:spcBef>
              <a:buClr>
                <a:schemeClr val="accent2"/>
              </a:buClr>
              <a:buSzPct val="60000"/>
              <a:buFont typeface="Wingdings" pitchFamily="2" charset="2"/>
              <a:buChar char="q"/>
              <a:defRPr/>
            </a:pPr>
            <a:endParaRPr lang="en-US" sz="1600" dirty="0"/>
          </a:p>
          <a:p>
            <a:pPr marL="669925" lvl="1" indent="-325438" eaLnBrk="0" hangingPunct="0">
              <a:spcBef>
                <a:spcPct val="20000"/>
              </a:spcBef>
              <a:buClr>
                <a:schemeClr val="accent2"/>
              </a:buClr>
              <a:buSzPct val="60000"/>
              <a:buFont typeface="Wingdings" pitchFamily="2" charset="2"/>
              <a:buChar char="q"/>
              <a:defRPr/>
            </a:pPr>
            <a:r>
              <a:rPr lang="en-US" dirty="0"/>
              <a:t>The designated person(s) issues an emergency work order and posts the shower as not operational if the shower fails any of the above inspection criteria.</a:t>
            </a:r>
          </a:p>
          <a:p>
            <a:pPr marL="669925" lvl="1" indent="-325438" eaLnBrk="0" hangingPunct="0">
              <a:spcBef>
                <a:spcPct val="20000"/>
              </a:spcBef>
              <a:buClr>
                <a:schemeClr val="accent2"/>
              </a:buClr>
              <a:buSzPct val="60000"/>
              <a:defRPr/>
            </a:pPr>
            <a:endParaRPr lang="en-US" sz="3200" kern="0" dirty="0">
              <a:latin typeface="+mn-lt"/>
            </a:endParaRPr>
          </a:p>
          <a:p>
            <a:pPr marL="342900" indent="-342900" eaLnBrk="0" hangingPunct="0">
              <a:spcBef>
                <a:spcPct val="20000"/>
              </a:spcBef>
              <a:buClr>
                <a:schemeClr val="accent1"/>
              </a:buClr>
              <a:buSzPct val="65000"/>
              <a:buFont typeface="Wingdings" pitchFamily="2" charset="2"/>
              <a:buNone/>
              <a:defRPr/>
            </a:pPr>
            <a:r>
              <a:rPr lang="en-US" sz="2000" kern="0" dirty="0">
                <a:latin typeface="+mn-lt"/>
              </a:rPr>
              <a:t> </a:t>
            </a:r>
          </a:p>
        </p:txBody>
      </p:sp>
      <p:pic>
        <p:nvPicPr>
          <p:cNvPr id="30725" name="Picture 5" descr="5508-c-100.gif"/>
          <p:cNvPicPr>
            <a:picLocks noChangeAspect="1"/>
          </p:cNvPicPr>
          <p:nvPr/>
        </p:nvPicPr>
        <p:blipFill>
          <a:blip r:embed="rId2" cstate="print"/>
          <a:srcRect l="22792" r="20221"/>
          <a:stretch>
            <a:fillRect/>
          </a:stretch>
        </p:blipFill>
        <p:spPr bwMode="auto">
          <a:xfrm>
            <a:off x="6248400" y="1447800"/>
            <a:ext cx="2362200" cy="38417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a:t>Annual Performance Testing.</a:t>
            </a:r>
          </a:p>
        </p:txBody>
      </p:sp>
      <p:sp>
        <p:nvSpPr>
          <p:cNvPr id="31747" name="Rectangle 3"/>
          <p:cNvSpPr>
            <a:spLocks noGrp="1" noChangeArrowheads="1"/>
          </p:cNvSpPr>
          <p:nvPr>
            <p:ph idx="1"/>
          </p:nvPr>
        </p:nvSpPr>
        <p:spPr>
          <a:xfrm>
            <a:off x="381000" y="1295400"/>
            <a:ext cx="4800600" cy="4835525"/>
          </a:xfrm>
        </p:spPr>
        <p:txBody>
          <a:bodyPr/>
          <a:lstStyle/>
          <a:p>
            <a:pPr eaLnBrk="1" hangingPunct="1"/>
            <a:r>
              <a:rPr lang="en-US" sz="2000" dirty="0"/>
              <a:t>All eyewash stations and safety showers are tested </a:t>
            </a:r>
            <a:r>
              <a:rPr lang="en-US" sz="2000" b="1" u="sng" dirty="0"/>
              <a:t>annually</a:t>
            </a:r>
            <a:r>
              <a:rPr lang="en-US" sz="2000" dirty="0"/>
              <a:t> by Facilities Management Services to verify the performance of those devices in accordance with established ANSI requirements.</a:t>
            </a:r>
          </a:p>
          <a:p>
            <a:pPr eaLnBrk="1" hangingPunct="1"/>
            <a:endParaRPr lang="en-US" sz="2000" i="1" dirty="0"/>
          </a:p>
          <a:p>
            <a:pPr eaLnBrk="1" hangingPunct="1"/>
            <a:r>
              <a:rPr lang="en-US" sz="2000" dirty="0"/>
              <a:t>Each annual performance test will be documented on an inspection testing form and/or an inspection tag attached to the eyewash station/safety shower. </a:t>
            </a:r>
            <a:endParaRPr lang="en-US" sz="2000" i="1" dirty="0"/>
          </a:p>
          <a:p>
            <a:pPr lvl="1" eaLnBrk="1" hangingPunct="1">
              <a:lnSpc>
                <a:spcPct val="80000"/>
              </a:lnSpc>
            </a:pPr>
            <a:endParaRPr lang="en-US" sz="1200" i="1" dirty="0"/>
          </a:p>
        </p:txBody>
      </p:sp>
      <p:sp>
        <p:nvSpPr>
          <p:cNvPr id="31748"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31749" name="Picture 4" descr="XL-2RMU5.jpg"/>
          <p:cNvPicPr>
            <a:picLocks noChangeAspect="1"/>
          </p:cNvPicPr>
          <p:nvPr/>
        </p:nvPicPr>
        <p:blipFill>
          <a:blip r:embed="rId2" cstate="print"/>
          <a:srcRect/>
          <a:stretch>
            <a:fillRect/>
          </a:stretch>
        </p:blipFill>
        <p:spPr bwMode="auto">
          <a:xfrm>
            <a:off x="6096000" y="1371600"/>
            <a:ext cx="2457450" cy="3810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a:t>Eyewash Bottles.</a:t>
            </a:r>
            <a:endParaRPr lang="en-US"/>
          </a:p>
        </p:txBody>
      </p:sp>
      <p:sp>
        <p:nvSpPr>
          <p:cNvPr id="40963" name="Content Placeholder 2"/>
          <p:cNvSpPr>
            <a:spLocks noGrp="1"/>
          </p:cNvSpPr>
          <p:nvPr>
            <p:ph idx="1"/>
          </p:nvPr>
        </p:nvSpPr>
        <p:spPr>
          <a:xfrm>
            <a:off x="457200" y="1295400"/>
            <a:ext cx="5029200" cy="4606925"/>
          </a:xfrm>
        </p:spPr>
        <p:txBody>
          <a:bodyPr/>
          <a:lstStyle/>
          <a:p>
            <a:r>
              <a:rPr lang="en-US" sz="1600"/>
              <a:t>Eyewash bottle stations are not authorized for use in areas where plumbed eyewash installations are feasible.</a:t>
            </a:r>
          </a:p>
          <a:p>
            <a:pPr>
              <a:buFont typeface="Wingdings" pitchFamily="2" charset="2"/>
              <a:buNone/>
            </a:pPr>
            <a:endParaRPr lang="en-US" sz="1600"/>
          </a:p>
          <a:p>
            <a:r>
              <a:rPr lang="en-US" sz="1600"/>
              <a:t>Eyewash bottles and sealed portable eyewash units have a finite water supply and are considered interim first aid, </a:t>
            </a:r>
            <a:r>
              <a:rPr lang="en-US" sz="1600" u="sng"/>
              <a:t>not </a:t>
            </a:r>
            <a:r>
              <a:rPr lang="en-US" sz="1600"/>
              <a:t>as a replacement for additional eye washing or medical care.</a:t>
            </a:r>
          </a:p>
          <a:p>
            <a:endParaRPr lang="en-US" sz="1600"/>
          </a:p>
          <a:p>
            <a:r>
              <a:rPr lang="en-US" sz="1600"/>
              <a:t>The main purpose of these units is to supply immediate flushing. The injured person needs to proceed to a plumbed or self-contained eyewash to flush their eyes for the required 15-minute period. </a:t>
            </a:r>
          </a:p>
          <a:p>
            <a:endParaRPr lang="en-US" sz="1600"/>
          </a:p>
        </p:txBody>
      </p:sp>
      <p:sp>
        <p:nvSpPr>
          <p:cNvPr id="4096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40965" name="Picture 5" descr="Sperian-Eyesaline-Single-Bottle-LSS-_i_LB9789.jpg"/>
          <p:cNvPicPr>
            <a:picLocks noChangeAspect="1"/>
          </p:cNvPicPr>
          <p:nvPr/>
        </p:nvPicPr>
        <p:blipFill>
          <a:blip r:embed="rId2" cstate="print"/>
          <a:srcRect/>
          <a:stretch>
            <a:fillRect/>
          </a:stretch>
        </p:blipFill>
        <p:spPr bwMode="auto">
          <a:xfrm>
            <a:off x="5791200" y="1752600"/>
            <a:ext cx="2581275" cy="28971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a:t>Introduction.</a:t>
            </a:r>
          </a:p>
        </p:txBody>
      </p:sp>
      <p:sp>
        <p:nvSpPr>
          <p:cNvPr id="5123" name="Rectangle 3"/>
          <p:cNvSpPr>
            <a:spLocks noGrp="1" noChangeArrowheads="1"/>
          </p:cNvSpPr>
          <p:nvPr>
            <p:ph idx="1"/>
          </p:nvPr>
        </p:nvSpPr>
        <p:spPr>
          <a:xfrm>
            <a:off x="381000" y="1219200"/>
            <a:ext cx="5867400" cy="4911725"/>
          </a:xfrm>
        </p:spPr>
        <p:txBody>
          <a:bodyPr/>
          <a:lstStyle/>
          <a:p>
            <a:pPr>
              <a:lnSpc>
                <a:spcPct val="90000"/>
              </a:lnSpc>
            </a:pPr>
            <a:r>
              <a:rPr lang="en-US" sz="2000"/>
              <a:t>The path to the eye wash or safety shower cannot involve opening a door unless:</a:t>
            </a:r>
          </a:p>
          <a:p>
            <a:pPr lvl="1">
              <a:lnSpc>
                <a:spcPct val="90000"/>
              </a:lnSpc>
              <a:buFont typeface="Wingdings" pitchFamily="2" charset="2"/>
              <a:buChar char="v"/>
            </a:pPr>
            <a:r>
              <a:rPr lang="en-US" sz="2000"/>
              <a:t>There is always another employee present that can open the door.</a:t>
            </a:r>
          </a:p>
          <a:p>
            <a:pPr lvl="1">
              <a:lnSpc>
                <a:spcPct val="90000"/>
              </a:lnSpc>
              <a:buFont typeface="Wingdings" pitchFamily="2" charset="2"/>
              <a:buChar char="v"/>
            </a:pPr>
            <a:r>
              <a:rPr lang="en-US" sz="2000"/>
              <a:t>The exposed employee can exit the room without having to manually manipulate a door knob (i.e. push bar).</a:t>
            </a:r>
          </a:p>
          <a:p>
            <a:pPr lvl="1">
              <a:lnSpc>
                <a:spcPct val="90000"/>
              </a:lnSpc>
              <a:buFont typeface="Wingdings" pitchFamily="2" charset="2"/>
              <a:buChar char="v"/>
            </a:pPr>
            <a:endParaRPr lang="en-US" sz="2000"/>
          </a:p>
          <a:p>
            <a:pPr>
              <a:lnSpc>
                <a:spcPct val="90000"/>
              </a:lnSpc>
            </a:pPr>
            <a:r>
              <a:rPr lang="en-US" sz="2000"/>
              <a:t>The location of all eye washes and safety showers must be clearly marked with a highly visible sign. The area around the safety shower and eye wash must be well lit.</a:t>
            </a:r>
          </a:p>
          <a:p>
            <a:pPr lvl="1">
              <a:lnSpc>
                <a:spcPct val="90000"/>
              </a:lnSpc>
              <a:buFont typeface="Wingdings" pitchFamily="2" charset="2"/>
              <a:buNone/>
            </a:pPr>
            <a:endParaRPr lang="en-US" sz="2000"/>
          </a:p>
          <a:p>
            <a:pPr>
              <a:lnSpc>
                <a:spcPct val="90000"/>
              </a:lnSpc>
            </a:pPr>
            <a:r>
              <a:rPr lang="en-US" sz="2000"/>
              <a:t>The temperature of the water delivered should be between 60</a:t>
            </a:r>
            <a:r>
              <a:rPr lang="en-US" sz="2000" baseline="30000"/>
              <a:t>o</a:t>
            </a:r>
            <a:r>
              <a:rPr lang="en-US" sz="2000"/>
              <a:t> and 95</a:t>
            </a:r>
            <a:r>
              <a:rPr lang="en-US" sz="2000" baseline="30000"/>
              <a:t>o </a:t>
            </a:r>
            <a:r>
              <a:rPr lang="en-US" sz="2000"/>
              <a:t>F.</a:t>
            </a:r>
          </a:p>
          <a:p>
            <a:pPr eaLnBrk="1" hangingPunct="1">
              <a:buFont typeface="Wingdings" pitchFamily="2" charset="2"/>
              <a:buNone/>
            </a:pPr>
            <a:r>
              <a:rPr lang="en-US" sz="2400"/>
              <a:t> </a:t>
            </a:r>
          </a:p>
        </p:txBody>
      </p:sp>
      <p:sp>
        <p:nvSpPr>
          <p:cNvPr id="512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5125" name="Picture 5" descr="438.jpg"/>
          <p:cNvPicPr>
            <a:picLocks noChangeAspect="1"/>
          </p:cNvPicPr>
          <p:nvPr/>
        </p:nvPicPr>
        <p:blipFill>
          <a:blip r:embed="rId2" cstate="print"/>
          <a:srcRect/>
          <a:stretch>
            <a:fillRect/>
          </a:stretch>
        </p:blipFill>
        <p:spPr bwMode="auto">
          <a:xfrm>
            <a:off x="6096000" y="2057400"/>
            <a:ext cx="2847975" cy="25812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a:t>Eyewash Bottles.</a:t>
            </a:r>
            <a:endParaRPr lang="en-US"/>
          </a:p>
        </p:txBody>
      </p:sp>
      <p:sp>
        <p:nvSpPr>
          <p:cNvPr id="3" name="Content Placeholder 2"/>
          <p:cNvSpPr>
            <a:spLocks noGrp="1"/>
          </p:cNvSpPr>
          <p:nvPr>
            <p:ph idx="1"/>
          </p:nvPr>
        </p:nvSpPr>
        <p:spPr>
          <a:xfrm>
            <a:off x="457200" y="1295400"/>
            <a:ext cx="5410200" cy="4606925"/>
          </a:xfrm>
        </p:spPr>
        <p:txBody>
          <a:bodyPr/>
          <a:lstStyle/>
          <a:p>
            <a:pPr>
              <a:defRPr/>
            </a:pPr>
            <a:r>
              <a:rPr lang="en-US" sz="1600" dirty="0"/>
              <a:t>Personal eyewash bottles may be considered for use: </a:t>
            </a:r>
          </a:p>
          <a:p>
            <a:pPr>
              <a:defRPr/>
            </a:pPr>
            <a:endParaRPr lang="en-US" sz="1600" dirty="0"/>
          </a:p>
          <a:p>
            <a:pPr lvl="1">
              <a:defRPr/>
            </a:pPr>
            <a:r>
              <a:rPr lang="en-US" sz="1400" dirty="0"/>
              <a:t>During an interim period until permanent eyewashes can be installed. </a:t>
            </a:r>
          </a:p>
          <a:p>
            <a:pPr>
              <a:buFont typeface="Wingdings" pitchFamily="2" charset="2"/>
              <a:buNone/>
              <a:defRPr/>
            </a:pPr>
            <a:r>
              <a:rPr lang="en-US" sz="1400" dirty="0"/>
              <a:t> </a:t>
            </a:r>
          </a:p>
          <a:p>
            <a:pPr lvl="1">
              <a:defRPr/>
            </a:pPr>
            <a:r>
              <a:rPr lang="en-US" sz="1400" dirty="0"/>
              <a:t>For activities remote to facilities that do not allow immediate access to plumbed eyewashes. </a:t>
            </a:r>
          </a:p>
          <a:p>
            <a:pPr lvl="1">
              <a:defRPr/>
            </a:pPr>
            <a:endParaRPr lang="en-US" sz="1400" dirty="0">
              <a:ea typeface="+mn-ea"/>
              <a:cs typeface="+mn-cs"/>
            </a:endParaRPr>
          </a:p>
          <a:p>
            <a:pPr lvl="1">
              <a:defRPr/>
            </a:pPr>
            <a:r>
              <a:rPr lang="en-US" sz="1400" dirty="0"/>
              <a:t>For remote field operations, eyewash bottles may be made available at the immediate job site to be used in conjunction with sealed portable eyewash units available on the work vehicle or truck. </a:t>
            </a:r>
          </a:p>
          <a:p>
            <a:pPr lvl="1">
              <a:defRPr/>
            </a:pPr>
            <a:endParaRPr lang="en-US" sz="1400" dirty="0">
              <a:ea typeface="+mn-ea"/>
              <a:cs typeface="+mn-cs"/>
            </a:endParaRPr>
          </a:p>
          <a:p>
            <a:pPr lvl="1">
              <a:defRPr/>
            </a:pPr>
            <a:r>
              <a:rPr lang="en-US" sz="1400" dirty="0"/>
              <a:t>For highly mobile operations within facilities, personal eyewash bottles may be supplied on work carts for immediate first aid. Employees will be trained on the locations of the closest permanent eye wash stations to be used for sustained flushing in each work area. </a:t>
            </a:r>
          </a:p>
          <a:p>
            <a:pPr>
              <a:defRPr/>
            </a:pPr>
            <a:endParaRPr lang="en-US" dirty="0"/>
          </a:p>
        </p:txBody>
      </p:sp>
      <p:sp>
        <p:nvSpPr>
          <p:cNvPr id="41988"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41989" name="Picture 4" descr="248450000.jpg"/>
          <p:cNvPicPr>
            <a:picLocks noChangeAspect="1"/>
          </p:cNvPicPr>
          <p:nvPr/>
        </p:nvPicPr>
        <p:blipFill>
          <a:blip r:embed="rId2" cstate="print"/>
          <a:srcRect/>
          <a:stretch>
            <a:fillRect/>
          </a:stretch>
        </p:blipFill>
        <p:spPr bwMode="auto">
          <a:xfrm>
            <a:off x="5943600" y="2133600"/>
            <a:ext cx="2873375" cy="28733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a:t>Eyewash Bottles.</a:t>
            </a:r>
            <a:endParaRPr lang="en-US"/>
          </a:p>
        </p:txBody>
      </p:sp>
      <p:sp>
        <p:nvSpPr>
          <p:cNvPr id="43011" name="Content Placeholder 2"/>
          <p:cNvSpPr>
            <a:spLocks noGrp="1"/>
          </p:cNvSpPr>
          <p:nvPr>
            <p:ph idx="1"/>
          </p:nvPr>
        </p:nvSpPr>
        <p:spPr>
          <a:xfrm>
            <a:off x="457200" y="1143000"/>
            <a:ext cx="8229600" cy="4953000"/>
          </a:xfrm>
        </p:spPr>
        <p:txBody>
          <a:bodyPr/>
          <a:lstStyle/>
          <a:p>
            <a:r>
              <a:rPr lang="en-US" sz="1600" dirty="0"/>
              <a:t>The selection and use of eyewash bottles will be evaluated and approved by Safety staff. Factors to consider in the evaluation include, but are not be limited to:</a:t>
            </a:r>
          </a:p>
          <a:p>
            <a:endParaRPr lang="en-US" sz="1600" dirty="0"/>
          </a:p>
          <a:p>
            <a:pPr lvl="1"/>
            <a:r>
              <a:rPr lang="en-US" sz="1400" dirty="0"/>
              <a:t>The physical and chemical characteristics of the chemical, including the risk of injury.</a:t>
            </a:r>
          </a:p>
          <a:p>
            <a:endParaRPr lang="en-US" sz="1400" dirty="0"/>
          </a:p>
          <a:p>
            <a:pPr lvl="1"/>
            <a:r>
              <a:rPr lang="en-US" sz="1400" dirty="0"/>
              <a:t>Contingencies for cold temperatures and potential for eye wash solution freezing. </a:t>
            </a:r>
          </a:p>
          <a:p>
            <a:endParaRPr lang="en-US" sz="1400" dirty="0"/>
          </a:p>
          <a:p>
            <a:pPr lvl="1"/>
            <a:r>
              <a:rPr lang="en-US" sz="1400" dirty="0"/>
              <a:t>Volume of solution required for operations with a high risk of eye injury and remoteness to a plumbed eyewash to allow for longer flushing times. </a:t>
            </a:r>
          </a:p>
          <a:p>
            <a:endParaRPr lang="en-US" sz="1600" dirty="0"/>
          </a:p>
          <a:p>
            <a:r>
              <a:rPr lang="en-US" sz="1600" dirty="0"/>
              <a:t>Upon approval, eyewash bottles will be assigned to individual users.</a:t>
            </a:r>
          </a:p>
          <a:p>
            <a:endParaRPr lang="en-US" sz="900" dirty="0"/>
          </a:p>
          <a:p>
            <a:r>
              <a:rPr lang="en-US" sz="1600" dirty="0"/>
              <a:t>The OSH section will maintain a list of designated eyewash bottle users, including the number of eyewash bottles assigned to the service, and the expiration dates of the eyewash solutions.</a:t>
            </a:r>
          </a:p>
          <a:p>
            <a:endParaRPr lang="en-US" sz="900" dirty="0"/>
          </a:p>
          <a:p>
            <a:r>
              <a:rPr lang="en-US" sz="1600" dirty="0"/>
              <a:t>Supervisors are responsible for inspecting eyewash bottles weekly to ensure that all bottles are sealed and have not reached their expiration dates.</a:t>
            </a:r>
          </a:p>
          <a:p>
            <a:endParaRPr lang="en-US" dirty="0"/>
          </a:p>
        </p:txBody>
      </p:sp>
      <p:sp>
        <p:nvSpPr>
          <p:cNvPr id="4301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dirty="0"/>
              <a:t>Resources.</a:t>
            </a:r>
          </a:p>
        </p:txBody>
      </p:sp>
      <p:sp>
        <p:nvSpPr>
          <p:cNvPr id="44035"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44036" name="Content Placeholder 4"/>
          <p:cNvSpPr>
            <a:spLocks noGrp="1"/>
          </p:cNvSpPr>
          <p:nvPr>
            <p:ph idx="1"/>
          </p:nvPr>
        </p:nvSpPr>
        <p:spPr/>
        <p:txBody>
          <a:bodyPr/>
          <a:lstStyle/>
          <a:p>
            <a:r>
              <a:rPr lang="en-US" sz="2000" dirty="0"/>
              <a:t>For more information contact Occupational Safety and Health at:</a:t>
            </a:r>
          </a:p>
          <a:p>
            <a:pPr lvl="1"/>
            <a:r>
              <a:rPr lang="en-US" sz="2000" i="1" dirty="0"/>
              <a:t>Lisa Woodings X 65344</a:t>
            </a:r>
          </a:p>
          <a:p>
            <a:pPr lvl="1"/>
            <a:r>
              <a:rPr lang="en-US" sz="2000" i="1" dirty="0"/>
              <a:t>Freddie Lynch X 76864</a:t>
            </a:r>
          </a:p>
          <a:p>
            <a:pPr lvl="1"/>
            <a:r>
              <a:rPr lang="en-US" sz="2000" i="1" dirty="0"/>
              <a:t>Alejandro Trujillo X </a:t>
            </a:r>
            <a:r>
              <a:rPr lang="en-US" sz="2000" dirty="0"/>
              <a:t>66086</a:t>
            </a:r>
            <a:endParaRPr lang="en-US" sz="20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a:t>Examples of Violations.</a:t>
            </a:r>
          </a:p>
        </p:txBody>
      </p:sp>
      <p:sp>
        <p:nvSpPr>
          <p:cNvPr id="6147"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6148" name="Picture 20" descr="2"/>
          <p:cNvPicPr>
            <a:picLocks noChangeAspect="1" noChangeArrowheads="1"/>
          </p:cNvPicPr>
          <p:nvPr/>
        </p:nvPicPr>
        <p:blipFill>
          <a:blip r:embed="rId2" cstate="print"/>
          <a:srcRect/>
          <a:stretch>
            <a:fillRect/>
          </a:stretch>
        </p:blipFill>
        <p:spPr bwMode="auto">
          <a:xfrm>
            <a:off x="4953000" y="1371600"/>
            <a:ext cx="2895600" cy="4059238"/>
          </a:xfrm>
          <a:prstGeom prst="rect">
            <a:avLst/>
          </a:prstGeom>
          <a:noFill/>
          <a:ln w="9525">
            <a:noFill/>
            <a:miter lim="800000"/>
            <a:headEnd/>
            <a:tailEnd/>
          </a:ln>
        </p:spPr>
      </p:pic>
      <p:pic>
        <p:nvPicPr>
          <p:cNvPr id="6149" name="Picture 27" descr="1"/>
          <p:cNvPicPr>
            <a:picLocks noChangeAspect="1" noChangeArrowheads="1"/>
          </p:cNvPicPr>
          <p:nvPr/>
        </p:nvPicPr>
        <p:blipFill>
          <a:blip r:embed="rId3" cstate="print"/>
          <a:srcRect/>
          <a:stretch>
            <a:fillRect/>
          </a:stretch>
        </p:blipFill>
        <p:spPr bwMode="auto">
          <a:xfrm>
            <a:off x="1076325" y="1371600"/>
            <a:ext cx="3343275" cy="4419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a:t>Eyewash Use Procedure.</a:t>
            </a:r>
            <a:endParaRPr lang="en-US" b="1">
              <a:solidFill>
                <a:schemeClr val="tx1"/>
              </a:solidFill>
            </a:endParaRPr>
          </a:p>
        </p:txBody>
      </p:sp>
      <p:sp>
        <p:nvSpPr>
          <p:cNvPr id="7171" name="Rectangle 3"/>
          <p:cNvSpPr>
            <a:spLocks noGrp="1" noChangeArrowheads="1"/>
          </p:cNvSpPr>
          <p:nvPr>
            <p:ph idx="1"/>
          </p:nvPr>
        </p:nvSpPr>
        <p:spPr>
          <a:xfrm>
            <a:off x="457200" y="1295400"/>
            <a:ext cx="5257800" cy="4835525"/>
          </a:xfrm>
        </p:spPr>
        <p:txBody>
          <a:bodyPr/>
          <a:lstStyle/>
          <a:p>
            <a:pPr>
              <a:lnSpc>
                <a:spcPct val="90000"/>
              </a:lnSpc>
            </a:pPr>
            <a:r>
              <a:rPr lang="en-US" sz="2000" dirty="0"/>
              <a:t>Hold eyelids open using the thumb and index finger to help ensure that effective rinsing has occurred behind the eyelid. </a:t>
            </a:r>
            <a:endParaRPr lang="en-US" sz="2000" dirty="0">
              <a:solidFill>
                <a:schemeClr val="accent1"/>
              </a:solidFill>
            </a:endParaRPr>
          </a:p>
          <a:p>
            <a:pPr>
              <a:lnSpc>
                <a:spcPct val="90000"/>
              </a:lnSpc>
              <a:buFont typeface="Wingdings" pitchFamily="2" charset="2"/>
              <a:buNone/>
            </a:pPr>
            <a:r>
              <a:rPr lang="en-US" sz="2000" dirty="0"/>
              <a:t>	</a:t>
            </a:r>
          </a:p>
          <a:p>
            <a:pPr>
              <a:lnSpc>
                <a:spcPct val="90000"/>
              </a:lnSpc>
            </a:pPr>
            <a:r>
              <a:rPr lang="en-US" sz="2000" dirty="0"/>
              <a:t>It is normal to close eyes tightly when splashed, but this will prevent water or eye solution from rinsing and washing the chemical out. Eyelids must be held open.</a:t>
            </a:r>
          </a:p>
          <a:p>
            <a:pPr>
              <a:lnSpc>
                <a:spcPct val="90000"/>
              </a:lnSpc>
              <a:buFont typeface="Wingdings" pitchFamily="2" charset="2"/>
              <a:buNone/>
            </a:pPr>
            <a:endParaRPr lang="en-US" sz="2000" dirty="0"/>
          </a:p>
          <a:p>
            <a:pPr>
              <a:lnSpc>
                <a:spcPct val="90000"/>
              </a:lnSpc>
            </a:pPr>
            <a:r>
              <a:rPr lang="en-US" sz="2000" dirty="0"/>
              <a:t>Practice of this procedure is encouraged to help familiarize potential users with the feel of rinsing.</a:t>
            </a:r>
            <a:br>
              <a:rPr lang="en-US" sz="2000" dirty="0"/>
            </a:br>
            <a:r>
              <a:rPr lang="en-US" sz="2000" dirty="0"/>
              <a:t>It will also make it easier for the user to react both promptly and properly to an emergency situation.</a:t>
            </a:r>
          </a:p>
          <a:p>
            <a:pPr eaLnBrk="1" hangingPunct="1"/>
            <a:endParaRPr lang="en-US" sz="1000" dirty="0"/>
          </a:p>
        </p:txBody>
      </p:sp>
      <p:sp>
        <p:nvSpPr>
          <p:cNvPr id="717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7173" name="Picture 5" descr="safeshower-eye.jpg"/>
          <p:cNvPicPr>
            <a:picLocks noChangeAspect="1"/>
          </p:cNvPicPr>
          <p:nvPr/>
        </p:nvPicPr>
        <p:blipFill>
          <a:blip r:embed="rId2" cstate="print"/>
          <a:srcRect/>
          <a:stretch>
            <a:fillRect/>
          </a:stretch>
        </p:blipFill>
        <p:spPr bwMode="auto">
          <a:xfrm>
            <a:off x="5791200" y="1371600"/>
            <a:ext cx="2803525" cy="2124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a:t>Eyewash Use Procedure.</a:t>
            </a:r>
          </a:p>
        </p:txBody>
      </p:sp>
      <p:sp>
        <p:nvSpPr>
          <p:cNvPr id="8195" name="Rectangle 3"/>
          <p:cNvSpPr>
            <a:spLocks noGrp="1" noChangeArrowheads="1"/>
          </p:cNvSpPr>
          <p:nvPr>
            <p:ph idx="1"/>
          </p:nvPr>
        </p:nvSpPr>
        <p:spPr>
          <a:xfrm>
            <a:off x="457200" y="1447800"/>
            <a:ext cx="4876800" cy="4683125"/>
          </a:xfrm>
        </p:spPr>
        <p:txBody>
          <a:bodyPr/>
          <a:lstStyle/>
          <a:p>
            <a:r>
              <a:rPr lang="en-US" sz="2000" dirty="0"/>
              <a:t>Always wash across the eyes; this will help to avoid washing the chemicals back into the eyes or into an unaffected eye.</a:t>
            </a:r>
          </a:p>
          <a:p>
            <a:pPr>
              <a:buFont typeface="Wingdings" pitchFamily="2" charset="2"/>
              <a:buNone/>
            </a:pPr>
            <a:endParaRPr lang="en-US" sz="2000" dirty="0"/>
          </a:p>
          <a:p>
            <a:r>
              <a:rPr lang="en-US" sz="2000" dirty="0"/>
              <a:t>Water or eye solution should </a:t>
            </a:r>
            <a:r>
              <a:rPr lang="en-US" sz="2000" b="1" dirty="0"/>
              <a:t>NOT</a:t>
            </a:r>
            <a:r>
              <a:rPr lang="en-US" sz="2000" dirty="0"/>
              <a:t> be directly aimed onto the eyeball, but aimed at the base of the nose. </a:t>
            </a:r>
          </a:p>
          <a:p>
            <a:pPr>
              <a:buFont typeface="Wingdings" pitchFamily="2" charset="2"/>
              <a:buNone/>
            </a:pPr>
            <a:endParaRPr lang="en-US" sz="2000" dirty="0"/>
          </a:p>
          <a:p>
            <a:r>
              <a:rPr lang="en-US" sz="2000" dirty="0"/>
              <a:t>Velocity of the stream of water must be gentle, such that injury to the eye is avoided.</a:t>
            </a:r>
          </a:p>
        </p:txBody>
      </p:sp>
      <p:sp>
        <p:nvSpPr>
          <p:cNvPr id="8196"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8197" name="Picture 5" descr="EE180%20CAP%20SHOT%20-%20RGB%20250px%2072dpi.jpg"/>
          <p:cNvPicPr>
            <a:picLocks noChangeAspect="1"/>
          </p:cNvPicPr>
          <p:nvPr/>
        </p:nvPicPr>
        <p:blipFill>
          <a:blip r:embed="rId2" cstate="print"/>
          <a:srcRect/>
          <a:stretch>
            <a:fillRect/>
          </a:stretch>
        </p:blipFill>
        <p:spPr bwMode="auto">
          <a:xfrm>
            <a:off x="5410200" y="1600200"/>
            <a:ext cx="3175000" cy="254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a:t>Eyewash Use Procedure.</a:t>
            </a:r>
          </a:p>
        </p:txBody>
      </p:sp>
      <p:sp>
        <p:nvSpPr>
          <p:cNvPr id="9219" name="Rectangle 3"/>
          <p:cNvSpPr>
            <a:spLocks noGrp="1" noChangeArrowheads="1"/>
          </p:cNvSpPr>
          <p:nvPr>
            <p:ph idx="1"/>
          </p:nvPr>
        </p:nvSpPr>
        <p:spPr>
          <a:xfrm>
            <a:off x="457200" y="1260475"/>
            <a:ext cx="6019800" cy="4835525"/>
          </a:xfrm>
        </p:spPr>
        <p:txBody>
          <a:bodyPr/>
          <a:lstStyle/>
          <a:p>
            <a:r>
              <a:rPr lang="en-US" sz="2000" dirty="0"/>
              <a:t>Flush eyes and eyelids with water or eye solution for a </a:t>
            </a:r>
            <a:r>
              <a:rPr lang="en-US" sz="2000" b="1" u="sng" dirty="0"/>
              <a:t>minimum</a:t>
            </a:r>
            <a:r>
              <a:rPr lang="en-US" sz="2000" dirty="0"/>
              <a:t> of 15 minutes. “Roll” eyes around to ensure full rinsing. </a:t>
            </a:r>
          </a:p>
          <a:p>
            <a:pPr>
              <a:buFont typeface="Wingdings" pitchFamily="2" charset="2"/>
              <a:buNone/>
            </a:pPr>
            <a:endParaRPr lang="en-US" sz="2000" dirty="0"/>
          </a:p>
          <a:p>
            <a:r>
              <a:rPr lang="en-US" sz="2000" dirty="0"/>
              <a:t>Contact lenses must be removed as soon as possible to ensure that chemicals are not trapped behind the lenses and then the eyes can be completely rinsed of any harmful chemicals.</a:t>
            </a:r>
          </a:p>
          <a:p>
            <a:pPr>
              <a:buFont typeface="Wingdings" pitchFamily="2" charset="2"/>
              <a:buNone/>
            </a:pPr>
            <a:r>
              <a:rPr lang="en-US" sz="2000" dirty="0"/>
              <a:t>  </a:t>
            </a:r>
          </a:p>
          <a:p>
            <a:r>
              <a:rPr lang="en-US" sz="2000" dirty="0"/>
              <a:t>Medical attention should be sought </a:t>
            </a:r>
            <a:r>
              <a:rPr lang="en-US" sz="2000" b="1" u="sng" dirty="0"/>
              <a:t>immediately!</a:t>
            </a:r>
            <a:r>
              <a:rPr lang="en-US" sz="2000" dirty="0"/>
              <a:t>  Ideally another person should make contact with responders or dial “911”. The sooner medical attention can be given, the chances of not sustaining permanent damage or blindness is greatly improved. </a:t>
            </a:r>
          </a:p>
          <a:p>
            <a:pPr eaLnBrk="1" hangingPunct="1"/>
            <a:endParaRPr lang="en-US" sz="2000" dirty="0"/>
          </a:p>
        </p:txBody>
      </p:sp>
      <p:sp>
        <p:nvSpPr>
          <p:cNvPr id="922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9221" name="Picture 5" descr="eye.jpg"/>
          <p:cNvPicPr>
            <a:picLocks noChangeAspect="1"/>
          </p:cNvPicPr>
          <p:nvPr/>
        </p:nvPicPr>
        <p:blipFill>
          <a:blip r:embed="rId2" cstate="print"/>
          <a:srcRect/>
          <a:stretch>
            <a:fillRect/>
          </a:stretch>
        </p:blipFill>
        <p:spPr bwMode="auto">
          <a:xfrm>
            <a:off x="6477000" y="1295400"/>
            <a:ext cx="2259013" cy="22590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a:t>Regulations.</a:t>
            </a:r>
            <a:endParaRPr lang="en-US"/>
          </a:p>
        </p:txBody>
      </p:sp>
      <p:sp>
        <p:nvSpPr>
          <p:cNvPr id="10243" name="Rectangle 3"/>
          <p:cNvSpPr>
            <a:spLocks noGrp="1" noChangeArrowheads="1"/>
          </p:cNvSpPr>
          <p:nvPr>
            <p:ph idx="1"/>
          </p:nvPr>
        </p:nvSpPr>
        <p:spPr>
          <a:xfrm>
            <a:off x="457200" y="1295400"/>
            <a:ext cx="5105400" cy="4835525"/>
          </a:xfrm>
        </p:spPr>
        <p:txBody>
          <a:bodyPr/>
          <a:lstStyle/>
          <a:p>
            <a:r>
              <a:rPr lang="en-US" sz="2000" dirty="0"/>
              <a:t>OSHA </a:t>
            </a:r>
            <a:r>
              <a:rPr lang="en-US" sz="2000" dirty="0">
                <a:hlinkClick r:id="rId2"/>
              </a:rPr>
              <a:t>requires </a:t>
            </a:r>
            <a:r>
              <a:rPr lang="en-US" sz="2000" dirty="0"/>
              <a:t>that suitable means for flushing and quick drenching of the eyes and body be available in any area where corrosive materials are in use. They may also be recommended for an area where certain toxic materials are used. Consult IH for this requirement.</a:t>
            </a:r>
          </a:p>
          <a:p>
            <a:r>
              <a:rPr lang="en-US" sz="2000" dirty="0"/>
              <a:t>In cases of an exposure, the initial first aid treatment is to flush affected area with water for a </a:t>
            </a:r>
            <a:r>
              <a:rPr lang="en-US" sz="2000" b="1" u="sng" dirty="0"/>
              <a:t>minimum </a:t>
            </a:r>
            <a:r>
              <a:rPr lang="en-US" sz="2000" dirty="0"/>
              <a:t>of 15 minutes.</a:t>
            </a:r>
          </a:p>
          <a:p>
            <a:r>
              <a:rPr lang="en-US" sz="2000" dirty="0"/>
              <a:t>The ANSI</a:t>
            </a:r>
            <a:r>
              <a:rPr lang="en-US" sz="2000" b="1" dirty="0"/>
              <a:t> (</a:t>
            </a:r>
            <a:r>
              <a:rPr lang="en-US" sz="2000" b="1" i="1" dirty="0"/>
              <a:t>American National Standard Institute</a:t>
            </a:r>
            <a:r>
              <a:rPr lang="en-US" sz="2000" b="1" dirty="0"/>
              <a:t>)</a:t>
            </a:r>
            <a:r>
              <a:rPr lang="en-US" sz="2000" dirty="0"/>
              <a:t> requires that control valves be located so that they can easily be turned on and remain on until manually shut off.</a:t>
            </a:r>
          </a:p>
        </p:txBody>
      </p:sp>
      <p:sp>
        <p:nvSpPr>
          <p:cNvPr id="1024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0245" name="Picture 5" descr="osha-logo.jpg"/>
          <p:cNvPicPr>
            <a:picLocks noChangeAspect="1"/>
          </p:cNvPicPr>
          <p:nvPr/>
        </p:nvPicPr>
        <p:blipFill>
          <a:blip r:embed="rId3" cstate="print"/>
          <a:srcRect/>
          <a:stretch>
            <a:fillRect/>
          </a:stretch>
        </p:blipFill>
        <p:spPr bwMode="auto">
          <a:xfrm>
            <a:off x="6013450" y="1670050"/>
            <a:ext cx="2520950" cy="1254125"/>
          </a:xfrm>
          <a:prstGeom prst="rect">
            <a:avLst/>
          </a:prstGeom>
          <a:noFill/>
          <a:ln w="9525">
            <a:noFill/>
            <a:miter lim="800000"/>
            <a:headEnd/>
            <a:tailEnd/>
          </a:ln>
        </p:spPr>
      </p:pic>
      <p:pic>
        <p:nvPicPr>
          <p:cNvPr id="10246" name="Picture 7" descr="ANSI_logo.gif"/>
          <p:cNvPicPr>
            <a:picLocks noChangeAspect="1"/>
          </p:cNvPicPr>
          <p:nvPr/>
        </p:nvPicPr>
        <p:blipFill>
          <a:blip r:embed="rId4" cstate="print"/>
          <a:srcRect/>
          <a:stretch>
            <a:fillRect/>
          </a:stretch>
        </p:blipFill>
        <p:spPr bwMode="auto">
          <a:xfrm>
            <a:off x="5888038" y="3275013"/>
            <a:ext cx="2909887" cy="13398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7360B.jpg"/>
          <p:cNvPicPr>
            <a:picLocks noChangeAspect="1"/>
          </p:cNvPicPr>
          <p:nvPr/>
        </p:nvPicPr>
        <p:blipFill>
          <a:blip r:embed="rId2" cstate="print"/>
          <a:srcRect/>
          <a:stretch>
            <a:fillRect/>
          </a:stretch>
        </p:blipFill>
        <p:spPr bwMode="auto">
          <a:xfrm>
            <a:off x="4495800" y="1981200"/>
            <a:ext cx="3597275" cy="2451100"/>
          </a:xfrm>
          <a:prstGeom prst="rect">
            <a:avLst/>
          </a:prstGeom>
          <a:noFill/>
          <a:ln w="9525">
            <a:noFill/>
            <a:miter lim="800000"/>
            <a:headEnd/>
            <a:tailEnd/>
          </a:ln>
        </p:spPr>
      </p:pic>
      <p:sp>
        <p:nvSpPr>
          <p:cNvPr id="11267" name="Rectangle 2"/>
          <p:cNvSpPr>
            <a:spLocks noGrp="1" noChangeArrowheads="1"/>
          </p:cNvSpPr>
          <p:nvPr>
            <p:ph type="title"/>
          </p:nvPr>
        </p:nvSpPr>
        <p:spPr/>
        <p:txBody>
          <a:bodyPr/>
          <a:lstStyle/>
          <a:p>
            <a:pPr eaLnBrk="1" hangingPunct="1"/>
            <a:r>
              <a:rPr lang="en-US" b="1"/>
              <a:t>Eyewash Station Requirements.</a:t>
            </a:r>
          </a:p>
        </p:txBody>
      </p:sp>
      <p:sp>
        <p:nvSpPr>
          <p:cNvPr id="11268" name="Rectangle 3"/>
          <p:cNvSpPr>
            <a:spLocks noGrp="1" noChangeArrowheads="1"/>
          </p:cNvSpPr>
          <p:nvPr>
            <p:ph idx="1"/>
          </p:nvPr>
        </p:nvSpPr>
        <p:spPr>
          <a:xfrm>
            <a:off x="457200" y="1295400"/>
            <a:ext cx="4648200" cy="4835525"/>
          </a:xfrm>
        </p:spPr>
        <p:txBody>
          <a:bodyPr/>
          <a:lstStyle/>
          <a:p>
            <a:r>
              <a:rPr lang="en-US" sz="2000" dirty="0"/>
              <a:t>The control valve must also:</a:t>
            </a:r>
          </a:p>
          <a:p>
            <a:pPr lvl="1">
              <a:buFont typeface="Wingdings" pitchFamily="2" charset="2"/>
              <a:buChar char="v"/>
            </a:pPr>
            <a:r>
              <a:rPr lang="en-US" sz="2000" dirty="0"/>
              <a:t>Be designed to ensure flow of water without requiring the user’s hand.</a:t>
            </a:r>
          </a:p>
          <a:p>
            <a:pPr lvl="1">
              <a:buFont typeface="Wingdings" pitchFamily="2" charset="2"/>
              <a:buNone/>
            </a:pPr>
            <a:endParaRPr lang="en-US" sz="2000" dirty="0"/>
          </a:p>
          <a:p>
            <a:pPr lvl="1">
              <a:buFont typeface="Wingdings" pitchFamily="2" charset="2"/>
              <a:buChar char="v"/>
            </a:pPr>
            <a:r>
              <a:rPr lang="en-US" sz="2000" dirty="0"/>
              <a:t>Go from “off” to “on” within 1 second.</a:t>
            </a:r>
          </a:p>
          <a:p>
            <a:pPr lvl="1">
              <a:buFont typeface="Wingdings" pitchFamily="2" charset="2"/>
              <a:buNone/>
            </a:pPr>
            <a:endParaRPr lang="en-US" sz="2000" dirty="0"/>
          </a:p>
          <a:p>
            <a:pPr lvl="1">
              <a:buFont typeface="Wingdings" pitchFamily="2" charset="2"/>
              <a:buChar char="v"/>
            </a:pPr>
            <a:r>
              <a:rPr lang="en-US" sz="2000" dirty="0"/>
              <a:t>Remain in the “on” position until manually shut off.</a:t>
            </a:r>
          </a:p>
          <a:p>
            <a:pPr lvl="1">
              <a:buFont typeface="Wingdings" pitchFamily="2" charset="2"/>
              <a:buNone/>
            </a:pPr>
            <a:endParaRPr lang="en-US" sz="2000" dirty="0"/>
          </a:p>
          <a:p>
            <a:pPr lvl="1">
              <a:buFont typeface="Wingdings" pitchFamily="2" charset="2"/>
              <a:buChar char="v"/>
            </a:pPr>
            <a:r>
              <a:rPr lang="en-US" sz="2000" dirty="0"/>
              <a:t>Be resistant to corrosion that may inhibit the operation of the valve.</a:t>
            </a:r>
          </a:p>
          <a:p>
            <a:pPr eaLnBrk="1" hangingPunct="1"/>
            <a:endParaRPr lang="en-US" sz="2400" dirty="0"/>
          </a:p>
        </p:txBody>
      </p:sp>
      <p:sp>
        <p:nvSpPr>
          <p:cNvPr id="11269"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cxnSp>
        <p:nvCxnSpPr>
          <p:cNvPr id="8" name="Straight Arrow Connector 7"/>
          <p:cNvCxnSpPr/>
          <p:nvPr/>
        </p:nvCxnSpPr>
        <p:spPr>
          <a:xfrm rot="5400000" flipH="1" flipV="1">
            <a:off x="6591300" y="4152900"/>
            <a:ext cx="7620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271" name="TextBox 10"/>
          <p:cNvSpPr txBox="1">
            <a:spLocks noChangeArrowheads="1"/>
          </p:cNvSpPr>
          <p:nvPr/>
        </p:nvSpPr>
        <p:spPr bwMode="auto">
          <a:xfrm>
            <a:off x="6172200" y="4724400"/>
            <a:ext cx="1371600" cy="307975"/>
          </a:xfrm>
          <a:prstGeom prst="rect">
            <a:avLst/>
          </a:prstGeom>
          <a:noFill/>
          <a:ln w="9525">
            <a:noFill/>
            <a:miter lim="800000"/>
            <a:headEnd/>
            <a:tailEnd/>
          </a:ln>
        </p:spPr>
        <p:txBody>
          <a:bodyPr>
            <a:spAutoFit/>
          </a:bodyPr>
          <a:lstStyle/>
          <a:p>
            <a:pPr algn="ctr"/>
            <a:r>
              <a:rPr lang="en-US" sz="1400" b="1"/>
              <a:t>Control Valve</a:t>
            </a:r>
          </a:p>
        </p:txBody>
      </p:sp>
      <p:cxnSp>
        <p:nvCxnSpPr>
          <p:cNvPr id="12" name="Straight Arrow Connector 11"/>
          <p:cNvCxnSpPr/>
          <p:nvPr/>
        </p:nvCxnSpPr>
        <p:spPr>
          <a:xfrm rot="16200000" flipH="1">
            <a:off x="7239000" y="2514600"/>
            <a:ext cx="6858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273" name="TextBox 15"/>
          <p:cNvSpPr txBox="1">
            <a:spLocks noChangeArrowheads="1"/>
          </p:cNvSpPr>
          <p:nvPr/>
        </p:nvSpPr>
        <p:spPr bwMode="auto">
          <a:xfrm>
            <a:off x="6858000" y="1676400"/>
            <a:ext cx="1371600" cy="523875"/>
          </a:xfrm>
          <a:prstGeom prst="rect">
            <a:avLst/>
          </a:prstGeom>
          <a:noFill/>
          <a:ln w="9525">
            <a:noFill/>
            <a:miter lim="800000"/>
            <a:headEnd/>
            <a:tailEnd/>
          </a:ln>
        </p:spPr>
        <p:txBody>
          <a:bodyPr>
            <a:spAutoFit/>
          </a:bodyPr>
          <a:lstStyle/>
          <a:p>
            <a:pPr algn="ctr"/>
            <a:r>
              <a:rPr lang="en-US" sz="1400" b="1"/>
              <a:t>Control Valve Actuator</a:t>
            </a:r>
          </a:p>
        </p:txBody>
      </p:sp>
    </p:spTree>
  </p:cSld>
  <p:clrMapOvr>
    <a:masterClrMapping/>
  </p:clrMapOvr>
</p:sld>
</file>

<file path=ppt/theme/theme1.xml><?xml version="1.0" encoding="utf-8"?>
<a:theme xmlns:a="http://schemas.openxmlformats.org/drawingml/2006/main" name="Employee Safety Template">
  <a:themeElements>
    <a:clrScheme name="Employee Safety Templa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mployee Safet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mployee Safety Templa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mployee Safety Templa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mployee Safety Templa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mployee Safety Templa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mployee Safety Templa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mployee Safety Templa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mployee Safety Templa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mployee Safety Templa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mployee Safety Templa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F6BFC54BDC704FB948BBFA7BAAFB45" ma:contentTypeVersion="0" ma:contentTypeDescription="Create a new document." ma:contentTypeScope="" ma:versionID="9929f744e8f46f50749000c92a38748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17FC0E4-D6B2-402A-AA82-F56C972DA5FD}">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4F6747-1559-47FF-B1EB-89D43960275F}">
  <ds:schemaRefs>
    <ds:schemaRef ds:uri="http://schemas.microsoft.com/sharepoint/v3/contenttype/forms"/>
  </ds:schemaRefs>
</ds:datastoreItem>
</file>

<file path=customXml/itemProps3.xml><?xml version="1.0" encoding="utf-8"?>
<ds:datastoreItem xmlns:ds="http://schemas.openxmlformats.org/officeDocument/2006/customXml" ds:itemID="{4A378952-DAB8-4D8A-8B7E-B72A5522A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1157</TotalTime>
  <Words>2417</Words>
  <Application>Microsoft Office PowerPoint</Application>
  <PresentationFormat>On-screen Show (4:3)</PresentationFormat>
  <Paragraphs>260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Arial Black</vt:lpstr>
      <vt:lpstr>Wingdings</vt:lpstr>
      <vt:lpstr>Employee Safety Template</vt:lpstr>
      <vt:lpstr>Emergency Eyewash and Shower Training for Users</vt:lpstr>
      <vt:lpstr>Introduction.</vt:lpstr>
      <vt:lpstr>Introduction.</vt:lpstr>
      <vt:lpstr>Examples of Violations.</vt:lpstr>
      <vt:lpstr>Eyewash Use Procedure.</vt:lpstr>
      <vt:lpstr>Eyewash Use Procedure.</vt:lpstr>
      <vt:lpstr>Eyewash Use Procedure.</vt:lpstr>
      <vt:lpstr>Regulations.</vt:lpstr>
      <vt:lpstr>Eyewash Station Requirements.</vt:lpstr>
      <vt:lpstr>Eyewash Station Requirements.</vt:lpstr>
      <vt:lpstr>Eyewash Station Requirements.</vt:lpstr>
      <vt:lpstr>Safety Shower Requirements.</vt:lpstr>
      <vt:lpstr>Examples of Emergency Equipment.</vt:lpstr>
      <vt:lpstr>Self Contained Eyewash.</vt:lpstr>
      <vt:lpstr>Plumbed Shower Unit.</vt:lpstr>
      <vt:lpstr>Combination Unit.</vt:lpstr>
      <vt:lpstr>Prevention of Accidents.</vt:lpstr>
      <vt:lpstr>Eyewash Station Maintenance.</vt:lpstr>
      <vt:lpstr>Eyewash Maintenance Criteria.</vt:lpstr>
      <vt:lpstr>Eyewash Maintenance Criteria.</vt:lpstr>
      <vt:lpstr>Eyewash Maintenance Criteria.</vt:lpstr>
      <vt:lpstr>Self Contained Eyewash Maintenance Criteria.</vt:lpstr>
      <vt:lpstr>Self Contained Eyewash Maintenance Criteria.</vt:lpstr>
      <vt:lpstr>Safety Shower Maintenance.</vt:lpstr>
      <vt:lpstr>Shower Maintenance Criteria.</vt:lpstr>
      <vt:lpstr>Shower Maintenance Criteria.</vt:lpstr>
      <vt:lpstr>Shower Maintenance Criteria.</vt:lpstr>
      <vt:lpstr>Annual Performance Testing.</vt:lpstr>
      <vt:lpstr>Eyewash Bottles.</vt:lpstr>
      <vt:lpstr>Eyewash Bottles.</vt:lpstr>
      <vt:lpstr>Eyewash Bottles.</vt:lpstr>
      <vt:lpstr>Resources.</vt:lpstr>
    </vt:vector>
  </TitlesOfParts>
  <Company>Darren Mullins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 Awareness Training</dc:title>
  <dc:creator>Darren Mullins</dc:creator>
  <cp:lastModifiedBy>Hill, Patrick B.</cp:lastModifiedBy>
  <cp:revision>84</cp:revision>
  <dcterms:created xsi:type="dcterms:W3CDTF">2008-06-11T01:35:07Z</dcterms:created>
  <dcterms:modified xsi:type="dcterms:W3CDTF">2020-01-07T22:23:43Z</dcterms:modified>
</cp:coreProperties>
</file>