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4"/>
  </p:notesMasterIdLst>
  <p:sldIdLst>
    <p:sldId id="256" r:id="rId2"/>
    <p:sldId id="296" r:id="rId3"/>
    <p:sldId id="297" r:id="rId4"/>
    <p:sldId id="259" r:id="rId5"/>
    <p:sldId id="260" r:id="rId6"/>
    <p:sldId id="298" r:id="rId7"/>
    <p:sldId id="257" r:id="rId8"/>
    <p:sldId id="258" r:id="rId9"/>
    <p:sldId id="262" r:id="rId10"/>
    <p:sldId id="261" r:id="rId11"/>
    <p:sldId id="263" r:id="rId12"/>
    <p:sldId id="264" r:id="rId13"/>
    <p:sldId id="268" r:id="rId14"/>
    <p:sldId id="265" r:id="rId15"/>
    <p:sldId id="276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9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300" r:id="rId42"/>
    <p:sldId id="292" r:id="rId43"/>
    <p:sldId id="301" r:id="rId44"/>
    <p:sldId id="293" r:id="rId45"/>
    <p:sldId id="294" r:id="rId46"/>
    <p:sldId id="295" r:id="rId47"/>
    <p:sldId id="302" r:id="rId48"/>
    <p:sldId id="303" r:id="rId49"/>
    <p:sldId id="304" r:id="rId50"/>
    <p:sldId id="305" r:id="rId51"/>
    <p:sldId id="306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07" r:id="rId60"/>
    <p:sldId id="315" r:id="rId61"/>
    <p:sldId id="316" r:id="rId62"/>
    <p:sldId id="317" r:id="rId6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8" autoAdjust="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B79AB1-1990-457E-9691-15EF7EB8FD20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61C6CB-2FDA-4231-93E4-35FB5C398F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1C6CB-2FDA-4231-93E4-35FB5C398F26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92FEA9D-8FDE-41BB-91D6-D5B9BDB7A939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6573D2-8428-428C-9175-AE804F53D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EA9D-8FDE-41BB-91D6-D5B9BDB7A939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573D2-8428-428C-9175-AE804F53D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92FEA9D-8FDE-41BB-91D6-D5B9BDB7A939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76573D2-8428-428C-9175-AE804F53D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EA9D-8FDE-41BB-91D6-D5B9BDB7A939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6573D2-8428-428C-9175-AE804F53D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EA9D-8FDE-41BB-91D6-D5B9BDB7A939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76573D2-8428-428C-9175-AE804F53D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92FEA9D-8FDE-41BB-91D6-D5B9BDB7A939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76573D2-8428-428C-9175-AE804F53D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92FEA9D-8FDE-41BB-91D6-D5B9BDB7A939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76573D2-8428-428C-9175-AE804F53D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EA9D-8FDE-41BB-91D6-D5B9BDB7A939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6573D2-8428-428C-9175-AE804F53D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EA9D-8FDE-41BB-91D6-D5B9BDB7A939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6573D2-8428-428C-9175-AE804F53D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EA9D-8FDE-41BB-91D6-D5B9BDB7A939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6573D2-8428-428C-9175-AE804F53D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92FEA9D-8FDE-41BB-91D6-D5B9BDB7A939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76573D2-8428-428C-9175-AE804F53D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2FEA9D-8FDE-41BB-91D6-D5B9BDB7A939}" type="datetimeFigureOut">
              <a:rPr lang="en-US" smtClean="0"/>
              <a:pPr/>
              <a:t>11/24/2009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6573D2-8428-428C-9175-AE804F53DB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uw_exam_256k.ram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18287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Provider Performed Microscopy </a:t>
            </a:r>
            <a:r>
              <a:rPr lang="en-US" smtClean="0"/>
              <a:t>Refresher 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Urine sediment</a:t>
            </a:r>
          </a:p>
          <a:p>
            <a:r>
              <a:rPr lang="en-US" dirty="0" smtClean="0"/>
              <a:t>Vaginal Wet prep</a:t>
            </a:r>
          </a:p>
          <a:p>
            <a:r>
              <a:rPr lang="en-US" dirty="0" smtClean="0"/>
              <a:t>KOH Prep</a:t>
            </a:r>
          </a:p>
          <a:p>
            <a:r>
              <a:rPr lang="en-US" dirty="0" smtClean="0"/>
              <a:t>Microscope Review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Neutrophil and Erythrocytes</a:t>
            </a:r>
            <a:br>
              <a:rPr lang="en-US" dirty="0" smtClean="0"/>
            </a:br>
            <a:r>
              <a:rPr lang="en-US" dirty="0" smtClean="0"/>
              <a:t>WBC’s and RBC’s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WBC’s appear as granular spheres about 12 microns in diameter. Nuclear detail is well defined. </a:t>
            </a:r>
          </a:p>
          <a:p>
            <a:r>
              <a:rPr lang="en-US" dirty="0" smtClean="0"/>
              <a:t>RBC’s appear as pale disks.</a:t>
            </a:r>
            <a:endParaRPr lang="en-US" dirty="0"/>
          </a:p>
        </p:txBody>
      </p:sp>
      <p:pic>
        <p:nvPicPr>
          <p:cNvPr id="6" name="Picture 5" descr="Rbc in wet pr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1" y="3140149"/>
            <a:ext cx="4886324" cy="3184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dirty="0" smtClean="0"/>
              <a:t>White Blood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r>
              <a:rPr lang="en-US" dirty="0" smtClean="0"/>
              <a:t>WBC’s in urine may originate from any part of the renal system. The presence of &gt;5/HPF suggest infection, cystitis or plelonephritis.</a:t>
            </a:r>
          </a:p>
          <a:p>
            <a:r>
              <a:rPr lang="en-US" dirty="0" smtClean="0"/>
              <a:t>Reference Value: &lt;5/HPF</a:t>
            </a:r>
            <a:endParaRPr lang="en-US" dirty="0"/>
          </a:p>
        </p:txBody>
      </p:sp>
      <p:pic>
        <p:nvPicPr>
          <p:cNvPr id="5" name="Picture 4" descr="WBC MTS ur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581400"/>
            <a:ext cx="47625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Red Blood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r>
              <a:rPr lang="en-US" dirty="0" smtClean="0"/>
              <a:t>Large numbers may be present in renal disease, lower urinary tract disease, acute appendicitis, toxic reactions to drugs, or after exercise.</a:t>
            </a:r>
          </a:p>
          <a:p>
            <a:r>
              <a:rPr lang="en-US" dirty="0" smtClean="0"/>
              <a:t>Reference Values: &lt;5/HPF</a:t>
            </a:r>
          </a:p>
          <a:p>
            <a:endParaRPr lang="en-US" dirty="0"/>
          </a:p>
        </p:txBody>
      </p:sp>
      <p:pic>
        <p:nvPicPr>
          <p:cNvPr id="8" name="Picture 7" descr="RBCQ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505200"/>
            <a:ext cx="47625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WBC, RBC, Squamous Epithelial</a:t>
            </a:r>
            <a:endParaRPr lang="en-US" dirty="0"/>
          </a:p>
        </p:txBody>
      </p:sp>
      <p:pic>
        <p:nvPicPr>
          <p:cNvPr id="4" name="Content Placeholder 3" descr="RBC, WBC Squamous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752600"/>
            <a:ext cx="4800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Crystals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Knowledge of urine pH helps with identification of crystals.</a:t>
            </a:r>
          </a:p>
          <a:p>
            <a:r>
              <a:rPr lang="en-US" sz="3600" dirty="0" smtClean="0"/>
              <a:t>Common crystals that occur in normal urine include phosphate, uric acid and oxalates.</a:t>
            </a:r>
          </a:p>
          <a:p>
            <a:r>
              <a:rPr lang="en-US" sz="3600" dirty="0" smtClean="0"/>
              <a:t>Important crystals include: cystine, tyrosine, leucine, sulfonamide, and ampicillin (high dose).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crystal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52400"/>
            <a:ext cx="60960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Amorphous Phosphates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r>
              <a:rPr lang="en-US" dirty="0" smtClean="0"/>
              <a:t>Neutral to alkaline urine</a:t>
            </a:r>
          </a:p>
          <a:p>
            <a:r>
              <a:rPr lang="en-US" dirty="0" smtClean="0"/>
              <a:t>Small brown granules form clumps and adhere to fibers and mucous threads. They dissolve with warmth and addition of acid.</a:t>
            </a:r>
            <a:endParaRPr lang="en-US" dirty="0"/>
          </a:p>
        </p:txBody>
      </p:sp>
      <p:pic>
        <p:nvPicPr>
          <p:cNvPr id="5" name="Picture 4" descr="Pictur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581400"/>
            <a:ext cx="47244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Uric Acid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Acid urine</a:t>
            </a:r>
          </a:p>
          <a:p>
            <a:r>
              <a:rPr lang="en-US" dirty="0" smtClean="0"/>
              <a:t>Commonly yellow brown.</a:t>
            </a:r>
          </a:p>
          <a:p>
            <a:r>
              <a:rPr lang="en-US" dirty="0" smtClean="0"/>
              <a:t>Large variety of shapes</a:t>
            </a:r>
          </a:p>
          <a:p>
            <a:pPr lvl="1"/>
            <a:r>
              <a:rPr lang="en-US" dirty="0" smtClean="0"/>
              <a:t>Rhombic four-sided plates</a:t>
            </a:r>
          </a:p>
          <a:p>
            <a:pPr lvl="1"/>
            <a:r>
              <a:rPr lang="en-US" dirty="0" smtClean="0"/>
              <a:t>Rosettes</a:t>
            </a:r>
          </a:p>
          <a:p>
            <a:pPr lvl="1"/>
            <a:r>
              <a:rPr lang="en-US" dirty="0" smtClean="0"/>
              <a:t>Lemon shapes</a:t>
            </a:r>
            <a:endParaRPr lang="en-US" dirty="0"/>
          </a:p>
          <a:p>
            <a:r>
              <a:rPr lang="en-US" dirty="0" smtClean="0"/>
              <a:t>Large numbers may reflect increased nucleoprotein turn over especially during chemotherapy or from leukemia or lymphoma.</a:t>
            </a:r>
          </a:p>
          <a:p>
            <a:r>
              <a:rPr lang="en-US" dirty="0" smtClean="0"/>
              <a:t>Some evidence of small stones lodged in ureters especially if found with raised serum uric acid.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Uric Acid</a:t>
            </a:r>
            <a:endParaRPr lang="en-US" dirty="0"/>
          </a:p>
        </p:txBody>
      </p:sp>
      <p:pic>
        <p:nvPicPr>
          <p:cNvPr id="4" name="Content Placeholder 3" descr="2Uric Acid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3657600" cy="3657600"/>
          </a:xfrm>
        </p:spPr>
      </p:pic>
      <p:pic>
        <p:nvPicPr>
          <p:cNvPr id="5" name="Picture 4" descr="3Uric Aci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8288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Triple Phosphate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r>
              <a:rPr lang="en-US" dirty="0" smtClean="0"/>
              <a:t>Neutral to alkaline urine</a:t>
            </a:r>
          </a:p>
          <a:p>
            <a:r>
              <a:rPr lang="en-US" dirty="0" smtClean="0"/>
              <a:t>Common form is 3-6 sided prisms or “coffin lids”</a:t>
            </a:r>
          </a:p>
          <a:p>
            <a:r>
              <a:rPr lang="en-US" dirty="0" smtClean="0"/>
              <a:t>Little clinical significance</a:t>
            </a:r>
          </a:p>
          <a:p>
            <a:endParaRPr lang="en-US" dirty="0"/>
          </a:p>
        </p:txBody>
      </p:sp>
      <p:pic>
        <p:nvPicPr>
          <p:cNvPr id="4" name="Picture 3" descr="TriplePh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3276600"/>
            <a:ext cx="3048000" cy="2514600"/>
          </a:xfrm>
          <a:prstGeom prst="rect">
            <a:avLst/>
          </a:prstGeom>
        </p:spPr>
      </p:pic>
      <p:pic>
        <p:nvPicPr>
          <p:cNvPr id="5" name="Picture 4" descr="2Triple Pho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124200"/>
            <a:ext cx="3657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Urine Sediment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Urine sediment is first examined under low power to identify most crystals, casts, squamous cells and other large objects.</a:t>
            </a:r>
          </a:p>
          <a:p>
            <a:r>
              <a:rPr lang="en-US" sz="4000" dirty="0" smtClean="0"/>
              <a:t>Next the examination is carried out at high power to identify crystals, cells, and bacteria.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Tyrosine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Acid urine</a:t>
            </a:r>
          </a:p>
          <a:p>
            <a:r>
              <a:rPr lang="en-US" sz="3600" dirty="0" smtClean="0"/>
              <a:t>Uncommon fine, silky needles that may be arranged in sheaves or clumps.</a:t>
            </a:r>
          </a:p>
          <a:p>
            <a:r>
              <a:rPr lang="en-US" sz="3600" dirty="0" smtClean="0"/>
              <a:t>Colorless or black</a:t>
            </a:r>
          </a:p>
          <a:p>
            <a:r>
              <a:rPr lang="en-US" sz="3600" dirty="0" smtClean="0"/>
              <a:t>Occasionally seen in patients with severe liver disease.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Tyrosine</a:t>
            </a:r>
            <a:endParaRPr lang="en-US" dirty="0"/>
          </a:p>
        </p:txBody>
      </p:sp>
      <p:pic>
        <p:nvPicPr>
          <p:cNvPr id="4" name="Content Placeholder 3" descr="Tyrosine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057400"/>
            <a:ext cx="3657600" cy="3657600"/>
          </a:xfrm>
        </p:spPr>
      </p:pic>
      <p:pic>
        <p:nvPicPr>
          <p:cNvPr id="5" name="Picture 4" descr="Picture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981200"/>
            <a:ext cx="3429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Leucine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Acid urine</a:t>
            </a:r>
          </a:p>
          <a:p>
            <a:r>
              <a:rPr lang="en-US" sz="3600" dirty="0" smtClean="0"/>
              <a:t>Rare, yellow oily appearing spheres with radial and concentric striations</a:t>
            </a:r>
          </a:p>
          <a:p>
            <a:r>
              <a:rPr lang="en-US" sz="3600" dirty="0" smtClean="0"/>
              <a:t>Highly refractive brown spheres with spoke-like striations extending to the periphery.</a:t>
            </a:r>
          </a:p>
          <a:p>
            <a:r>
              <a:rPr lang="en-US" sz="3600" dirty="0" smtClean="0"/>
              <a:t>Occasionally seen in patients with severe liver disease.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Leucine</a:t>
            </a:r>
            <a:endParaRPr lang="en-US" dirty="0"/>
          </a:p>
        </p:txBody>
      </p:sp>
      <p:pic>
        <p:nvPicPr>
          <p:cNvPr id="4" name="Content Placeholder 3" descr="Leuci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133600"/>
            <a:ext cx="3657600" cy="4038600"/>
          </a:xfrm>
        </p:spPr>
      </p:pic>
      <p:pic>
        <p:nvPicPr>
          <p:cNvPr id="5" name="Picture 4" descr="Picture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133600"/>
            <a:ext cx="39624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Bilirubin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US" dirty="0" smtClean="0"/>
              <a:t>Acid urine</a:t>
            </a:r>
          </a:p>
          <a:p>
            <a:r>
              <a:rPr lang="en-US" dirty="0" smtClean="0"/>
              <a:t>Small reddish brown cluster; amorphous needles, rhombic plates, or cubes</a:t>
            </a:r>
          </a:p>
          <a:p>
            <a:r>
              <a:rPr lang="en-US" dirty="0" smtClean="0"/>
              <a:t>Accompanies bile-stained cells</a:t>
            </a:r>
            <a:endParaRPr lang="en-US" dirty="0"/>
          </a:p>
        </p:txBody>
      </p:sp>
      <p:pic>
        <p:nvPicPr>
          <p:cNvPr id="5" name="Picture 4" descr="Bilirub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581400"/>
            <a:ext cx="4267200" cy="2743200"/>
          </a:xfrm>
          <a:prstGeom prst="rect">
            <a:avLst/>
          </a:prstGeom>
        </p:spPr>
      </p:pic>
      <p:pic>
        <p:nvPicPr>
          <p:cNvPr id="10" name="Picture 9" descr="2BILIRUB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5814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Sulfonamide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Acid urine</a:t>
            </a:r>
          </a:p>
          <a:p>
            <a:r>
              <a:rPr lang="en-US" sz="2400" dirty="0" smtClean="0"/>
              <a:t>Rare </a:t>
            </a:r>
          </a:p>
          <a:p>
            <a:r>
              <a:rPr lang="en-US" sz="2400" dirty="0" smtClean="0"/>
              <a:t>Various forms, depends on form of drug</a:t>
            </a:r>
          </a:p>
          <a:p>
            <a:r>
              <a:rPr lang="en-US" sz="2400" dirty="0" smtClean="0"/>
              <a:t>Yellow-brown, occasionally colorless</a:t>
            </a:r>
          </a:p>
          <a:p>
            <a:r>
              <a:rPr lang="en-US" sz="2400" dirty="0" smtClean="0"/>
              <a:t>Resembles sheaves of wheat with central bindings or fan-shaped</a:t>
            </a:r>
            <a:endParaRPr lang="en-US" sz="2400" dirty="0"/>
          </a:p>
        </p:txBody>
      </p:sp>
      <p:pic>
        <p:nvPicPr>
          <p:cNvPr id="4" name="Picture 3" descr="Sul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114800"/>
            <a:ext cx="4876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Calcium Oxalate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Neutral to acid pH urine</a:t>
            </a:r>
          </a:p>
          <a:p>
            <a:r>
              <a:rPr lang="en-US" sz="3600" dirty="0" smtClean="0"/>
              <a:t>Small colorless; resembles envelopes</a:t>
            </a:r>
          </a:p>
          <a:p>
            <a:r>
              <a:rPr lang="en-US" sz="3600" dirty="0" smtClean="0"/>
              <a:t>Smaller than RBC’s</a:t>
            </a:r>
          </a:p>
          <a:p>
            <a:r>
              <a:rPr lang="en-US" sz="3600" dirty="0" smtClean="0"/>
              <a:t>Oval, elliptical or dumbbell forms are less common</a:t>
            </a:r>
          </a:p>
          <a:p>
            <a:r>
              <a:rPr lang="en-US" sz="3600" dirty="0" smtClean="0"/>
              <a:t>May reflect severe chronic renal disease or ethylene glycol or methoxyflurane toxicity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Calcium Oxalate</a:t>
            </a:r>
            <a:endParaRPr lang="en-US" dirty="0"/>
          </a:p>
        </p:txBody>
      </p:sp>
      <p:pic>
        <p:nvPicPr>
          <p:cNvPr id="4" name="Content Placeholder 3" descr="2Ca OX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4495800" cy="4648200"/>
          </a:xfrm>
        </p:spPr>
      </p:pic>
      <p:pic>
        <p:nvPicPr>
          <p:cNvPr id="5" name="Picture 4" descr="calcium_oxa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676400"/>
            <a:ext cx="2743200" cy="2057400"/>
          </a:xfrm>
          <a:prstGeom prst="rect">
            <a:avLst/>
          </a:prstGeom>
        </p:spPr>
      </p:pic>
      <p:pic>
        <p:nvPicPr>
          <p:cNvPr id="6" name="Picture 5" descr="Calcium oxalat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114800"/>
            <a:ext cx="2743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Cystine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r>
              <a:rPr lang="en-US" dirty="0" smtClean="0"/>
              <a:t>Acid urine</a:t>
            </a:r>
          </a:p>
          <a:p>
            <a:r>
              <a:rPr lang="en-US" dirty="0" smtClean="0"/>
              <a:t>Colorless, hexagonal plates, often laminated</a:t>
            </a:r>
          </a:p>
          <a:p>
            <a:r>
              <a:rPr lang="en-US" dirty="0" smtClean="0"/>
              <a:t>Wide variation in size</a:t>
            </a:r>
          </a:p>
          <a:p>
            <a:r>
              <a:rPr lang="en-US" dirty="0" smtClean="0"/>
              <a:t>Found in patients that have cystinuria and may be associated with cystine calculi</a:t>
            </a:r>
            <a:endParaRPr lang="en-US" dirty="0"/>
          </a:p>
        </p:txBody>
      </p:sp>
      <p:pic>
        <p:nvPicPr>
          <p:cNvPr id="4" name="Picture 3" descr="Cyste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267200"/>
            <a:ext cx="3124200" cy="2209800"/>
          </a:xfrm>
          <a:prstGeom prst="rect">
            <a:avLst/>
          </a:prstGeom>
        </p:spPr>
      </p:pic>
      <p:pic>
        <p:nvPicPr>
          <p:cNvPr id="5" name="Picture 4" descr="cyst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267200"/>
            <a:ext cx="3581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Cholesterol Crystals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en-US" dirty="0" smtClean="0"/>
              <a:t>Acid to neutral pH urine</a:t>
            </a:r>
          </a:p>
          <a:p>
            <a:r>
              <a:rPr lang="en-US" dirty="0" smtClean="0"/>
              <a:t>Large, flat, clear rectangular plates or rhomboids, which often have a corner notch</a:t>
            </a:r>
          </a:p>
          <a:p>
            <a:r>
              <a:rPr lang="en-US" dirty="0" smtClean="0"/>
              <a:t>Often accompany fatty casts and oval fat bodies</a:t>
            </a:r>
            <a:endParaRPr lang="en-US" dirty="0"/>
          </a:p>
        </p:txBody>
      </p:sp>
      <p:pic>
        <p:nvPicPr>
          <p:cNvPr id="4" name="Picture 3" descr="Choleste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657600"/>
            <a:ext cx="56642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Epithelial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The occurrence of squamous epithelial cells in urine sediment is quite common and in most instances is indicative of contamination due to improper specimen collection.</a:t>
            </a:r>
          </a:p>
          <a:p>
            <a:r>
              <a:rPr lang="en-US" sz="3600" dirty="0" smtClean="0"/>
              <a:t>Occasionally urine sediment may include other types of epithelial cells such as transitional or renal tubular. The presence of these cells is clinically significant.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Ampicillin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Following large, intravenous doses it appears as long, slender, colorless crystals that aggregate into irregular sheaves</a:t>
            </a:r>
            <a:endParaRPr lang="en-US" dirty="0"/>
          </a:p>
        </p:txBody>
      </p:sp>
      <p:pic>
        <p:nvPicPr>
          <p:cNvPr id="4" name="Picture 3" descr="Ampicil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590800"/>
            <a:ext cx="3581400" cy="3276600"/>
          </a:xfrm>
          <a:prstGeom prst="rect">
            <a:avLst/>
          </a:prstGeom>
        </p:spPr>
      </p:pic>
      <p:pic>
        <p:nvPicPr>
          <p:cNvPr id="5" name="Picture 4" descr="cls_1521_Ampicil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819400"/>
            <a:ext cx="2667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en-US" dirty="0" smtClean="0"/>
              <a:t>Colorless gels from protein in the tubules of nephrons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as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133600"/>
            <a:ext cx="41148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133600"/>
            <a:ext cx="2514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</a:t>
            </a:r>
            <a:r>
              <a:rPr lang="en-US" dirty="0" smtClean="0"/>
              <a:t>: Hyaline cast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B</a:t>
            </a:r>
            <a:r>
              <a:rPr lang="en-US" dirty="0" smtClean="0"/>
              <a:t>: Fatty cast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: Hyaline to finely granular cast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: Cellular cast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</a:t>
            </a:r>
            <a:r>
              <a:rPr lang="en-US" dirty="0" smtClean="0"/>
              <a:t>: Cellular to coarsely granular cast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F</a:t>
            </a:r>
            <a:r>
              <a:rPr lang="en-US" dirty="0" smtClean="0"/>
              <a:t>: Coarsely granular cast</a:t>
            </a:r>
          </a:p>
          <a:p>
            <a:r>
              <a:rPr lang="en-US" b="1" dirty="0" smtClean="0"/>
              <a:t>G</a:t>
            </a:r>
            <a:r>
              <a:rPr lang="en-US" dirty="0" smtClean="0"/>
              <a:t>: Finely granular cast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: Granular to waxy cast</a:t>
            </a:r>
          </a:p>
          <a:p>
            <a:r>
              <a:rPr lang="en-US" b="1" dirty="0" smtClean="0"/>
              <a:t>I</a:t>
            </a:r>
            <a:r>
              <a:rPr lang="en-US" dirty="0" smtClean="0"/>
              <a:t>: Waxy cast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Hyaline 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Most frequently occurring</a:t>
            </a:r>
          </a:p>
          <a:p>
            <a:r>
              <a:rPr lang="en-US" sz="3600" dirty="0" smtClean="0"/>
              <a:t>Colorless, homogenous, transparent with the ends usually rounded</a:t>
            </a:r>
          </a:p>
          <a:p>
            <a:r>
              <a:rPr lang="en-US" sz="3600" dirty="0" smtClean="0"/>
              <a:t>Can be seen in even the mildest renal disease</a:t>
            </a:r>
          </a:p>
          <a:p>
            <a:r>
              <a:rPr lang="en-US" sz="3600" dirty="0" smtClean="0"/>
              <a:t>Sometimes found with exercise, fever, congestive heart failure and diuretic therapy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Hyaline Casts</a:t>
            </a:r>
            <a:endParaRPr lang="en-US" dirty="0"/>
          </a:p>
        </p:txBody>
      </p:sp>
      <p:pic>
        <p:nvPicPr>
          <p:cNvPr id="5" name="Picture 4" descr="Hya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981200"/>
            <a:ext cx="3657600" cy="4114800"/>
          </a:xfrm>
          <a:prstGeom prst="rect">
            <a:avLst/>
          </a:prstGeom>
        </p:spPr>
      </p:pic>
      <p:pic>
        <p:nvPicPr>
          <p:cNvPr id="6" name="Picture 5" descr="Hyaline castQ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4762500" cy="41148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Granular 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smtClean="0"/>
              <a:t>May contain fine or coarse granules, gray or pale yellow in color</a:t>
            </a:r>
          </a:p>
          <a:p>
            <a:r>
              <a:rPr lang="en-US" dirty="0" smtClean="0"/>
              <a:t>Granules represent plasma protein aggregates that pass into the tubules from damaged glomeruli and cellular remnants from WBC’s, RBC’s or damaged renal tubular cells</a:t>
            </a:r>
          </a:p>
          <a:p>
            <a:r>
              <a:rPr lang="en-US" dirty="0" smtClean="0"/>
              <a:t>Almost always indicates significant renal disease</a:t>
            </a:r>
          </a:p>
          <a:p>
            <a:r>
              <a:rPr lang="en-US" dirty="0" smtClean="0"/>
              <a:t>Found in glomerular and tubular diseases and tubular interstitial disease and renal allograft rejection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Granular casts</a:t>
            </a:r>
            <a:endParaRPr lang="en-US" dirty="0"/>
          </a:p>
        </p:txBody>
      </p:sp>
      <p:pic>
        <p:nvPicPr>
          <p:cNvPr id="4" name="Content Placeholder 3" descr="Granular cast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8800"/>
            <a:ext cx="3657600" cy="3657600"/>
          </a:xfrm>
        </p:spPr>
      </p:pic>
      <p:pic>
        <p:nvPicPr>
          <p:cNvPr id="5" name="Picture 4" descr="finelygr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828800"/>
            <a:ext cx="3657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Waxy 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 and stubby with blunt ends that appear broken off</a:t>
            </a:r>
          </a:p>
          <a:p>
            <a:r>
              <a:rPr lang="en-US" dirty="0" smtClean="0"/>
              <a:t>Differ from hyaline in that they are highly refractile</a:t>
            </a:r>
          </a:p>
          <a:p>
            <a:r>
              <a:rPr lang="en-US" dirty="0" smtClean="0"/>
              <a:t>Homogeneously smooth with sharp margins or cracked margins, indicating brittleness</a:t>
            </a:r>
          </a:p>
          <a:p>
            <a:r>
              <a:rPr lang="en-US" dirty="0" smtClean="0"/>
              <a:t>Observed most frequently in patients with renal failure, but also during acute and chronic renal allograft rejection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Waxy cast</a:t>
            </a:r>
            <a:endParaRPr lang="en-US" dirty="0"/>
          </a:p>
        </p:txBody>
      </p:sp>
      <p:pic>
        <p:nvPicPr>
          <p:cNvPr id="4" name="Content Placeholder 3" descr="Waxy cast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28800"/>
            <a:ext cx="2895600" cy="3810000"/>
          </a:xfrm>
        </p:spPr>
      </p:pic>
      <p:pic>
        <p:nvPicPr>
          <p:cNvPr id="5" name="Picture 4" descr="Waxyc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905000"/>
            <a:ext cx="4013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Fatty 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Contain larger numbers of spherical, highly refractile fat droplets of varying size</a:t>
            </a:r>
          </a:p>
          <a:p>
            <a:r>
              <a:rPr lang="en-US" sz="3200" dirty="0" smtClean="0"/>
              <a:t>Material is incorporated into the cast from lipid-laden renal tubular cells</a:t>
            </a:r>
          </a:p>
          <a:p>
            <a:r>
              <a:rPr lang="en-US" sz="3200" dirty="0" smtClean="0"/>
              <a:t>Visible fat droplet is triglycerides of cholesterol esters</a:t>
            </a:r>
          </a:p>
          <a:p>
            <a:r>
              <a:rPr lang="en-US" sz="3200" dirty="0" smtClean="0"/>
              <a:t>Common in heavy proteinuria and are a feature of nephrotic syndrome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Fatty Casts</a:t>
            </a:r>
            <a:endParaRPr lang="en-US" dirty="0"/>
          </a:p>
        </p:txBody>
      </p:sp>
      <p:pic>
        <p:nvPicPr>
          <p:cNvPr id="4" name="Content Placeholder 3" descr="2fatt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3986212" cy="4953000"/>
          </a:xfrm>
        </p:spPr>
      </p:pic>
      <p:pic>
        <p:nvPicPr>
          <p:cNvPr id="5" name="Picture 4" descr="4fat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828800"/>
            <a:ext cx="2590800" cy="1981200"/>
          </a:xfrm>
          <a:prstGeom prst="rect">
            <a:avLst/>
          </a:prstGeom>
        </p:spPr>
      </p:pic>
      <p:pic>
        <p:nvPicPr>
          <p:cNvPr id="6" name="Picture 5" descr="fat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962400"/>
            <a:ext cx="264795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Squamous Epithelial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Not significant</a:t>
            </a:r>
          </a:p>
          <a:p>
            <a:r>
              <a:rPr lang="en-US" sz="3600" dirty="0" smtClean="0"/>
              <a:t>These cells are large and flat, with abundant cytoplasm and small round central nuclei. Their margins are often folded or rolled into cylinders.</a:t>
            </a:r>
          </a:p>
          <a:p>
            <a:r>
              <a:rPr lang="en-US" sz="3600" dirty="0" smtClean="0"/>
              <a:t>May appear singly or in sheets.</a:t>
            </a:r>
          </a:p>
          <a:p>
            <a:r>
              <a:rPr lang="en-US" sz="3600" dirty="0" smtClean="0"/>
              <a:t>Reference Values: 12/lpf  (low power field)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Red Cell 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Predominant cells are intact RBC’s</a:t>
            </a:r>
          </a:p>
          <a:p>
            <a:r>
              <a:rPr lang="en-US" sz="3200" dirty="0" smtClean="0"/>
              <a:t>Brown to almost colorless</a:t>
            </a:r>
          </a:p>
          <a:p>
            <a:r>
              <a:rPr lang="en-US" sz="3200" dirty="0" smtClean="0"/>
              <a:t>Indicates renal hematuria</a:t>
            </a:r>
          </a:p>
          <a:p>
            <a:r>
              <a:rPr lang="en-US" sz="3200" dirty="0" smtClean="0"/>
              <a:t>Diagnostic of glomerular disease or renal parenchymal bleeding</a:t>
            </a:r>
          </a:p>
          <a:p>
            <a:r>
              <a:rPr lang="en-US" sz="3200" dirty="0" smtClean="0"/>
              <a:t>A prerequisite for ID of the RBC cast is that red blood cell outlines are sharply defined in at least part of the cast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Red Cell Cast</a:t>
            </a:r>
            <a:endParaRPr lang="en-US" dirty="0"/>
          </a:p>
        </p:txBody>
      </p:sp>
      <p:pic>
        <p:nvPicPr>
          <p:cNvPr id="4" name="Content Placeholder 3" descr="RBC Cas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209800"/>
            <a:ext cx="3810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WBC 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81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cast may be crowded with cells or have only a few clearly defined cells present</a:t>
            </a:r>
          </a:p>
          <a:p>
            <a:r>
              <a:rPr lang="en-US" sz="3600" dirty="0" smtClean="0"/>
              <a:t>They contain predominately intact segmented neutrophils with cell membranes and nuclei</a:t>
            </a:r>
          </a:p>
          <a:p>
            <a:r>
              <a:rPr lang="en-US" sz="3600" dirty="0" smtClean="0"/>
              <a:t>Associated with neutrophilic exudates and interstitial inflammation present in the kidney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White Cell Cast</a:t>
            </a:r>
            <a:endParaRPr lang="en-US" dirty="0"/>
          </a:p>
        </p:txBody>
      </p:sp>
      <p:pic>
        <p:nvPicPr>
          <p:cNvPr id="4" name="Content Placeholder 3" descr="WBC Cast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628900" y="1905000"/>
            <a:ext cx="3810000" cy="388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Renal Tubular Epithelial Cell 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Epithelial cells within matrix are usually intact and irregularly dispersed or lined up in columns that indicate the sloughing of the epithelium of an entire tubule</a:t>
            </a:r>
          </a:p>
          <a:p>
            <a:r>
              <a:rPr lang="en-US" dirty="0" smtClean="0"/>
              <a:t>The matrix may be scant or difficult to visualize due to overlying cells but it must be present in order to identify a cast.</a:t>
            </a:r>
          </a:p>
          <a:p>
            <a:r>
              <a:rPr lang="en-US" dirty="0" smtClean="0"/>
              <a:t>Seen in urine with acute tubular necrosis, viral disease or exposure to various drugs. May look like a WBC cast.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Tubular Epithelial Cell Cast</a:t>
            </a:r>
            <a:endParaRPr lang="en-US" dirty="0"/>
          </a:p>
        </p:txBody>
      </p:sp>
      <p:pic>
        <p:nvPicPr>
          <p:cNvPr id="4" name="Content Placeholder 3" descr="RTE Cast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3657600" cy="4191000"/>
          </a:xfrm>
        </p:spPr>
      </p:pic>
      <p:pic>
        <p:nvPicPr>
          <p:cNvPr id="5" name="Picture 4" descr="re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33888" y="2271715"/>
            <a:ext cx="4162424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Bacteria</a:t>
            </a:r>
            <a:endParaRPr lang="en-US" dirty="0"/>
          </a:p>
        </p:txBody>
      </p:sp>
      <p:pic>
        <p:nvPicPr>
          <p:cNvPr id="10" name="Content Placeholder 9" descr="BacteriaQ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08225" y="1898650"/>
            <a:ext cx="4762500" cy="3898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Trichomonas Vaginalis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May be present from vaginal infection</a:t>
            </a:r>
          </a:p>
          <a:p>
            <a:r>
              <a:rPr lang="en-US" dirty="0" smtClean="0"/>
              <a:t>This protozoa should be searched for immediately since motility is helpful in making the appropriate identification</a:t>
            </a:r>
            <a:endParaRPr lang="en-US" dirty="0"/>
          </a:p>
        </p:txBody>
      </p:sp>
      <p:pic>
        <p:nvPicPr>
          <p:cNvPr id="7" name="Picture 6" descr="Trichomonas M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505200"/>
            <a:ext cx="5029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Yeast and budding yeast</a:t>
            </a:r>
            <a:endParaRPr lang="en-US" dirty="0"/>
          </a:p>
        </p:txBody>
      </p:sp>
      <p:pic>
        <p:nvPicPr>
          <p:cNvPr id="8" name="Content Placeholder 7" descr="Budding yeast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57400"/>
            <a:ext cx="47244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Yeast with Hyphae</a:t>
            </a:r>
            <a:endParaRPr lang="en-US" dirty="0"/>
          </a:p>
        </p:txBody>
      </p:sp>
      <p:pic>
        <p:nvPicPr>
          <p:cNvPr id="9" name="Content Placeholder 8" descr="YeastQ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08225" y="1917700"/>
            <a:ext cx="4762500" cy="386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Squamous Epithelial Cells</a:t>
            </a:r>
            <a:endParaRPr lang="en-US" dirty="0"/>
          </a:p>
        </p:txBody>
      </p:sp>
      <p:pic>
        <p:nvPicPr>
          <p:cNvPr id="5" name="Picture 4" descr="q5-squ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3657600" cy="3657600"/>
          </a:xfrm>
          <a:prstGeom prst="rect">
            <a:avLst/>
          </a:prstGeom>
        </p:spPr>
      </p:pic>
      <p:pic>
        <p:nvPicPr>
          <p:cNvPr id="7" name="Picture 6" descr="More squamo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05000"/>
            <a:ext cx="3581400" cy="3657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Fiber</a:t>
            </a:r>
            <a:endParaRPr lang="en-US" dirty="0"/>
          </a:p>
        </p:txBody>
      </p:sp>
      <p:pic>
        <p:nvPicPr>
          <p:cNvPr id="4" name="Content Placeholder 3" descr="q4-fiber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905000"/>
            <a:ext cx="44958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Vaginal Wet Prep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uw_exam_256k.ram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PPM Test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written procedure is required for each PPM test performed</a:t>
            </a:r>
          </a:p>
          <a:p>
            <a:r>
              <a:rPr lang="en-US" sz="4000" dirty="0" smtClean="0"/>
              <a:t>Approved PPM test procedures are located on the Hopkins Policy Online Clinical Manuals, Pathology Volume 1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Saline and KOH Wet Preps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Specimen is a swab of vaginal mucosa or vaginal pool</a:t>
            </a:r>
          </a:p>
          <a:p>
            <a:r>
              <a:rPr lang="en-US" sz="2400" dirty="0" smtClean="0"/>
              <a:t>Specimens should be tested with pH paper before being placed in saline</a:t>
            </a:r>
          </a:p>
          <a:p>
            <a:r>
              <a:rPr lang="en-US" sz="2400" dirty="0" smtClean="0"/>
              <a:t>Swabs should be placed into tubes containing 0.5-1.0 ml sterile saline, then resealed</a:t>
            </a:r>
          </a:p>
          <a:p>
            <a:r>
              <a:rPr lang="en-US" sz="2400" dirty="0" smtClean="0"/>
              <a:t>Tubes should be properly labeled</a:t>
            </a:r>
          </a:p>
          <a:p>
            <a:r>
              <a:rPr lang="en-US" sz="2400" dirty="0" smtClean="0"/>
              <a:t>Specimens should not be refrigerated</a:t>
            </a:r>
          </a:p>
          <a:p>
            <a:r>
              <a:rPr lang="en-US" sz="2400" dirty="0" smtClean="0"/>
              <a:t>Specimens should be examined as soon as possible after collection</a:t>
            </a:r>
          </a:p>
          <a:p>
            <a:r>
              <a:rPr lang="en-US" sz="2400" dirty="0" smtClean="0"/>
              <a:t>If many epithelial cells are seen, a KOH preparation should be done to determine the presence or absence of yeast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Interpretation of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1600200"/>
          <a:ext cx="84582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676400"/>
                <a:gridCol w="1371600"/>
                <a:gridCol w="2133600"/>
                <a:gridCol w="2133600"/>
              </a:tblGrid>
              <a:tr h="80442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Bacterial</a:t>
                      </a:r>
                    </a:p>
                    <a:p>
                      <a:pPr algn="ctr"/>
                      <a:r>
                        <a:rPr lang="en-US" dirty="0" smtClean="0"/>
                        <a:t>Vaginosis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Trichomonas</a:t>
                      </a:r>
                    </a:p>
                    <a:p>
                      <a:pPr algn="ctr"/>
                      <a:r>
                        <a:rPr lang="en-US" dirty="0" smtClean="0"/>
                        <a:t>Vaginitis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Vaginal</a:t>
                      </a:r>
                    </a:p>
                    <a:p>
                      <a:pPr algn="ctr"/>
                      <a:r>
                        <a:rPr lang="en-US" dirty="0" smtClean="0"/>
                        <a:t>Candidiasos</a:t>
                      </a:r>
                      <a:endParaRPr lang="en-US" dirty="0"/>
                    </a:p>
                  </a:txBody>
                  <a:tcPr/>
                </a:tc>
              </a:tr>
              <a:tr h="4660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3.8-4.2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&lt;</a:t>
                      </a:r>
                      <a:r>
                        <a:rPr lang="en-US" u="none" dirty="0" smtClean="0"/>
                        <a:t> 4.5</a:t>
                      </a:r>
                      <a:endParaRPr lang="en-US" u="sng" dirty="0"/>
                    </a:p>
                  </a:txBody>
                  <a:tcPr/>
                </a:tc>
              </a:tr>
              <a:tr h="4660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‘Whiff”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</a:tr>
              <a:tr h="1838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Lactobacilli</a:t>
                      </a:r>
                    </a:p>
                    <a:p>
                      <a:pPr algn="ctr"/>
                      <a:r>
                        <a:rPr lang="en-US" dirty="0" smtClean="0"/>
                        <a:t>Epithelial</a:t>
                      </a:r>
                      <a:r>
                        <a:rPr lang="en-US" baseline="0" dirty="0" smtClean="0"/>
                        <a:t> cells</a:t>
                      </a:r>
                    </a:p>
                    <a:p>
                      <a:pPr algn="ctr"/>
                      <a:r>
                        <a:rPr lang="en-US" baseline="0" dirty="0" smtClean="0"/>
                        <a:t>WBC: 2+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Clue cells</a:t>
                      </a:r>
                    </a:p>
                    <a:p>
                      <a:pPr algn="ctr"/>
                      <a:r>
                        <a:rPr lang="en-US" dirty="0" smtClean="0"/>
                        <a:t>WBC:</a:t>
                      </a:r>
                      <a:r>
                        <a:rPr lang="en-US" baseline="0" dirty="0" smtClean="0"/>
                        <a:t> 2+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Motile Trichomonads</a:t>
                      </a:r>
                    </a:p>
                    <a:p>
                      <a:pPr algn="ctr"/>
                      <a:r>
                        <a:rPr lang="en-US" dirty="0" smtClean="0"/>
                        <a:t>WBC:</a:t>
                      </a:r>
                      <a:r>
                        <a:rPr lang="en-US" baseline="0" dirty="0" smtClean="0"/>
                        <a:t> 2+ to 4+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Budding yeast,</a:t>
                      </a:r>
                    </a:p>
                    <a:p>
                      <a:pPr algn="ctr"/>
                      <a:r>
                        <a:rPr lang="en-US" dirty="0" smtClean="0"/>
                        <a:t>Pseudohyphae</a:t>
                      </a:r>
                    </a:p>
                    <a:p>
                      <a:pPr algn="ctr"/>
                      <a:r>
                        <a:rPr lang="en-US" dirty="0" smtClean="0"/>
                        <a:t>Large clumps of epithelial cells</a:t>
                      </a:r>
                    </a:p>
                    <a:p>
                      <a:pPr algn="ctr"/>
                      <a:r>
                        <a:rPr lang="en-US" dirty="0" smtClean="0"/>
                        <a:t>WBC: 3+ to 4+</a:t>
                      </a:r>
                      <a:endParaRPr lang="en-US" dirty="0"/>
                    </a:p>
                  </a:txBody>
                  <a:tcPr/>
                </a:tc>
              </a:tr>
              <a:tr h="1149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Budding yeast,</a:t>
                      </a:r>
                    </a:p>
                    <a:p>
                      <a:pPr algn="ctr"/>
                      <a:r>
                        <a:rPr lang="en-US" dirty="0" smtClean="0"/>
                        <a:t>Pseudohyphae present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Documentation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Providers shall use the same terminology, reporting format and reference (normal) values.</a:t>
            </a:r>
          </a:p>
          <a:p>
            <a:r>
              <a:rPr lang="en-US" sz="3600" dirty="0" smtClean="0"/>
              <a:t>Documentation in the clinical record shall be filed promptly and include the date, time, result and name of the individual who performed the test.</a:t>
            </a:r>
          </a:p>
          <a:p>
            <a:r>
              <a:rPr lang="en-US" sz="3600" dirty="0" smtClean="0"/>
              <a:t>The specimen source shall be identified on the report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Saline Wet Prep</a:t>
            </a:r>
            <a:br>
              <a:rPr lang="en-US" dirty="0" smtClean="0"/>
            </a:br>
            <a:r>
              <a:rPr lang="en-US" dirty="0" smtClean="0"/>
              <a:t>Results Reporting Format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3400" y="1752596"/>
          <a:ext cx="8153400" cy="4114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825"/>
                <a:gridCol w="3533775"/>
                <a:gridCol w="2717800"/>
              </a:tblGrid>
              <a:tr h="532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Reported</a:t>
                      </a:r>
                      <a:r>
                        <a:rPr lang="en-US" baseline="0" dirty="0" smtClean="0"/>
                        <a:t>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 Range</a:t>
                      </a:r>
                      <a:endParaRPr lang="en-US" dirty="0"/>
                    </a:p>
                  </a:txBody>
                  <a:tcPr/>
                </a:tc>
              </a:tr>
              <a:tr h="532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#/ hpf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0-5/hpf</a:t>
                      </a:r>
                      <a:endParaRPr lang="en-US" dirty="0"/>
                    </a:p>
                  </a:txBody>
                  <a:tcPr/>
                </a:tc>
              </a:tr>
              <a:tr h="532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Clue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#/hpf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919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#/hpf</a:t>
                      </a:r>
                    </a:p>
                    <a:p>
                      <a:pPr algn="ctr"/>
                      <a:r>
                        <a:rPr lang="en-US" dirty="0" smtClean="0"/>
                        <a:t>(Note cell type; clumping present)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Squamous Epithelial</a:t>
                      </a:r>
                      <a:endParaRPr lang="en-US" dirty="0"/>
                    </a:p>
                  </a:txBody>
                  <a:tcPr/>
                </a:tc>
              </a:tr>
              <a:tr h="532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#/hpf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Predominant:</a:t>
                      </a:r>
                      <a:r>
                        <a:rPr lang="en-US" baseline="0" dirty="0" smtClean="0"/>
                        <a:t> Lactobacilli</a:t>
                      </a:r>
                      <a:endParaRPr lang="en-US" dirty="0"/>
                    </a:p>
                  </a:txBody>
                  <a:tcPr/>
                </a:tc>
              </a:tr>
              <a:tr h="532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Trichonomads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#/hpf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5325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#/hpf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&lt;1/ 10 hpf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KOH Prep</a:t>
            </a:r>
            <a:br>
              <a:rPr lang="en-US" dirty="0" smtClean="0"/>
            </a:br>
            <a:r>
              <a:rPr lang="en-US" dirty="0" smtClean="0"/>
              <a:t>Results Reporting Format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225"/>
                <a:gridCol w="3581400"/>
                <a:gridCol w="1981200"/>
                <a:gridCol w="1679575"/>
              </a:tblGrid>
              <a:tr h="544167"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Reported</a:t>
                      </a:r>
                      <a:r>
                        <a:rPr lang="en-US" baseline="0" dirty="0" smtClean="0"/>
                        <a:t>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Range</a:t>
                      </a:r>
                    </a:p>
                  </a:txBody>
                  <a:tcPr/>
                </a:tc>
              </a:tr>
              <a:tr h="536713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Whiff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Odor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</a:tr>
              <a:tr h="536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“Fishy” Amine Odor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9248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KOH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Trichonomads, Clue cells, Yeast/Pseudohyphae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US" dirty="0"/>
                    </a:p>
                  </a:txBody>
                  <a:tcPr/>
                </a:tc>
              </a:tr>
              <a:tr h="872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Presence of yeast/pseudohyphae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Trichomonas, epithelial cell and yeast</a:t>
            </a:r>
            <a:endParaRPr lang="en-US" dirty="0"/>
          </a:p>
        </p:txBody>
      </p:sp>
      <p:pic>
        <p:nvPicPr>
          <p:cNvPr id="14" name="Picture 13" descr="vagtrichQ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3810000" cy="2362200"/>
          </a:xfrm>
          <a:prstGeom prst="rect">
            <a:avLst/>
          </a:prstGeom>
        </p:spPr>
      </p:pic>
      <p:pic>
        <p:nvPicPr>
          <p:cNvPr id="17" name="Picture 16" descr="vagyeastQ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209800"/>
            <a:ext cx="4114800" cy="3886200"/>
          </a:xfrm>
          <a:prstGeom prst="rect">
            <a:avLst/>
          </a:prstGeom>
        </p:spPr>
      </p:pic>
      <p:pic>
        <p:nvPicPr>
          <p:cNvPr id="21" name="Content Placeholder 20" descr="vagSquamousQ2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533400" y="4191000"/>
            <a:ext cx="3810000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Clue Cell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38800" y="2133600"/>
            <a:ext cx="3124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Bacterial vaginosis is the most common type of vaginal infection and can sometimes be detected by the presence of “clue cells.” Clue cells are</a:t>
            </a:r>
          </a:p>
          <a:p>
            <a:r>
              <a:rPr lang="en-US" sz="2400" dirty="0" smtClean="0"/>
              <a:t>epithelial cells entirely covered with bacteria giving the cell a “furlike”appearance.</a:t>
            </a:r>
            <a:endParaRPr lang="en-US" sz="2400" dirty="0"/>
          </a:p>
        </p:txBody>
      </p:sp>
      <p:pic>
        <p:nvPicPr>
          <p:cNvPr id="15" name="Content Placeholder 14" descr="Clue cell MTS wet pre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81200"/>
            <a:ext cx="47625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Transitional Epithelial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presence of large clumps of these cells suggest possible transitional cell carcinoma and a cytological examination may be indicated.</a:t>
            </a:r>
            <a:endParaRPr lang="en-US" dirty="0"/>
          </a:p>
        </p:txBody>
      </p:sp>
      <p:pic>
        <p:nvPicPr>
          <p:cNvPr id="4" name="Picture 3" descr="tr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1242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Microscope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Specimens are placed on a glass slide with a cover slip</a:t>
            </a:r>
          </a:p>
          <a:p>
            <a:r>
              <a:rPr lang="en-US" sz="2400" dirty="0" smtClean="0"/>
              <a:t>Cover slipped slides should only be viewed using the low or high power objective with subdued light</a:t>
            </a:r>
          </a:p>
          <a:p>
            <a:r>
              <a:rPr lang="en-US" sz="2400" u="sng" dirty="0" smtClean="0"/>
              <a:t>NEVER</a:t>
            </a:r>
            <a:r>
              <a:rPr lang="en-US" sz="2400" dirty="0" smtClean="0"/>
              <a:t> use the oil immersion objective to examine a wet specimen</a:t>
            </a:r>
          </a:p>
          <a:p>
            <a:r>
              <a:rPr lang="en-US" sz="2400" dirty="0" smtClean="0"/>
              <a:t>Scan the specimen under low power first.</a:t>
            </a:r>
          </a:p>
          <a:p>
            <a:r>
              <a:rPr lang="en-US" sz="2400" dirty="0" smtClean="0"/>
              <a:t>When you find an area of interest , switch to the high dry objective for a closer look.</a:t>
            </a:r>
          </a:p>
          <a:p>
            <a:r>
              <a:rPr lang="en-US" sz="2400" dirty="0" smtClean="0"/>
              <a:t>Examine at least 10 fields, continually adjusting the fine focus</a:t>
            </a:r>
          </a:p>
          <a:p>
            <a:r>
              <a:rPr lang="en-US" sz="2400" dirty="0" smtClean="0"/>
              <a:t>Dispose of slide in a sharps disposal container.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Microscope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Microscope should be kept covered when not in use.</a:t>
            </a:r>
          </a:p>
          <a:p>
            <a:r>
              <a:rPr lang="en-US" dirty="0" smtClean="0"/>
              <a:t>Clean the objective lenses, eyepieces and condenser daily , or after each use.</a:t>
            </a:r>
          </a:p>
          <a:p>
            <a:r>
              <a:rPr lang="en-US" dirty="0" smtClean="0"/>
              <a:t>Use a high quality lens paper that has been slightly dampened with an approved lens cleaner.</a:t>
            </a:r>
          </a:p>
          <a:p>
            <a:r>
              <a:rPr lang="en-US" u="sng" dirty="0" smtClean="0"/>
              <a:t>NEVER</a:t>
            </a:r>
            <a:r>
              <a:rPr lang="en-US" dirty="0" smtClean="0"/>
              <a:t> use alcohol, xylene, kleenex, Kimwipes or cotton swabs or gauze</a:t>
            </a:r>
          </a:p>
          <a:p>
            <a:r>
              <a:rPr lang="en-US" dirty="0" smtClean="0"/>
              <a:t>An annual service inspection and thorough cleaning by a technical representative is required.</a:t>
            </a:r>
          </a:p>
          <a:p>
            <a:r>
              <a:rPr lang="en-US" dirty="0" smtClean="0"/>
              <a:t>Documentation of Equipment Maintenance is required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Training and Competency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Credentialed testers are required to have documented initial training and competency for each test they are authorized to perform.</a:t>
            </a:r>
          </a:p>
          <a:p>
            <a:r>
              <a:rPr lang="en-US" sz="2400" dirty="0" smtClean="0"/>
              <a:t>Semi-annual competency assessment is required for all testing personnel</a:t>
            </a:r>
          </a:p>
          <a:p>
            <a:r>
              <a:rPr lang="en-US" sz="2400" dirty="0" smtClean="0"/>
              <a:t>Providers are notified by e-mail with specific instructions on accession and deadline of tests.</a:t>
            </a:r>
          </a:p>
          <a:p>
            <a:r>
              <a:rPr lang="en-US" sz="2400" dirty="0" smtClean="0"/>
              <a:t>Acceptable performance: Score of </a:t>
            </a:r>
            <a:r>
              <a:rPr lang="en-US" sz="2400" u="sng" dirty="0" smtClean="0"/>
              <a:t>&gt;</a:t>
            </a:r>
            <a:r>
              <a:rPr lang="en-US" sz="2400" dirty="0" smtClean="0"/>
              <a:t> 80%</a:t>
            </a:r>
          </a:p>
          <a:p>
            <a:r>
              <a:rPr lang="en-US" sz="2400" dirty="0" smtClean="0"/>
              <a:t>Unacceptable performance: Score &lt; 80% or failure to participate</a:t>
            </a:r>
          </a:p>
          <a:p>
            <a:r>
              <a:rPr lang="en-US" sz="2400" dirty="0" smtClean="0"/>
              <a:t>Failure requires documented retraining and retesting prior to resumption of testing.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Renal Tubular Epithelial Cells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dirty="0" smtClean="0"/>
              <a:t>Small numbers may be seen in the normal urine, reflecting the normal sloughing of aging cells. </a:t>
            </a:r>
          </a:p>
          <a:p>
            <a:pPr lvl="1"/>
            <a:r>
              <a:rPr lang="en-US" sz="3200" dirty="0" smtClean="0"/>
              <a:t>Epithelial cells measure 12-20 microns and are identified by their characteristic cubodial or oblong shape and large, usually eccentric nucleus. </a:t>
            </a:r>
          </a:p>
          <a:p>
            <a:pPr lvl="1"/>
            <a:r>
              <a:rPr lang="en-US" sz="3200" dirty="0" smtClean="0"/>
              <a:t>An increased number may indicate tubular damage or necrosis.</a:t>
            </a:r>
          </a:p>
          <a:p>
            <a:pPr lvl="1"/>
            <a:r>
              <a:rPr lang="en-US" sz="3200" dirty="0" smtClean="0"/>
              <a:t>Reference Value: Rare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Tubular Epithelial Cells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133600"/>
            <a:ext cx="3809999" cy="3505200"/>
          </a:xfrm>
        </p:spPr>
      </p:pic>
      <p:pic>
        <p:nvPicPr>
          <p:cNvPr id="5" name="Picture 4" descr="q6en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133600"/>
            <a:ext cx="3657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Squamous, Transitional &amp; Renal</a:t>
            </a:r>
            <a:br>
              <a:rPr lang="en-US" dirty="0" smtClean="0"/>
            </a:br>
            <a:r>
              <a:rPr lang="en-US" dirty="0" smtClean="0"/>
              <a:t>Epithelial Cells</a:t>
            </a:r>
            <a:endParaRPr lang="en-US" dirty="0"/>
          </a:p>
        </p:txBody>
      </p:sp>
      <p:pic>
        <p:nvPicPr>
          <p:cNvPr id="4" name="Content Placeholder 3" descr="All3 epi cell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16713" y="1600200"/>
            <a:ext cx="2945524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670</TotalTime>
  <Words>1783</Words>
  <Application>Microsoft Office PowerPoint</Application>
  <PresentationFormat>On-screen Show (4:3)</PresentationFormat>
  <Paragraphs>276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Median</vt:lpstr>
      <vt:lpstr>Provider Performed Microscopy Refresher Course</vt:lpstr>
      <vt:lpstr>Urine Sediment</vt:lpstr>
      <vt:lpstr>Epithelial Cells</vt:lpstr>
      <vt:lpstr>Squamous Epithelial Cells</vt:lpstr>
      <vt:lpstr>Squamous Epithelial Cells</vt:lpstr>
      <vt:lpstr>Transitional Epithelial Cells</vt:lpstr>
      <vt:lpstr>Renal Tubular Epithelial Cells </vt:lpstr>
      <vt:lpstr>Renal Tubular Epithelial Cells</vt:lpstr>
      <vt:lpstr>Squamous, Transitional &amp; Renal Epithelial Cells</vt:lpstr>
      <vt:lpstr>Neutrophil and Erythrocytes WBC’s and RBC’s</vt:lpstr>
      <vt:lpstr>White Blood Cell</vt:lpstr>
      <vt:lpstr>Red Blood Cell</vt:lpstr>
      <vt:lpstr>WBC, RBC, Squamous Epithelial</vt:lpstr>
      <vt:lpstr>Crystals</vt:lpstr>
      <vt:lpstr>Slide 15</vt:lpstr>
      <vt:lpstr>Amorphous Phosphates</vt:lpstr>
      <vt:lpstr>Uric Acid</vt:lpstr>
      <vt:lpstr>Uric Acid</vt:lpstr>
      <vt:lpstr>Triple Phosphate </vt:lpstr>
      <vt:lpstr>Tyrosine</vt:lpstr>
      <vt:lpstr>Tyrosine</vt:lpstr>
      <vt:lpstr>Leucine</vt:lpstr>
      <vt:lpstr>Leucine</vt:lpstr>
      <vt:lpstr>Bilirubin</vt:lpstr>
      <vt:lpstr>Sulfonamide</vt:lpstr>
      <vt:lpstr>Calcium Oxalate</vt:lpstr>
      <vt:lpstr>Calcium Oxalate</vt:lpstr>
      <vt:lpstr>Cystine</vt:lpstr>
      <vt:lpstr>Cholesterol Crystals</vt:lpstr>
      <vt:lpstr>Ampicillin </vt:lpstr>
      <vt:lpstr>Casts</vt:lpstr>
      <vt:lpstr>Hyaline Casts</vt:lpstr>
      <vt:lpstr>Hyaline Casts</vt:lpstr>
      <vt:lpstr>Granular Casts</vt:lpstr>
      <vt:lpstr>Granular casts</vt:lpstr>
      <vt:lpstr>Waxy cast</vt:lpstr>
      <vt:lpstr>Waxy cast</vt:lpstr>
      <vt:lpstr>Fatty Cast</vt:lpstr>
      <vt:lpstr>Fatty Casts</vt:lpstr>
      <vt:lpstr>Red Cell Cast</vt:lpstr>
      <vt:lpstr>Red Cell Cast</vt:lpstr>
      <vt:lpstr>WBC Cast</vt:lpstr>
      <vt:lpstr>White Cell Cast</vt:lpstr>
      <vt:lpstr>Renal Tubular Epithelial Cell Cast</vt:lpstr>
      <vt:lpstr>Renal Tubular Epithelial Cell Cast</vt:lpstr>
      <vt:lpstr>Bacteria</vt:lpstr>
      <vt:lpstr>Trichomonas Vaginalis</vt:lpstr>
      <vt:lpstr>Yeast and budding yeast</vt:lpstr>
      <vt:lpstr>Yeast with Hyphae</vt:lpstr>
      <vt:lpstr>Fiber</vt:lpstr>
      <vt:lpstr>Vaginal Wet Prep Video</vt:lpstr>
      <vt:lpstr>PPM Test Procedures</vt:lpstr>
      <vt:lpstr>Saline and KOH Wet Preps</vt:lpstr>
      <vt:lpstr>Interpretation of Results</vt:lpstr>
      <vt:lpstr>Documentation of Results</vt:lpstr>
      <vt:lpstr>Saline Wet Prep Results Reporting Format</vt:lpstr>
      <vt:lpstr>KOH Prep Results Reporting Format</vt:lpstr>
      <vt:lpstr>Trichomonas, epithelial cell and yeast</vt:lpstr>
      <vt:lpstr>Clue Cell</vt:lpstr>
      <vt:lpstr>Microscope Review</vt:lpstr>
      <vt:lpstr>Microscope Maintenance</vt:lpstr>
      <vt:lpstr>Training and Competency Assessment</vt:lpstr>
    </vt:vector>
  </TitlesOfParts>
  <Company>JHMI Department of Pathology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Performed Microscopy Training</dc:title>
  <dc:creator>Administrator</dc:creator>
  <cp:lastModifiedBy>Administrator</cp:lastModifiedBy>
  <cp:revision>73</cp:revision>
  <dcterms:created xsi:type="dcterms:W3CDTF">2009-09-28T13:59:58Z</dcterms:created>
  <dcterms:modified xsi:type="dcterms:W3CDTF">2009-11-24T15:54:00Z</dcterms:modified>
</cp:coreProperties>
</file>