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56" r:id="rId2"/>
    <p:sldId id="257" r:id="rId3"/>
    <p:sldId id="258" r:id="rId4"/>
    <p:sldId id="259" r:id="rId5"/>
    <p:sldId id="260" r:id="rId6"/>
    <p:sldId id="261" r:id="rId7"/>
    <p:sldId id="262" r:id="rId8"/>
    <p:sldId id="264" r:id="rId9"/>
    <p:sldId id="265" r:id="rId10"/>
    <p:sldId id="266" r:id="rId11"/>
    <p:sldId id="263" r:id="rId12"/>
    <p:sldId id="267" r:id="rId13"/>
    <p:sldId id="268" r:id="rId14"/>
    <p:sldId id="269" r:id="rId15"/>
    <p:sldId id="271" r:id="rId16"/>
    <p:sldId id="272" r:id="rId17"/>
    <p:sldId id="270" r:id="rId18"/>
    <p:sldId id="279" r:id="rId19"/>
    <p:sldId id="273" r:id="rId20"/>
    <p:sldId id="274" r:id="rId21"/>
    <p:sldId id="277" r:id="rId22"/>
    <p:sldId id="275" r:id="rId23"/>
  </p:sldIdLst>
  <p:sldSz cx="9144000" cy="6858000" type="screen4x3"/>
  <p:notesSz cx="6858000" cy="9144000"/>
  <p:custDataLst>
    <p:tags r:id="rId2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3CA3062-D525-4F07-9FDE-425DAEFFBD62}" v="9" dt="2025-04-04T19:39:28.50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8" d="100"/>
          <a:sy n="78" d="100"/>
        </p:scale>
        <p:origin x="1320" y="78"/>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eeman, Alkico P." userId="34c524bc-eaaf-45e4-addb-dd405c602e94" providerId="ADAL" clId="{93CA3062-D525-4F07-9FDE-425DAEFFBD62}"/>
    <pc:docChg chg="mod modSld">
      <pc:chgData name="Freeman, Alkico P." userId="34c524bc-eaaf-45e4-addb-dd405c602e94" providerId="ADAL" clId="{93CA3062-D525-4F07-9FDE-425DAEFFBD62}" dt="2025-04-04T19:42:40.800" v="9"/>
      <pc:docMkLst>
        <pc:docMk/>
      </pc:docMkLst>
      <pc:sldChg chg="modSp">
        <pc:chgData name="Freeman, Alkico P." userId="34c524bc-eaaf-45e4-addb-dd405c602e94" providerId="ADAL" clId="{93CA3062-D525-4F07-9FDE-425DAEFFBD62}" dt="2025-04-04T19:39:28.505" v="8" actId="20577"/>
        <pc:sldMkLst>
          <pc:docMk/>
          <pc:sldMk cId="1303359755" sldId="264"/>
        </pc:sldMkLst>
        <pc:spChg chg="mod">
          <ac:chgData name="Freeman, Alkico P." userId="34c524bc-eaaf-45e4-addb-dd405c602e94" providerId="ADAL" clId="{93CA3062-D525-4F07-9FDE-425DAEFFBD62}" dt="2025-04-04T19:39:28.505" v="8" actId="20577"/>
          <ac:spMkLst>
            <pc:docMk/>
            <pc:sldMk cId="1303359755" sldId="264"/>
            <ac:spMk id="10"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49BDCB-4004-428B-A454-B2E86A66543E}" type="datetimeFigureOut">
              <a:rPr lang="en-US" smtClean="0"/>
              <a:pPr/>
              <a:t>4/4/2025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A7973A-3432-4D2A-B2F8-D2F261224CD3}" type="slidenum">
              <a:rPr lang="en-US" smtClean="0"/>
              <a:pPr/>
              <a:t>‹#›</a:t>
            </a:fld>
            <a:endParaRPr lang="en-US"/>
          </a:p>
        </p:txBody>
      </p:sp>
    </p:spTree>
    <p:extLst>
      <p:ext uri="{BB962C8B-B14F-4D97-AF65-F5344CB8AC3E}">
        <p14:creationId xmlns:p14="http://schemas.microsoft.com/office/powerpoint/2010/main" val="585801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dirty="0">
                <a:solidFill>
                  <a:schemeClr val="tx1"/>
                </a:solidFill>
                <a:latin typeface="Times New Roman" pitchFamily="18" charset="0"/>
              </a:rPr>
              <a:t>Overton Brooks - VAMC</a:t>
            </a:r>
          </a:p>
          <a:p>
            <a:endParaRPr lang="en-US" dirty="0"/>
          </a:p>
        </p:txBody>
      </p:sp>
      <p:sp>
        <p:nvSpPr>
          <p:cNvPr id="4" name="Slide Number Placeholder 3"/>
          <p:cNvSpPr>
            <a:spLocks noGrp="1"/>
          </p:cNvSpPr>
          <p:nvPr>
            <p:ph type="sldNum" sz="quarter" idx="10"/>
          </p:nvPr>
        </p:nvSpPr>
        <p:spPr/>
        <p:txBody>
          <a:bodyPr/>
          <a:lstStyle/>
          <a:p>
            <a:fld id="{C0A7973A-3432-4D2A-B2F8-D2F261224CD3}" type="slidenum">
              <a:rPr lang="en-US" smtClean="0"/>
              <a:pPr/>
              <a:t>1</a:t>
            </a:fld>
            <a:endParaRPr lang="en-US" dirty="0"/>
          </a:p>
        </p:txBody>
      </p:sp>
    </p:spTree>
    <p:extLst>
      <p:ext uri="{BB962C8B-B14F-4D97-AF65-F5344CB8AC3E}">
        <p14:creationId xmlns:p14="http://schemas.microsoft.com/office/powerpoint/2010/main" val="33844928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opened box of strips must be label with QC date and performed.</a:t>
            </a:r>
          </a:p>
        </p:txBody>
      </p:sp>
      <p:sp>
        <p:nvSpPr>
          <p:cNvPr id="4" name="Slide Number Placeholder 3"/>
          <p:cNvSpPr>
            <a:spLocks noGrp="1"/>
          </p:cNvSpPr>
          <p:nvPr>
            <p:ph type="sldNum" sz="quarter" idx="5"/>
          </p:nvPr>
        </p:nvSpPr>
        <p:spPr/>
        <p:txBody>
          <a:bodyPr/>
          <a:lstStyle/>
          <a:p>
            <a:fld id="{C0A7973A-3432-4D2A-B2F8-D2F261224CD3}" type="slidenum">
              <a:rPr lang="en-US" smtClean="0"/>
              <a:pPr/>
              <a:t>2</a:t>
            </a:fld>
            <a:endParaRPr lang="en-US" dirty="0"/>
          </a:p>
        </p:txBody>
      </p:sp>
    </p:spTree>
    <p:extLst>
      <p:ext uri="{BB962C8B-B14F-4D97-AF65-F5344CB8AC3E}">
        <p14:creationId xmlns:p14="http://schemas.microsoft.com/office/powerpoint/2010/main" val="36499271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Open the set of Controls, label with 3-month </a:t>
            </a:r>
            <a:r>
              <a:rPr lang="en-US" dirty="0" err="1"/>
              <a:t>Dicard</a:t>
            </a:r>
            <a:r>
              <a:rPr lang="en-US" dirty="0"/>
              <a:t> dating, discard as a set.</a:t>
            </a:r>
          </a:p>
        </p:txBody>
      </p:sp>
      <p:sp>
        <p:nvSpPr>
          <p:cNvPr id="4" name="Slide Number Placeholder 3"/>
          <p:cNvSpPr>
            <a:spLocks noGrp="1"/>
          </p:cNvSpPr>
          <p:nvPr>
            <p:ph type="sldNum" sz="quarter" idx="5"/>
          </p:nvPr>
        </p:nvSpPr>
        <p:spPr/>
        <p:txBody>
          <a:bodyPr/>
          <a:lstStyle/>
          <a:p>
            <a:fld id="{C0A7973A-3432-4D2A-B2F8-D2F261224CD3}" type="slidenum">
              <a:rPr lang="en-US" smtClean="0"/>
              <a:pPr/>
              <a:t>3</a:t>
            </a:fld>
            <a:endParaRPr lang="en-US"/>
          </a:p>
        </p:txBody>
      </p:sp>
    </p:spTree>
    <p:extLst>
      <p:ext uri="{BB962C8B-B14F-4D97-AF65-F5344CB8AC3E}">
        <p14:creationId xmlns:p14="http://schemas.microsoft.com/office/powerpoint/2010/main" val="1999650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ATC provides Operator barcoded ID label</a:t>
            </a:r>
          </a:p>
        </p:txBody>
      </p:sp>
      <p:sp>
        <p:nvSpPr>
          <p:cNvPr id="4" name="Slide Number Placeholder 3"/>
          <p:cNvSpPr>
            <a:spLocks noGrp="1"/>
          </p:cNvSpPr>
          <p:nvPr>
            <p:ph type="sldNum" sz="quarter" idx="10"/>
          </p:nvPr>
        </p:nvSpPr>
        <p:spPr/>
        <p:txBody>
          <a:bodyPr/>
          <a:lstStyle/>
          <a:p>
            <a:fld id="{C0A7973A-3432-4D2A-B2F8-D2F261224CD3}" type="slidenum">
              <a:rPr lang="en-US" smtClean="0"/>
              <a:pPr/>
              <a:t>5</a:t>
            </a:fld>
            <a:endParaRPr lang="en-US"/>
          </a:p>
        </p:txBody>
      </p:sp>
    </p:spTree>
    <p:extLst>
      <p:ext uri="{BB962C8B-B14F-4D97-AF65-F5344CB8AC3E}">
        <p14:creationId xmlns:p14="http://schemas.microsoft.com/office/powerpoint/2010/main" val="19228467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Glucose meter should always be on the display screen ready for patient sample (red drop) of blood displayed, before a finger-stick is performed.</a:t>
            </a:r>
          </a:p>
        </p:txBody>
      </p:sp>
      <p:sp>
        <p:nvSpPr>
          <p:cNvPr id="4" name="Slide Number Placeholder 3"/>
          <p:cNvSpPr>
            <a:spLocks noGrp="1"/>
          </p:cNvSpPr>
          <p:nvPr>
            <p:ph type="sldNum" sz="quarter" idx="5"/>
          </p:nvPr>
        </p:nvSpPr>
        <p:spPr/>
        <p:txBody>
          <a:bodyPr/>
          <a:lstStyle/>
          <a:p>
            <a:fld id="{C0A7973A-3432-4D2A-B2F8-D2F261224CD3}" type="slidenum">
              <a:rPr lang="en-US" smtClean="0"/>
              <a:pPr/>
              <a:t>17</a:t>
            </a:fld>
            <a:endParaRPr lang="en-US" dirty="0"/>
          </a:p>
        </p:txBody>
      </p:sp>
    </p:spTree>
    <p:extLst>
      <p:ext uri="{BB962C8B-B14F-4D97-AF65-F5344CB8AC3E}">
        <p14:creationId xmlns:p14="http://schemas.microsoft.com/office/powerpoint/2010/main" val="29916166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Glucose CRITICAL Range </a:t>
            </a:r>
          </a:p>
          <a:p>
            <a:r>
              <a:rPr lang="en-US" b="1" dirty="0"/>
              <a:t>&lt;50 and 500&gt; add Notified Provider comment and complete CPRS Note Template</a:t>
            </a:r>
          </a:p>
        </p:txBody>
      </p:sp>
      <p:sp>
        <p:nvSpPr>
          <p:cNvPr id="4" name="Slide Number Placeholder 3"/>
          <p:cNvSpPr>
            <a:spLocks noGrp="1"/>
          </p:cNvSpPr>
          <p:nvPr>
            <p:ph type="sldNum" sz="quarter" idx="10"/>
          </p:nvPr>
        </p:nvSpPr>
        <p:spPr/>
        <p:txBody>
          <a:bodyPr/>
          <a:lstStyle/>
          <a:p>
            <a:fld id="{C0A7973A-3432-4D2A-B2F8-D2F261224CD3}" type="slidenum">
              <a:rPr lang="en-US" smtClean="0"/>
              <a:pPr/>
              <a:t>20</a:t>
            </a:fld>
            <a:endParaRPr lang="en-US" dirty="0"/>
          </a:p>
        </p:txBody>
      </p:sp>
    </p:spTree>
    <p:extLst>
      <p:ext uri="{BB962C8B-B14F-4D97-AF65-F5344CB8AC3E}">
        <p14:creationId xmlns:p14="http://schemas.microsoft.com/office/powerpoint/2010/main" val="34948158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b="1" dirty="0"/>
              <a:t>Q:</a:t>
            </a:r>
            <a:r>
              <a:rPr lang="en-US" b="1" baseline="0" dirty="0"/>
              <a:t> </a:t>
            </a:r>
            <a:r>
              <a:rPr lang="en-US" b="1" dirty="0"/>
              <a:t>When should you place the ACCU-CHEK meter in the docking station?</a:t>
            </a:r>
          </a:p>
          <a:p>
            <a:pPr>
              <a:spcBef>
                <a:spcPct val="0"/>
              </a:spcBef>
            </a:pPr>
            <a:r>
              <a:rPr lang="en-US" b="1" dirty="0"/>
              <a:t>+ When it is clean and disinfectant and not in use</a:t>
            </a:r>
            <a:br>
              <a:rPr lang="en-US" b="1" dirty="0"/>
            </a:br>
            <a:endParaRPr lang="en-US" b="1" dirty="0"/>
          </a:p>
          <a:p>
            <a:endParaRPr lang="en-US" dirty="0"/>
          </a:p>
        </p:txBody>
      </p:sp>
      <p:sp>
        <p:nvSpPr>
          <p:cNvPr id="4" name="Slide Number Placeholder 3"/>
          <p:cNvSpPr>
            <a:spLocks noGrp="1"/>
          </p:cNvSpPr>
          <p:nvPr>
            <p:ph type="sldNum" sz="quarter" idx="10"/>
          </p:nvPr>
        </p:nvSpPr>
        <p:spPr/>
        <p:txBody>
          <a:bodyPr/>
          <a:lstStyle/>
          <a:p>
            <a:fld id="{8ABEAF2C-CBDB-4508-AD93-F72799503584}" type="slidenum">
              <a:rPr lang="en-US" smtClean="0"/>
              <a:pPr/>
              <a:t>21</a:t>
            </a:fld>
            <a:endParaRPr lang="en-US" dirty="0"/>
          </a:p>
        </p:txBody>
      </p:sp>
    </p:spTree>
    <p:extLst>
      <p:ext uri="{BB962C8B-B14F-4D97-AF65-F5344CB8AC3E}">
        <p14:creationId xmlns:p14="http://schemas.microsoft.com/office/powerpoint/2010/main" val="36079124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230E4D-948C-4C1D-A2AD-E30E5E9BA583}" type="datetimeFigureOut">
              <a:rPr lang="en-US" smtClean="0"/>
              <a:pPr/>
              <a:t>4/4/2025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C34B50-4AF2-4608-9CA8-9B226FF738D2}" type="slidenum">
              <a:rPr lang="en-US" smtClean="0"/>
              <a:pPr/>
              <a:t>‹#›</a:t>
            </a:fld>
            <a:endParaRPr lang="en-US"/>
          </a:p>
        </p:txBody>
      </p:sp>
    </p:spTree>
    <p:extLst>
      <p:ext uri="{BB962C8B-B14F-4D97-AF65-F5344CB8AC3E}">
        <p14:creationId xmlns:p14="http://schemas.microsoft.com/office/powerpoint/2010/main" val="6577910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230E4D-948C-4C1D-A2AD-E30E5E9BA583}" type="datetimeFigureOut">
              <a:rPr lang="en-US" smtClean="0"/>
              <a:pPr/>
              <a:t>4/4/2025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C34B50-4AF2-4608-9CA8-9B226FF738D2}" type="slidenum">
              <a:rPr lang="en-US" smtClean="0"/>
              <a:pPr/>
              <a:t>‹#›</a:t>
            </a:fld>
            <a:endParaRPr lang="en-US"/>
          </a:p>
        </p:txBody>
      </p:sp>
    </p:spTree>
    <p:extLst>
      <p:ext uri="{BB962C8B-B14F-4D97-AF65-F5344CB8AC3E}">
        <p14:creationId xmlns:p14="http://schemas.microsoft.com/office/powerpoint/2010/main" val="14550250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230E4D-948C-4C1D-A2AD-E30E5E9BA583}" type="datetimeFigureOut">
              <a:rPr lang="en-US" smtClean="0"/>
              <a:pPr/>
              <a:t>4/4/2025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C34B50-4AF2-4608-9CA8-9B226FF738D2}" type="slidenum">
              <a:rPr lang="en-US" smtClean="0"/>
              <a:pPr/>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3209705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230E4D-948C-4C1D-A2AD-E30E5E9BA583}" type="datetimeFigureOut">
              <a:rPr lang="en-US" smtClean="0"/>
              <a:pPr/>
              <a:t>4/4/2025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C34B50-4AF2-4608-9CA8-9B226FF738D2}" type="slidenum">
              <a:rPr lang="en-US" smtClean="0"/>
              <a:pPr/>
              <a:t>‹#›</a:t>
            </a:fld>
            <a:endParaRPr lang="en-US"/>
          </a:p>
        </p:txBody>
      </p:sp>
    </p:spTree>
    <p:extLst>
      <p:ext uri="{BB962C8B-B14F-4D97-AF65-F5344CB8AC3E}">
        <p14:creationId xmlns:p14="http://schemas.microsoft.com/office/powerpoint/2010/main" val="17891211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230E4D-948C-4C1D-A2AD-E30E5E9BA583}" type="datetimeFigureOut">
              <a:rPr lang="en-US" smtClean="0"/>
              <a:pPr/>
              <a:t>4/4/2025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C34B50-4AF2-4608-9CA8-9B226FF738D2}" type="slidenum">
              <a:rPr lang="en-US" smtClean="0"/>
              <a:pPr/>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0730555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230E4D-948C-4C1D-A2AD-E30E5E9BA583}" type="datetimeFigureOut">
              <a:rPr lang="en-US" smtClean="0"/>
              <a:pPr/>
              <a:t>4/4/2025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C34B50-4AF2-4608-9CA8-9B226FF738D2}" type="slidenum">
              <a:rPr lang="en-US" smtClean="0"/>
              <a:pPr/>
              <a:t>‹#›</a:t>
            </a:fld>
            <a:endParaRPr lang="en-US"/>
          </a:p>
        </p:txBody>
      </p:sp>
    </p:spTree>
    <p:extLst>
      <p:ext uri="{BB962C8B-B14F-4D97-AF65-F5344CB8AC3E}">
        <p14:creationId xmlns:p14="http://schemas.microsoft.com/office/powerpoint/2010/main" val="9797147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A230E4D-948C-4C1D-A2AD-E30E5E9BA583}" type="datetimeFigureOut">
              <a:rPr lang="en-US" smtClean="0"/>
              <a:pPr/>
              <a:t>4/4/2025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C34B50-4AF2-4608-9CA8-9B226FF738D2}" type="slidenum">
              <a:rPr lang="en-US" smtClean="0"/>
              <a:pPr/>
              <a:t>‹#›</a:t>
            </a:fld>
            <a:endParaRPr lang="en-US"/>
          </a:p>
        </p:txBody>
      </p:sp>
    </p:spTree>
    <p:extLst>
      <p:ext uri="{BB962C8B-B14F-4D97-AF65-F5344CB8AC3E}">
        <p14:creationId xmlns:p14="http://schemas.microsoft.com/office/powerpoint/2010/main" val="31280143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A230E4D-948C-4C1D-A2AD-E30E5E9BA583}" type="datetimeFigureOut">
              <a:rPr lang="en-US" smtClean="0"/>
              <a:pPr/>
              <a:t>4/4/2025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C34B50-4AF2-4608-9CA8-9B226FF738D2}" type="slidenum">
              <a:rPr lang="en-US" smtClean="0"/>
              <a:pPr/>
              <a:t>‹#›</a:t>
            </a:fld>
            <a:endParaRPr lang="en-US"/>
          </a:p>
        </p:txBody>
      </p:sp>
    </p:spTree>
    <p:extLst>
      <p:ext uri="{BB962C8B-B14F-4D97-AF65-F5344CB8AC3E}">
        <p14:creationId xmlns:p14="http://schemas.microsoft.com/office/powerpoint/2010/main" val="27198758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A230E4D-948C-4C1D-A2AD-E30E5E9BA583}" type="datetimeFigureOut">
              <a:rPr lang="en-US" smtClean="0"/>
              <a:pPr/>
              <a:t>4/4/2025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C34B50-4AF2-4608-9CA8-9B226FF738D2}" type="slidenum">
              <a:rPr lang="en-US" smtClean="0"/>
              <a:pPr/>
              <a:t>‹#›</a:t>
            </a:fld>
            <a:endParaRPr lang="en-US"/>
          </a:p>
        </p:txBody>
      </p:sp>
    </p:spTree>
    <p:extLst>
      <p:ext uri="{BB962C8B-B14F-4D97-AF65-F5344CB8AC3E}">
        <p14:creationId xmlns:p14="http://schemas.microsoft.com/office/powerpoint/2010/main" val="1616680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230E4D-948C-4C1D-A2AD-E30E5E9BA583}" type="datetimeFigureOut">
              <a:rPr lang="en-US" smtClean="0"/>
              <a:pPr/>
              <a:t>4/4/2025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C34B50-4AF2-4608-9CA8-9B226FF738D2}" type="slidenum">
              <a:rPr lang="en-US" smtClean="0"/>
              <a:pPr/>
              <a:t>‹#›</a:t>
            </a:fld>
            <a:endParaRPr lang="en-US"/>
          </a:p>
        </p:txBody>
      </p:sp>
    </p:spTree>
    <p:extLst>
      <p:ext uri="{BB962C8B-B14F-4D97-AF65-F5344CB8AC3E}">
        <p14:creationId xmlns:p14="http://schemas.microsoft.com/office/powerpoint/2010/main" val="4213126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A230E4D-948C-4C1D-A2AD-E30E5E9BA583}" type="datetimeFigureOut">
              <a:rPr lang="en-US" smtClean="0"/>
              <a:pPr/>
              <a:t>4/4/2025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C34B50-4AF2-4608-9CA8-9B226FF738D2}" type="slidenum">
              <a:rPr lang="en-US" smtClean="0"/>
              <a:pPr/>
              <a:t>‹#›</a:t>
            </a:fld>
            <a:endParaRPr lang="en-US"/>
          </a:p>
        </p:txBody>
      </p:sp>
    </p:spTree>
    <p:extLst>
      <p:ext uri="{BB962C8B-B14F-4D97-AF65-F5344CB8AC3E}">
        <p14:creationId xmlns:p14="http://schemas.microsoft.com/office/powerpoint/2010/main" val="37309779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A230E4D-948C-4C1D-A2AD-E30E5E9BA583}" type="datetimeFigureOut">
              <a:rPr lang="en-US" smtClean="0"/>
              <a:pPr/>
              <a:t>4/4/2025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7C34B50-4AF2-4608-9CA8-9B226FF738D2}" type="slidenum">
              <a:rPr lang="en-US" smtClean="0"/>
              <a:pPr/>
              <a:t>‹#›</a:t>
            </a:fld>
            <a:endParaRPr lang="en-US"/>
          </a:p>
        </p:txBody>
      </p:sp>
    </p:spTree>
    <p:extLst>
      <p:ext uri="{BB962C8B-B14F-4D97-AF65-F5344CB8AC3E}">
        <p14:creationId xmlns:p14="http://schemas.microsoft.com/office/powerpoint/2010/main" val="41589555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A230E4D-948C-4C1D-A2AD-E30E5E9BA583}" type="datetimeFigureOut">
              <a:rPr lang="en-US" smtClean="0"/>
              <a:pPr/>
              <a:t>4/4/2025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7C34B50-4AF2-4608-9CA8-9B226FF738D2}" type="slidenum">
              <a:rPr lang="en-US" smtClean="0"/>
              <a:pPr/>
              <a:t>‹#›</a:t>
            </a:fld>
            <a:endParaRPr lang="en-US"/>
          </a:p>
        </p:txBody>
      </p:sp>
    </p:spTree>
    <p:extLst>
      <p:ext uri="{BB962C8B-B14F-4D97-AF65-F5344CB8AC3E}">
        <p14:creationId xmlns:p14="http://schemas.microsoft.com/office/powerpoint/2010/main" val="15666210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230E4D-948C-4C1D-A2AD-E30E5E9BA583}" type="datetimeFigureOut">
              <a:rPr lang="en-US" smtClean="0"/>
              <a:pPr/>
              <a:t>4/4/2025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7C34B50-4AF2-4608-9CA8-9B226FF738D2}" type="slidenum">
              <a:rPr lang="en-US" smtClean="0"/>
              <a:pPr/>
              <a:t>‹#›</a:t>
            </a:fld>
            <a:endParaRPr lang="en-US"/>
          </a:p>
        </p:txBody>
      </p:sp>
    </p:spTree>
    <p:extLst>
      <p:ext uri="{BB962C8B-B14F-4D97-AF65-F5344CB8AC3E}">
        <p14:creationId xmlns:p14="http://schemas.microsoft.com/office/powerpoint/2010/main" val="33204367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4A230E4D-948C-4C1D-A2AD-E30E5E9BA583}" type="datetimeFigureOut">
              <a:rPr lang="en-US" smtClean="0"/>
              <a:pPr/>
              <a:t>4/4/2025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C34B50-4AF2-4608-9CA8-9B226FF738D2}" type="slidenum">
              <a:rPr lang="en-US" smtClean="0"/>
              <a:pPr/>
              <a:t>‹#›</a:t>
            </a:fld>
            <a:endParaRPr lang="en-US"/>
          </a:p>
        </p:txBody>
      </p:sp>
    </p:spTree>
    <p:extLst>
      <p:ext uri="{BB962C8B-B14F-4D97-AF65-F5344CB8AC3E}">
        <p14:creationId xmlns:p14="http://schemas.microsoft.com/office/powerpoint/2010/main" val="3705422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A230E4D-948C-4C1D-A2AD-E30E5E9BA583}" type="datetimeFigureOut">
              <a:rPr lang="en-US" smtClean="0"/>
              <a:pPr/>
              <a:t>4/4/2025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C34B50-4AF2-4608-9CA8-9B226FF738D2}" type="slidenum">
              <a:rPr lang="en-US" smtClean="0"/>
              <a:pPr/>
              <a:t>‹#›</a:t>
            </a:fld>
            <a:endParaRPr lang="en-US"/>
          </a:p>
        </p:txBody>
      </p:sp>
    </p:spTree>
    <p:extLst>
      <p:ext uri="{BB962C8B-B14F-4D97-AF65-F5344CB8AC3E}">
        <p14:creationId xmlns:p14="http://schemas.microsoft.com/office/powerpoint/2010/main" val="20913728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A230E4D-948C-4C1D-A2AD-E30E5E9BA583}" type="datetimeFigureOut">
              <a:rPr lang="en-US" smtClean="0"/>
              <a:pPr/>
              <a:t>4/4/2025</a:t>
            </a:fld>
            <a:endParaRPr 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57C34B50-4AF2-4608-9CA8-9B226FF738D2}" type="slidenum">
              <a:rPr lang="en-US" smtClean="0"/>
              <a:pPr/>
              <a:t>‹#›</a:t>
            </a:fld>
            <a:endParaRPr lang="en-US"/>
          </a:p>
        </p:txBody>
      </p:sp>
    </p:spTree>
    <p:extLst>
      <p:ext uri="{BB962C8B-B14F-4D97-AF65-F5344CB8AC3E}">
        <p14:creationId xmlns:p14="http://schemas.microsoft.com/office/powerpoint/2010/main" val="12753678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34.png"/><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 y="533605"/>
            <a:ext cx="7086599" cy="2984036"/>
          </a:xfrm>
        </p:spPr>
        <p:txBody>
          <a:bodyPr/>
          <a:lstStyle/>
          <a:p>
            <a:r>
              <a:rPr lang="en-US" b="1" u="sng" dirty="0"/>
              <a:t>Inform II Initial Training</a:t>
            </a:r>
            <a:br>
              <a:rPr lang="en-US" b="1" i="1" dirty="0"/>
            </a:br>
            <a:endParaRPr lang="en-US" dirty="0"/>
          </a:p>
        </p:txBody>
      </p:sp>
      <p:sp>
        <p:nvSpPr>
          <p:cNvPr id="3" name="Subtitle 2"/>
          <p:cNvSpPr>
            <a:spLocks noGrp="1"/>
          </p:cNvSpPr>
          <p:nvPr>
            <p:ph type="subTitle" idx="1"/>
          </p:nvPr>
        </p:nvSpPr>
        <p:spPr>
          <a:xfrm>
            <a:off x="76200" y="3505200"/>
            <a:ext cx="8991600" cy="3124199"/>
          </a:xfrm>
        </p:spPr>
        <p:txBody>
          <a:bodyPr>
            <a:normAutofit fontScale="92500" lnSpcReduction="20000"/>
          </a:bodyPr>
          <a:lstStyle/>
          <a:p>
            <a:pPr eaLnBrk="0" hangingPunct="0"/>
            <a:r>
              <a:rPr lang="en-US" sz="3200" b="1" i="1" dirty="0">
                <a:solidFill>
                  <a:schemeClr val="tx1"/>
                </a:solidFill>
                <a:latin typeface="Times New Roman" pitchFamily="18" charset="0"/>
              </a:rPr>
              <a:t>ACCU-CHEK®</a:t>
            </a:r>
            <a:r>
              <a:rPr lang="en-US" sz="3200" b="1" i="1" baseline="30000" dirty="0">
                <a:solidFill>
                  <a:schemeClr val="tx1"/>
                </a:solidFill>
                <a:latin typeface="Times New Roman" pitchFamily="18" charset="0"/>
              </a:rPr>
              <a:t> </a:t>
            </a:r>
            <a:r>
              <a:rPr lang="en-US" sz="3200" b="1" i="1" dirty="0">
                <a:solidFill>
                  <a:schemeClr val="tx1"/>
                </a:solidFill>
                <a:latin typeface="Times New Roman" pitchFamily="18" charset="0"/>
              </a:rPr>
              <a:t>Inform II </a:t>
            </a:r>
          </a:p>
          <a:p>
            <a:pPr eaLnBrk="0" hangingPunct="0"/>
            <a:r>
              <a:rPr lang="en-US" sz="3200" b="1" i="1" u="sng" dirty="0">
                <a:solidFill>
                  <a:schemeClr val="tx1"/>
                </a:solidFill>
                <a:latin typeface="Times New Roman" pitchFamily="18" charset="0"/>
              </a:rPr>
              <a:t>Wireless</a:t>
            </a:r>
            <a:r>
              <a:rPr lang="en-US" sz="3200" b="1" i="1" dirty="0">
                <a:solidFill>
                  <a:schemeClr val="tx1"/>
                </a:solidFill>
                <a:latin typeface="Times New Roman" pitchFamily="18" charset="0"/>
              </a:rPr>
              <a:t> Blood Glucose Meter</a:t>
            </a:r>
          </a:p>
          <a:p>
            <a:pPr eaLnBrk="0" hangingPunct="0"/>
            <a:endParaRPr lang="en-US" sz="3200" b="1" i="1" dirty="0">
              <a:solidFill>
                <a:schemeClr val="tx1"/>
              </a:solidFill>
              <a:latin typeface="Times New Roman" pitchFamily="18" charset="0"/>
            </a:endParaRPr>
          </a:p>
          <a:p>
            <a:pPr eaLnBrk="0" hangingPunct="0"/>
            <a:endParaRPr lang="en-US" sz="3200" b="1" i="1" dirty="0">
              <a:solidFill>
                <a:schemeClr val="tx1"/>
              </a:solidFill>
              <a:latin typeface="Times New Roman" pitchFamily="18" charset="0"/>
            </a:endParaRPr>
          </a:p>
          <a:p>
            <a:pPr algn="l" eaLnBrk="0" hangingPunct="0"/>
            <a:r>
              <a:rPr lang="en-US" sz="3200" b="1" i="1" dirty="0">
                <a:solidFill>
                  <a:schemeClr val="tx1"/>
                </a:solidFill>
                <a:latin typeface="Times New Roman" pitchFamily="18" charset="0"/>
              </a:rPr>
              <a:t>ACCU-CHEK® Inform II Test Strip        </a:t>
            </a:r>
          </a:p>
          <a:p>
            <a:pPr algn="l" eaLnBrk="0" hangingPunct="0"/>
            <a:r>
              <a:rPr lang="en-US" sz="3200" b="1" i="1" dirty="0">
                <a:solidFill>
                  <a:schemeClr val="tx1"/>
                </a:solidFill>
                <a:latin typeface="Times New Roman" pitchFamily="18" charset="0"/>
              </a:rPr>
              <a:t>Overton Brooks, VAMC</a:t>
            </a:r>
          </a:p>
          <a:p>
            <a:endParaRPr lang="en-US" sz="800" dirty="0"/>
          </a:p>
        </p:txBody>
      </p:sp>
      <p:sp>
        <p:nvSpPr>
          <p:cNvPr id="9" name="TextBox 8"/>
          <p:cNvSpPr txBox="1"/>
          <p:nvPr/>
        </p:nvSpPr>
        <p:spPr>
          <a:xfrm>
            <a:off x="3352800" y="838200"/>
            <a:ext cx="152400" cy="369332"/>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4753622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sz="2400" u="sng" dirty="0"/>
              <a:t>Input Operator ID and Menu Screen</a:t>
            </a:r>
            <a:endParaRPr lang="en-US" sz="2400" dirty="0"/>
          </a:p>
        </p:txBody>
      </p:sp>
      <p:pic>
        <p:nvPicPr>
          <p:cNvPr id="4" name="Picture 18"/>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971799" y="1295400"/>
            <a:ext cx="1371601" cy="18393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AutoShape 61"/>
          <p:cNvSpPr>
            <a:spLocks noChangeArrowheads="1"/>
          </p:cNvSpPr>
          <p:nvPr/>
        </p:nvSpPr>
        <p:spPr bwMode="auto">
          <a:xfrm>
            <a:off x="695325" y="971550"/>
            <a:ext cx="1962150" cy="1162050"/>
          </a:xfrm>
          <a:prstGeom prst="wedgeRectCallout">
            <a:avLst>
              <a:gd name="adj1" fmla="val 67376"/>
              <a:gd name="adj2" fmla="val -34382"/>
            </a:avLst>
          </a:prstGeom>
          <a:solidFill>
            <a:schemeClr val="bg1">
              <a:lumMod val="95000"/>
            </a:schemeClr>
          </a:solidFill>
          <a:ln w="9525">
            <a:solidFill>
              <a:schemeClr val="tx1"/>
            </a:solidFill>
            <a:miter lim="800000"/>
            <a:headEnd/>
            <a:tailEnd/>
          </a:ln>
        </p:spPr>
        <p:txBody>
          <a:bodyPr tIns="0" bIns="0" anchor="ctr"/>
          <a:lstStyle/>
          <a:p>
            <a:pPr algn="ctr" eaLnBrk="0" hangingPunct="0">
              <a:defRPr/>
            </a:pPr>
            <a:r>
              <a:rPr lang="en-US" sz="1600" dirty="0"/>
              <a:t>If manually inputting your operator ID,  the number will be displayed here.</a:t>
            </a:r>
            <a:endParaRPr lang="en-US" sz="2400" dirty="0"/>
          </a:p>
        </p:txBody>
      </p:sp>
      <p:sp>
        <p:nvSpPr>
          <p:cNvPr id="7" name="AutoShape 62"/>
          <p:cNvSpPr>
            <a:spLocks noChangeArrowheads="1"/>
          </p:cNvSpPr>
          <p:nvPr/>
        </p:nvSpPr>
        <p:spPr bwMode="auto">
          <a:xfrm>
            <a:off x="914400" y="2286000"/>
            <a:ext cx="1447800" cy="685800"/>
          </a:xfrm>
          <a:prstGeom prst="wedgeRectCallout">
            <a:avLst>
              <a:gd name="adj1" fmla="val 103773"/>
              <a:gd name="adj2" fmla="val -10897"/>
            </a:avLst>
          </a:prstGeom>
          <a:solidFill>
            <a:schemeClr val="bg1">
              <a:lumMod val="95000"/>
            </a:schemeClr>
          </a:solidFill>
          <a:ln w="9525">
            <a:solidFill>
              <a:schemeClr val="tx1"/>
            </a:solidFill>
            <a:miter lim="800000"/>
            <a:headEnd/>
            <a:tailEnd/>
          </a:ln>
        </p:spPr>
        <p:txBody>
          <a:bodyPr tIns="0" bIns="0" anchor="ctr"/>
          <a:lstStyle/>
          <a:p>
            <a:pPr algn="ctr" eaLnBrk="0" hangingPunct="0">
              <a:defRPr/>
            </a:pPr>
            <a:r>
              <a:rPr lang="en-US" sz="1600" dirty="0"/>
              <a:t>Back button (like a backspace).</a:t>
            </a:r>
            <a:endParaRPr lang="en-US" sz="2400" dirty="0"/>
          </a:p>
        </p:txBody>
      </p:sp>
      <p:sp>
        <p:nvSpPr>
          <p:cNvPr id="8" name="AutoShape 62"/>
          <p:cNvSpPr>
            <a:spLocks noChangeArrowheads="1"/>
          </p:cNvSpPr>
          <p:nvPr/>
        </p:nvSpPr>
        <p:spPr bwMode="auto">
          <a:xfrm>
            <a:off x="609600" y="3200399"/>
            <a:ext cx="2133600" cy="951131"/>
          </a:xfrm>
          <a:prstGeom prst="wedgeRectCallout">
            <a:avLst>
              <a:gd name="adj1" fmla="val 64990"/>
              <a:gd name="adj2" fmla="val -65075"/>
            </a:avLst>
          </a:prstGeom>
          <a:solidFill>
            <a:schemeClr val="bg1">
              <a:lumMod val="95000"/>
            </a:schemeClr>
          </a:solidFill>
          <a:ln w="9525">
            <a:solidFill>
              <a:schemeClr val="tx1"/>
            </a:solidFill>
            <a:prstDash val="solid"/>
            <a:miter lim="800000"/>
            <a:headEnd/>
            <a:tailEnd/>
          </a:ln>
        </p:spPr>
        <p:txBody>
          <a:bodyPr tIns="0" bIns="0" anchor="ctr"/>
          <a:lstStyle/>
          <a:p>
            <a:pPr algn="ctr" eaLnBrk="0" hangingPunct="0">
              <a:defRPr/>
            </a:pPr>
            <a:r>
              <a:rPr lang="en-US" sz="1600" dirty="0"/>
              <a:t>To erase your entire entry, press the erase  button (new button).</a:t>
            </a:r>
            <a:endParaRPr lang="en-US" sz="2400" dirty="0"/>
          </a:p>
        </p:txBody>
      </p:sp>
      <p:sp>
        <p:nvSpPr>
          <p:cNvPr id="9" name="AutoShape 57"/>
          <p:cNvSpPr>
            <a:spLocks noChangeArrowheads="1"/>
          </p:cNvSpPr>
          <p:nvPr/>
        </p:nvSpPr>
        <p:spPr bwMode="auto">
          <a:xfrm>
            <a:off x="4829840" y="1318727"/>
            <a:ext cx="2438400" cy="1816046"/>
          </a:xfrm>
          <a:prstGeom prst="wedgeRectCallout">
            <a:avLst>
              <a:gd name="adj1" fmla="val -75863"/>
              <a:gd name="adj2" fmla="val -33704"/>
            </a:avLst>
          </a:prstGeom>
          <a:solidFill>
            <a:schemeClr val="bg1">
              <a:lumMod val="95000"/>
            </a:schemeClr>
          </a:solidFill>
          <a:ln w="9525">
            <a:solidFill>
              <a:schemeClr val="tx1"/>
            </a:solidFill>
            <a:prstDash val="solid"/>
            <a:miter lim="800000"/>
            <a:headEnd/>
            <a:tailEnd/>
          </a:ln>
        </p:spPr>
        <p:txBody>
          <a:bodyPr tIns="0" bIns="0" anchor="ctr"/>
          <a:lstStyle/>
          <a:p>
            <a:pPr algn="ctr" eaLnBrk="0" hangingPunct="0">
              <a:defRPr/>
            </a:pPr>
            <a:r>
              <a:rPr lang="en-US" sz="1600" u="sng" dirty="0"/>
              <a:t>Press and release</a:t>
            </a:r>
            <a:r>
              <a:rPr lang="en-US" sz="1600" dirty="0"/>
              <a:t> the barcode </a:t>
            </a:r>
            <a:r>
              <a:rPr lang="en-US" sz="1600" i="1" dirty="0"/>
              <a:t> </a:t>
            </a:r>
          </a:p>
          <a:p>
            <a:pPr algn="ctr" eaLnBrk="0" hangingPunct="0">
              <a:defRPr/>
            </a:pPr>
            <a:r>
              <a:rPr lang="en-US" sz="1600" dirty="0"/>
              <a:t>button to turn on bar code reader to scan your barcoded ID. </a:t>
            </a:r>
            <a:endParaRPr lang="en-US" sz="1600" b="1" dirty="0"/>
          </a:p>
        </p:txBody>
      </p:sp>
      <p:sp>
        <p:nvSpPr>
          <p:cNvPr id="10" name="Rectangle 9"/>
          <p:cNvSpPr/>
          <p:nvPr/>
        </p:nvSpPr>
        <p:spPr>
          <a:xfrm>
            <a:off x="2667000" y="3505200"/>
            <a:ext cx="5638800" cy="646331"/>
          </a:xfrm>
          <a:prstGeom prst="rect">
            <a:avLst/>
          </a:prstGeom>
        </p:spPr>
        <p:txBody>
          <a:bodyPr wrap="square">
            <a:spAutoFit/>
          </a:bodyPr>
          <a:lstStyle/>
          <a:p>
            <a:pPr algn="ctr">
              <a:spcBef>
                <a:spcPct val="50000"/>
              </a:spcBef>
            </a:pPr>
            <a:r>
              <a:rPr lang="en-US" b="1" dirty="0"/>
              <a:t>To scan, position the Inform </a:t>
            </a:r>
            <a:r>
              <a:rPr lang="en-US" b="1" u="sng" dirty="0"/>
              <a:t>4 to 6 inches</a:t>
            </a:r>
            <a:r>
              <a:rPr lang="en-US" b="1" dirty="0"/>
              <a:t> away from your bar coded badge ID. </a:t>
            </a:r>
            <a:endParaRPr lang="en-US" dirty="0"/>
          </a:p>
        </p:txBody>
      </p:sp>
      <p:pic>
        <p:nvPicPr>
          <p:cNvPr id="11" name="Picture 2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71800" y="4038600"/>
            <a:ext cx="185182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AutoShape 59"/>
          <p:cNvSpPr>
            <a:spLocks noChangeArrowheads="1"/>
          </p:cNvSpPr>
          <p:nvPr/>
        </p:nvSpPr>
        <p:spPr bwMode="auto">
          <a:xfrm>
            <a:off x="940981" y="4572000"/>
            <a:ext cx="1828800" cy="266700"/>
          </a:xfrm>
          <a:prstGeom prst="wedgeRectCallout">
            <a:avLst>
              <a:gd name="adj1" fmla="val 62625"/>
              <a:gd name="adj2" fmla="val -187361"/>
            </a:avLst>
          </a:prstGeom>
          <a:solidFill>
            <a:schemeClr val="bg1">
              <a:lumMod val="95000"/>
            </a:schemeClr>
          </a:solidFill>
          <a:ln w="9525">
            <a:solidFill>
              <a:schemeClr val="tx1"/>
            </a:solidFill>
            <a:miter lim="800000"/>
            <a:headEnd/>
            <a:tailEnd/>
          </a:ln>
        </p:spPr>
        <p:txBody>
          <a:bodyPr lIns="0" tIns="0" rIns="0" bIns="0" anchor="ctr"/>
          <a:lstStyle/>
          <a:p>
            <a:pPr algn="ctr" eaLnBrk="0" hangingPunct="0">
              <a:defRPr/>
            </a:pPr>
            <a:r>
              <a:rPr lang="en-US" sz="1600" dirty="0"/>
              <a:t>Main Menu Screen</a:t>
            </a:r>
            <a:endParaRPr lang="en-US" sz="1600" b="1" dirty="0"/>
          </a:p>
        </p:txBody>
      </p:sp>
      <p:sp>
        <p:nvSpPr>
          <p:cNvPr id="13" name="AutoShape 64"/>
          <p:cNvSpPr>
            <a:spLocks noChangeArrowheads="1"/>
          </p:cNvSpPr>
          <p:nvPr/>
        </p:nvSpPr>
        <p:spPr bwMode="auto">
          <a:xfrm>
            <a:off x="914400" y="5259169"/>
            <a:ext cx="1600200" cy="949759"/>
          </a:xfrm>
          <a:prstGeom prst="wedgeRectCallout">
            <a:avLst>
              <a:gd name="adj1" fmla="val 83958"/>
              <a:gd name="adj2" fmla="val -9809"/>
            </a:avLst>
          </a:prstGeom>
          <a:solidFill>
            <a:schemeClr val="bg1">
              <a:lumMod val="95000"/>
            </a:schemeClr>
          </a:solidFill>
          <a:ln w="9525">
            <a:solidFill>
              <a:schemeClr val="tx1"/>
            </a:solidFill>
            <a:prstDash val="solid"/>
            <a:miter lim="800000"/>
            <a:headEnd/>
            <a:tailEnd/>
          </a:ln>
        </p:spPr>
        <p:txBody>
          <a:bodyPr lIns="0" tIns="0" rIns="0" bIns="0" anchor="ctr"/>
          <a:lstStyle/>
          <a:p>
            <a:pPr algn="ctr" eaLnBrk="0" hangingPunct="0">
              <a:defRPr/>
            </a:pPr>
            <a:r>
              <a:rPr lang="en-US" sz="1600" dirty="0"/>
              <a:t>Your name should be displayed here.</a:t>
            </a:r>
            <a:endParaRPr lang="en-US" sz="2400" dirty="0"/>
          </a:p>
        </p:txBody>
      </p:sp>
      <p:sp>
        <p:nvSpPr>
          <p:cNvPr id="14" name="AutoShape 59"/>
          <p:cNvSpPr>
            <a:spLocks noChangeArrowheads="1"/>
          </p:cNvSpPr>
          <p:nvPr/>
        </p:nvSpPr>
        <p:spPr bwMode="auto">
          <a:xfrm>
            <a:off x="5638801" y="4572000"/>
            <a:ext cx="2133600" cy="1143000"/>
          </a:xfrm>
          <a:prstGeom prst="wedgeRectCallout">
            <a:avLst>
              <a:gd name="adj1" fmla="val -103633"/>
              <a:gd name="adj2" fmla="val -22996"/>
            </a:avLst>
          </a:prstGeom>
          <a:solidFill>
            <a:schemeClr val="bg1">
              <a:lumMod val="95000"/>
            </a:schemeClr>
          </a:solidFill>
          <a:ln w="9525">
            <a:solidFill>
              <a:schemeClr val="tx1"/>
            </a:solidFill>
            <a:miter lim="800000"/>
            <a:headEnd/>
            <a:tailEnd/>
          </a:ln>
        </p:spPr>
        <p:txBody>
          <a:bodyPr lIns="0" tIns="0" rIns="0" bIns="0" anchor="ctr"/>
          <a:lstStyle/>
          <a:p>
            <a:pPr algn="ctr" eaLnBrk="0" hangingPunct="0">
              <a:defRPr/>
            </a:pPr>
            <a:r>
              <a:rPr lang="en-US" sz="1600" dirty="0"/>
              <a:t>To perform a control test, press the</a:t>
            </a:r>
            <a:r>
              <a:rPr lang="en-US" sz="1600" i="1" dirty="0"/>
              <a:t> “Control Test” </a:t>
            </a:r>
            <a:r>
              <a:rPr lang="en-US" sz="1600" dirty="0"/>
              <a:t>menu item.</a:t>
            </a:r>
            <a:endParaRPr lang="en-US" sz="1600" b="1" dirty="0"/>
          </a:p>
        </p:txBody>
      </p:sp>
    </p:spTree>
    <p:extLst>
      <p:ext uri="{BB962C8B-B14F-4D97-AF65-F5344CB8AC3E}">
        <p14:creationId xmlns:p14="http://schemas.microsoft.com/office/powerpoint/2010/main" val="4025982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2" grpId="0" animBg="1"/>
      <p:bldP spid="13" grpId="0" animBg="1"/>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2612"/>
          </a:xfrm>
        </p:spPr>
        <p:txBody>
          <a:bodyPr>
            <a:normAutofit fontScale="90000"/>
          </a:bodyPr>
          <a:lstStyle/>
          <a:p>
            <a:r>
              <a:rPr lang="en-US" b="1" u="sng" dirty="0"/>
              <a:t>Navigation – Accu-Chek® Inform II</a:t>
            </a:r>
            <a:br>
              <a:rPr lang="en-US" sz="2800" u="sng" dirty="0"/>
            </a:br>
            <a:endParaRPr lang="en-US" sz="2800" dirty="0"/>
          </a:p>
        </p:txBody>
      </p:sp>
      <p:pic>
        <p:nvPicPr>
          <p:cNvPr id="4" name="Picture 1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352800" y="1066801"/>
            <a:ext cx="1524000" cy="2040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AutoShape 61"/>
          <p:cNvSpPr>
            <a:spLocks noChangeArrowheads="1"/>
          </p:cNvSpPr>
          <p:nvPr/>
        </p:nvSpPr>
        <p:spPr bwMode="auto">
          <a:xfrm>
            <a:off x="1142999" y="1316037"/>
            <a:ext cx="1371600" cy="1425575"/>
          </a:xfrm>
          <a:prstGeom prst="wedgeRectCallout">
            <a:avLst>
              <a:gd name="adj1" fmla="val 148979"/>
              <a:gd name="adj2" fmla="val 45309"/>
            </a:avLst>
          </a:prstGeom>
          <a:solidFill>
            <a:schemeClr val="bg1">
              <a:lumMod val="95000"/>
            </a:schemeClr>
          </a:solidFill>
          <a:ln w="9525">
            <a:solidFill>
              <a:schemeClr val="tx1"/>
            </a:solidFill>
            <a:miter lim="800000"/>
            <a:headEnd/>
            <a:tailEnd/>
          </a:ln>
        </p:spPr>
        <p:txBody>
          <a:bodyPr tIns="0" bIns="0" anchor="ctr"/>
          <a:lstStyle/>
          <a:p>
            <a:pPr algn="ctr">
              <a:defRPr/>
            </a:pPr>
            <a:r>
              <a:rPr lang="en-US" sz="1600" dirty="0">
                <a:solidFill>
                  <a:prstClr val="black"/>
                </a:solidFill>
                <a:latin typeface="+mj-lt"/>
              </a:rPr>
              <a:t>To display “Menu” use menu icon button on the screen.</a:t>
            </a:r>
          </a:p>
        </p:txBody>
      </p:sp>
      <p:sp>
        <p:nvSpPr>
          <p:cNvPr id="6" name="AutoShape 61"/>
          <p:cNvSpPr>
            <a:spLocks noChangeArrowheads="1"/>
          </p:cNvSpPr>
          <p:nvPr/>
        </p:nvSpPr>
        <p:spPr bwMode="auto">
          <a:xfrm>
            <a:off x="5715001" y="1676400"/>
            <a:ext cx="1600200" cy="1349375"/>
          </a:xfrm>
          <a:prstGeom prst="wedgeRectCallout">
            <a:avLst>
              <a:gd name="adj1" fmla="val -116577"/>
              <a:gd name="adj2" fmla="val -73793"/>
            </a:avLst>
          </a:prstGeom>
          <a:solidFill>
            <a:schemeClr val="bg1">
              <a:lumMod val="95000"/>
            </a:schemeClr>
          </a:solidFill>
          <a:ln w="9525">
            <a:solidFill>
              <a:schemeClr val="tx1"/>
            </a:solidFill>
            <a:miter lim="800000"/>
            <a:headEnd/>
            <a:tailEnd/>
          </a:ln>
        </p:spPr>
        <p:txBody>
          <a:bodyPr tIns="0" bIns="0" anchor="ctr"/>
          <a:lstStyle/>
          <a:p>
            <a:pPr algn="ctr">
              <a:defRPr/>
            </a:pPr>
            <a:r>
              <a:rPr lang="en-US" sz="1600" dirty="0">
                <a:solidFill>
                  <a:prstClr val="black"/>
                </a:solidFill>
                <a:latin typeface="+mn-lt"/>
              </a:rPr>
              <a:t>To “Scan” use barcode icon button.</a:t>
            </a: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24201" y="3200400"/>
            <a:ext cx="2013216" cy="2366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AutoShape 61"/>
          <p:cNvSpPr>
            <a:spLocks noChangeArrowheads="1"/>
          </p:cNvSpPr>
          <p:nvPr/>
        </p:nvSpPr>
        <p:spPr bwMode="auto">
          <a:xfrm>
            <a:off x="1028700" y="4013200"/>
            <a:ext cx="1333500" cy="1244600"/>
          </a:xfrm>
          <a:prstGeom prst="wedgeRectCallout">
            <a:avLst>
              <a:gd name="adj1" fmla="val 122868"/>
              <a:gd name="adj2" fmla="val 40233"/>
            </a:avLst>
          </a:prstGeom>
          <a:solidFill>
            <a:schemeClr val="bg1">
              <a:lumMod val="95000"/>
            </a:schemeClr>
          </a:solidFill>
          <a:ln w="9525">
            <a:solidFill>
              <a:schemeClr val="tx1"/>
            </a:solidFill>
            <a:miter lim="800000"/>
            <a:headEnd/>
            <a:tailEnd/>
          </a:ln>
        </p:spPr>
        <p:txBody>
          <a:bodyPr tIns="0" bIns="0" anchor="ctr"/>
          <a:lstStyle/>
          <a:p>
            <a:pPr algn="ctr" eaLnBrk="0" hangingPunct="0">
              <a:defRPr/>
            </a:pPr>
            <a:r>
              <a:rPr lang="en-US" sz="1600" dirty="0"/>
              <a:t>To apply “Comment” use comment icon button.</a:t>
            </a:r>
          </a:p>
        </p:txBody>
      </p:sp>
      <p:sp>
        <p:nvSpPr>
          <p:cNvPr id="9" name="AutoShape 61"/>
          <p:cNvSpPr>
            <a:spLocks noChangeArrowheads="1"/>
          </p:cNvSpPr>
          <p:nvPr/>
        </p:nvSpPr>
        <p:spPr bwMode="auto">
          <a:xfrm>
            <a:off x="6172200" y="3844925"/>
            <a:ext cx="1905000" cy="1320800"/>
          </a:xfrm>
          <a:prstGeom prst="wedgeRectCallout">
            <a:avLst>
              <a:gd name="adj1" fmla="val -118244"/>
              <a:gd name="adj2" fmla="val 53935"/>
            </a:avLst>
          </a:prstGeom>
          <a:solidFill>
            <a:schemeClr val="bg1">
              <a:lumMod val="95000"/>
            </a:schemeClr>
          </a:solidFill>
          <a:ln w="9525">
            <a:solidFill>
              <a:schemeClr val="tx1"/>
            </a:solidFill>
            <a:miter lim="800000"/>
            <a:headEnd/>
            <a:tailEnd/>
          </a:ln>
        </p:spPr>
        <p:txBody>
          <a:bodyPr tIns="0" bIns="0" anchor="ctr"/>
          <a:lstStyle/>
          <a:p>
            <a:pPr algn="ctr" eaLnBrk="0" hangingPunct="0">
              <a:defRPr/>
            </a:pPr>
            <a:r>
              <a:rPr lang="en-US" sz="1600" dirty="0"/>
              <a:t>In most screens, to “Forward” to next screen use check mark icon on the screen.</a:t>
            </a:r>
          </a:p>
        </p:txBody>
      </p:sp>
    </p:spTree>
    <p:extLst>
      <p:ext uri="{BB962C8B-B14F-4D97-AF65-F5344CB8AC3E}">
        <p14:creationId xmlns:p14="http://schemas.microsoft.com/office/powerpoint/2010/main" val="1949960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1000"/>
                            </p:stCondLst>
                            <p:childTnLst>
                              <p:par>
                                <p:cTn id="26" presetID="10" presetClass="entr" presetSubtype="0" fill="hold" grpId="0" nodeType="after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sz="3200" b="1" u="sng" dirty="0"/>
              <a:t>Preparing to Run Controls</a:t>
            </a:r>
            <a:endParaRPr lang="en-US" sz="3200" b="1" dirty="0"/>
          </a:p>
        </p:txBody>
      </p:sp>
      <p:pic>
        <p:nvPicPr>
          <p:cNvPr id="4" name="Picture 5"/>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805114" y="1219201"/>
            <a:ext cx="1479884"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AutoShape 19"/>
          <p:cNvSpPr>
            <a:spLocks noChangeArrowheads="1"/>
          </p:cNvSpPr>
          <p:nvPr/>
        </p:nvSpPr>
        <p:spPr bwMode="auto">
          <a:xfrm>
            <a:off x="76200" y="1653441"/>
            <a:ext cx="2971800" cy="1028700"/>
          </a:xfrm>
          <a:prstGeom prst="wedgeRectCallout">
            <a:avLst>
              <a:gd name="adj1" fmla="val 84929"/>
              <a:gd name="adj2" fmla="val -73205"/>
            </a:avLst>
          </a:prstGeom>
          <a:solidFill>
            <a:schemeClr val="bg1">
              <a:lumMod val="95000"/>
            </a:schemeClr>
          </a:solidFill>
          <a:ln w="9525">
            <a:solidFill>
              <a:schemeClr val="tx1"/>
            </a:solidFill>
            <a:miter lim="800000"/>
            <a:headEnd/>
            <a:tailEnd/>
          </a:ln>
        </p:spPr>
        <p:txBody>
          <a:bodyPr tIns="0" bIns="0" anchor="ctr"/>
          <a:lstStyle/>
          <a:p>
            <a:pPr algn="ctr" eaLnBrk="0" hangingPunct="0">
              <a:defRPr/>
            </a:pPr>
            <a:r>
              <a:rPr lang="en-US" sz="1600" dirty="0"/>
              <a:t>Press the barcode button and scan the </a:t>
            </a:r>
            <a:endParaRPr lang="en-US" sz="2400"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70957" y="2167790"/>
            <a:ext cx="711200" cy="804009"/>
          </a:xfrm>
          <a:prstGeom prst="rect">
            <a:avLst/>
          </a:prstGeom>
        </p:spPr>
      </p:pic>
      <p:sp>
        <p:nvSpPr>
          <p:cNvPr id="7" name="AutoShape 18"/>
          <p:cNvSpPr>
            <a:spLocks noChangeArrowheads="1"/>
          </p:cNvSpPr>
          <p:nvPr/>
        </p:nvSpPr>
        <p:spPr bwMode="auto">
          <a:xfrm>
            <a:off x="5810250" y="1736725"/>
            <a:ext cx="2692400" cy="685800"/>
          </a:xfrm>
          <a:prstGeom prst="wedgeRectCallout">
            <a:avLst>
              <a:gd name="adj1" fmla="val -74757"/>
              <a:gd name="adj2" fmla="val -5517"/>
            </a:avLst>
          </a:prstGeom>
          <a:solidFill>
            <a:schemeClr val="bg1">
              <a:lumMod val="95000"/>
            </a:schemeClr>
          </a:solidFill>
          <a:ln w="9525">
            <a:solidFill>
              <a:schemeClr val="tx1"/>
            </a:solidFill>
            <a:miter lim="800000"/>
            <a:headEnd/>
            <a:tailEnd/>
          </a:ln>
        </p:spPr>
        <p:txBody>
          <a:bodyPr tIns="0" bIns="0" anchor="ctr"/>
          <a:lstStyle/>
          <a:p>
            <a:pPr algn="ctr" eaLnBrk="0" hangingPunct="0">
              <a:defRPr/>
            </a:pPr>
            <a:r>
              <a:rPr lang="en-US" sz="1600" dirty="0"/>
              <a:t>REQUIRED label showing that a Level is due now.</a:t>
            </a:r>
          </a:p>
        </p:txBody>
      </p:sp>
      <p:sp>
        <p:nvSpPr>
          <p:cNvPr id="8" name="Rectangle 7"/>
          <p:cNvSpPr/>
          <p:nvPr/>
        </p:nvSpPr>
        <p:spPr>
          <a:xfrm>
            <a:off x="838200" y="3352800"/>
            <a:ext cx="7543800" cy="846386"/>
          </a:xfrm>
          <a:prstGeom prst="rect">
            <a:avLst/>
          </a:prstGeom>
        </p:spPr>
        <p:txBody>
          <a:bodyPr wrap="square">
            <a:spAutoFit/>
          </a:bodyPr>
          <a:lstStyle/>
          <a:p>
            <a:pPr algn="ctr">
              <a:spcBef>
                <a:spcPct val="50000"/>
              </a:spcBef>
            </a:pPr>
            <a:r>
              <a:rPr lang="en-US" sz="1400" b="1" dirty="0"/>
              <a:t> First “</a:t>
            </a:r>
            <a:r>
              <a:rPr lang="en-US" sz="1400" b="1" i="1" dirty="0"/>
              <a:t>Scan”</a:t>
            </a:r>
            <a:r>
              <a:rPr lang="en-US" sz="1400" b="1" dirty="0"/>
              <a:t> the </a:t>
            </a:r>
            <a:r>
              <a:rPr lang="en-US" sz="1400" b="1" u="sng" dirty="0"/>
              <a:t>control bottle</a:t>
            </a:r>
            <a:r>
              <a:rPr lang="en-US" sz="1400" b="1" dirty="0"/>
              <a:t> and </a:t>
            </a:r>
            <a:r>
              <a:rPr lang="en-US" sz="1400" b="1" u="sng" dirty="0"/>
              <a:t>then the strip vial</a:t>
            </a:r>
            <a:r>
              <a:rPr lang="en-US" sz="1400" b="1" dirty="0"/>
              <a:t> for each control test. </a:t>
            </a:r>
          </a:p>
          <a:p>
            <a:pPr algn="ctr">
              <a:spcBef>
                <a:spcPct val="50000"/>
              </a:spcBef>
            </a:pPr>
            <a:r>
              <a:rPr lang="en-US" sz="1400" b="1" u="sng" dirty="0"/>
              <a:t>REMEMBER:</a:t>
            </a:r>
            <a:r>
              <a:rPr lang="en-US" sz="1400" b="1" dirty="0"/>
              <a:t> Must perform 2 control levels on each strip vial in use after 4:00 a.m.                                  and when opening a new vial of strips. </a:t>
            </a:r>
          </a:p>
        </p:txBody>
      </p:sp>
      <p:pic>
        <p:nvPicPr>
          <p:cNvPr id="9" name="Picture 1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95700" y="4181475"/>
            <a:ext cx="1536700" cy="203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AutoShape 26"/>
          <p:cNvSpPr>
            <a:spLocks noChangeArrowheads="1"/>
          </p:cNvSpPr>
          <p:nvPr/>
        </p:nvSpPr>
        <p:spPr bwMode="auto">
          <a:xfrm>
            <a:off x="915132" y="4869845"/>
            <a:ext cx="2146300" cy="1783852"/>
          </a:xfrm>
          <a:prstGeom prst="wedgeRectCallout">
            <a:avLst>
              <a:gd name="adj1" fmla="val 113091"/>
              <a:gd name="adj2" fmla="val -63395"/>
            </a:avLst>
          </a:prstGeom>
          <a:solidFill>
            <a:schemeClr val="bg1">
              <a:lumMod val="95000"/>
            </a:schemeClr>
          </a:solidFill>
          <a:ln w="9525">
            <a:solidFill>
              <a:schemeClr val="tx1"/>
            </a:solidFill>
            <a:miter lim="800000"/>
            <a:headEnd/>
            <a:tailEnd/>
          </a:ln>
        </p:spPr>
        <p:txBody>
          <a:bodyPr tIns="0" bIns="0" anchor="ctr"/>
          <a:lstStyle/>
          <a:p>
            <a:pPr algn="ctr" eaLnBrk="0" hangingPunct="0">
              <a:defRPr/>
            </a:pPr>
            <a:r>
              <a:rPr lang="en-US" sz="1600" dirty="0"/>
              <a:t>Press barcode button to scan your barcode on the strip vial.</a:t>
            </a:r>
            <a:endParaRPr lang="en-US" sz="2400" dirty="0"/>
          </a:p>
        </p:txBody>
      </p:sp>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70957" y="5638800"/>
            <a:ext cx="624743" cy="838200"/>
          </a:xfrm>
          <a:prstGeom prst="rect">
            <a:avLst/>
          </a:prstGeom>
        </p:spPr>
      </p:pic>
    </p:spTree>
    <p:extLst>
      <p:ext uri="{BB962C8B-B14F-4D97-AF65-F5344CB8AC3E}">
        <p14:creationId xmlns:p14="http://schemas.microsoft.com/office/powerpoint/2010/main" val="310109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sz="3200" b="1" u="sng" dirty="0"/>
              <a:t>Screens While Running Controls</a:t>
            </a:r>
            <a:endParaRPr lang="en-US" sz="3200" b="1" dirty="0"/>
          </a:p>
        </p:txBody>
      </p:sp>
      <p:pic>
        <p:nvPicPr>
          <p:cNvPr id="4" name="Picture 21"/>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52401" y="838200"/>
            <a:ext cx="1600199" cy="21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5000" y="990600"/>
            <a:ext cx="1576075" cy="2057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84450" y="990600"/>
            <a:ext cx="1673350" cy="2057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78438" y="990600"/>
            <a:ext cx="1568450" cy="2057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AutoShape 28"/>
          <p:cNvSpPr>
            <a:spLocks noChangeArrowheads="1"/>
          </p:cNvSpPr>
          <p:nvPr/>
        </p:nvSpPr>
        <p:spPr bwMode="auto">
          <a:xfrm>
            <a:off x="6978650" y="914400"/>
            <a:ext cx="2012950" cy="2514600"/>
          </a:xfrm>
          <a:prstGeom prst="wedgeRectCallout">
            <a:avLst>
              <a:gd name="adj1" fmla="val -92349"/>
              <a:gd name="adj2" fmla="val -12868"/>
            </a:avLst>
          </a:prstGeom>
          <a:solidFill>
            <a:schemeClr val="bg1">
              <a:lumMod val="95000"/>
            </a:schemeClr>
          </a:solidFill>
          <a:ln w="9525">
            <a:solidFill>
              <a:schemeClr val="tx1"/>
            </a:solidFill>
            <a:miter lim="800000"/>
            <a:headEnd/>
            <a:tailEnd/>
          </a:ln>
        </p:spPr>
        <p:txBody>
          <a:bodyPr tIns="0" rIns="0" bIns="0" anchor="ctr"/>
          <a:lstStyle/>
          <a:p>
            <a:pPr algn="ctr" eaLnBrk="0" hangingPunct="0">
              <a:defRPr/>
            </a:pPr>
            <a:r>
              <a:rPr lang="en-US" sz="1600" dirty="0"/>
              <a:t>After the meter performs the strip integrity checks, the meter will beep again and a </a:t>
            </a:r>
            <a:r>
              <a:rPr lang="en-US" sz="1600" dirty="0">
                <a:solidFill>
                  <a:srgbClr val="FF0000"/>
                </a:solidFill>
              </a:rPr>
              <a:t>red</a:t>
            </a:r>
            <a:r>
              <a:rPr lang="en-US" sz="1600" dirty="0"/>
              <a:t> blood drop will appear. </a:t>
            </a:r>
            <a:r>
              <a:rPr lang="en-US" sz="1600" b="1" dirty="0"/>
              <a:t>Do not add sample until this drop appears</a:t>
            </a:r>
            <a:r>
              <a:rPr lang="en-US" sz="1600" dirty="0"/>
              <a:t>.</a:t>
            </a:r>
            <a:endParaRPr lang="en-US" sz="1600" u="sng" dirty="0"/>
          </a:p>
        </p:txBody>
      </p:sp>
      <p:pic>
        <p:nvPicPr>
          <p:cNvPr id="9" name="Picture 2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48000" y="3352800"/>
            <a:ext cx="2071982" cy="1981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AutoShape 22"/>
          <p:cNvSpPr>
            <a:spLocks noChangeArrowheads="1"/>
          </p:cNvSpPr>
          <p:nvPr/>
        </p:nvSpPr>
        <p:spPr bwMode="auto">
          <a:xfrm>
            <a:off x="381000" y="3352800"/>
            <a:ext cx="2438401" cy="2057400"/>
          </a:xfrm>
          <a:prstGeom prst="wedgeRectCallout">
            <a:avLst>
              <a:gd name="adj1" fmla="val 111176"/>
              <a:gd name="adj2" fmla="val -193"/>
            </a:avLst>
          </a:prstGeom>
          <a:solidFill>
            <a:schemeClr val="bg1">
              <a:lumMod val="95000"/>
            </a:schemeClr>
          </a:solidFill>
          <a:ln w="9525">
            <a:solidFill>
              <a:schemeClr val="tx1"/>
            </a:solidFill>
            <a:miter lim="800000"/>
            <a:headEnd/>
            <a:tailEnd/>
          </a:ln>
        </p:spPr>
        <p:txBody>
          <a:bodyPr lIns="0" tIns="0" rIns="0" bIns="0" anchor="ctr"/>
          <a:lstStyle/>
          <a:p>
            <a:pPr algn="ctr" eaLnBrk="0" hangingPunct="0">
              <a:defRPr/>
            </a:pPr>
            <a:r>
              <a:rPr lang="en-US" sz="1600" dirty="0"/>
              <a:t>Apply to the </a:t>
            </a:r>
            <a:r>
              <a:rPr lang="en-US" sz="1600" dirty="0">
                <a:solidFill>
                  <a:srgbClr val="FF0000"/>
                </a:solidFill>
              </a:rPr>
              <a:t>front </a:t>
            </a:r>
            <a:r>
              <a:rPr lang="en-US" sz="1600" u="sng" dirty="0">
                <a:solidFill>
                  <a:srgbClr val="FF0000"/>
                </a:solidFill>
              </a:rPr>
              <a:t>edge</a:t>
            </a:r>
            <a:r>
              <a:rPr lang="en-US" sz="1600" dirty="0">
                <a:solidFill>
                  <a:srgbClr val="FF0000"/>
                </a:solidFill>
              </a:rPr>
              <a:t> </a:t>
            </a:r>
            <a:r>
              <a:rPr lang="en-US" sz="1600" dirty="0"/>
              <a:t>of the</a:t>
            </a:r>
          </a:p>
          <a:p>
            <a:pPr algn="ctr" eaLnBrk="0" hangingPunct="0">
              <a:defRPr/>
            </a:pPr>
            <a:r>
              <a:rPr lang="en-US" sz="1600" dirty="0"/>
              <a:t>yellow reaction area</a:t>
            </a:r>
          </a:p>
          <a:p>
            <a:pPr algn="ctr" eaLnBrk="0" hangingPunct="0">
              <a:defRPr/>
            </a:pPr>
            <a:r>
              <a:rPr lang="en-US" sz="1600" dirty="0"/>
              <a:t>and </a:t>
            </a:r>
            <a:r>
              <a:rPr lang="en-US" sz="1600" u="sng" dirty="0"/>
              <a:t>fill</a:t>
            </a:r>
            <a:r>
              <a:rPr lang="en-US" sz="1600" dirty="0"/>
              <a:t> the yellow window – DO NOT ATTEMPT TO PLACE SAMPLE ON THE TOP OF THE STRIP.</a:t>
            </a:r>
            <a:endParaRPr lang="en-US" sz="2400" dirty="0"/>
          </a:p>
        </p:txBody>
      </p:sp>
      <p:sp>
        <p:nvSpPr>
          <p:cNvPr id="12" name="AutoShape 16"/>
          <p:cNvSpPr>
            <a:spLocks noChangeArrowheads="1"/>
          </p:cNvSpPr>
          <p:nvPr/>
        </p:nvSpPr>
        <p:spPr bwMode="auto">
          <a:xfrm>
            <a:off x="6629400" y="3543300"/>
            <a:ext cx="2286000" cy="1600200"/>
          </a:xfrm>
          <a:prstGeom prst="wedgeRectCallout">
            <a:avLst>
              <a:gd name="adj1" fmla="val -126313"/>
              <a:gd name="adj2" fmla="val 406"/>
            </a:avLst>
          </a:prstGeom>
          <a:solidFill>
            <a:schemeClr val="bg1">
              <a:lumMod val="95000"/>
            </a:schemeClr>
          </a:solidFill>
          <a:ln w="9525">
            <a:solidFill>
              <a:schemeClr val="tx1"/>
            </a:solidFill>
            <a:miter lim="800000"/>
            <a:headEnd/>
            <a:tailEnd/>
          </a:ln>
        </p:spPr>
        <p:txBody>
          <a:bodyPr tIns="0" bIns="0" anchor="ctr"/>
          <a:lstStyle/>
          <a:p>
            <a:pPr algn="ctr" eaLnBrk="0" hangingPunct="0">
              <a:defRPr/>
            </a:pPr>
            <a:r>
              <a:rPr lang="en-US" sz="1600" dirty="0"/>
              <a:t>Squeeze small drop</a:t>
            </a:r>
          </a:p>
          <a:p>
            <a:pPr algn="ctr" eaLnBrk="0" hangingPunct="0">
              <a:defRPr/>
            </a:pPr>
            <a:r>
              <a:rPr lang="en-US" sz="1600" dirty="0"/>
              <a:t>Of QC solution; </a:t>
            </a:r>
            <a:r>
              <a:rPr lang="en-US" sz="1600" dirty="0">
                <a:solidFill>
                  <a:srgbClr val="FF0000"/>
                </a:solidFill>
              </a:rPr>
              <a:t>keep the meter level</a:t>
            </a:r>
            <a:r>
              <a:rPr lang="en-US" sz="1600" dirty="0"/>
              <a:t> to prevent solution from entering the test strip port area.</a:t>
            </a:r>
          </a:p>
        </p:txBody>
      </p:sp>
    </p:spTree>
    <p:extLst>
      <p:ext uri="{BB962C8B-B14F-4D97-AF65-F5344CB8AC3E}">
        <p14:creationId xmlns:p14="http://schemas.microsoft.com/office/powerpoint/2010/main" val="860169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30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par>
                          <p:cTn id="13" fill="hold">
                            <p:stCondLst>
                              <p:cond delay="500"/>
                            </p:stCondLst>
                            <p:childTnLst>
                              <p:par>
                                <p:cTn id="14" presetID="10" presetClass="entr" presetSubtype="0" fill="hold" nodeType="afterEffect">
                                  <p:stCondLst>
                                    <p:cond delay="500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par>
                          <p:cTn id="17" fill="hold">
                            <p:stCondLst>
                              <p:cond delay="6000"/>
                            </p:stCondLst>
                            <p:childTnLst>
                              <p:par>
                                <p:cTn id="18" presetID="10" presetClass="entr" presetSubtype="0"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childTnLst>
                          </p:cTn>
                        </p:par>
                        <p:par>
                          <p:cTn id="30" fill="hold">
                            <p:stCondLst>
                              <p:cond delay="1000"/>
                            </p:stCondLst>
                            <p:childTnLst>
                              <p:par>
                                <p:cTn id="31" presetID="10" presetClass="entr" presetSubtype="0"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8001000" cy="499631"/>
          </a:xfrm>
        </p:spPr>
        <p:txBody>
          <a:bodyPr>
            <a:noAutofit/>
          </a:bodyPr>
          <a:lstStyle/>
          <a:p>
            <a:r>
              <a:rPr lang="en-US" sz="3200" b="1" u="sng" dirty="0"/>
              <a:t>Control Results</a:t>
            </a:r>
            <a:br>
              <a:rPr lang="en-US" sz="2400" u="sng" dirty="0"/>
            </a:br>
            <a:endParaRPr lang="en-US" sz="2400" dirty="0"/>
          </a:p>
        </p:txBody>
      </p:sp>
      <p:pic>
        <p:nvPicPr>
          <p:cNvPr id="4" name="Picture 10"/>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85800" y="774269"/>
            <a:ext cx="1981200" cy="3340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1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73788" y="914400"/>
            <a:ext cx="1674812" cy="299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AutoShape 28"/>
          <p:cNvSpPr>
            <a:spLocks noChangeArrowheads="1"/>
          </p:cNvSpPr>
          <p:nvPr/>
        </p:nvSpPr>
        <p:spPr bwMode="auto">
          <a:xfrm>
            <a:off x="2895600" y="3047999"/>
            <a:ext cx="1676400" cy="1066801"/>
          </a:xfrm>
          <a:prstGeom prst="wedgeRectCallout">
            <a:avLst>
              <a:gd name="adj1" fmla="val -74856"/>
              <a:gd name="adj2" fmla="val 116"/>
            </a:avLst>
          </a:prstGeom>
          <a:solidFill>
            <a:schemeClr val="bg1">
              <a:lumMod val="95000"/>
            </a:schemeClr>
          </a:solidFill>
          <a:ln w="9525">
            <a:solidFill>
              <a:schemeClr val="tx1"/>
            </a:solidFill>
            <a:miter lim="800000"/>
            <a:headEnd/>
            <a:tailEnd/>
          </a:ln>
        </p:spPr>
        <p:txBody>
          <a:bodyPr tIns="0" bIns="0" anchor="ctr"/>
          <a:lstStyle/>
          <a:p>
            <a:pPr algn="ctr" eaLnBrk="0" hangingPunct="0">
              <a:defRPr/>
            </a:pPr>
            <a:r>
              <a:rPr lang="en-US" sz="1600" dirty="0"/>
              <a:t>If QC passes, just press the check button and continue.</a:t>
            </a:r>
            <a:endParaRPr lang="en-US" sz="1600" u="sng" dirty="0"/>
          </a:p>
        </p:txBody>
      </p:sp>
      <p:sp>
        <p:nvSpPr>
          <p:cNvPr id="7" name="AutoShape 28"/>
          <p:cNvSpPr>
            <a:spLocks noChangeArrowheads="1"/>
          </p:cNvSpPr>
          <p:nvPr/>
        </p:nvSpPr>
        <p:spPr bwMode="auto">
          <a:xfrm>
            <a:off x="3962400" y="990600"/>
            <a:ext cx="2062098" cy="1828799"/>
          </a:xfrm>
          <a:prstGeom prst="wedgeRectCallout">
            <a:avLst>
              <a:gd name="adj1" fmla="val 67409"/>
              <a:gd name="adj2" fmla="val 75117"/>
            </a:avLst>
          </a:prstGeom>
          <a:solidFill>
            <a:schemeClr val="bg1">
              <a:lumMod val="95000"/>
            </a:schemeClr>
          </a:solidFill>
          <a:ln w="9525">
            <a:solidFill>
              <a:schemeClr val="tx1"/>
            </a:solidFill>
            <a:miter lim="800000"/>
            <a:headEnd/>
            <a:tailEnd/>
          </a:ln>
        </p:spPr>
        <p:txBody>
          <a:bodyPr tIns="0" rIns="0" bIns="0" anchor="ctr"/>
          <a:lstStyle/>
          <a:p>
            <a:pPr algn="ctr" eaLnBrk="0" hangingPunct="0">
              <a:defRPr/>
            </a:pPr>
            <a:r>
              <a:rPr lang="en-US" sz="1600" dirty="0"/>
              <a:t>If QC fails, you must enter a comment. The comment icon will be flashing. You will not be able to proceed until you add a comment.</a:t>
            </a:r>
            <a:endParaRPr lang="en-US" sz="1600" u="sng" dirty="0"/>
          </a:p>
        </p:txBody>
      </p:sp>
      <p:sp>
        <p:nvSpPr>
          <p:cNvPr id="8" name="Rectangle 7"/>
          <p:cNvSpPr/>
          <p:nvPr/>
        </p:nvSpPr>
        <p:spPr>
          <a:xfrm>
            <a:off x="1143000" y="4191000"/>
            <a:ext cx="7239000" cy="738664"/>
          </a:xfrm>
          <a:prstGeom prst="rect">
            <a:avLst/>
          </a:prstGeom>
        </p:spPr>
        <p:txBody>
          <a:bodyPr wrap="square">
            <a:spAutoFit/>
          </a:bodyPr>
          <a:lstStyle/>
          <a:p>
            <a:pPr algn="ctr"/>
            <a:r>
              <a:rPr lang="en-US" b="1" i="1" dirty="0"/>
              <a:t>As a reminder, a comment is </a:t>
            </a:r>
            <a:r>
              <a:rPr lang="en-US" sz="2400" b="1" i="1" u="sng" dirty="0"/>
              <a:t>required</a:t>
            </a:r>
            <a:r>
              <a:rPr lang="en-US" sz="2400" b="1" i="1" dirty="0"/>
              <a:t> </a:t>
            </a:r>
            <a:r>
              <a:rPr lang="en-US" b="1" i="1" dirty="0"/>
              <a:t> for QC that “Fails” and  for patient results in the critical range .</a:t>
            </a:r>
            <a:endParaRPr lang="en-US" dirty="0"/>
          </a:p>
        </p:txBody>
      </p:sp>
    </p:spTree>
    <p:extLst>
      <p:ext uri="{BB962C8B-B14F-4D97-AF65-F5344CB8AC3E}">
        <p14:creationId xmlns:p14="http://schemas.microsoft.com/office/powerpoint/2010/main" val="3962604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1956" y="146180"/>
            <a:ext cx="8229600" cy="609599"/>
          </a:xfrm>
        </p:spPr>
        <p:txBody>
          <a:bodyPr>
            <a:noAutofit/>
          </a:bodyPr>
          <a:lstStyle/>
          <a:p>
            <a:r>
              <a:rPr lang="en-US" sz="3200" b="1" u="sng" dirty="0"/>
              <a:t>To Run a Patient Test   </a:t>
            </a:r>
            <a:br>
              <a:rPr lang="en-US" sz="3200" b="1" u="sng" dirty="0"/>
            </a:br>
            <a:r>
              <a:rPr lang="en-US" sz="1800" b="1" u="sng" dirty="0">
                <a:solidFill>
                  <a:srgbClr val="FF0000"/>
                </a:solidFill>
              </a:rPr>
              <a:t>Required: Provider’s Order for a  POC Glucose Test </a:t>
            </a:r>
            <a:br>
              <a:rPr lang="en-US" sz="4000" b="1" u="sng" dirty="0"/>
            </a:br>
            <a:endParaRPr lang="en-US" sz="4000" b="1" dirty="0"/>
          </a:p>
        </p:txBody>
      </p:sp>
      <p:pic>
        <p:nvPicPr>
          <p:cNvPr id="4" name="Picture 20"/>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767257" y="1326927"/>
            <a:ext cx="1609483"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AutoShape 5"/>
          <p:cNvSpPr>
            <a:spLocks noChangeArrowheads="1"/>
          </p:cNvSpPr>
          <p:nvPr/>
        </p:nvSpPr>
        <p:spPr bwMode="auto">
          <a:xfrm>
            <a:off x="1752600" y="1802843"/>
            <a:ext cx="1809750" cy="1066800"/>
          </a:xfrm>
          <a:prstGeom prst="wedgeRectCallout">
            <a:avLst>
              <a:gd name="adj1" fmla="val 73767"/>
              <a:gd name="adj2" fmla="val -38080"/>
            </a:avLst>
          </a:prstGeom>
          <a:solidFill>
            <a:schemeClr val="bg1">
              <a:lumMod val="95000"/>
            </a:schemeClr>
          </a:solidFill>
          <a:ln w="9525">
            <a:solidFill>
              <a:schemeClr val="tx1"/>
            </a:solidFill>
            <a:miter lim="800000"/>
            <a:headEnd/>
            <a:tailEnd/>
          </a:ln>
        </p:spPr>
        <p:txBody>
          <a:bodyPr tIns="0" bIns="0" anchor="ctr"/>
          <a:lstStyle/>
          <a:p>
            <a:pPr algn="ctr" eaLnBrk="0" hangingPunct="0">
              <a:defRPr/>
            </a:pPr>
            <a:r>
              <a:rPr lang="en-US" sz="1600" dirty="0"/>
              <a:t>Press the </a:t>
            </a:r>
            <a:r>
              <a:rPr lang="en-US" sz="1600" i="1" dirty="0"/>
              <a:t>“Patient Test” </a:t>
            </a:r>
            <a:r>
              <a:rPr lang="en-US" sz="1600" dirty="0"/>
              <a:t>from the Main Menu.</a:t>
            </a:r>
          </a:p>
        </p:txBody>
      </p:sp>
      <p:sp>
        <p:nvSpPr>
          <p:cNvPr id="7" name="Rectangle 6"/>
          <p:cNvSpPr/>
          <p:nvPr/>
        </p:nvSpPr>
        <p:spPr>
          <a:xfrm>
            <a:off x="457199" y="3765327"/>
            <a:ext cx="8229600" cy="646331"/>
          </a:xfrm>
          <a:prstGeom prst="rect">
            <a:avLst/>
          </a:prstGeom>
        </p:spPr>
        <p:txBody>
          <a:bodyPr wrap="square">
            <a:spAutoFit/>
          </a:bodyPr>
          <a:lstStyle/>
          <a:p>
            <a:r>
              <a:rPr lang="en-US" b="1" dirty="0"/>
              <a:t>Input the inpatient full SSN by scanning the barcode on the patient wristband, or for outpatients manually enter full SSN.</a:t>
            </a:r>
            <a:endParaRPr lang="en-US" dirty="0"/>
          </a:p>
        </p:txBody>
      </p:sp>
      <p:pic>
        <p:nvPicPr>
          <p:cNvPr id="8" name="Picture 2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33799" y="4554408"/>
            <a:ext cx="1585913" cy="2157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AutoShape 14"/>
          <p:cNvSpPr>
            <a:spLocks noChangeArrowheads="1"/>
          </p:cNvSpPr>
          <p:nvPr/>
        </p:nvSpPr>
        <p:spPr bwMode="auto">
          <a:xfrm>
            <a:off x="1400175" y="5281612"/>
            <a:ext cx="2057400" cy="1019175"/>
          </a:xfrm>
          <a:prstGeom prst="wedgeRectCallout">
            <a:avLst>
              <a:gd name="adj1" fmla="val 107000"/>
              <a:gd name="adj2" fmla="val -74553"/>
            </a:avLst>
          </a:prstGeom>
          <a:solidFill>
            <a:schemeClr val="bg1">
              <a:lumMod val="95000"/>
            </a:schemeClr>
          </a:solidFill>
          <a:ln w="9525">
            <a:solidFill>
              <a:schemeClr val="tx1"/>
            </a:solidFill>
            <a:miter lim="800000"/>
            <a:headEnd/>
            <a:tailEnd/>
          </a:ln>
        </p:spPr>
        <p:txBody>
          <a:bodyPr tIns="0" bIns="0" anchor="ctr"/>
          <a:lstStyle/>
          <a:p>
            <a:pPr algn="ctr" eaLnBrk="0" hangingPunct="0">
              <a:defRPr/>
            </a:pPr>
            <a:r>
              <a:rPr lang="en-US" sz="1600" dirty="0"/>
              <a:t>Press and release the barcode button then scan the patient wristband.</a:t>
            </a:r>
            <a:endParaRPr lang="en-US" sz="2400" dirty="0"/>
          </a:p>
        </p:txBody>
      </p:sp>
    </p:spTree>
    <p:extLst>
      <p:ext uri="{BB962C8B-B14F-4D97-AF65-F5344CB8AC3E}">
        <p14:creationId xmlns:p14="http://schemas.microsoft.com/office/powerpoint/2010/main" val="2558735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4" name="Rectangle 2"/>
          <p:cNvSpPr txBox="1">
            <a:spLocks noGrp="1" noChangeArrowheads="1"/>
          </p:cNvSpPr>
          <p:nvPr>
            <p:ph type="title"/>
          </p:nvPr>
        </p:nvSpPr>
        <p:spPr bwMode="auto">
          <a:xfrm>
            <a:off x="457200" y="274638"/>
            <a:ext cx="8229600" cy="546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rmAutofit fontScale="9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US" sz="3200" b="1" u="sng" dirty="0">
                <a:solidFill>
                  <a:schemeClr val="accent1"/>
                </a:solidFill>
                <a:latin typeface="+mn-lt"/>
              </a:rPr>
              <a:t>Scan the Test Strip Vial</a:t>
            </a:r>
          </a:p>
        </p:txBody>
      </p:sp>
      <p:pic>
        <p:nvPicPr>
          <p:cNvPr id="16" name="Picture 1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81400" y="1905000"/>
            <a:ext cx="1647825"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AutoShape 14"/>
          <p:cNvSpPr>
            <a:spLocks noChangeArrowheads="1"/>
          </p:cNvSpPr>
          <p:nvPr/>
        </p:nvSpPr>
        <p:spPr bwMode="auto">
          <a:xfrm>
            <a:off x="762000" y="2514600"/>
            <a:ext cx="1651000" cy="1371600"/>
          </a:xfrm>
          <a:prstGeom prst="wedgeRectCallout">
            <a:avLst>
              <a:gd name="adj1" fmla="val 168833"/>
              <a:gd name="adj2" fmla="val -54023"/>
            </a:avLst>
          </a:prstGeom>
          <a:solidFill>
            <a:schemeClr val="bg1">
              <a:lumMod val="95000"/>
            </a:schemeClr>
          </a:solidFill>
          <a:ln w="9525">
            <a:solidFill>
              <a:schemeClr val="tx1"/>
            </a:solidFill>
            <a:miter lim="800000"/>
            <a:headEnd/>
            <a:tailEnd/>
          </a:ln>
        </p:spPr>
        <p:txBody>
          <a:bodyPr tIns="0" bIns="0" anchor="ctr"/>
          <a:lstStyle/>
          <a:p>
            <a:pPr algn="ctr" eaLnBrk="0" hangingPunct="0">
              <a:defRPr/>
            </a:pPr>
            <a:r>
              <a:rPr lang="en-US" sz="1600" dirty="0"/>
              <a:t>To continue with the patient test, press the barcode to scan the strip lot.</a:t>
            </a:r>
            <a:endParaRPr lang="en-US" sz="2400" dirty="0"/>
          </a:p>
        </p:txBody>
      </p:sp>
      <p:sp>
        <p:nvSpPr>
          <p:cNvPr id="18" name="AutoShape 14"/>
          <p:cNvSpPr>
            <a:spLocks noChangeArrowheads="1"/>
          </p:cNvSpPr>
          <p:nvPr/>
        </p:nvSpPr>
        <p:spPr bwMode="auto">
          <a:xfrm>
            <a:off x="6781800" y="3962400"/>
            <a:ext cx="1346200" cy="1219200"/>
          </a:xfrm>
          <a:prstGeom prst="wedgeRectCallout">
            <a:avLst>
              <a:gd name="adj1" fmla="val -118946"/>
              <a:gd name="adj2" fmla="val -58549"/>
            </a:avLst>
          </a:prstGeom>
          <a:solidFill>
            <a:schemeClr val="bg1">
              <a:lumMod val="95000"/>
            </a:schemeClr>
          </a:solidFill>
          <a:ln w="9525">
            <a:solidFill>
              <a:schemeClr val="tx1"/>
            </a:solidFill>
            <a:miter lim="800000"/>
            <a:headEnd/>
            <a:tailEnd/>
          </a:ln>
        </p:spPr>
        <p:txBody>
          <a:bodyPr tIns="0" bIns="0" anchor="ctr"/>
          <a:lstStyle/>
          <a:p>
            <a:pPr algn="ctr" eaLnBrk="0" hangingPunct="0">
              <a:defRPr/>
            </a:pPr>
            <a:r>
              <a:rPr lang="en-US" sz="1600" dirty="0"/>
              <a:t>Scan strip vial</a:t>
            </a:r>
            <a:endParaRPr lang="en-US" sz="2400" dirty="0"/>
          </a:p>
        </p:txBody>
      </p:sp>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334000" y="3352800"/>
            <a:ext cx="711200" cy="821704"/>
          </a:xfrm>
          <a:prstGeom prst="rect">
            <a:avLst/>
          </a:prstGeom>
        </p:spPr>
      </p:pic>
      <p:sp>
        <p:nvSpPr>
          <p:cNvPr id="7" name="TextBox 6"/>
          <p:cNvSpPr txBox="1"/>
          <p:nvPr/>
        </p:nvSpPr>
        <p:spPr>
          <a:xfrm>
            <a:off x="2667000" y="5334000"/>
            <a:ext cx="3505200" cy="369332"/>
          </a:xfrm>
          <a:prstGeom prst="rect">
            <a:avLst/>
          </a:prstGeom>
          <a:noFill/>
        </p:spPr>
        <p:txBody>
          <a:bodyPr wrap="square" rtlCol="0">
            <a:spAutoFit/>
          </a:bodyPr>
          <a:lstStyle/>
          <a:p>
            <a:r>
              <a:rPr lang="en-US" dirty="0"/>
              <a:t>Proceed to specimen collection</a:t>
            </a:r>
          </a:p>
        </p:txBody>
      </p:sp>
    </p:spTree>
    <p:extLst>
      <p:ext uri="{BB962C8B-B14F-4D97-AF65-F5344CB8AC3E}">
        <p14:creationId xmlns:p14="http://schemas.microsoft.com/office/powerpoint/2010/main" val="595390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1687"/>
          </a:xfrm>
        </p:spPr>
        <p:txBody>
          <a:bodyPr>
            <a:noAutofit/>
          </a:bodyPr>
          <a:lstStyle/>
          <a:p>
            <a:r>
              <a:rPr lang="en-US" sz="2800" b="1" u="sng" dirty="0"/>
              <a:t>How to Collect a Proper Fingerstick Sample</a:t>
            </a:r>
            <a:endParaRPr lang="en-US" sz="2800" b="1" dirty="0"/>
          </a:p>
        </p:txBody>
      </p:sp>
      <p:sp>
        <p:nvSpPr>
          <p:cNvPr id="3" name="Content Placeholder 2"/>
          <p:cNvSpPr>
            <a:spLocks noGrp="1"/>
          </p:cNvSpPr>
          <p:nvPr>
            <p:ph idx="1"/>
          </p:nvPr>
        </p:nvSpPr>
        <p:spPr>
          <a:xfrm>
            <a:off x="457200" y="1600200"/>
            <a:ext cx="8229600" cy="2063591"/>
          </a:xfrm>
        </p:spPr>
        <p:txBody>
          <a:bodyPr/>
          <a:lstStyle/>
          <a:p>
            <a:endParaRPr lang="en-US" b="1" dirty="0"/>
          </a:p>
          <a:p>
            <a:endParaRPr lang="en-US" b="1" dirty="0"/>
          </a:p>
          <a:p>
            <a:endParaRPr lang="en-US" sz="1200" dirty="0"/>
          </a:p>
        </p:txBody>
      </p:sp>
      <p:sp>
        <p:nvSpPr>
          <p:cNvPr id="4" name="TextBox 3"/>
          <p:cNvSpPr txBox="1">
            <a:spLocks noChangeArrowheads="1"/>
          </p:cNvSpPr>
          <p:nvPr/>
        </p:nvSpPr>
        <p:spPr bwMode="auto">
          <a:xfrm>
            <a:off x="381681" y="1394698"/>
            <a:ext cx="2460625"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400" b="1" i="1" dirty="0"/>
              <a:t>1. SELECT THE FINGER SITE</a:t>
            </a:r>
          </a:p>
          <a:p>
            <a:pPr eaLnBrk="1" hangingPunct="1"/>
            <a:endParaRPr lang="en-US" sz="1000" b="1" dirty="0"/>
          </a:p>
          <a:p>
            <a:pPr eaLnBrk="1" hangingPunct="1"/>
            <a:r>
              <a:rPr lang="en-US" sz="1200" b="1" dirty="0">
                <a:latin typeface="+mn-lt"/>
              </a:rPr>
              <a:t>Select the side of the fingertip that has not been lanced recently.</a:t>
            </a:r>
          </a:p>
          <a:p>
            <a:pPr eaLnBrk="1" hangingPunct="1"/>
            <a:endParaRPr lang="en-US" sz="1200" b="1" dirty="0">
              <a:latin typeface="+mn-lt"/>
            </a:endParaRPr>
          </a:p>
          <a:p>
            <a:pPr eaLnBrk="1" hangingPunct="1"/>
            <a:r>
              <a:rPr lang="en-US" sz="1200" b="1" dirty="0">
                <a:latin typeface="+mn-lt"/>
              </a:rPr>
              <a:t>Each test should be performed from a new skin puncture. The middle or ring finger is preferred. Do not use an old puncture site.</a:t>
            </a:r>
          </a:p>
        </p:txBody>
      </p:sp>
      <p:pic>
        <p:nvPicPr>
          <p:cNvPr id="5" name="Picture 2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00375" y="1847850"/>
            <a:ext cx="1376363" cy="1309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72038" y="1747838"/>
            <a:ext cx="1223962" cy="175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6248400" y="1394698"/>
            <a:ext cx="2541588" cy="2215991"/>
          </a:xfrm>
          <a:prstGeom prst="rect">
            <a:avLst/>
          </a:prstGeom>
        </p:spPr>
        <p:txBody>
          <a:bodyPr wrap="square">
            <a:spAutoFit/>
          </a:bodyPr>
          <a:lstStyle/>
          <a:p>
            <a:r>
              <a:rPr lang="en-US" sz="1200" b="1" i="1" dirty="0"/>
              <a:t>2. ACCESS THE PUNCTURE SITE</a:t>
            </a:r>
          </a:p>
          <a:p>
            <a:endParaRPr lang="en-US" sz="1200" b="1" dirty="0"/>
          </a:p>
          <a:p>
            <a:r>
              <a:rPr lang="en-US" sz="1200" b="1" dirty="0"/>
              <a:t>To help insure that an adequate sample is obtained, have the patient hold his or her hand in a downward position. Applying gentle pressure, massage the inside of the patient’s hand from the palm to the base of the finger to be lanced and up to the tip of the finger</a:t>
            </a:r>
            <a:r>
              <a:rPr lang="en-US" b="1" dirty="0"/>
              <a:t>.</a:t>
            </a:r>
          </a:p>
        </p:txBody>
      </p:sp>
      <p:sp>
        <p:nvSpPr>
          <p:cNvPr id="8" name="TextBox 7"/>
          <p:cNvSpPr txBox="1"/>
          <p:nvPr/>
        </p:nvSpPr>
        <p:spPr>
          <a:xfrm>
            <a:off x="304800" y="4162164"/>
            <a:ext cx="3124200" cy="2123658"/>
          </a:xfrm>
          <a:prstGeom prst="rect">
            <a:avLst/>
          </a:prstGeom>
          <a:noFill/>
        </p:spPr>
        <p:txBody>
          <a:bodyPr wrap="square" rtlCol="0">
            <a:spAutoFit/>
          </a:bodyPr>
          <a:lstStyle/>
          <a:p>
            <a:r>
              <a:rPr lang="en-US" sz="1200" b="1" i="1" dirty="0"/>
              <a:t>3. DISINFECT THE PUNCTURE SITE</a:t>
            </a:r>
          </a:p>
          <a:p>
            <a:endParaRPr lang="en-US" sz="1000" b="1" dirty="0"/>
          </a:p>
          <a:p>
            <a:r>
              <a:rPr lang="en-US" sz="1200" b="1" dirty="0"/>
              <a:t>Cleanse the puncture site using a skin preparation pad. Let the solution dry before puncturing.</a:t>
            </a:r>
          </a:p>
          <a:p>
            <a:endParaRPr lang="en-US" sz="1200" b="1" dirty="0"/>
          </a:p>
          <a:p>
            <a:r>
              <a:rPr lang="en-US" sz="1200" b="1" dirty="0"/>
              <a:t>It is very important to make sure the puncture site is dry. Alcohol or other skin preparation ingredients may interfere with the glucose test chemistry and cause an inaccurate reading.</a:t>
            </a:r>
          </a:p>
        </p:txBody>
      </p:sp>
      <p:pic>
        <p:nvPicPr>
          <p:cNvPr id="9" name="Picture 2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00400" y="3956050"/>
            <a:ext cx="1143000" cy="168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24413" y="4235450"/>
            <a:ext cx="1119187" cy="1250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6248400" y="3956051"/>
            <a:ext cx="2743200" cy="2462213"/>
          </a:xfrm>
          <a:prstGeom prst="rect">
            <a:avLst/>
          </a:prstGeom>
          <a:noFill/>
        </p:spPr>
        <p:txBody>
          <a:bodyPr wrap="square" rtlCol="0">
            <a:spAutoFit/>
          </a:bodyPr>
          <a:lstStyle/>
          <a:p>
            <a:r>
              <a:rPr lang="en-US" sz="1200" b="1" i="1" dirty="0"/>
              <a:t>4.  Press Lancet firmly against side of fingertip. </a:t>
            </a:r>
            <a:endParaRPr lang="en-US" sz="1400" b="1" i="1" dirty="0"/>
          </a:p>
          <a:p>
            <a:endParaRPr lang="en-US" sz="1000" b="1" dirty="0"/>
          </a:p>
          <a:p>
            <a:r>
              <a:rPr lang="en-US" sz="1200" b="1" u="sng" dirty="0"/>
              <a:t>Wipe away the first blood drop  with a dry gauze pad.</a:t>
            </a:r>
          </a:p>
          <a:p>
            <a:r>
              <a:rPr lang="en-US" sz="1200" b="1" dirty="0"/>
              <a:t> </a:t>
            </a:r>
          </a:p>
          <a:p>
            <a:r>
              <a:rPr lang="en-US" sz="1200" b="1" dirty="0"/>
              <a:t>Hold the puncture site downward and gently apply intermittent pressure to the surrounding tissue. Strong repetitive pressure (milking) should not be applied; it may cause tissue-fluid contamination.</a:t>
            </a:r>
          </a:p>
          <a:p>
            <a:endParaRPr lang="en-US" sz="1200" dirty="0"/>
          </a:p>
        </p:txBody>
      </p:sp>
    </p:spTree>
    <p:extLst>
      <p:ext uri="{BB962C8B-B14F-4D97-AF65-F5344CB8AC3E}">
        <p14:creationId xmlns:p14="http://schemas.microsoft.com/office/powerpoint/2010/main" val="3869376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457200"/>
            <a:ext cx="6477000" cy="5943600"/>
          </a:xfrm>
        </p:spPr>
        <p:txBody>
          <a:bodyPr>
            <a:normAutofit/>
          </a:bodyPr>
          <a:lstStyle/>
          <a:p>
            <a:pPr marL="0" indent="0">
              <a:buNone/>
            </a:pPr>
            <a:endParaRPr lang="en-US" sz="2200" dirty="0">
              <a:latin typeface="Verdana" pitchFamily="34" charset="0"/>
              <a:ea typeface="Verdana" pitchFamily="34" charset="0"/>
              <a:cs typeface="Verdana" pitchFamily="34" charset="0"/>
            </a:endParaRPr>
          </a:p>
          <a:p>
            <a:pPr>
              <a:buFont typeface="Wingdings" pitchFamily="2" charset="2"/>
              <a:buChar char="q"/>
            </a:pPr>
            <a:r>
              <a:rPr lang="en-US" sz="2800" dirty="0">
                <a:latin typeface="Verdana" pitchFamily="34" charset="0"/>
                <a:ea typeface="Verdana" pitchFamily="34" charset="0"/>
                <a:cs typeface="Verdana" pitchFamily="34" charset="0"/>
              </a:rPr>
              <a:t>Apply the drop of blood to the front edge</a:t>
            </a:r>
          </a:p>
          <a:p>
            <a:pPr lvl="1">
              <a:buFont typeface="Wingdings" pitchFamily="2" charset="2"/>
              <a:buChar char="q"/>
            </a:pPr>
            <a:endParaRPr lang="en-US" sz="2200" dirty="0">
              <a:latin typeface="Verdana" pitchFamily="34" charset="0"/>
              <a:ea typeface="Verdana" pitchFamily="34" charset="0"/>
              <a:cs typeface="Verdana" pitchFamily="34" charset="0"/>
            </a:endParaRPr>
          </a:p>
          <a:p>
            <a:pPr lvl="1">
              <a:buFont typeface="Wingdings" pitchFamily="2" charset="2"/>
              <a:buChar char="q"/>
            </a:pPr>
            <a:endParaRPr lang="en-US" sz="2200" dirty="0">
              <a:latin typeface="Verdana" pitchFamily="34" charset="0"/>
              <a:ea typeface="Verdana" pitchFamily="34" charset="0"/>
              <a:cs typeface="Verdana" pitchFamily="34" charset="0"/>
            </a:endParaRPr>
          </a:p>
          <a:p>
            <a:pPr lvl="1">
              <a:buFont typeface="Wingdings" pitchFamily="2" charset="2"/>
              <a:buChar char="q"/>
            </a:pPr>
            <a:endParaRPr lang="en-US" sz="2200" dirty="0">
              <a:latin typeface="Verdana" pitchFamily="34" charset="0"/>
              <a:ea typeface="Verdana" pitchFamily="34" charset="0"/>
              <a:cs typeface="Verdana" pitchFamily="34" charset="0"/>
            </a:endParaRPr>
          </a:p>
          <a:p>
            <a:pPr lvl="1">
              <a:buFont typeface="Wingdings" pitchFamily="2" charset="2"/>
              <a:buChar char="q"/>
            </a:pPr>
            <a:r>
              <a:rPr lang="en-US" sz="2400" b="1" i="1" dirty="0"/>
              <a:t>OBTAIN ADEQUATE BLOOD FROM THE PUNCTURE . </a:t>
            </a:r>
            <a:r>
              <a:rPr lang="en-US" sz="2200" dirty="0">
                <a:latin typeface="Verdana" pitchFamily="34" charset="0"/>
                <a:ea typeface="Verdana" pitchFamily="34" charset="0"/>
                <a:cs typeface="Verdana" pitchFamily="34" charset="0"/>
              </a:rPr>
              <a:t>Blood should cover entire yellow dosing area</a:t>
            </a:r>
          </a:p>
          <a:p>
            <a:pPr marL="457200" lvl="1" indent="0">
              <a:spcBef>
                <a:spcPct val="20000"/>
              </a:spcBef>
              <a:buNone/>
            </a:pPr>
            <a:endParaRPr lang="en-US" dirty="0"/>
          </a:p>
        </p:txBody>
      </p:sp>
      <p:pic>
        <p:nvPicPr>
          <p:cNvPr id="7170" name="Picture 2"/>
          <p:cNvPicPr>
            <a:picLocks noChangeAspect="1" noChangeArrowheads="1"/>
          </p:cNvPicPr>
          <p:nvPr/>
        </p:nvPicPr>
        <p:blipFill>
          <a:blip r:embed="rId2" cstate="print">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4248150" y="1371600"/>
            <a:ext cx="4914900" cy="3276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325607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203199"/>
            <a:ext cx="8229600" cy="558800"/>
          </a:xfrm>
        </p:spPr>
        <p:txBody>
          <a:bodyPr>
            <a:normAutofit fontScale="90000"/>
          </a:bodyPr>
          <a:lstStyle/>
          <a:p>
            <a:r>
              <a:rPr lang="en-US" b="1" u="sng" dirty="0"/>
              <a:t>Screens While Running a Patient Test</a:t>
            </a:r>
            <a:br>
              <a:rPr lang="en-US" sz="2700" u="sng" dirty="0"/>
            </a:br>
            <a:endParaRPr lang="en-US" dirty="0"/>
          </a:p>
        </p:txBody>
      </p:sp>
      <p:pic>
        <p:nvPicPr>
          <p:cNvPr id="4" name="Picture 20"/>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09601" y="761999"/>
            <a:ext cx="1676399" cy="2590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47742" y="914399"/>
            <a:ext cx="1788451" cy="2438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43399" y="990600"/>
            <a:ext cx="1600199"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19800" y="1143000"/>
            <a:ext cx="1489588"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AutoShape 28"/>
          <p:cNvSpPr>
            <a:spLocks noChangeArrowheads="1"/>
          </p:cNvSpPr>
          <p:nvPr/>
        </p:nvSpPr>
        <p:spPr bwMode="auto">
          <a:xfrm>
            <a:off x="7585588" y="50799"/>
            <a:ext cx="1444112" cy="4140201"/>
          </a:xfrm>
          <a:prstGeom prst="wedgeRectCallout">
            <a:avLst>
              <a:gd name="adj1" fmla="val -99264"/>
              <a:gd name="adj2" fmla="val -5226"/>
            </a:avLst>
          </a:prstGeom>
          <a:solidFill>
            <a:schemeClr val="bg1">
              <a:lumMod val="95000"/>
            </a:schemeClr>
          </a:solidFill>
          <a:ln w="9525">
            <a:solidFill>
              <a:schemeClr val="tx1"/>
            </a:solidFill>
            <a:miter lim="800000"/>
            <a:headEnd/>
            <a:tailEnd/>
          </a:ln>
        </p:spPr>
        <p:txBody>
          <a:bodyPr tIns="0" rIns="0" bIns="0" anchor="ctr"/>
          <a:lstStyle/>
          <a:p>
            <a:pPr algn="ctr" eaLnBrk="0" hangingPunct="0">
              <a:defRPr/>
            </a:pPr>
            <a:r>
              <a:rPr lang="en-US" sz="1600" dirty="0"/>
              <a:t>After the meter performs the strip integrity checks, the meter will beep again, and a </a:t>
            </a:r>
            <a:r>
              <a:rPr lang="en-US" sz="1600" dirty="0">
                <a:solidFill>
                  <a:srgbClr val="FF0000"/>
                </a:solidFill>
              </a:rPr>
              <a:t>red</a:t>
            </a:r>
            <a:r>
              <a:rPr lang="en-US" sz="1600" dirty="0"/>
              <a:t> blood drop will appear. </a:t>
            </a:r>
            <a:r>
              <a:rPr lang="en-US" sz="1600" b="1" dirty="0"/>
              <a:t>Do not perform finger-stick and add sample until this </a:t>
            </a:r>
            <a:r>
              <a:rPr lang="en-US" sz="1600" b="1" dirty="0">
                <a:solidFill>
                  <a:srgbClr val="FF0000"/>
                </a:solidFill>
              </a:rPr>
              <a:t>red</a:t>
            </a:r>
            <a:r>
              <a:rPr lang="en-US" sz="1600" b="1" dirty="0"/>
              <a:t> </a:t>
            </a:r>
            <a:r>
              <a:rPr lang="en-US" sz="1600" b="1" dirty="0">
                <a:solidFill>
                  <a:srgbClr val="FF0000"/>
                </a:solidFill>
              </a:rPr>
              <a:t>drop</a:t>
            </a:r>
            <a:r>
              <a:rPr lang="en-US" sz="1600" b="1" dirty="0"/>
              <a:t> appears</a:t>
            </a:r>
            <a:r>
              <a:rPr lang="en-US" sz="1600" dirty="0"/>
              <a:t>.</a:t>
            </a:r>
            <a:endParaRPr lang="en-US" sz="1600" u="sng" dirty="0"/>
          </a:p>
        </p:txBody>
      </p:sp>
      <p:pic>
        <p:nvPicPr>
          <p:cNvPr id="9" name="Picture 4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09975" y="3968750"/>
            <a:ext cx="1538288" cy="2084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AutoShape 12"/>
          <p:cNvSpPr>
            <a:spLocks noChangeArrowheads="1"/>
          </p:cNvSpPr>
          <p:nvPr/>
        </p:nvSpPr>
        <p:spPr bwMode="auto">
          <a:xfrm>
            <a:off x="1073150" y="4724400"/>
            <a:ext cx="1981200" cy="1112339"/>
          </a:xfrm>
          <a:prstGeom prst="wedgeRectCallout">
            <a:avLst>
              <a:gd name="adj1" fmla="val 83419"/>
              <a:gd name="adj2" fmla="val 35891"/>
            </a:avLst>
          </a:prstGeom>
          <a:solidFill>
            <a:schemeClr val="bg1">
              <a:lumMod val="95000"/>
            </a:schemeClr>
          </a:solidFill>
          <a:ln w="9525">
            <a:solidFill>
              <a:schemeClr val="tx1"/>
            </a:solidFill>
            <a:miter lim="800000"/>
            <a:headEnd/>
            <a:tailEnd/>
          </a:ln>
        </p:spPr>
        <p:txBody>
          <a:bodyPr tIns="0" bIns="0" anchor="ctr"/>
          <a:lstStyle/>
          <a:p>
            <a:pPr algn="ctr" eaLnBrk="0" hangingPunct="0">
              <a:defRPr/>
            </a:pPr>
            <a:r>
              <a:rPr lang="en-US" sz="1600" dirty="0"/>
              <a:t>If the comment icon is flashing, you must add 1 comment.</a:t>
            </a:r>
          </a:p>
        </p:txBody>
      </p:sp>
      <p:sp>
        <p:nvSpPr>
          <p:cNvPr id="12" name="AutoShape 12"/>
          <p:cNvSpPr>
            <a:spLocks noChangeArrowheads="1"/>
          </p:cNvSpPr>
          <p:nvPr/>
        </p:nvSpPr>
        <p:spPr bwMode="auto">
          <a:xfrm>
            <a:off x="5719763" y="4191000"/>
            <a:ext cx="2433637" cy="990600"/>
          </a:xfrm>
          <a:prstGeom prst="wedgeRectCallout">
            <a:avLst>
              <a:gd name="adj1" fmla="val -79874"/>
              <a:gd name="adj2" fmla="val 44030"/>
            </a:avLst>
          </a:prstGeom>
          <a:solidFill>
            <a:schemeClr val="bg1">
              <a:lumMod val="95000"/>
            </a:schemeClr>
          </a:solidFill>
          <a:ln w="9525">
            <a:solidFill>
              <a:schemeClr val="tx1"/>
            </a:solidFill>
            <a:miter lim="800000"/>
            <a:headEnd/>
            <a:tailEnd/>
          </a:ln>
        </p:spPr>
        <p:txBody>
          <a:bodyPr tIns="0" bIns="0" anchor="ctr"/>
          <a:lstStyle/>
          <a:p>
            <a:pPr algn="ctr" eaLnBrk="0" hangingPunct="0">
              <a:defRPr/>
            </a:pPr>
            <a:r>
              <a:rPr lang="en-US" sz="1600" dirty="0"/>
              <a:t>You may press this button to remind you of  Hospital’s test ranges.</a:t>
            </a:r>
          </a:p>
        </p:txBody>
      </p:sp>
      <p:sp>
        <p:nvSpPr>
          <p:cNvPr id="13" name="AutoShape 12"/>
          <p:cNvSpPr>
            <a:spLocks noChangeArrowheads="1"/>
          </p:cNvSpPr>
          <p:nvPr/>
        </p:nvSpPr>
        <p:spPr bwMode="auto">
          <a:xfrm>
            <a:off x="5721350" y="5334000"/>
            <a:ext cx="2432050" cy="457200"/>
          </a:xfrm>
          <a:prstGeom prst="wedgeRectCallout">
            <a:avLst>
              <a:gd name="adj1" fmla="val -82985"/>
              <a:gd name="adj2" fmla="val 26588"/>
            </a:avLst>
          </a:prstGeom>
          <a:solidFill>
            <a:schemeClr val="bg1">
              <a:lumMod val="95000"/>
            </a:schemeClr>
          </a:solidFill>
          <a:ln w="9525">
            <a:solidFill>
              <a:schemeClr val="tx1"/>
            </a:solidFill>
            <a:miter lim="800000"/>
            <a:headEnd/>
            <a:tailEnd/>
          </a:ln>
        </p:spPr>
        <p:txBody>
          <a:bodyPr tIns="0" bIns="0" anchor="ctr"/>
          <a:lstStyle/>
          <a:p>
            <a:pPr algn="ctr" eaLnBrk="0" hangingPunct="0">
              <a:defRPr/>
            </a:pPr>
            <a:r>
              <a:rPr lang="en-US" sz="1600" dirty="0"/>
              <a:t>Press the check mark to continue.</a:t>
            </a:r>
          </a:p>
        </p:txBody>
      </p:sp>
      <p:sp>
        <p:nvSpPr>
          <p:cNvPr id="14" name="Text Box 24"/>
          <p:cNvSpPr txBox="1">
            <a:spLocks noChangeArrowheads="1"/>
          </p:cNvSpPr>
          <p:nvPr/>
        </p:nvSpPr>
        <p:spPr bwMode="auto">
          <a:xfrm>
            <a:off x="685800" y="3349625"/>
            <a:ext cx="1600200" cy="261938"/>
          </a:xfrm>
          <a:prstGeom prst="rect">
            <a:avLst/>
          </a:prstGeom>
          <a:solidFill>
            <a:schemeClr val="bg1">
              <a:lumMod val="95000"/>
            </a:schemeClr>
          </a:solidFill>
          <a:ln w="9525">
            <a:solidFill>
              <a:schemeClr val="tx1"/>
            </a:solidFill>
            <a:prstDash val="solid"/>
            <a:miter lim="800000"/>
            <a:headEnd/>
            <a:tailEnd/>
          </a:ln>
        </p:spPr>
        <p:txBody>
          <a:bodyPr wrap="square" lIns="0" r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0" hangingPunct="0">
              <a:spcBef>
                <a:spcPct val="50000"/>
              </a:spcBef>
              <a:defRPr/>
            </a:pPr>
            <a:r>
              <a:rPr lang="en-US" sz="1100" b="1" dirty="0"/>
              <a:t>Code Key Checks</a:t>
            </a:r>
          </a:p>
        </p:txBody>
      </p:sp>
      <p:sp>
        <p:nvSpPr>
          <p:cNvPr id="15" name="Text Box 24"/>
          <p:cNvSpPr txBox="1">
            <a:spLocks noChangeArrowheads="1"/>
          </p:cNvSpPr>
          <p:nvPr/>
        </p:nvSpPr>
        <p:spPr bwMode="auto">
          <a:xfrm>
            <a:off x="2514600" y="3352800"/>
            <a:ext cx="1721593" cy="261938"/>
          </a:xfrm>
          <a:prstGeom prst="rect">
            <a:avLst/>
          </a:prstGeom>
          <a:solidFill>
            <a:schemeClr val="bg1">
              <a:lumMod val="95000"/>
            </a:schemeClr>
          </a:solidFill>
          <a:ln w="9525">
            <a:solidFill>
              <a:schemeClr val="tx1"/>
            </a:solidFill>
            <a:miter lim="800000"/>
            <a:headEnd/>
            <a:tailEnd/>
          </a:ln>
        </p:spPr>
        <p:txBody>
          <a:bodyPr wrap="square" lIns="0" r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0" hangingPunct="0">
              <a:spcBef>
                <a:spcPct val="50000"/>
              </a:spcBef>
              <a:defRPr/>
            </a:pPr>
            <a:r>
              <a:rPr lang="en-US" sz="1100" b="1" dirty="0"/>
              <a:t>Insert Strip</a:t>
            </a:r>
          </a:p>
        </p:txBody>
      </p:sp>
      <p:sp>
        <p:nvSpPr>
          <p:cNvPr id="16" name="Text Box 24"/>
          <p:cNvSpPr txBox="1">
            <a:spLocks noChangeArrowheads="1"/>
          </p:cNvSpPr>
          <p:nvPr/>
        </p:nvSpPr>
        <p:spPr bwMode="auto">
          <a:xfrm>
            <a:off x="4379118" y="3344863"/>
            <a:ext cx="1640681" cy="261937"/>
          </a:xfrm>
          <a:prstGeom prst="rect">
            <a:avLst/>
          </a:prstGeom>
          <a:solidFill>
            <a:schemeClr val="bg1">
              <a:lumMod val="95000"/>
            </a:schemeClr>
          </a:solidFill>
          <a:ln w="9525">
            <a:solidFill>
              <a:schemeClr val="tx1"/>
            </a:solidFill>
            <a:prstDash val="solid"/>
            <a:miter lim="800000"/>
            <a:headEnd/>
            <a:tailEnd/>
          </a:ln>
        </p:spPr>
        <p:txBody>
          <a:bodyPr wrap="square" lIns="0" r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0" hangingPunct="0">
              <a:spcBef>
                <a:spcPct val="50000"/>
              </a:spcBef>
              <a:defRPr/>
            </a:pPr>
            <a:r>
              <a:rPr lang="en-US" sz="1100" b="1" dirty="0"/>
              <a:t>Strip Integrity Checks</a:t>
            </a:r>
          </a:p>
        </p:txBody>
      </p:sp>
      <p:sp>
        <p:nvSpPr>
          <p:cNvPr id="17" name="Text Box 24"/>
          <p:cNvSpPr txBox="1">
            <a:spLocks noChangeArrowheads="1"/>
          </p:cNvSpPr>
          <p:nvPr/>
        </p:nvSpPr>
        <p:spPr bwMode="auto">
          <a:xfrm>
            <a:off x="6096000" y="3352800"/>
            <a:ext cx="1371599" cy="261938"/>
          </a:xfrm>
          <a:prstGeom prst="rect">
            <a:avLst/>
          </a:prstGeom>
          <a:solidFill>
            <a:schemeClr val="bg1">
              <a:lumMod val="95000"/>
            </a:schemeClr>
          </a:solidFill>
          <a:ln w="12700">
            <a:solidFill>
              <a:schemeClr val="tx1"/>
            </a:solidFill>
            <a:miter lim="800000"/>
            <a:headEnd/>
            <a:tailEnd/>
          </a:ln>
        </p:spPr>
        <p:txBody>
          <a:bodyPr wrap="square" lIns="0" r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0" hangingPunct="0">
              <a:spcBef>
                <a:spcPct val="50000"/>
              </a:spcBef>
              <a:defRPr/>
            </a:pPr>
            <a:r>
              <a:rPr lang="en-US" sz="1100" b="1" dirty="0"/>
              <a:t>Apply Sample</a:t>
            </a:r>
          </a:p>
        </p:txBody>
      </p:sp>
    </p:spTree>
    <p:extLst>
      <p:ext uri="{BB962C8B-B14F-4D97-AF65-F5344CB8AC3E}">
        <p14:creationId xmlns:p14="http://schemas.microsoft.com/office/powerpoint/2010/main" val="1070806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30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par>
                          <p:cTn id="13" fill="hold">
                            <p:stCondLst>
                              <p:cond delay="500"/>
                            </p:stCondLst>
                            <p:childTnLst>
                              <p:par>
                                <p:cTn id="14" presetID="10" presetClass="entr" presetSubtype="0" fill="hold" nodeType="afterEffect">
                                  <p:stCondLst>
                                    <p:cond delay="500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par>
                          <p:cTn id="17" fill="hold">
                            <p:stCondLst>
                              <p:cond delay="6000"/>
                            </p:stCondLst>
                            <p:childTnLst>
                              <p:par>
                                <p:cTn id="18" presetID="10" presetClass="entr" presetSubtype="0"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par>
                          <p:cTn id="21" fill="hold">
                            <p:stCondLst>
                              <p:cond delay="6500"/>
                            </p:stCondLst>
                            <p:childTnLst>
                              <p:par>
                                <p:cTn id="22" presetID="1" presetClass="entr" presetSubtype="0" fill="hold" nodeType="afterEffect">
                                  <p:stCondLst>
                                    <p:cond delay="0"/>
                                  </p:stCondLst>
                                  <p:childTnLst>
                                    <p:set>
                                      <p:cBhvr>
                                        <p:cTn id="23" dur="1" fill="hold">
                                          <p:stCondLst>
                                            <p:cond delay="0"/>
                                          </p:stCondLst>
                                        </p:cTn>
                                        <p:tgtEl>
                                          <p:spTgt spid="9"/>
                                        </p:tgtEl>
                                        <p:attrNameLst>
                                          <p:attrName>style.visibility</p:attrName>
                                        </p:attrNameLst>
                                      </p:cBhvr>
                                      <p:to>
                                        <p:strVal val="visible"/>
                                      </p:to>
                                    </p:set>
                                  </p:childTnLst>
                                </p:cTn>
                              </p:par>
                            </p:childTnLst>
                          </p:cTn>
                        </p:par>
                        <p:par>
                          <p:cTn id="24" fill="hold">
                            <p:stCondLst>
                              <p:cond delay="6500"/>
                            </p:stCondLst>
                            <p:childTnLst>
                              <p:par>
                                <p:cTn id="25" presetID="10"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par>
                          <p:cTn id="28" fill="hold">
                            <p:stCondLst>
                              <p:cond delay="7000"/>
                            </p:stCondLst>
                            <p:childTnLst>
                              <p:par>
                                <p:cTn id="29" presetID="10"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childTnLst>
                          </p:cTn>
                        </p:par>
                        <p:par>
                          <p:cTn id="32" fill="hold">
                            <p:stCondLst>
                              <p:cond delay="7500"/>
                            </p:stCondLst>
                            <p:childTnLst>
                              <p:par>
                                <p:cTn id="33" presetID="10" presetClass="entr" presetSubtype="0"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500"/>
                                        <p:tgtEl>
                                          <p:spTgt spid="13"/>
                                        </p:tgtEl>
                                      </p:cBhvr>
                                    </p:animEffect>
                                  </p:childTnLst>
                                </p:cTn>
                              </p:par>
                              <p:par>
                                <p:cTn id="36" presetID="1" presetClass="entr" presetSubtype="0" fill="hold" grpId="0" nodeType="withEffect">
                                  <p:stCondLst>
                                    <p:cond delay="3000"/>
                                  </p:stCondLst>
                                  <p:childTnLst>
                                    <p:set>
                                      <p:cBhvr>
                                        <p:cTn id="37" dur="1" fill="hold">
                                          <p:stCondLst>
                                            <p:cond delay="0"/>
                                          </p:stCondLst>
                                        </p:cTn>
                                        <p:tgtEl>
                                          <p:spTgt spid="15"/>
                                        </p:tgtEl>
                                        <p:attrNameLst>
                                          <p:attrName>style.visibility</p:attrName>
                                        </p:attrNameLst>
                                      </p:cBhvr>
                                      <p:to>
                                        <p:strVal val="visible"/>
                                      </p:to>
                                    </p:set>
                                  </p:childTnLst>
                                </p:cTn>
                              </p:par>
                              <p:par>
                                <p:cTn id="38" presetID="10" presetClass="entr" presetSubtype="0"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500"/>
                                        <p:tgtEl>
                                          <p:spTgt spid="16"/>
                                        </p:tgtEl>
                                      </p:cBhvr>
                                    </p:animEffect>
                                  </p:childTnLst>
                                </p:cTn>
                              </p:par>
                              <p:par>
                                <p:cTn id="41" presetID="10" presetClass="entr" presetSubtype="0" fill="hold" grpId="0" nodeType="withEffect">
                                  <p:stCondLst>
                                    <p:cond delay="500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2" grpId="0" animBg="1"/>
      <p:bldP spid="13" grpId="0" animBg="1"/>
      <p:bldP spid="15" grpId="0" animBg="1"/>
      <p:bldP spid="16"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1" y="609600"/>
            <a:ext cx="7315200" cy="685800"/>
          </a:xfrm>
        </p:spPr>
        <p:txBody>
          <a:bodyPr>
            <a:normAutofit/>
          </a:bodyPr>
          <a:lstStyle/>
          <a:p>
            <a:r>
              <a:rPr lang="en-US" sz="3200" b="1" dirty="0"/>
              <a:t>INFORM II STRIP VIAL REQUIREMENTS</a:t>
            </a:r>
          </a:p>
        </p:txBody>
      </p:sp>
      <p:pic>
        <p:nvPicPr>
          <p:cNvPr id="4" name="Content Placeholder 3"/>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30086" t="29976" r="29920" b="30285"/>
          <a:stretch/>
        </p:blipFill>
        <p:spPr>
          <a:xfrm flipH="1">
            <a:off x="5647742" y="2286000"/>
            <a:ext cx="2190325" cy="3523566"/>
          </a:xfrm>
        </p:spPr>
      </p:pic>
      <p:sp>
        <p:nvSpPr>
          <p:cNvPr id="7" name="TextBox 6"/>
          <p:cNvSpPr txBox="1"/>
          <p:nvPr/>
        </p:nvSpPr>
        <p:spPr>
          <a:xfrm>
            <a:off x="533400" y="1589038"/>
            <a:ext cx="4114800" cy="2308324"/>
          </a:xfrm>
          <a:prstGeom prst="rect">
            <a:avLst/>
          </a:prstGeom>
          <a:noFill/>
        </p:spPr>
        <p:txBody>
          <a:bodyPr wrap="square" rtlCol="0">
            <a:spAutoFit/>
          </a:bodyPr>
          <a:lstStyle/>
          <a:p>
            <a:pPr algn="ctr"/>
            <a:r>
              <a:rPr lang="en-US" b="1" dirty="0">
                <a:solidFill>
                  <a:schemeClr val="accent5"/>
                </a:solidFill>
              </a:rPr>
              <a:t>QC Date (Label bottle) </a:t>
            </a:r>
            <a:r>
              <a:rPr lang="en-US" b="1" dirty="0"/>
              <a:t>is</a:t>
            </a:r>
            <a:r>
              <a:rPr lang="en-US" b="1" dirty="0">
                <a:solidFill>
                  <a:schemeClr val="accent5"/>
                </a:solidFill>
              </a:rPr>
              <a:t> </a:t>
            </a:r>
            <a:r>
              <a:rPr lang="en-US" dirty="0"/>
              <a:t>required to show that quality control has been performed on </a:t>
            </a:r>
            <a:r>
              <a:rPr lang="en-US" b="1" dirty="0">
                <a:solidFill>
                  <a:schemeClr val="accent5"/>
                </a:solidFill>
              </a:rPr>
              <a:t>new bottle of strips before patient use</a:t>
            </a:r>
            <a:r>
              <a:rPr lang="en-US" dirty="0"/>
              <a:t>. </a:t>
            </a:r>
          </a:p>
          <a:p>
            <a:pPr algn="ctr"/>
            <a:endParaRPr lang="en-US" dirty="0"/>
          </a:p>
          <a:p>
            <a:pPr algn="ctr"/>
            <a:r>
              <a:rPr lang="en-US" b="1" dirty="0"/>
              <a:t>Expiration date</a:t>
            </a:r>
            <a:r>
              <a:rPr lang="en-US" dirty="0"/>
              <a:t> is the manufacturer expiration date. </a:t>
            </a:r>
            <a:r>
              <a:rPr lang="en-US" b="1" dirty="0">
                <a:solidFill>
                  <a:schemeClr val="accent5"/>
                </a:solidFill>
              </a:rPr>
              <a:t>Do not cover this date with QC Date label</a:t>
            </a:r>
            <a:r>
              <a:rPr lang="en-US" dirty="0"/>
              <a:t>.</a:t>
            </a:r>
          </a:p>
        </p:txBody>
      </p:sp>
      <p:pic>
        <p:nvPicPr>
          <p:cNvPr id="8"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00600" y="2743200"/>
            <a:ext cx="694742" cy="3066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4336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305800" cy="487361"/>
          </a:xfrm>
        </p:spPr>
        <p:txBody>
          <a:bodyPr>
            <a:noAutofit/>
          </a:bodyPr>
          <a:lstStyle/>
          <a:p>
            <a:r>
              <a:rPr lang="en-US" sz="2800" b="1" u="sng" dirty="0"/>
              <a:t>Screens Used For Adding Comment To A Test</a:t>
            </a:r>
            <a:endParaRPr lang="en-US" sz="2800" b="1" dirty="0"/>
          </a:p>
        </p:txBody>
      </p:sp>
      <p:pic>
        <p:nvPicPr>
          <p:cNvPr id="4" name="Picture 24"/>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2819401" y="1101725"/>
            <a:ext cx="2362201"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AutoShape 20"/>
          <p:cNvSpPr>
            <a:spLocks noChangeArrowheads="1"/>
          </p:cNvSpPr>
          <p:nvPr/>
        </p:nvSpPr>
        <p:spPr bwMode="auto">
          <a:xfrm>
            <a:off x="70503" y="1295400"/>
            <a:ext cx="2133600" cy="1219200"/>
          </a:xfrm>
          <a:prstGeom prst="wedgeRectCallout">
            <a:avLst>
              <a:gd name="adj1" fmla="val 71964"/>
              <a:gd name="adj2" fmla="val 20979"/>
            </a:avLst>
          </a:prstGeom>
          <a:solidFill>
            <a:schemeClr val="bg1">
              <a:lumMod val="95000"/>
            </a:schemeClr>
          </a:solidFill>
          <a:ln w="9525">
            <a:solidFill>
              <a:schemeClr val="tx1"/>
            </a:solidFill>
            <a:miter lim="800000"/>
            <a:headEnd/>
            <a:tailEnd/>
          </a:ln>
        </p:spPr>
        <p:txBody>
          <a:bodyPr tIns="0" bIns="0" anchor="ctr"/>
          <a:lstStyle/>
          <a:p>
            <a:pPr algn="ctr" eaLnBrk="0" hangingPunct="0">
              <a:defRPr/>
            </a:pPr>
            <a:r>
              <a:rPr lang="en-US" sz="1600" dirty="0"/>
              <a:t>Press  the comment you want to add.</a:t>
            </a:r>
          </a:p>
          <a:p>
            <a:pPr algn="ctr" eaLnBrk="0" hangingPunct="0">
              <a:defRPr/>
            </a:pPr>
            <a:r>
              <a:rPr lang="en-US" sz="1600" dirty="0"/>
              <a:t>Choose comment to show intended action.</a:t>
            </a:r>
          </a:p>
        </p:txBody>
      </p:sp>
      <p:sp>
        <p:nvSpPr>
          <p:cNvPr id="6" name="AutoShape 26"/>
          <p:cNvSpPr>
            <a:spLocks noChangeArrowheads="1"/>
          </p:cNvSpPr>
          <p:nvPr/>
        </p:nvSpPr>
        <p:spPr bwMode="auto">
          <a:xfrm>
            <a:off x="457200" y="2590800"/>
            <a:ext cx="2362201" cy="762000"/>
          </a:xfrm>
          <a:prstGeom prst="wedgeRectCallout">
            <a:avLst>
              <a:gd name="adj1" fmla="val 90675"/>
              <a:gd name="adj2" fmla="val -10394"/>
            </a:avLst>
          </a:prstGeom>
          <a:solidFill>
            <a:schemeClr val="bg1">
              <a:lumMod val="95000"/>
            </a:schemeClr>
          </a:solidFill>
          <a:ln w="9525">
            <a:solidFill>
              <a:schemeClr val="tx1"/>
            </a:solidFill>
            <a:miter lim="800000"/>
            <a:headEnd/>
            <a:tailEnd/>
          </a:ln>
        </p:spPr>
        <p:txBody>
          <a:bodyPr tIns="0" bIns="0" anchor="ctr"/>
          <a:lstStyle/>
          <a:p>
            <a:pPr algn="ctr" eaLnBrk="0" hangingPunct="0">
              <a:defRPr/>
            </a:pPr>
            <a:r>
              <a:rPr lang="en-US" sz="1600" dirty="0"/>
              <a:t>Down button for the next 4 available comments.</a:t>
            </a:r>
          </a:p>
        </p:txBody>
      </p:sp>
      <p:sp>
        <p:nvSpPr>
          <p:cNvPr id="8" name="AutoShape 27"/>
          <p:cNvSpPr>
            <a:spLocks noChangeArrowheads="1"/>
          </p:cNvSpPr>
          <p:nvPr/>
        </p:nvSpPr>
        <p:spPr bwMode="auto">
          <a:xfrm>
            <a:off x="5949950" y="2265247"/>
            <a:ext cx="2832100" cy="492443"/>
          </a:xfrm>
          <a:prstGeom prst="wedgeRectCallout">
            <a:avLst>
              <a:gd name="adj1" fmla="val -78168"/>
              <a:gd name="adj2" fmla="val 88784"/>
            </a:avLst>
          </a:prstGeom>
          <a:solidFill>
            <a:schemeClr val="bg1">
              <a:lumMod val="95000"/>
            </a:schemeClr>
          </a:solidFill>
          <a:ln w="9525">
            <a:solidFill>
              <a:schemeClr val="tx1"/>
            </a:solidFill>
            <a:miter lim="800000"/>
            <a:headEnd/>
            <a:tailEnd/>
          </a:ln>
        </p:spPr>
        <p:txBody>
          <a:bodyPr wrap="square" tIns="0" bIns="0" anchor="ctr">
            <a:spAutoFit/>
          </a:bodyPr>
          <a:lstStyle/>
          <a:p>
            <a:pPr algn="ctr" eaLnBrk="0" hangingPunct="0">
              <a:defRPr/>
            </a:pPr>
            <a:r>
              <a:rPr lang="en-US" sz="1600" dirty="0"/>
              <a:t>Press check mark when done.</a:t>
            </a:r>
          </a:p>
        </p:txBody>
      </p:sp>
      <p:sp>
        <p:nvSpPr>
          <p:cNvPr id="9" name="Rectangle 8"/>
          <p:cNvSpPr/>
          <p:nvPr/>
        </p:nvSpPr>
        <p:spPr>
          <a:xfrm>
            <a:off x="70503" y="3376676"/>
            <a:ext cx="5720697" cy="3277820"/>
          </a:xfrm>
          <a:prstGeom prst="rect">
            <a:avLst/>
          </a:prstGeom>
        </p:spPr>
        <p:txBody>
          <a:bodyPr wrap="square">
            <a:spAutoFit/>
          </a:bodyPr>
          <a:lstStyle/>
          <a:p>
            <a:pPr marL="285750" indent="-285750">
              <a:spcBef>
                <a:spcPct val="50000"/>
              </a:spcBef>
              <a:buFont typeface="Wingdings" panose="05000000000000000000" pitchFamily="2" charset="2"/>
              <a:buChar char="q"/>
            </a:pPr>
            <a:r>
              <a:rPr lang="en-US" b="1" dirty="0"/>
              <a:t> </a:t>
            </a:r>
            <a:r>
              <a:rPr lang="en-US" sz="1400" b="1" dirty="0"/>
              <a:t>use the down arrow button to scroll to the next 4 comments if needed</a:t>
            </a:r>
          </a:p>
          <a:p>
            <a:pPr marL="285750" indent="-285750">
              <a:spcBef>
                <a:spcPct val="50000"/>
              </a:spcBef>
              <a:buFont typeface="Wingdings" panose="05000000000000000000" pitchFamily="2" charset="2"/>
              <a:buChar char="q"/>
            </a:pPr>
            <a:r>
              <a:rPr lang="en-US" sz="1400" b="1" dirty="0"/>
              <a:t> to de-select a comment, just press it again</a:t>
            </a:r>
          </a:p>
          <a:p>
            <a:pPr marL="285750" indent="-285750">
              <a:spcBef>
                <a:spcPct val="50000"/>
              </a:spcBef>
              <a:buFont typeface="Wingdings" panose="05000000000000000000" pitchFamily="2" charset="2"/>
              <a:buChar char="q"/>
            </a:pPr>
            <a:r>
              <a:rPr lang="en-US" sz="1400" b="1" dirty="0"/>
              <a:t> </a:t>
            </a:r>
            <a:r>
              <a:rPr lang="en-US" sz="1400" b="1" u="sng" dirty="0"/>
              <a:t>you may add 1 “preprogrammed” comment per test to show intended action for </a:t>
            </a:r>
            <a:r>
              <a:rPr lang="en-US" sz="1400" b="1" u="sng" dirty="0">
                <a:solidFill>
                  <a:srgbClr val="FF0000"/>
                </a:solidFill>
              </a:rPr>
              <a:t>Critical result </a:t>
            </a:r>
            <a:r>
              <a:rPr lang="en-US" sz="1400" b="1" dirty="0"/>
              <a:t> &lt;50 or 499</a:t>
            </a:r>
            <a:r>
              <a:rPr lang="en-US" sz="1400" b="1" u="sng" dirty="0"/>
              <a:t>&gt;</a:t>
            </a:r>
            <a:r>
              <a:rPr lang="en-US" sz="1400" b="1" dirty="0"/>
              <a:t> </a:t>
            </a:r>
            <a:r>
              <a:rPr lang="en-US" sz="1400" b="1" u="sng" dirty="0"/>
              <a:t>or result that will be repeated within 2 minutes. Only 3 comments can be added. </a:t>
            </a:r>
            <a:endParaRPr lang="en-US" sz="1400" b="1" dirty="0"/>
          </a:p>
          <a:p>
            <a:pPr marL="285750" indent="-285750">
              <a:spcBef>
                <a:spcPct val="50000"/>
              </a:spcBef>
              <a:buFont typeface="Wingdings" panose="05000000000000000000" pitchFamily="2" charset="2"/>
              <a:buChar char="q"/>
            </a:pPr>
            <a:r>
              <a:rPr lang="en-US" sz="1400" b="1" u="sng" dirty="0">
                <a:solidFill>
                  <a:srgbClr val="FF0000"/>
                </a:solidFill>
              </a:rPr>
              <a:t>Notified Provider (critical comment required in meter, and CPRS template required - Notification of Glucose/ISTAT Critical Test) </a:t>
            </a:r>
          </a:p>
          <a:p>
            <a:pPr marL="285750" indent="-285750">
              <a:spcBef>
                <a:spcPct val="50000"/>
              </a:spcBef>
              <a:buFont typeface="Wingdings" panose="05000000000000000000" pitchFamily="2" charset="2"/>
              <a:buChar char="q"/>
            </a:pPr>
            <a:r>
              <a:rPr lang="en-US" sz="1400" b="1" u="sng" dirty="0">
                <a:solidFill>
                  <a:srgbClr val="FF0000"/>
                </a:solidFill>
              </a:rPr>
              <a:t>Repeated Test (perform another test in 2 minutes)</a:t>
            </a:r>
          </a:p>
          <a:p>
            <a:pPr marL="285750" indent="-285750">
              <a:spcBef>
                <a:spcPct val="50000"/>
              </a:spcBef>
              <a:buFont typeface="Wingdings" panose="05000000000000000000" pitchFamily="2" charset="2"/>
              <a:buChar char="q"/>
            </a:pPr>
            <a:r>
              <a:rPr lang="en-US" sz="1400" b="1" dirty="0"/>
              <a:t>press the check mark when done</a:t>
            </a:r>
          </a:p>
        </p:txBody>
      </p:sp>
      <p:pic>
        <p:nvPicPr>
          <p:cNvPr id="10" name="Picture 2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38800" y="3657600"/>
            <a:ext cx="1574800" cy="2103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AutoShape 27"/>
          <p:cNvSpPr>
            <a:spLocks noChangeArrowheads="1"/>
          </p:cNvSpPr>
          <p:nvPr/>
        </p:nvSpPr>
        <p:spPr bwMode="auto">
          <a:xfrm>
            <a:off x="7543800" y="3867150"/>
            <a:ext cx="1317625" cy="2214563"/>
          </a:xfrm>
          <a:prstGeom prst="wedgeRectCallout">
            <a:avLst>
              <a:gd name="adj1" fmla="val -68142"/>
              <a:gd name="adj2" fmla="val 28285"/>
            </a:avLst>
          </a:prstGeom>
          <a:solidFill>
            <a:schemeClr val="bg1">
              <a:lumMod val="95000"/>
            </a:schemeClr>
          </a:solidFill>
          <a:ln w="9525">
            <a:solidFill>
              <a:schemeClr val="tx1"/>
            </a:solidFill>
            <a:prstDash val="solid"/>
            <a:miter lim="800000"/>
            <a:headEnd/>
            <a:tailEnd/>
          </a:ln>
        </p:spPr>
        <p:txBody>
          <a:bodyPr tIns="0" bIns="0" anchor="ctr">
            <a:spAutoFit/>
          </a:bodyPr>
          <a:lstStyle/>
          <a:p>
            <a:pPr algn="ctr" eaLnBrk="0" hangingPunct="0">
              <a:defRPr/>
            </a:pPr>
            <a:r>
              <a:rPr lang="en-US" sz="1600" b="1" dirty="0"/>
              <a:t>ALWAYS</a:t>
            </a:r>
            <a:r>
              <a:rPr lang="en-US" sz="1600" dirty="0"/>
              <a:t> Press check mark when done and the meter will attempt to send that result wirelessly.</a:t>
            </a:r>
          </a:p>
        </p:txBody>
      </p:sp>
      <p:sp>
        <p:nvSpPr>
          <p:cNvPr id="16" name="TextBox 15"/>
          <p:cNvSpPr txBox="1"/>
          <p:nvPr/>
        </p:nvSpPr>
        <p:spPr>
          <a:xfrm>
            <a:off x="2813701" y="1288355"/>
            <a:ext cx="2355724" cy="1113045"/>
          </a:xfrm>
          <a:prstGeom prst="rect">
            <a:avLst/>
          </a:prstGeom>
          <a:solidFill>
            <a:schemeClr val="tx2"/>
          </a:solidFill>
        </p:spPr>
        <p:txBody>
          <a:bodyPr wrap="square" rtlCol="0">
            <a:spAutoFit/>
          </a:bodyPr>
          <a:lstStyle/>
          <a:p>
            <a:endParaRPr lang="en-US" dirty="0"/>
          </a:p>
        </p:txBody>
      </p:sp>
      <p:sp>
        <p:nvSpPr>
          <p:cNvPr id="17" name="TextBox 16"/>
          <p:cNvSpPr txBox="1"/>
          <p:nvPr/>
        </p:nvSpPr>
        <p:spPr>
          <a:xfrm>
            <a:off x="3200398" y="1360280"/>
            <a:ext cx="2108200" cy="1169551"/>
          </a:xfrm>
          <a:prstGeom prst="rect">
            <a:avLst/>
          </a:prstGeom>
          <a:noFill/>
        </p:spPr>
        <p:txBody>
          <a:bodyPr wrap="square" rtlCol="0">
            <a:spAutoFit/>
          </a:bodyPr>
          <a:lstStyle/>
          <a:p>
            <a:r>
              <a:rPr lang="en-US" sz="1400" dirty="0">
                <a:solidFill>
                  <a:schemeClr val="bg1"/>
                </a:solidFill>
              </a:rPr>
              <a:t>Wrong Patient tested</a:t>
            </a:r>
          </a:p>
          <a:p>
            <a:r>
              <a:rPr lang="en-US" sz="1400" dirty="0">
                <a:solidFill>
                  <a:schemeClr val="bg1"/>
                </a:solidFill>
              </a:rPr>
              <a:t>Notified Provider</a:t>
            </a:r>
          </a:p>
          <a:p>
            <a:r>
              <a:rPr lang="en-US" sz="1400" dirty="0">
                <a:solidFill>
                  <a:schemeClr val="bg1"/>
                </a:solidFill>
              </a:rPr>
              <a:t>Repeated Test</a:t>
            </a:r>
          </a:p>
          <a:p>
            <a:r>
              <a:rPr lang="en-US" sz="1400" dirty="0">
                <a:solidFill>
                  <a:schemeClr val="bg1"/>
                </a:solidFill>
              </a:rPr>
              <a:t>Ordered Lab</a:t>
            </a:r>
          </a:p>
          <a:p>
            <a:endParaRPr lang="en-US" sz="1400" dirty="0">
              <a:solidFill>
                <a:schemeClr val="bg1"/>
              </a:solidFill>
            </a:endParaRPr>
          </a:p>
        </p:txBody>
      </p:sp>
      <p:sp>
        <p:nvSpPr>
          <p:cNvPr id="19" name="TextBox 18"/>
          <p:cNvSpPr txBox="1"/>
          <p:nvPr/>
        </p:nvSpPr>
        <p:spPr>
          <a:xfrm>
            <a:off x="5715000" y="4953000"/>
            <a:ext cx="1066800" cy="276999"/>
          </a:xfrm>
          <a:prstGeom prst="rect">
            <a:avLst/>
          </a:prstGeom>
          <a:solidFill>
            <a:schemeClr val="bg2"/>
          </a:solidFill>
        </p:spPr>
        <p:txBody>
          <a:bodyPr wrap="square" rtlCol="0">
            <a:spAutoFit/>
          </a:bodyPr>
          <a:lstStyle/>
          <a:p>
            <a:r>
              <a:rPr lang="en-US" sz="1200" dirty="0"/>
              <a:t>Repeat Test</a:t>
            </a:r>
          </a:p>
        </p:txBody>
      </p:sp>
    </p:spTree>
    <p:extLst>
      <p:ext uri="{BB962C8B-B14F-4D97-AF65-F5344CB8AC3E}">
        <p14:creationId xmlns:p14="http://schemas.microsoft.com/office/powerpoint/2010/main" val="4040606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par>
                          <p:cTn id="21" fill="hold">
                            <p:stCondLst>
                              <p:cond delay="500"/>
                            </p:stCondLst>
                            <p:childTnLst>
                              <p:par>
                                <p:cTn id="22" presetID="10" presetClass="entr" presetSubtype="0" fill="hold" grpId="0" nodeType="afterEffect">
                                  <p:stCondLst>
                                    <p:cond delay="100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2000" y="381000"/>
            <a:ext cx="8077200" cy="685800"/>
          </a:xfrm>
        </p:spPr>
        <p:txBody>
          <a:bodyPr/>
          <a:lstStyle/>
          <a:p>
            <a:r>
              <a:rPr lang="en-US" b="1" dirty="0"/>
              <a:t>Meter Maintenance</a:t>
            </a:r>
          </a:p>
        </p:txBody>
      </p:sp>
      <p:sp>
        <p:nvSpPr>
          <p:cNvPr id="3" name="Content Placeholder 2"/>
          <p:cNvSpPr>
            <a:spLocks noGrp="1"/>
          </p:cNvSpPr>
          <p:nvPr>
            <p:ph idx="1"/>
          </p:nvPr>
        </p:nvSpPr>
        <p:spPr>
          <a:xfrm>
            <a:off x="609598" y="1066800"/>
            <a:ext cx="8229602" cy="5029200"/>
          </a:xfrm>
        </p:spPr>
        <p:txBody>
          <a:bodyPr>
            <a:normAutofit/>
          </a:bodyPr>
          <a:lstStyle/>
          <a:p>
            <a:pPr marL="342900" marR="0" lvl="0" indent="-342900">
              <a:spcBef>
                <a:spcPts val="0"/>
              </a:spcBef>
              <a:spcAft>
                <a:spcPts val="0"/>
              </a:spcAft>
              <a:buFont typeface="+mj-lt"/>
              <a:buAutoNum type="arabicPeriod"/>
              <a:tabLst>
                <a:tab pos="914400" algn="l"/>
              </a:tabLst>
            </a:pPr>
            <a:r>
              <a:rPr lang="en-US" sz="1500" dirty="0">
                <a:effectLst/>
                <a:ea typeface="Times New Roman" panose="02020603050405020304" pitchFamily="18" charset="0"/>
              </a:rPr>
              <a:t>Make sure the monitor is turned off, and clean meter after each patient.</a:t>
            </a:r>
          </a:p>
          <a:p>
            <a:pPr marL="342900" marR="0" lvl="0" indent="-342900">
              <a:spcBef>
                <a:spcPts val="0"/>
              </a:spcBef>
              <a:spcAft>
                <a:spcPts val="0"/>
              </a:spcAft>
              <a:buFont typeface="+mj-lt"/>
              <a:buAutoNum type="arabicPeriod"/>
              <a:tabLst>
                <a:tab pos="914400" algn="l"/>
              </a:tabLst>
            </a:pPr>
            <a:r>
              <a:rPr lang="en-US" sz="1500" dirty="0">
                <a:effectLst/>
                <a:ea typeface="Times New Roman" panose="02020603050405020304" pitchFamily="18" charset="0"/>
              </a:rPr>
              <a:t>Using a Clorox Bleach Germicidal Wipe for a 3-minute Wet Time, gently wipe the surfaces of the monitor horizontal and vertical, touching all surfaces. Also use wipe to clean the accessory box and testing supplies.</a:t>
            </a:r>
          </a:p>
          <a:p>
            <a:pPr marL="342900" marR="0" lvl="0" indent="-342900">
              <a:spcBef>
                <a:spcPts val="0"/>
              </a:spcBef>
              <a:spcAft>
                <a:spcPts val="0"/>
              </a:spcAft>
              <a:buFont typeface="+mj-lt"/>
              <a:buAutoNum type="arabicPeriod"/>
              <a:tabLst>
                <a:tab pos="914400" algn="l"/>
              </a:tabLst>
            </a:pPr>
            <a:r>
              <a:rPr lang="en-US" sz="1500" kern="1200" dirty="0">
                <a:solidFill>
                  <a:srgbClr val="404040"/>
                </a:solidFill>
                <a:effectLst/>
                <a:ea typeface="Verdana" panose="020B0604030504040204" pitchFamily="34" charset="0"/>
              </a:rPr>
              <a:t>Ring out excess fluid from Clorox Germicidal Wipe</a:t>
            </a:r>
          </a:p>
          <a:p>
            <a:pPr lvl="1" indent="-342900">
              <a:spcBef>
                <a:spcPts val="0"/>
              </a:spcBef>
              <a:buFont typeface="Wingdings 3" panose="05040102010807070707" pitchFamily="18" charset="2"/>
              <a:buChar char=""/>
              <a:tabLst>
                <a:tab pos="914400" algn="l"/>
              </a:tabLst>
            </a:pPr>
            <a:r>
              <a:rPr lang="en-US" kern="1200" dirty="0">
                <a:solidFill>
                  <a:srgbClr val="404040"/>
                </a:solidFill>
                <a:effectLst/>
                <a:latin typeface="Times New Roman" panose="02020603050405020304" pitchFamily="18" charset="0"/>
                <a:ea typeface="Verdana" panose="020B0604030504040204" pitchFamily="34" charset="0"/>
              </a:rPr>
              <a:t>Wipe every surface of the meter for cleaning</a:t>
            </a:r>
            <a:r>
              <a:rPr lang="en-US" sz="1400" kern="1200" dirty="0">
                <a:solidFill>
                  <a:srgbClr val="404040"/>
                </a:solidFill>
                <a:effectLst/>
                <a:latin typeface="Times New Roman" panose="02020603050405020304" pitchFamily="18" charset="0"/>
                <a:ea typeface="Verdana" panose="020B0604030504040204" pitchFamily="34" charset="0"/>
              </a:rPr>
              <a:t>.</a:t>
            </a:r>
          </a:p>
          <a:p>
            <a:pPr lvl="1" indent="-342900">
              <a:spcBef>
                <a:spcPts val="0"/>
              </a:spcBef>
              <a:buFont typeface="Wingdings 3" panose="05040102010807070707" pitchFamily="18" charset="2"/>
              <a:buChar char=""/>
              <a:tabLst>
                <a:tab pos="914400" algn="l"/>
              </a:tabLst>
            </a:pPr>
            <a:r>
              <a:rPr lang="en-US" sz="1600" kern="1200" dirty="0">
                <a:solidFill>
                  <a:srgbClr val="404040"/>
                </a:solidFill>
                <a:effectLst/>
                <a:latin typeface="Times New Roman" panose="02020603050405020304" pitchFamily="18" charset="0"/>
                <a:ea typeface="Verdana" panose="020B0604030504040204" pitchFamily="34" charset="0"/>
              </a:rPr>
              <a:t>Wipe the sides and along the edges of the meter thoroughly.</a:t>
            </a:r>
            <a:r>
              <a:rPr lang="en-US" sz="1600" kern="1200" dirty="0">
                <a:solidFill>
                  <a:srgbClr val="FF0000"/>
                </a:solidFill>
                <a:effectLst/>
                <a:latin typeface="Times New Roman" panose="02020603050405020304" pitchFamily="18" charset="0"/>
                <a:ea typeface="Verdana" panose="020B0604030504040204" pitchFamily="34" charset="0"/>
              </a:rPr>
              <a:t> </a:t>
            </a:r>
          </a:p>
          <a:p>
            <a:pPr lvl="1" indent="-342900">
              <a:spcBef>
                <a:spcPts val="0"/>
              </a:spcBef>
              <a:buFont typeface="Wingdings 3" panose="05040102010807070707" pitchFamily="18" charset="2"/>
              <a:buChar char=""/>
              <a:tabLst>
                <a:tab pos="914400" algn="l"/>
              </a:tabLst>
            </a:pPr>
            <a:r>
              <a:rPr lang="en-US" sz="1600" b="1" u="sng" kern="1200" dirty="0">
                <a:solidFill>
                  <a:srgbClr val="FF0000"/>
                </a:solidFill>
                <a:effectLst/>
                <a:latin typeface="Times New Roman" panose="02020603050405020304" pitchFamily="18" charset="0"/>
                <a:ea typeface="Verdana" panose="020B0604030504040204" pitchFamily="34" charset="0"/>
              </a:rPr>
              <a:t>DO NOT</a:t>
            </a:r>
            <a:r>
              <a:rPr lang="en-US" sz="1600" kern="1200" dirty="0">
                <a:solidFill>
                  <a:srgbClr val="404040"/>
                </a:solidFill>
                <a:effectLst/>
                <a:latin typeface="Times New Roman" panose="02020603050405020304" pitchFamily="18" charset="0"/>
                <a:ea typeface="Verdana" panose="020B0604030504040204" pitchFamily="34" charset="0"/>
              </a:rPr>
              <a:t> allow cleaning solution to get into the test strip port at the top of the meter.</a:t>
            </a:r>
          </a:p>
          <a:p>
            <a:pPr lvl="1" indent="-342900">
              <a:spcBef>
                <a:spcPts val="0"/>
              </a:spcBef>
              <a:buFont typeface="Wingdings 3" panose="05040102010807070707" pitchFamily="18" charset="2"/>
              <a:buChar char=""/>
              <a:tabLst>
                <a:tab pos="914400" algn="l"/>
              </a:tabLst>
            </a:pPr>
            <a:r>
              <a:rPr lang="en-US" sz="1600" kern="1200" dirty="0">
                <a:solidFill>
                  <a:srgbClr val="404040"/>
                </a:solidFill>
                <a:effectLst/>
                <a:latin typeface="Times New Roman" panose="02020603050405020304" pitchFamily="18" charset="0"/>
                <a:ea typeface="Verdana" panose="020B0604030504040204" pitchFamily="34" charset="0"/>
              </a:rPr>
              <a:t>Dry with a soft cloth or gauze.</a:t>
            </a:r>
          </a:p>
          <a:p>
            <a:pPr lvl="1" indent="-342900">
              <a:spcBef>
                <a:spcPts val="0"/>
              </a:spcBef>
              <a:buFont typeface="Wingdings 3" panose="05040102010807070707" pitchFamily="18" charset="2"/>
              <a:buChar char=""/>
              <a:tabLst>
                <a:tab pos="914400" algn="l"/>
              </a:tabLst>
            </a:pPr>
            <a:r>
              <a:rPr lang="en-US" sz="1600" kern="1200" dirty="0">
                <a:solidFill>
                  <a:srgbClr val="404040"/>
                </a:solidFill>
                <a:effectLst/>
                <a:latin typeface="Times New Roman" panose="02020603050405020304" pitchFamily="18" charset="0"/>
                <a:ea typeface="Verdana" panose="020B0604030504040204" pitchFamily="34" charset="0"/>
              </a:rPr>
              <a:t>After cleaning the meter with the wipe, </a:t>
            </a:r>
            <a:r>
              <a:rPr lang="en-US" sz="1600" kern="1200" dirty="0">
                <a:solidFill>
                  <a:srgbClr val="0070C0"/>
                </a:solidFill>
                <a:effectLst/>
                <a:latin typeface="Times New Roman" panose="02020603050405020304" pitchFamily="18" charset="0"/>
                <a:ea typeface="Verdana" panose="020B0604030504040204" pitchFamily="34" charset="0"/>
              </a:rPr>
              <a:t>use another Clorox Germicidal </a:t>
            </a:r>
            <a:endParaRPr lang="en-US" sz="1600" dirty="0">
              <a:solidFill>
                <a:srgbClr val="0070C0"/>
              </a:solidFill>
              <a:effectLst/>
              <a:latin typeface="Times New Roman" panose="02020603050405020304" pitchFamily="18" charset="0"/>
              <a:ea typeface="Times New Roman" panose="02020603050405020304" pitchFamily="18" charset="0"/>
            </a:endParaRPr>
          </a:p>
          <a:p>
            <a:pPr marL="461645" marR="0" indent="0">
              <a:spcBef>
                <a:spcPts val="0"/>
              </a:spcBef>
              <a:spcAft>
                <a:spcPts val="0"/>
              </a:spcAft>
              <a:buNone/>
            </a:pPr>
            <a:r>
              <a:rPr lang="en-US" sz="1600" kern="1200" dirty="0">
                <a:solidFill>
                  <a:srgbClr val="0070C0"/>
                </a:solidFill>
                <a:effectLst/>
                <a:latin typeface="Times New Roman" panose="02020603050405020304" pitchFamily="18" charset="0"/>
                <a:ea typeface="Verdana" panose="020B0604030504040204" pitchFamily="34" charset="0"/>
              </a:rPr>
              <a:t>     wipe for disinfecting</a:t>
            </a:r>
            <a:r>
              <a:rPr lang="en-US" sz="1600" kern="1200" dirty="0">
                <a:solidFill>
                  <a:srgbClr val="404040"/>
                </a:solidFill>
                <a:effectLst/>
                <a:latin typeface="Times New Roman" panose="02020603050405020304" pitchFamily="18" charset="0"/>
                <a:ea typeface="Verdana" panose="020B0604030504040204" pitchFamily="34" charset="0"/>
              </a:rPr>
              <a:t>, and may be wrapped around the meter for the remainder of </a:t>
            </a:r>
            <a:endParaRPr lang="en-US" sz="1600" dirty="0">
              <a:effectLst/>
              <a:latin typeface="Times New Roman" panose="02020603050405020304" pitchFamily="18" charset="0"/>
              <a:ea typeface="Times New Roman" panose="02020603050405020304" pitchFamily="18" charset="0"/>
            </a:endParaRPr>
          </a:p>
          <a:p>
            <a:pPr marL="461645" marR="0" indent="0">
              <a:spcBef>
                <a:spcPts val="0"/>
              </a:spcBef>
              <a:spcAft>
                <a:spcPts val="0"/>
              </a:spcAft>
              <a:buNone/>
            </a:pPr>
            <a:r>
              <a:rPr lang="en-US" sz="1600" kern="1200" dirty="0">
                <a:solidFill>
                  <a:srgbClr val="404040"/>
                </a:solidFill>
                <a:effectLst/>
                <a:latin typeface="Times New Roman" panose="02020603050405020304" pitchFamily="18" charset="0"/>
                <a:ea typeface="Verdana" panose="020B0604030504040204" pitchFamily="34" charset="0"/>
              </a:rPr>
              <a:t>     required Wet Time for disinfection to allow the Clorox Germicidal wipe solution to</a:t>
            </a:r>
            <a:endParaRPr lang="en-US" sz="1600" dirty="0">
              <a:effectLst/>
              <a:latin typeface="Times New Roman" panose="02020603050405020304" pitchFamily="18" charset="0"/>
              <a:ea typeface="Times New Roman" panose="02020603050405020304" pitchFamily="18" charset="0"/>
            </a:endParaRPr>
          </a:p>
          <a:p>
            <a:pPr marL="571500" marR="0" indent="0">
              <a:spcBef>
                <a:spcPts val="0"/>
              </a:spcBef>
              <a:spcAft>
                <a:spcPts val="0"/>
              </a:spcAft>
              <a:buNone/>
            </a:pPr>
            <a:r>
              <a:rPr lang="en-US" sz="1600" dirty="0">
                <a:solidFill>
                  <a:srgbClr val="404040"/>
                </a:solidFill>
                <a:latin typeface="Times New Roman" panose="02020603050405020304" pitchFamily="18" charset="0"/>
                <a:ea typeface="Verdana" panose="020B0604030504040204" pitchFamily="34" charset="0"/>
              </a:rPr>
              <a:t>   </a:t>
            </a:r>
            <a:r>
              <a:rPr lang="en-US" sz="1600" kern="1200" dirty="0">
                <a:solidFill>
                  <a:srgbClr val="404040"/>
                </a:solidFill>
                <a:effectLst/>
                <a:latin typeface="Times New Roman" panose="02020603050405020304" pitchFamily="18" charset="0"/>
                <a:ea typeface="Verdana" panose="020B0604030504040204" pitchFamily="34" charset="0"/>
              </a:rPr>
              <a:t>remain in contact with the meter surface (This is an FDA compliance requirement </a:t>
            </a:r>
          </a:p>
          <a:p>
            <a:pPr marL="571500" marR="0" indent="0">
              <a:spcBef>
                <a:spcPts val="0"/>
              </a:spcBef>
              <a:spcAft>
                <a:spcPts val="0"/>
              </a:spcAft>
              <a:buNone/>
            </a:pPr>
            <a:r>
              <a:rPr lang="en-US" sz="1600" kern="1200" dirty="0">
                <a:solidFill>
                  <a:srgbClr val="404040"/>
                </a:solidFill>
                <a:effectLst/>
                <a:latin typeface="Times New Roman" panose="02020603050405020304" pitchFamily="18" charset="0"/>
                <a:ea typeface="Verdana" panose="020B0604030504040204" pitchFamily="34" charset="0"/>
              </a:rPr>
              <a:t>   for use of Clorox Germicidal wipe as a disinfectant)</a:t>
            </a:r>
          </a:p>
          <a:p>
            <a:pPr lvl="1" indent="-342900">
              <a:spcBef>
                <a:spcPts val="0"/>
              </a:spcBef>
              <a:buFont typeface="Wingdings 3" panose="05040102010807070707" pitchFamily="18" charset="2"/>
              <a:buChar char=""/>
              <a:tabLst>
                <a:tab pos="914400" algn="l"/>
              </a:tabLst>
            </a:pPr>
            <a:r>
              <a:rPr lang="en-US" kern="1200" dirty="0">
                <a:solidFill>
                  <a:srgbClr val="404040"/>
                </a:solidFill>
                <a:effectLst/>
                <a:latin typeface="Times New Roman" panose="02020603050405020304" pitchFamily="18" charset="0"/>
                <a:ea typeface="Verdana" panose="020B0604030504040204" pitchFamily="34" charset="0"/>
              </a:rPr>
              <a:t>Be sure it’s dry before use and/or place in the docking station.</a:t>
            </a:r>
            <a:r>
              <a:rPr lang="en-US" b="1" kern="1200" dirty="0">
                <a:solidFill>
                  <a:srgbClr val="404040"/>
                </a:solidFill>
                <a:effectLst/>
                <a:latin typeface="Times New Roman" panose="02020603050405020304" pitchFamily="18" charset="0"/>
                <a:ea typeface="Verdana" panose="020B0604030504040204" pitchFamily="34" charset="0"/>
              </a:rPr>
              <a:t> </a:t>
            </a:r>
            <a:r>
              <a:rPr lang="en-US" kern="1200" dirty="0">
                <a:solidFill>
                  <a:srgbClr val="404040"/>
                </a:solidFill>
                <a:effectLst/>
                <a:latin typeface="Times New Roman" panose="02020603050405020304" pitchFamily="18" charset="0"/>
                <a:ea typeface="Verdana" panose="020B0604030504040204" pitchFamily="34" charset="0"/>
              </a:rPr>
              <a:t>For drying use a dry</a:t>
            </a:r>
            <a:endParaRPr lang="en-US" dirty="0">
              <a:latin typeface="Times New Roman" panose="02020603050405020304" pitchFamily="18" charset="0"/>
              <a:ea typeface="Verdana" panose="020B0604030504040204" pitchFamily="34" charset="0"/>
            </a:endParaRPr>
          </a:p>
          <a:p>
            <a:pPr marL="400050" lvl="1" indent="0">
              <a:spcBef>
                <a:spcPts val="0"/>
              </a:spcBef>
              <a:buNone/>
              <a:tabLst>
                <a:tab pos="914400" algn="l"/>
              </a:tabLst>
            </a:pPr>
            <a:r>
              <a:rPr lang="en-US" sz="1400" kern="1200" dirty="0">
                <a:solidFill>
                  <a:srgbClr val="404040"/>
                </a:solidFill>
                <a:effectLst/>
                <a:latin typeface="Times New Roman" panose="02020603050405020304" pitchFamily="18" charset="0"/>
                <a:ea typeface="Verdana" panose="020B0604030504040204" pitchFamily="34" charset="0"/>
              </a:rPr>
              <a:t>        </a:t>
            </a:r>
            <a:r>
              <a:rPr lang="en-US" sz="1600" kern="1200" dirty="0">
                <a:solidFill>
                  <a:srgbClr val="404040"/>
                </a:solidFill>
                <a:effectLst/>
                <a:latin typeface="Times New Roman" panose="02020603050405020304" pitchFamily="18" charset="0"/>
                <a:ea typeface="Verdana" panose="020B0604030504040204" pitchFamily="34" charset="0"/>
              </a:rPr>
              <a:t>soft cloth or dry</a:t>
            </a:r>
            <a:r>
              <a:rPr lang="en-US" sz="1600" dirty="0">
                <a:solidFill>
                  <a:srgbClr val="90C226"/>
                </a:solidFill>
                <a:effectLst/>
                <a:latin typeface="Times New Roman" panose="02020603050405020304" pitchFamily="18" charset="0"/>
                <a:ea typeface="Times New Roman" panose="02020603050405020304" pitchFamily="18" charset="0"/>
              </a:rPr>
              <a:t> </a:t>
            </a:r>
            <a:r>
              <a:rPr lang="en-US" sz="1600" kern="1200" dirty="0">
                <a:solidFill>
                  <a:srgbClr val="404040"/>
                </a:solidFill>
                <a:effectLst/>
                <a:latin typeface="Times New Roman" panose="02020603050405020304" pitchFamily="18" charset="0"/>
                <a:ea typeface="Verdana" panose="020B0604030504040204" pitchFamily="34" charset="0"/>
              </a:rPr>
              <a:t>gauze.</a:t>
            </a:r>
          </a:p>
          <a:p>
            <a:pPr>
              <a:spcBef>
                <a:spcPts val="0"/>
              </a:spcBef>
              <a:buFont typeface="+mj-lt"/>
              <a:buAutoNum type="arabicPeriod" startAt="4"/>
              <a:tabLst>
                <a:tab pos="914400" algn="l"/>
              </a:tabLst>
            </a:pPr>
            <a:r>
              <a:rPr lang="en-US" sz="1600" dirty="0">
                <a:solidFill>
                  <a:srgbClr val="404040"/>
                </a:solidFill>
                <a:latin typeface="Times New Roman" panose="02020603050405020304" pitchFamily="18" charset="0"/>
                <a:ea typeface="Verdana" panose="020B0604030504040204" pitchFamily="34" charset="0"/>
              </a:rPr>
              <a:t>C</a:t>
            </a:r>
            <a:r>
              <a:rPr lang="en-US" sz="1600" dirty="0">
                <a:effectLst/>
                <a:latin typeface="Times New Roman" panose="02020603050405020304" pitchFamily="18" charset="0"/>
                <a:ea typeface="Times New Roman" panose="02020603050405020304" pitchFamily="18" charset="0"/>
              </a:rPr>
              <a:t>lean the meter bases and avoid monitor/base connectors and the base unit circuitry.</a:t>
            </a:r>
          </a:p>
          <a:p>
            <a:pPr marL="342900" marR="0" lvl="0" indent="-342900">
              <a:spcBef>
                <a:spcPts val="0"/>
              </a:spcBef>
              <a:spcAft>
                <a:spcPts val="0"/>
              </a:spcAft>
              <a:buFont typeface="+mj-lt"/>
              <a:buAutoNum type="arabicPeriod" startAt="4"/>
              <a:tabLst>
                <a:tab pos="914400" algn="l"/>
              </a:tabLst>
            </a:pPr>
            <a:r>
              <a:rPr lang="en-US" sz="1600" dirty="0">
                <a:effectLst/>
                <a:latin typeface="Times New Roman" panose="02020603050405020304" pitchFamily="18" charset="0"/>
                <a:ea typeface="Times New Roman" panose="02020603050405020304" pitchFamily="18" charset="0"/>
              </a:rPr>
              <a:t>Return the monitor to the base unit when not in use.</a:t>
            </a:r>
          </a:p>
          <a:p>
            <a:pPr marL="0" marR="0" indent="0">
              <a:spcBef>
                <a:spcPts val="0"/>
              </a:spcBef>
              <a:spcAft>
                <a:spcPts val="0"/>
              </a:spcAft>
              <a:buNone/>
            </a:pPr>
            <a:endParaRPr lang="en-US" sz="1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0229456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7315201" cy="609600"/>
          </a:xfrm>
        </p:spPr>
        <p:txBody>
          <a:bodyPr>
            <a:noAutofit/>
          </a:bodyPr>
          <a:lstStyle/>
          <a:p>
            <a:r>
              <a:rPr lang="en-US" sz="4000" b="1" dirty="0"/>
              <a:t>LIMITATIONS OF PROCEDURE</a:t>
            </a:r>
          </a:p>
        </p:txBody>
      </p:sp>
      <p:sp>
        <p:nvSpPr>
          <p:cNvPr id="3" name="Content Placeholder 2"/>
          <p:cNvSpPr>
            <a:spLocks noGrp="1"/>
          </p:cNvSpPr>
          <p:nvPr>
            <p:ph idx="1"/>
          </p:nvPr>
        </p:nvSpPr>
        <p:spPr>
          <a:xfrm>
            <a:off x="685800" y="1524000"/>
            <a:ext cx="7772400" cy="4572000"/>
          </a:xfrm>
        </p:spPr>
        <p:txBody>
          <a:bodyPr>
            <a:normAutofit fontScale="55000" lnSpcReduction="20000"/>
          </a:bodyPr>
          <a:lstStyle/>
          <a:p>
            <a:r>
              <a:rPr lang="en-US" sz="4000" dirty="0"/>
              <a:t>The </a:t>
            </a:r>
            <a:r>
              <a:rPr lang="en-US" sz="4000" dirty="0" err="1"/>
              <a:t>ACCU-Chek</a:t>
            </a:r>
            <a:r>
              <a:rPr lang="en-US" sz="4000" dirty="0"/>
              <a:t> Inform II test strips are for testing fresh capillary.</a:t>
            </a:r>
            <a:endParaRPr lang="en-US" sz="4000" dirty="0">
              <a:solidFill>
                <a:schemeClr val="accent5"/>
              </a:solidFill>
            </a:endParaRPr>
          </a:p>
          <a:p>
            <a:pPr lvl="0"/>
            <a:r>
              <a:rPr lang="en-US" sz="4000" dirty="0"/>
              <a:t>If peripheral circulation is impaired, collection of capillary blood from the approved sample sites is not advised as the results might not be a true reflection of the physiological blood glucose level.  This may apply in the following circumstances: severe dehydration as a result of diabetic ketoacidosis or due to hyperglycemic hyperosmolar non-</a:t>
            </a:r>
            <a:r>
              <a:rPr lang="en-US" sz="4000" dirty="0" err="1"/>
              <a:t>ketotic</a:t>
            </a:r>
            <a:r>
              <a:rPr lang="en-US" sz="4000" dirty="0"/>
              <a:t> syndrome, hypotension, shock, decompensated heart failure NYHA Class IV, or peripheral arterial occlusive disease.</a:t>
            </a:r>
          </a:p>
          <a:p>
            <a:pPr lvl="0"/>
            <a:r>
              <a:rPr lang="en-US" sz="4000" dirty="0"/>
              <a:t>Use </a:t>
            </a:r>
            <a:r>
              <a:rPr lang="en-US" sz="4000" dirty="0">
                <a:solidFill>
                  <a:srgbClr val="FF0000"/>
                </a:solidFill>
              </a:rPr>
              <a:t>Do NOT </a:t>
            </a:r>
            <a:r>
              <a:rPr lang="en-US" sz="4000" dirty="0"/>
              <a:t>use this meter for the hospital’s definition of critically ill patients.</a:t>
            </a:r>
          </a:p>
          <a:p>
            <a:pPr lvl="0"/>
            <a:r>
              <a:rPr lang="en-US" sz="4000" dirty="0"/>
              <a:t> </a:t>
            </a:r>
            <a:r>
              <a:rPr lang="en-US" sz="4000" dirty="0">
                <a:solidFill>
                  <a:srgbClr val="FF0000"/>
                </a:solidFill>
              </a:rPr>
              <a:t>Do NOT </a:t>
            </a:r>
            <a:r>
              <a:rPr lang="en-US" sz="4000" dirty="0"/>
              <a:t>use glucose meter system during the intravenous infusion of N-acetylcysteine</a:t>
            </a:r>
          </a:p>
          <a:p>
            <a:pPr lvl="0"/>
            <a:endParaRPr lang="en-US" sz="4000" dirty="0"/>
          </a:p>
          <a:p>
            <a:endParaRPr lang="en-US" sz="2400" b="1" dirty="0"/>
          </a:p>
        </p:txBody>
      </p:sp>
    </p:spTree>
    <p:extLst>
      <p:ext uri="{BB962C8B-B14F-4D97-AF65-F5344CB8AC3E}">
        <p14:creationId xmlns:p14="http://schemas.microsoft.com/office/powerpoint/2010/main" val="13350947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762000"/>
          </a:xfrm>
        </p:spPr>
        <p:txBody>
          <a:bodyPr/>
          <a:lstStyle/>
          <a:p>
            <a:r>
              <a:rPr lang="en-US" b="1" u="sng" dirty="0"/>
              <a:t>Control Bottle Requirements</a:t>
            </a:r>
          </a:p>
        </p:txBody>
      </p:sp>
      <p:pic>
        <p:nvPicPr>
          <p:cNvPr id="4" name="Picture 5"/>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3304073" y="1348272"/>
            <a:ext cx="1191727" cy="3315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304800" y="4911611"/>
            <a:ext cx="8382000" cy="1200329"/>
          </a:xfrm>
          <a:prstGeom prst="rect">
            <a:avLst/>
          </a:prstGeom>
        </p:spPr>
        <p:txBody>
          <a:bodyPr wrap="square">
            <a:spAutoFit/>
          </a:bodyPr>
          <a:lstStyle/>
          <a:p>
            <a:pPr>
              <a:buFont typeface="Arial" charset="0"/>
              <a:buChar char="•"/>
            </a:pPr>
            <a:r>
              <a:rPr lang="en-US" b="1" dirty="0">
                <a:latin typeface="Arial" charset="0"/>
              </a:rPr>
              <a:t>Write</a:t>
            </a:r>
            <a:r>
              <a:rPr lang="en-US" b="1" dirty="0">
                <a:solidFill>
                  <a:srgbClr val="FF0000"/>
                </a:solidFill>
                <a:latin typeface="Arial" charset="0"/>
              </a:rPr>
              <a:t> Discard date</a:t>
            </a:r>
            <a:r>
              <a:rPr lang="en-US" dirty="0">
                <a:latin typeface="Arial" charset="0"/>
              </a:rPr>
              <a:t> on label of each control bottle when BOX is opened.</a:t>
            </a:r>
          </a:p>
          <a:p>
            <a:pPr>
              <a:buFont typeface="Arial" charset="0"/>
              <a:buChar char="•"/>
            </a:pPr>
            <a:r>
              <a:rPr lang="en-US" dirty="0">
                <a:latin typeface="Arial" charset="0"/>
              </a:rPr>
              <a:t>Controls expire </a:t>
            </a:r>
            <a:r>
              <a:rPr lang="en-US" b="1" u="sng" dirty="0">
                <a:solidFill>
                  <a:schemeClr val="accent5"/>
                </a:solidFill>
                <a:latin typeface="Arial" charset="0"/>
              </a:rPr>
              <a:t>three months</a:t>
            </a:r>
            <a:r>
              <a:rPr lang="en-US" b="1" dirty="0">
                <a:solidFill>
                  <a:schemeClr val="accent5"/>
                </a:solidFill>
                <a:latin typeface="Arial" charset="0"/>
              </a:rPr>
              <a:t> </a:t>
            </a:r>
            <a:r>
              <a:rPr lang="en-US" dirty="0">
                <a:latin typeface="Arial" charset="0"/>
              </a:rPr>
              <a:t>after opening, or at manufacturer’s expiration date if it is sooner.</a:t>
            </a:r>
          </a:p>
          <a:p>
            <a:pPr>
              <a:buFont typeface="Arial" charset="0"/>
              <a:buChar char="•"/>
            </a:pPr>
            <a:r>
              <a:rPr lang="en-US" dirty="0">
                <a:latin typeface="Arial" charset="0"/>
              </a:rPr>
              <a:t>Be sure to include the full date on the bottle for discard date:  </a:t>
            </a:r>
            <a:r>
              <a:rPr lang="en-US" b="1" u="sng" dirty="0">
                <a:solidFill>
                  <a:schemeClr val="accent5"/>
                </a:solidFill>
                <a:latin typeface="Arial" charset="0"/>
              </a:rPr>
              <a:t>mm/dd/</a:t>
            </a:r>
            <a:r>
              <a:rPr lang="en-US" b="1" u="sng" dirty="0" err="1">
                <a:solidFill>
                  <a:schemeClr val="accent5"/>
                </a:solidFill>
                <a:latin typeface="Arial" charset="0"/>
              </a:rPr>
              <a:t>yy</a:t>
            </a:r>
            <a:endParaRPr lang="en-US" b="1" u="sng" dirty="0">
              <a:solidFill>
                <a:schemeClr val="accent5"/>
              </a:solidFill>
            </a:endParaRPr>
          </a:p>
        </p:txBody>
      </p:sp>
    </p:spTree>
    <p:extLst>
      <p:ext uri="{BB962C8B-B14F-4D97-AF65-F5344CB8AC3E}">
        <p14:creationId xmlns:p14="http://schemas.microsoft.com/office/powerpoint/2010/main" val="31765620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7391399" cy="990600"/>
          </a:xfrm>
        </p:spPr>
        <p:txBody>
          <a:bodyPr>
            <a:normAutofit fontScale="90000"/>
          </a:bodyPr>
          <a:lstStyle/>
          <a:p>
            <a:r>
              <a:rPr lang="en-US" b="1" u="sng" dirty="0"/>
              <a:t>Test Strip Performance – </a:t>
            </a:r>
            <a:r>
              <a:rPr lang="en-US" b="1" u="sng" dirty="0" err="1"/>
              <a:t>Accu-Chek</a:t>
            </a:r>
            <a:r>
              <a:rPr lang="en-US" b="1" u="sng" dirty="0"/>
              <a:t>® Inform II</a:t>
            </a:r>
            <a:br>
              <a:rPr lang="en-US" sz="3200" u="sng" dirty="0"/>
            </a:br>
            <a:endParaRPr lang="en-US" sz="3200" dirty="0"/>
          </a:p>
        </p:txBody>
      </p:sp>
      <p:pic>
        <p:nvPicPr>
          <p:cNvPr id="4" name="Content Placeholder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590800" y="1447800"/>
            <a:ext cx="4652962"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381000" y="3962400"/>
            <a:ext cx="6629400" cy="2031325"/>
          </a:xfrm>
          <a:prstGeom prst="rect">
            <a:avLst/>
          </a:prstGeom>
        </p:spPr>
        <p:txBody>
          <a:bodyPr wrap="square">
            <a:spAutoFit/>
          </a:bodyPr>
          <a:lstStyle/>
          <a:p>
            <a:pPr>
              <a:buFont typeface="Arial" charset="0"/>
              <a:buChar char="•"/>
            </a:pPr>
            <a:r>
              <a:rPr lang="en-US" dirty="0">
                <a:latin typeface="Arial" charset="0"/>
              </a:rPr>
              <a:t>Accurate and precise.</a:t>
            </a:r>
          </a:p>
          <a:p>
            <a:pPr>
              <a:buFont typeface="Arial" charset="0"/>
              <a:buChar char="•"/>
            </a:pPr>
            <a:r>
              <a:rPr lang="en-US" dirty="0">
                <a:latin typeface="Arial" charset="0"/>
              </a:rPr>
              <a:t>0.6 microliter test sample.</a:t>
            </a:r>
          </a:p>
          <a:p>
            <a:pPr>
              <a:buFont typeface="Arial" charset="0"/>
              <a:buChar char="•"/>
            </a:pPr>
            <a:r>
              <a:rPr lang="en-US" dirty="0">
                <a:latin typeface="Arial" charset="0"/>
              </a:rPr>
              <a:t>Fast 5 second test time.</a:t>
            </a:r>
          </a:p>
          <a:p>
            <a:pPr>
              <a:buFont typeface="Arial" charset="0"/>
              <a:buChar char="•"/>
            </a:pPr>
            <a:r>
              <a:rPr lang="en-US" dirty="0">
                <a:latin typeface="Arial" charset="0"/>
              </a:rPr>
              <a:t>10-600 mg/dl assay range.</a:t>
            </a:r>
          </a:p>
          <a:p>
            <a:pPr>
              <a:buFont typeface="Arial" charset="0"/>
              <a:buChar char="•"/>
            </a:pPr>
            <a:r>
              <a:rPr lang="en-US" dirty="0">
                <a:latin typeface="Arial" charset="0"/>
              </a:rPr>
              <a:t>Cannot be short sampled.</a:t>
            </a:r>
          </a:p>
          <a:p>
            <a:pPr>
              <a:buFont typeface="Arial" charset="0"/>
              <a:buChar char="•"/>
            </a:pPr>
            <a:r>
              <a:rPr lang="en-US" dirty="0">
                <a:latin typeface="Arial" charset="0"/>
              </a:rPr>
              <a:t>No code key change with each new vial.</a:t>
            </a:r>
          </a:p>
          <a:p>
            <a:pPr>
              <a:buFont typeface="Arial" charset="0"/>
              <a:buChar char="•"/>
            </a:pPr>
            <a:r>
              <a:rPr lang="en-US" b="1" dirty="0">
                <a:solidFill>
                  <a:schemeClr val="accent5"/>
                </a:solidFill>
                <a:latin typeface="Arial" charset="0"/>
              </a:rPr>
              <a:t>TRUE WIRELESS</a:t>
            </a:r>
          </a:p>
        </p:txBody>
      </p:sp>
    </p:spTree>
    <p:extLst>
      <p:ext uri="{BB962C8B-B14F-4D97-AF65-F5344CB8AC3E}">
        <p14:creationId xmlns:p14="http://schemas.microsoft.com/office/powerpoint/2010/main" val="2990706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762000"/>
          </a:xfrm>
        </p:spPr>
        <p:txBody>
          <a:bodyPr>
            <a:normAutofit fontScale="90000"/>
          </a:bodyPr>
          <a:lstStyle/>
          <a:p>
            <a:r>
              <a:rPr lang="en-US" sz="3200" b="1" u="sng" dirty="0"/>
              <a:t>Your Operator ID</a:t>
            </a:r>
            <a:br>
              <a:rPr lang="en-US" sz="2800" u="sng" dirty="0"/>
            </a:br>
            <a:endParaRPr lang="en-US" sz="2800" dirty="0"/>
          </a:p>
        </p:txBody>
      </p:sp>
      <p:sp>
        <p:nvSpPr>
          <p:cNvPr id="3" name="Content Placeholder 2"/>
          <p:cNvSpPr>
            <a:spLocks noGrp="1"/>
          </p:cNvSpPr>
          <p:nvPr>
            <p:ph idx="1"/>
          </p:nvPr>
        </p:nvSpPr>
        <p:spPr>
          <a:xfrm>
            <a:off x="228600" y="2667000"/>
            <a:ext cx="7848600" cy="2106610"/>
          </a:xfrm>
        </p:spPr>
        <p:txBody>
          <a:bodyPr>
            <a:normAutofit/>
          </a:bodyPr>
          <a:lstStyle/>
          <a:p>
            <a:r>
              <a:rPr lang="en-US" sz="2800" dirty="0"/>
              <a:t>You may scan Operator’s Barcoded ID or manually enter your unique ID </a:t>
            </a:r>
          </a:p>
          <a:p>
            <a:r>
              <a:rPr lang="en-US" sz="2800" dirty="0"/>
              <a:t>All operator ID’s are digits</a:t>
            </a:r>
          </a:p>
          <a:p>
            <a:r>
              <a:rPr lang="en-US" sz="2800" dirty="0"/>
              <a:t>Do not share or borrow another’s ID!</a:t>
            </a:r>
          </a:p>
          <a:p>
            <a:pPr marL="0" indent="0">
              <a:buNone/>
            </a:pPr>
            <a:endParaRPr lang="en-US" sz="2800" dirty="0"/>
          </a:p>
        </p:txBody>
      </p:sp>
    </p:spTree>
    <p:extLst>
      <p:ext uri="{BB962C8B-B14F-4D97-AF65-F5344CB8AC3E}">
        <p14:creationId xmlns:p14="http://schemas.microsoft.com/office/powerpoint/2010/main" val="42622017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b="1" u="sng" dirty="0"/>
              <a:t>Meter Design – </a:t>
            </a:r>
            <a:r>
              <a:rPr lang="en-US" b="1" u="sng" dirty="0" err="1"/>
              <a:t>Accu-Chek</a:t>
            </a:r>
            <a:r>
              <a:rPr lang="en-US" b="1" u="sng" dirty="0"/>
              <a:t>® Inform II</a:t>
            </a:r>
            <a:br>
              <a:rPr lang="en-US" u="sng" dirty="0"/>
            </a:br>
            <a:endParaRPr lang="en-US" dirty="0"/>
          </a:p>
        </p:txBody>
      </p:sp>
      <p:pic>
        <p:nvPicPr>
          <p:cNvPr id="4" name="Picture 4"/>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447626" y="1600201"/>
            <a:ext cx="1733974"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45094" y="1573979"/>
            <a:ext cx="1484305" cy="31504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AutoShape 61"/>
          <p:cNvSpPr>
            <a:spLocks noChangeArrowheads="1"/>
          </p:cNvSpPr>
          <p:nvPr/>
        </p:nvSpPr>
        <p:spPr bwMode="auto">
          <a:xfrm>
            <a:off x="3429000" y="864422"/>
            <a:ext cx="1219200" cy="507178"/>
          </a:xfrm>
          <a:prstGeom prst="wedgeRectCallout">
            <a:avLst>
              <a:gd name="adj1" fmla="val 20090"/>
              <a:gd name="adj2" fmla="val 110392"/>
            </a:avLst>
          </a:prstGeom>
          <a:solidFill>
            <a:schemeClr val="bg1">
              <a:lumMod val="95000"/>
            </a:schemeClr>
          </a:solidFill>
          <a:ln w="9525">
            <a:solidFill>
              <a:schemeClr val="tx1"/>
            </a:solidFill>
            <a:miter lim="800000"/>
            <a:headEnd/>
            <a:tailEnd/>
          </a:ln>
        </p:spPr>
        <p:txBody>
          <a:bodyPr tIns="0" bIns="0" anchor="ctr"/>
          <a:lstStyle/>
          <a:p>
            <a:pPr algn="ctr" eaLnBrk="0" hangingPunct="0">
              <a:defRPr/>
            </a:pPr>
            <a:r>
              <a:rPr lang="en-US" sz="1600" dirty="0"/>
              <a:t>Test strip port</a:t>
            </a:r>
            <a:endParaRPr lang="en-US" sz="2400" dirty="0"/>
          </a:p>
        </p:txBody>
      </p:sp>
      <p:sp>
        <p:nvSpPr>
          <p:cNvPr id="7" name="AutoShape 62"/>
          <p:cNvSpPr>
            <a:spLocks noChangeArrowheads="1"/>
          </p:cNvSpPr>
          <p:nvPr/>
        </p:nvSpPr>
        <p:spPr bwMode="auto">
          <a:xfrm>
            <a:off x="5562600" y="864422"/>
            <a:ext cx="1447800" cy="507179"/>
          </a:xfrm>
          <a:prstGeom prst="wedgeRectCallout">
            <a:avLst>
              <a:gd name="adj1" fmla="val -35923"/>
              <a:gd name="adj2" fmla="val 99954"/>
            </a:avLst>
          </a:prstGeom>
          <a:solidFill>
            <a:schemeClr val="bg1">
              <a:lumMod val="95000"/>
            </a:schemeClr>
          </a:solidFill>
          <a:ln w="9525">
            <a:solidFill>
              <a:schemeClr val="tx1"/>
            </a:solidFill>
            <a:miter lim="800000"/>
            <a:headEnd/>
            <a:tailEnd/>
          </a:ln>
        </p:spPr>
        <p:txBody>
          <a:bodyPr tIns="0" bIns="0" anchor="ctr"/>
          <a:lstStyle/>
          <a:p>
            <a:pPr algn="ctr" eaLnBrk="0" hangingPunct="0">
              <a:defRPr/>
            </a:pPr>
            <a:r>
              <a:rPr lang="en-US" sz="1600" dirty="0"/>
              <a:t>Bar code scanner</a:t>
            </a:r>
            <a:endParaRPr lang="en-US" sz="2400" dirty="0"/>
          </a:p>
        </p:txBody>
      </p:sp>
      <p:sp>
        <p:nvSpPr>
          <p:cNvPr id="9" name="Rectangle 8"/>
          <p:cNvSpPr/>
          <p:nvPr/>
        </p:nvSpPr>
        <p:spPr>
          <a:xfrm rot="10800000" flipH="1" flipV="1">
            <a:off x="6629399" y="2601202"/>
            <a:ext cx="1603276" cy="646331"/>
          </a:xfrm>
          <a:prstGeom prst="rect">
            <a:avLst/>
          </a:prstGeom>
        </p:spPr>
        <p:txBody>
          <a:bodyPr wrap="square">
            <a:spAutoFit/>
          </a:bodyPr>
          <a:lstStyle/>
          <a:p>
            <a:r>
              <a:rPr lang="en-US" dirty="0"/>
              <a:t>Rechargeable battery pack </a:t>
            </a:r>
          </a:p>
        </p:txBody>
      </p:sp>
      <p:sp>
        <p:nvSpPr>
          <p:cNvPr id="10" name="AutoShape 57"/>
          <p:cNvSpPr>
            <a:spLocks noChangeArrowheads="1"/>
          </p:cNvSpPr>
          <p:nvPr/>
        </p:nvSpPr>
        <p:spPr bwMode="auto">
          <a:xfrm>
            <a:off x="6708422" y="3733005"/>
            <a:ext cx="2206978" cy="991396"/>
          </a:xfrm>
          <a:prstGeom prst="wedgeRectCallout">
            <a:avLst>
              <a:gd name="adj1" fmla="val -64693"/>
              <a:gd name="adj2" fmla="val -21524"/>
            </a:avLst>
          </a:prstGeom>
          <a:solidFill>
            <a:schemeClr val="bg1">
              <a:lumMod val="95000"/>
            </a:schemeClr>
          </a:solidFill>
          <a:ln w="9525">
            <a:solidFill>
              <a:schemeClr val="tx1"/>
            </a:solidFill>
            <a:prstDash val="solid"/>
            <a:miter lim="800000"/>
            <a:headEnd/>
            <a:tailEnd/>
          </a:ln>
        </p:spPr>
        <p:txBody>
          <a:bodyPr tIns="0" bIns="0" anchor="ctr"/>
          <a:lstStyle/>
          <a:p>
            <a:pPr algn="ctr" eaLnBrk="0" hangingPunct="0">
              <a:defRPr/>
            </a:pPr>
            <a:r>
              <a:rPr lang="en-US" sz="1600" dirty="0"/>
              <a:t>Infrared window for communicating with the base units.</a:t>
            </a:r>
            <a:endParaRPr lang="en-US" sz="1600" b="1" dirty="0"/>
          </a:p>
        </p:txBody>
      </p:sp>
      <p:sp>
        <p:nvSpPr>
          <p:cNvPr id="11" name="AutoShape 61"/>
          <p:cNvSpPr>
            <a:spLocks noChangeArrowheads="1"/>
          </p:cNvSpPr>
          <p:nvPr/>
        </p:nvSpPr>
        <p:spPr bwMode="auto">
          <a:xfrm>
            <a:off x="1524000" y="5029200"/>
            <a:ext cx="1752600" cy="914401"/>
          </a:xfrm>
          <a:prstGeom prst="wedgeRectCallout">
            <a:avLst>
              <a:gd name="adj1" fmla="val 105647"/>
              <a:gd name="adj2" fmla="val -101703"/>
            </a:avLst>
          </a:prstGeom>
          <a:solidFill>
            <a:schemeClr val="bg1">
              <a:lumMod val="95000"/>
            </a:schemeClr>
          </a:solidFill>
          <a:ln w="9525">
            <a:solidFill>
              <a:schemeClr val="tx1"/>
            </a:solidFill>
            <a:miter lim="800000"/>
            <a:headEnd/>
            <a:tailEnd/>
          </a:ln>
        </p:spPr>
        <p:txBody>
          <a:bodyPr tIns="0" bIns="0" anchor="ctr"/>
          <a:lstStyle/>
          <a:p>
            <a:pPr algn="ctr" eaLnBrk="0" hangingPunct="0">
              <a:defRPr/>
            </a:pPr>
            <a:r>
              <a:rPr lang="en-US" sz="1600" dirty="0"/>
              <a:t>On/Off button</a:t>
            </a:r>
            <a:endParaRPr lang="en-US" sz="2400" dirty="0"/>
          </a:p>
        </p:txBody>
      </p:sp>
      <p:sp>
        <p:nvSpPr>
          <p:cNvPr id="12" name="AutoShape 62"/>
          <p:cNvSpPr>
            <a:spLocks noChangeArrowheads="1"/>
          </p:cNvSpPr>
          <p:nvPr/>
        </p:nvSpPr>
        <p:spPr bwMode="auto">
          <a:xfrm>
            <a:off x="635607" y="3733005"/>
            <a:ext cx="2252612" cy="838200"/>
          </a:xfrm>
          <a:prstGeom prst="wedgeRectCallout">
            <a:avLst>
              <a:gd name="adj1" fmla="val 89820"/>
              <a:gd name="adj2" fmla="val -31827"/>
            </a:avLst>
          </a:prstGeom>
          <a:solidFill>
            <a:schemeClr val="bg1">
              <a:lumMod val="95000"/>
            </a:schemeClr>
          </a:solidFill>
          <a:ln w="9525">
            <a:solidFill>
              <a:schemeClr val="tx1"/>
            </a:solidFill>
            <a:prstDash val="solid"/>
            <a:miter lim="800000"/>
            <a:headEnd/>
            <a:tailEnd/>
          </a:ln>
        </p:spPr>
        <p:txBody>
          <a:bodyPr tIns="0" bIns="0" anchor="ctr"/>
          <a:lstStyle/>
          <a:p>
            <a:pPr algn="ctr" eaLnBrk="0" hangingPunct="0">
              <a:defRPr/>
            </a:pPr>
            <a:r>
              <a:rPr lang="en-US" sz="1600" dirty="0"/>
              <a:t>Bright</a:t>
            </a:r>
            <a:r>
              <a:rPr lang="en-US" sz="1600" b="1" dirty="0"/>
              <a:t> backlit</a:t>
            </a:r>
            <a:r>
              <a:rPr lang="en-US" sz="1600" dirty="0"/>
              <a:t> touchscreen display that is easy to see.</a:t>
            </a:r>
            <a:endParaRPr lang="en-US" sz="2400" dirty="0"/>
          </a:p>
        </p:txBody>
      </p:sp>
      <p:sp>
        <p:nvSpPr>
          <p:cNvPr id="13" name="AutoShape 62"/>
          <p:cNvSpPr>
            <a:spLocks noChangeArrowheads="1"/>
          </p:cNvSpPr>
          <p:nvPr/>
        </p:nvSpPr>
        <p:spPr bwMode="auto">
          <a:xfrm>
            <a:off x="76200" y="2385412"/>
            <a:ext cx="2252612" cy="1077913"/>
          </a:xfrm>
          <a:prstGeom prst="wedgeRectCallout">
            <a:avLst>
              <a:gd name="adj1" fmla="val 109898"/>
              <a:gd name="adj2" fmla="val -3682"/>
            </a:avLst>
          </a:prstGeom>
          <a:solidFill>
            <a:schemeClr val="bg1">
              <a:lumMod val="95000"/>
            </a:schemeClr>
          </a:solidFill>
          <a:ln w="9525">
            <a:solidFill>
              <a:schemeClr val="tx1"/>
            </a:solidFill>
            <a:prstDash val="solid"/>
            <a:miter lim="800000"/>
            <a:headEnd/>
            <a:tailEnd/>
          </a:ln>
        </p:spPr>
        <p:txBody>
          <a:bodyPr tIns="0" bIns="0" anchor="ctr"/>
          <a:lstStyle/>
          <a:p>
            <a:pPr algn="ctr" eaLnBrk="0" hangingPunct="0">
              <a:defRPr/>
            </a:pPr>
            <a:r>
              <a:rPr lang="en-US" sz="1600" b="1" dirty="0"/>
              <a:t>Sealed</a:t>
            </a:r>
            <a:r>
              <a:rPr lang="en-US" sz="1600" dirty="0"/>
              <a:t> screen and case are flat and easy to clean and disinfect.</a:t>
            </a:r>
            <a:endParaRPr lang="en-US" sz="2400" dirty="0"/>
          </a:p>
        </p:txBody>
      </p:sp>
    </p:spTree>
    <p:extLst>
      <p:ext uri="{BB962C8B-B14F-4D97-AF65-F5344CB8AC3E}">
        <p14:creationId xmlns:p14="http://schemas.microsoft.com/office/powerpoint/2010/main" val="3370345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0" grpId="0" animBg="1"/>
      <p:bldP spid="11" grpId="0" animBg="1"/>
      <p:bldP spid="12"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04800"/>
            <a:ext cx="8229600" cy="914400"/>
          </a:xfrm>
        </p:spPr>
        <p:txBody>
          <a:bodyPr>
            <a:normAutofit fontScale="90000"/>
          </a:bodyPr>
          <a:lstStyle/>
          <a:p>
            <a:r>
              <a:rPr lang="en-US" b="1" u="sng" dirty="0"/>
              <a:t>Base Unit Design – Accu-Chek® Inform II</a:t>
            </a:r>
            <a:br>
              <a:rPr lang="en-US" sz="2800" u="sng" dirty="0"/>
            </a:br>
            <a:endParaRPr lang="en-US" sz="2800" dirty="0"/>
          </a:p>
        </p:txBody>
      </p:sp>
      <p:pic>
        <p:nvPicPr>
          <p:cNvPr id="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052762" y="1867695"/>
            <a:ext cx="3038475" cy="34663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AutoShape 61"/>
          <p:cNvSpPr>
            <a:spLocks noChangeArrowheads="1"/>
          </p:cNvSpPr>
          <p:nvPr/>
        </p:nvSpPr>
        <p:spPr bwMode="auto">
          <a:xfrm>
            <a:off x="755780" y="1914050"/>
            <a:ext cx="1905000" cy="1049337"/>
          </a:xfrm>
          <a:prstGeom prst="wedgeRectCallout">
            <a:avLst>
              <a:gd name="adj1" fmla="val 110647"/>
              <a:gd name="adj2" fmla="val 57237"/>
            </a:avLst>
          </a:prstGeom>
          <a:solidFill>
            <a:schemeClr val="bg1">
              <a:lumMod val="95000"/>
            </a:schemeClr>
          </a:solidFill>
          <a:ln w="9525">
            <a:solidFill>
              <a:schemeClr val="tx1"/>
            </a:solidFill>
            <a:miter lim="800000"/>
            <a:headEnd/>
            <a:tailEnd/>
          </a:ln>
        </p:spPr>
        <p:txBody>
          <a:bodyPr tIns="0" bIns="0" anchor="ctr"/>
          <a:lstStyle/>
          <a:p>
            <a:pPr algn="ctr" eaLnBrk="0" hangingPunct="0">
              <a:defRPr/>
            </a:pPr>
            <a:r>
              <a:rPr lang="en-US" sz="1600" dirty="0"/>
              <a:t>Battery charging contacts</a:t>
            </a:r>
            <a:endParaRPr lang="en-US" sz="2400" dirty="0"/>
          </a:p>
        </p:txBody>
      </p:sp>
      <p:sp>
        <p:nvSpPr>
          <p:cNvPr id="6" name="AutoShape 61"/>
          <p:cNvSpPr>
            <a:spLocks noChangeArrowheads="1"/>
          </p:cNvSpPr>
          <p:nvPr/>
        </p:nvSpPr>
        <p:spPr bwMode="auto">
          <a:xfrm>
            <a:off x="755780" y="3610179"/>
            <a:ext cx="1981200" cy="1397829"/>
          </a:xfrm>
          <a:prstGeom prst="wedgeRectCallout">
            <a:avLst>
              <a:gd name="adj1" fmla="val 112312"/>
              <a:gd name="adj2" fmla="val -44142"/>
            </a:avLst>
          </a:prstGeom>
          <a:solidFill>
            <a:schemeClr val="bg1">
              <a:lumMod val="95000"/>
            </a:schemeClr>
          </a:solidFill>
          <a:ln w="9525">
            <a:solidFill>
              <a:schemeClr val="tx1"/>
            </a:solidFill>
            <a:miter lim="800000"/>
            <a:headEnd/>
            <a:tailEnd/>
          </a:ln>
        </p:spPr>
        <p:txBody>
          <a:bodyPr tIns="0" bIns="0" anchor="ctr"/>
          <a:lstStyle/>
          <a:p>
            <a:pPr algn="ctr" eaLnBrk="0" hangingPunct="0">
              <a:defRPr/>
            </a:pPr>
            <a:r>
              <a:rPr lang="en-US" sz="1600" dirty="0"/>
              <a:t>Infrared communication for the meter (if the base unit is connected)</a:t>
            </a:r>
            <a:endParaRPr lang="en-US" sz="2400" dirty="0"/>
          </a:p>
        </p:txBody>
      </p:sp>
      <p:sp>
        <p:nvSpPr>
          <p:cNvPr id="7" name="AutoShape 62"/>
          <p:cNvSpPr>
            <a:spLocks noChangeArrowheads="1"/>
          </p:cNvSpPr>
          <p:nvPr/>
        </p:nvSpPr>
        <p:spPr bwMode="auto">
          <a:xfrm>
            <a:off x="6858000" y="3657600"/>
            <a:ext cx="1679510" cy="1752600"/>
          </a:xfrm>
          <a:prstGeom prst="wedgeRectCallout">
            <a:avLst>
              <a:gd name="adj1" fmla="val -124018"/>
              <a:gd name="adj2" fmla="val 42648"/>
            </a:avLst>
          </a:prstGeom>
          <a:solidFill>
            <a:schemeClr val="bg2"/>
          </a:solidFill>
          <a:ln w="9525">
            <a:solidFill>
              <a:schemeClr val="tx1"/>
            </a:solidFill>
            <a:miter lim="800000"/>
            <a:headEnd/>
            <a:tailEnd/>
          </a:ln>
        </p:spPr>
        <p:txBody>
          <a:bodyPr tIns="0" bIns="0" anchor="ctr"/>
          <a:lstStyle/>
          <a:p>
            <a:pPr algn="ctr" eaLnBrk="0" hangingPunct="0">
              <a:defRPr/>
            </a:pPr>
            <a:r>
              <a:rPr lang="en-US" sz="1600" dirty="0">
                <a:ln w="19050">
                  <a:noFill/>
                </a:ln>
                <a:solidFill>
                  <a:schemeClr val="accent2"/>
                </a:solidFill>
              </a:rPr>
              <a:t>Base unit status light – green means connected to the network</a:t>
            </a:r>
            <a:endParaRPr lang="en-US" sz="2400" dirty="0">
              <a:ln w="19050">
                <a:noFill/>
              </a:ln>
              <a:solidFill>
                <a:schemeClr val="accent2"/>
              </a:solidFill>
            </a:endParaRPr>
          </a:p>
        </p:txBody>
      </p:sp>
      <p:pic>
        <p:nvPicPr>
          <p:cNvPr id="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72200" y="1219200"/>
            <a:ext cx="2432843" cy="2153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2286000" y="2374866"/>
            <a:ext cx="4572000" cy="369332"/>
          </a:xfrm>
          <a:prstGeom prst="rect">
            <a:avLst/>
          </a:prstGeom>
        </p:spPr>
        <p:txBody>
          <a:bodyPr>
            <a:spAutoFit/>
          </a:bodyPr>
          <a:lstStyle/>
          <a:p>
            <a:pPr algn="ctr">
              <a:spcBef>
                <a:spcPts val="600"/>
              </a:spcBef>
            </a:pPr>
            <a:r>
              <a:rPr lang="en-US" b="1" dirty="0"/>
              <a:t>.</a:t>
            </a:r>
          </a:p>
        </p:txBody>
      </p:sp>
    </p:spTree>
    <p:extLst>
      <p:ext uri="{BB962C8B-B14F-4D97-AF65-F5344CB8AC3E}">
        <p14:creationId xmlns:p14="http://schemas.microsoft.com/office/powerpoint/2010/main" val="4046467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23868"/>
          </a:xfrm>
        </p:spPr>
        <p:txBody>
          <a:bodyPr>
            <a:normAutofit fontScale="90000"/>
          </a:bodyPr>
          <a:lstStyle/>
          <a:p>
            <a:r>
              <a:rPr lang="en-US" b="1" u="sng" dirty="0"/>
              <a:t>Power Up Screen</a:t>
            </a:r>
            <a:br>
              <a:rPr lang="en-US" u="sng" dirty="0"/>
            </a:br>
            <a:endParaRPr lang="en-US" dirty="0"/>
          </a:p>
        </p:txBody>
      </p:sp>
      <p:pic>
        <p:nvPicPr>
          <p:cNvPr id="4" name="Picture 4"/>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428999" y="1066801"/>
            <a:ext cx="2006987" cy="26316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AutoShape 4"/>
          <p:cNvSpPr>
            <a:spLocks noChangeArrowheads="1"/>
          </p:cNvSpPr>
          <p:nvPr/>
        </p:nvSpPr>
        <p:spPr bwMode="auto">
          <a:xfrm>
            <a:off x="685800" y="1755775"/>
            <a:ext cx="2286000" cy="530225"/>
          </a:xfrm>
          <a:prstGeom prst="wedgeRectCallout">
            <a:avLst>
              <a:gd name="adj1" fmla="val 86727"/>
              <a:gd name="adj2" fmla="val 135472"/>
            </a:avLst>
          </a:prstGeom>
          <a:solidFill>
            <a:schemeClr val="bg1">
              <a:lumMod val="95000"/>
            </a:schemeClr>
          </a:solidFill>
          <a:ln w="9525">
            <a:solidFill>
              <a:schemeClr val="tx1"/>
            </a:solidFill>
            <a:miter lim="800000"/>
            <a:headEnd/>
            <a:tailEnd/>
          </a:ln>
        </p:spPr>
        <p:txBody>
          <a:bodyPr tIns="0" bIns="0" anchor="ctr"/>
          <a:lstStyle/>
          <a:p>
            <a:pPr algn="ctr" eaLnBrk="0" hangingPunct="0">
              <a:defRPr/>
            </a:pPr>
            <a:r>
              <a:rPr lang="en-US" sz="1600" dirty="0"/>
              <a:t>How many hours until quality control is due.</a:t>
            </a:r>
            <a:endParaRPr lang="en-US" sz="2400" dirty="0"/>
          </a:p>
        </p:txBody>
      </p:sp>
      <p:sp>
        <p:nvSpPr>
          <p:cNvPr id="6" name="AutoShape 6"/>
          <p:cNvSpPr>
            <a:spLocks noChangeArrowheads="1"/>
          </p:cNvSpPr>
          <p:nvPr/>
        </p:nvSpPr>
        <p:spPr bwMode="auto">
          <a:xfrm>
            <a:off x="2982913" y="4316174"/>
            <a:ext cx="3036887" cy="738664"/>
          </a:xfrm>
          <a:prstGeom prst="wedgeRectCallout">
            <a:avLst>
              <a:gd name="adj1" fmla="val 14869"/>
              <a:gd name="adj2" fmla="val -144505"/>
            </a:avLst>
          </a:prstGeom>
          <a:solidFill>
            <a:schemeClr val="bg1">
              <a:lumMod val="95000"/>
            </a:schemeClr>
          </a:solidFill>
          <a:ln w="9525">
            <a:solidFill>
              <a:schemeClr val="tx1"/>
            </a:solidFill>
            <a:miter lim="800000"/>
            <a:headEnd/>
            <a:tailEnd/>
          </a:ln>
        </p:spPr>
        <p:txBody>
          <a:bodyPr wrap="square" lIns="0" tIns="0" rIns="0" bIns="0" anchor="ctr">
            <a:spAutoFit/>
          </a:bodyPr>
          <a:lstStyle/>
          <a:p>
            <a:pPr algn="ctr" eaLnBrk="0" hangingPunct="0">
              <a:defRPr/>
            </a:pPr>
            <a:r>
              <a:rPr lang="en-US" sz="1600" dirty="0">
                <a:latin typeface="Imago" pitchFamily="2" charset="0"/>
              </a:rPr>
              <a:t>Last attempted (attempts every 10 minutes) wireless communication status icons (see below)</a:t>
            </a:r>
          </a:p>
        </p:txBody>
      </p:sp>
      <p:sp>
        <p:nvSpPr>
          <p:cNvPr id="7" name="AutoShape 6"/>
          <p:cNvSpPr>
            <a:spLocks noChangeArrowheads="1"/>
          </p:cNvSpPr>
          <p:nvPr/>
        </p:nvSpPr>
        <p:spPr bwMode="auto">
          <a:xfrm>
            <a:off x="6172200" y="3429000"/>
            <a:ext cx="1978025" cy="381000"/>
          </a:xfrm>
          <a:prstGeom prst="wedgeRectCallout">
            <a:avLst>
              <a:gd name="adj1" fmla="val -91208"/>
              <a:gd name="adj2" fmla="val -11111"/>
            </a:avLst>
          </a:prstGeom>
          <a:solidFill>
            <a:schemeClr val="bg1">
              <a:lumMod val="95000"/>
            </a:schemeClr>
          </a:solidFill>
          <a:ln w="9525">
            <a:solidFill>
              <a:schemeClr val="tx1"/>
            </a:solidFill>
            <a:miter lim="800000"/>
            <a:headEnd/>
            <a:tailEnd/>
          </a:ln>
        </p:spPr>
        <p:txBody>
          <a:bodyPr tIns="0" bIns="0" anchor="ctr"/>
          <a:lstStyle/>
          <a:p>
            <a:pPr algn="ctr" eaLnBrk="0" hangingPunct="0">
              <a:defRPr/>
            </a:pPr>
            <a:r>
              <a:rPr lang="en-US" sz="1600" dirty="0"/>
              <a:t>Battery gauge</a:t>
            </a:r>
            <a:endParaRPr lang="en-US" sz="2400" dirty="0"/>
          </a:p>
        </p:txBody>
      </p:sp>
      <p:sp>
        <p:nvSpPr>
          <p:cNvPr id="8" name="AutoShape 9"/>
          <p:cNvSpPr>
            <a:spLocks noChangeArrowheads="1"/>
          </p:cNvSpPr>
          <p:nvPr/>
        </p:nvSpPr>
        <p:spPr bwMode="auto">
          <a:xfrm>
            <a:off x="6019800" y="2514600"/>
            <a:ext cx="2111375" cy="762000"/>
          </a:xfrm>
          <a:prstGeom prst="wedgeRectCallout">
            <a:avLst>
              <a:gd name="adj1" fmla="val -93278"/>
              <a:gd name="adj2" fmla="val 34491"/>
            </a:avLst>
          </a:prstGeom>
          <a:solidFill>
            <a:schemeClr val="bg1">
              <a:lumMod val="95000"/>
            </a:schemeClr>
          </a:solidFill>
          <a:ln w="9525">
            <a:solidFill>
              <a:schemeClr val="tx1"/>
            </a:solidFill>
            <a:miter lim="800000"/>
            <a:headEnd/>
            <a:tailEnd/>
          </a:ln>
        </p:spPr>
        <p:txBody>
          <a:bodyPr tIns="0" bIns="0" anchor="ctr"/>
          <a:lstStyle/>
          <a:p>
            <a:pPr algn="ctr" eaLnBrk="0" hangingPunct="0">
              <a:defRPr/>
            </a:pPr>
            <a:r>
              <a:rPr lang="en-US" sz="1600" dirty="0"/>
              <a:t>Press the Forward Arrow Button  to continue.</a:t>
            </a:r>
          </a:p>
        </p:txBody>
      </p:sp>
      <p:sp>
        <p:nvSpPr>
          <p:cNvPr id="10" name="Text Box 9"/>
          <p:cNvSpPr txBox="1">
            <a:spLocks noChangeArrowheads="1"/>
          </p:cNvSpPr>
          <p:nvPr/>
        </p:nvSpPr>
        <p:spPr bwMode="auto">
          <a:xfrm>
            <a:off x="925513" y="5410200"/>
            <a:ext cx="3036887" cy="83502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spcBef>
                <a:spcPct val="50000"/>
              </a:spcBef>
            </a:pPr>
            <a:r>
              <a:rPr lang="en-US" sz="1200" b="1" dirty="0">
                <a:latin typeface="Imago" pitchFamily="2" charset="0"/>
              </a:rPr>
              <a:t>	</a:t>
            </a:r>
            <a:r>
              <a:rPr lang="en-US" sz="1200" b="1" i="1" dirty="0">
                <a:latin typeface="Imago" pitchFamily="2" charset="0"/>
              </a:rPr>
              <a:t>means the last attempt                                                                       	to communicate to the 	data management system         was successful</a:t>
            </a:r>
            <a:endParaRPr lang="en-US" sz="1200" i="1" dirty="0">
              <a:latin typeface="Imago" pitchFamily="2" charset="0"/>
            </a:endParaRPr>
          </a:p>
        </p:txBody>
      </p:sp>
      <p:pic>
        <p:nvPicPr>
          <p:cNvPr id="11"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95400" y="5562600"/>
            <a:ext cx="6096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p:cNvSpPr/>
          <p:nvPr/>
        </p:nvSpPr>
        <p:spPr>
          <a:xfrm>
            <a:off x="2286000" y="2967335"/>
            <a:ext cx="4572000" cy="369332"/>
          </a:xfrm>
          <a:prstGeom prst="rect">
            <a:avLst/>
          </a:prstGeom>
        </p:spPr>
        <p:txBody>
          <a:bodyPr>
            <a:spAutoFit/>
          </a:bodyPr>
          <a:lstStyle/>
          <a:p>
            <a:pPr>
              <a:spcBef>
                <a:spcPct val="50000"/>
              </a:spcBef>
            </a:pPr>
            <a:endParaRPr lang="en-US" i="1" dirty="0">
              <a:latin typeface="Imago" pitchFamily="2" charset="0"/>
            </a:endParaRPr>
          </a:p>
        </p:txBody>
      </p:sp>
      <p:sp>
        <p:nvSpPr>
          <p:cNvPr id="15" name="Text Box 11"/>
          <p:cNvSpPr txBox="1">
            <a:spLocks noChangeArrowheads="1"/>
          </p:cNvSpPr>
          <p:nvPr/>
        </p:nvSpPr>
        <p:spPr bwMode="auto">
          <a:xfrm>
            <a:off x="4267200" y="5410200"/>
            <a:ext cx="4038600" cy="83502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914400"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spcBef>
                <a:spcPct val="50000"/>
              </a:spcBef>
            </a:pPr>
            <a:r>
              <a:rPr lang="en-US" sz="1200" b="1" i="1" dirty="0">
                <a:latin typeface="Imago" pitchFamily="2" charset="0"/>
              </a:rPr>
              <a:t>means the last attempt to communicate to the data management system was unsuccessful or was unintentionally terminated (may need to dock the meter)</a:t>
            </a:r>
            <a:endParaRPr lang="en-US" sz="1200" i="1" dirty="0">
              <a:latin typeface="Imago" pitchFamily="2" charset="0"/>
            </a:endParaRPr>
          </a:p>
        </p:txBody>
      </p:sp>
      <p:pic>
        <p:nvPicPr>
          <p:cNvPr id="16" name="Picture 1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95800" y="5562600"/>
            <a:ext cx="5842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03359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par>
                          <p:cTn id="11" fill="hold">
                            <p:stCondLst>
                              <p:cond delay="500"/>
                            </p:stCondLst>
                            <p:childTnLst>
                              <p:par>
                                <p:cTn id="12" presetID="1" presetClass="entr" presetSubtype="0" fill="hold" nodeType="afterEffect">
                                  <p:stCondLst>
                                    <p:cond delay="0"/>
                                  </p:stCondLst>
                                  <p:childTnLst>
                                    <p:set>
                                      <p:cBhvr>
                                        <p:cTn id="13" dur="1" fill="hold">
                                          <p:stCondLst>
                                            <p:cond delay="0"/>
                                          </p:stCondLst>
                                        </p:cTn>
                                        <p:tgtEl>
                                          <p:spTgt spid="11"/>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childTnLst>
                                </p:cTn>
                              </p:par>
                            </p:childTnLst>
                          </p:cTn>
                        </p:par>
                        <p:par>
                          <p:cTn id="16" fill="hold">
                            <p:stCondLst>
                              <p:cond delay="500"/>
                            </p:stCondLst>
                            <p:childTnLst>
                              <p:par>
                                <p:cTn id="17" presetID="1" presetClass="entr" presetSubtype="0"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8" name="Line 13"/>
          <p:cNvSpPr>
            <a:spLocks noChangeShapeType="1"/>
          </p:cNvSpPr>
          <p:nvPr/>
        </p:nvSpPr>
        <p:spPr bwMode="auto">
          <a:xfrm>
            <a:off x="3200400" y="6096000"/>
            <a:ext cx="1143000" cy="0"/>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2" name="Title 1"/>
          <p:cNvSpPr>
            <a:spLocks noGrp="1"/>
          </p:cNvSpPr>
          <p:nvPr>
            <p:ph type="title"/>
          </p:nvPr>
        </p:nvSpPr>
        <p:spPr>
          <a:xfrm>
            <a:off x="381000" y="535785"/>
            <a:ext cx="6934199" cy="762000"/>
          </a:xfrm>
        </p:spPr>
        <p:txBody>
          <a:bodyPr/>
          <a:lstStyle/>
          <a:p>
            <a:r>
              <a:rPr lang="en-US" b="1" u="sng" dirty="0"/>
              <a:t>H</a:t>
            </a:r>
            <a:r>
              <a:rPr lang="en-US" sz="3200" b="1" u="sng" dirty="0"/>
              <a:t>ow to Use the Barcode Scanner</a:t>
            </a:r>
            <a:endParaRPr lang="en-US" sz="3200" b="1" dirty="0"/>
          </a:p>
        </p:txBody>
      </p:sp>
      <p:sp>
        <p:nvSpPr>
          <p:cNvPr id="3" name="Content Placeholder 2"/>
          <p:cNvSpPr>
            <a:spLocks noGrp="1"/>
          </p:cNvSpPr>
          <p:nvPr>
            <p:ph idx="1"/>
          </p:nvPr>
        </p:nvSpPr>
        <p:spPr>
          <a:xfrm>
            <a:off x="609599" y="1447800"/>
            <a:ext cx="6347714" cy="4593563"/>
          </a:xfrm>
        </p:spPr>
        <p:txBody>
          <a:bodyPr/>
          <a:lstStyle/>
          <a:p>
            <a:pPr marL="457200" lvl="1" indent="0">
              <a:spcBef>
                <a:spcPct val="50000"/>
              </a:spcBef>
              <a:buNone/>
            </a:pPr>
            <a:r>
              <a:rPr lang="en-US" b="1" i="1" u="sng" dirty="0">
                <a:solidFill>
                  <a:srgbClr val="FF0000"/>
                </a:solidFill>
              </a:rPr>
              <a:t>Do not </a:t>
            </a:r>
            <a:r>
              <a:rPr lang="en-US" b="1" i="1" dirty="0"/>
              <a:t>stare directly into the laser and don’t point meter toward patient’s face.</a:t>
            </a:r>
          </a:p>
          <a:p>
            <a:pPr marL="0" indent="0">
              <a:spcBef>
                <a:spcPct val="50000"/>
              </a:spcBef>
              <a:buNone/>
            </a:pPr>
            <a:r>
              <a:rPr lang="en-US" sz="1600" b="1" i="1" dirty="0"/>
              <a:t>  	</a:t>
            </a:r>
            <a:r>
              <a:rPr lang="en-US" sz="1600" b="1" i="1" u="sng" dirty="0">
                <a:solidFill>
                  <a:srgbClr val="FF0000"/>
                </a:solidFill>
              </a:rPr>
              <a:t>Press and release </a:t>
            </a:r>
            <a:r>
              <a:rPr lang="en-US" sz="1600" b="1" i="1" dirty="0"/>
              <a:t>the barcode button to turn on the 	scanner.</a:t>
            </a:r>
          </a:p>
          <a:p>
            <a:pPr marL="0" indent="0">
              <a:spcBef>
                <a:spcPct val="50000"/>
              </a:spcBef>
              <a:buNone/>
            </a:pPr>
            <a:r>
              <a:rPr lang="en-US" sz="1600" b="1" i="1" dirty="0"/>
              <a:t>  	</a:t>
            </a:r>
            <a:r>
              <a:rPr lang="en-US" sz="1600" b="1" i="1" u="sng" dirty="0">
                <a:solidFill>
                  <a:srgbClr val="FF0000"/>
                </a:solidFill>
              </a:rPr>
              <a:t>Aim </a:t>
            </a:r>
            <a:r>
              <a:rPr lang="en-US" sz="1600" b="1" i="1" dirty="0"/>
              <a:t>the laser </a:t>
            </a:r>
            <a:r>
              <a:rPr lang="en-US" sz="1600" b="1" i="1" u="sng" dirty="0"/>
              <a:t>4-6 inches away</a:t>
            </a:r>
            <a:r>
              <a:rPr lang="en-US" sz="1600" b="1" i="1" dirty="0"/>
              <a:t>  from the barcode you want 	to read.</a:t>
            </a:r>
          </a:p>
          <a:p>
            <a:pPr marL="0" indent="0">
              <a:spcBef>
                <a:spcPct val="50000"/>
              </a:spcBef>
              <a:buNone/>
            </a:pPr>
            <a:r>
              <a:rPr lang="en-US" sz="1600" b="1" i="1" dirty="0"/>
              <a:t>  	</a:t>
            </a:r>
            <a:r>
              <a:rPr lang="en-US" sz="1600" b="1" i="1" u="sng" dirty="0">
                <a:solidFill>
                  <a:srgbClr val="FF0000"/>
                </a:solidFill>
              </a:rPr>
              <a:t>Hold</a:t>
            </a:r>
            <a:r>
              <a:rPr lang="en-US" sz="1600" b="1" i="1" dirty="0"/>
              <a:t> the bar-coded object </a:t>
            </a:r>
            <a:r>
              <a:rPr lang="en-US" sz="1600" b="1" i="1" u="sng" dirty="0"/>
              <a:t>still</a:t>
            </a:r>
            <a:r>
              <a:rPr lang="en-US" sz="1600" b="1" i="1" dirty="0"/>
              <a:t> while you are positioning 	the laser beam to read it.</a:t>
            </a:r>
          </a:p>
          <a:p>
            <a:pPr>
              <a:spcBef>
                <a:spcPct val="50000"/>
              </a:spcBef>
              <a:buFontTx/>
              <a:buChar char="•"/>
            </a:pPr>
            <a:r>
              <a:rPr lang="en-US" sz="2400" b="1" i="1" dirty="0"/>
              <a:t>ON THE PATIENT WRISTBANDS, MAKE SURE THE LASER BEAM COVERS THE WHOLE BARCODE:</a:t>
            </a:r>
          </a:p>
          <a:p>
            <a:pPr>
              <a:spcBef>
                <a:spcPct val="50000"/>
              </a:spcBef>
              <a:buFontTx/>
              <a:buChar char="•"/>
            </a:pPr>
            <a:endParaRPr lang="en-US" sz="1400" dirty="0"/>
          </a:p>
        </p:txBody>
      </p:sp>
      <p:sp>
        <p:nvSpPr>
          <p:cNvPr id="4" name="AutoShape 8"/>
          <p:cNvSpPr>
            <a:spLocks noChangeArrowheads="1"/>
          </p:cNvSpPr>
          <p:nvPr/>
        </p:nvSpPr>
        <p:spPr bwMode="auto">
          <a:xfrm>
            <a:off x="714174" y="5705632"/>
            <a:ext cx="1828800" cy="762000"/>
          </a:xfrm>
          <a:prstGeom prst="wedgeEllipseCallout">
            <a:avLst>
              <a:gd name="adj1" fmla="val 77431"/>
              <a:gd name="adj2" fmla="val -4949"/>
            </a:avLst>
          </a:prstGeom>
          <a:solidFill>
            <a:schemeClr val="bg1">
              <a:lumMod val="95000"/>
            </a:schemeClr>
          </a:solidFill>
          <a:ln w="9525">
            <a:solidFill>
              <a:schemeClr val="tx1"/>
            </a:solidFill>
            <a:miter lim="800000"/>
            <a:headEnd/>
            <a:tailEnd/>
          </a:ln>
        </p:spPr>
        <p:txBody>
          <a:bodyPr wrap="none" anchor="ctr"/>
          <a:lstStyle/>
          <a:p>
            <a:pPr algn="ctr">
              <a:spcBef>
                <a:spcPct val="50000"/>
              </a:spcBef>
              <a:defRPr/>
            </a:pPr>
            <a:r>
              <a:rPr lang="en-US" sz="1400" b="1" dirty="0">
                <a:solidFill>
                  <a:prstClr val="black"/>
                </a:solidFill>
              </a:rPr>
              <a:t>Acceptable</a:t>
            </a:r>
            <a:endParaRPr lang="en-US" sz="2400" dirty="0"/>
          </a:p>
        </p:txBody>
      </p:sp>
      <p:graphicFrame>
        <p:nvGraphicFramePr>
          <p:cNvPr id="6" name="Object 5"/>
          <p:cNvGraphicFramePr>
            <a:graphicFrameLocks noChangeAspect="1"/>
          </p:cNvGraphicFramePr>
          <p:nvPr>
            <p:extLst>
              <p:ext uri="{D42A27DB-BD31-4B8C-83A1-F6EECF244321}">
                <p14:modId xmlns:p14="http://schemas.microsoft.com/office/powerpoint/2010/main" val="3187087920"/>
              </p:ext>
            </p:extLst>
          </p:nvPr>
        </p:nvGraphicFramePr>
        <p:xfrm>
          <a:off x="3211956" y="5637937"/>
          <a:ext cx="1143000" cy="685800"/>
        </p:xfrm>
        <a:graphic>
          <a:graphicData uri="http://schemas.openxmlformats.org/presentationml/2006/ole">
            <mc:AlternateContent xmlns:mc="http://schemas.openxmlformats.org/markup-compatibility/2006">
              <mc:Choice xmlns:v="urn:schemas-microsoft-com:vml" Requires="v">
                <p:oleObj name="Bitmap Image" r:id="rId2" imgW="823031" imgH="281905" progId="PBrush">
                  <p:embed/>
                </p:oleObj>
              </mc:Choice>
              <mc:Fallback>
                <p:oleObj name="Bitmap Image" r:id="rId2" imgW="823031" imgH="281905" progId="PBrush">
                  <p:embed/>
                  <p:pic>
                    <p:nvPicPr>
                      <p:cNvPr id="6" name="Object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1956" y="5637937"/>
                        <a:ext cx="1143000" cy="685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Line 13"/>
          <p:cNvSpPr>
            <a:spLocks noChangeShapeType="1"/>
          </p:cNvSpPr>
          <p:nvPr/>
        </p:nvSpPr>
        <p:spPr bwMode="auto">
          <a:xfrm>
            <a:off x="3211956" y="6086632"/>
            <a:ext cx="1143000" cy="0"/>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10" name="Rectangle 9"/>
          <p:cNvSpPr/>
          <p:nvPr/>
        </p:nvSpPr>
        <p:spPr>
          <a:xfrm rot="10800000" flipV="1">
            <a:off x="4476349" y="5103674"/>
            <a:ext cx="4627005" cy="1754326"/>
          </a:xfrm>
          <a:prstGeom prst="rect">
            <a:avLst/>
          </a:prstGeom>
        </p:spPr>
        <p:txBody>
          <a:bodyPr wrap="square">
            <a:spAutoFit/>
          </a:bodyPr>
          <a:lstStyle/>
          <a:p>
            <a:pPr algn="ctr">
              <a:spcBef>
                <a:spcPct val="50000"/>
              </a:spcBef>
            </a:pPr>
            <a:r>
              <a:rPr lang="en-US" b="1" i="1" dirty="0"/>
              <a:t>The laser will stay on for approximately 10 seconds to read a bar code. If it does not read a bar code, it will then take approximately 5 seconds for it to reset; then you can attempt to read the bar code again.</a:t>
            </a:r>
          </a:p>
        </p:txBody>
      </p:sp>
      <p:sp>
        <p:nvSpPr>
          <p:cNvPr id="9" name="Line 13"/>
          <p:cNvSpPr>
            <a:spLocks noChangeShapeType="1"/>
          </p:cNvSpPr>
          <p:nvPr/>
        </p:nvSpPr>
        <p:spPr bwMode="auto">
          <a:xfrm>
            <a:off x="3200400" y="6096000"/>
            <a:ext cx="1143000" cy="0"/>
          </a:xfrm>
          <a:prstGeom prst="line">
            <a:avLst/>
          </a:prstGeom>
          <a:noFill/>
          <a:ln w="1143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cxnSp>
        <p:nvCxnSpPr>
          <p:cNvPr id="12" name="Straight Connector 11"/>
          <p:cNvCxnSpPr/>
          <p:nvPr/>
        </p:nvCxnSpPr>
        <p:spPr>
          <a:xfrm>
            <a:off x="3124200" y="6096000"/>
            <a:ext cx="1306956"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339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par>
                          <p:cTn id="7" fill="hold">
                            <p:stCondLst>
                              <p:cond delay="500"/>
                            </p:stCondLst>
                            <p:childTnLst>
                              <p:par>
                                <p:cTn id="8" presetID="9" presetClass="entr" presetSubtype="0" fill="hold" nodeType="after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ssolve">
                                      <p:cBhvr>
                                        <p:cTn id="10" dur="500"/>
                                        <p:tgtEl>
                                          <p:spTgt spid="6"/>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dissolve">
                                      <p:cBhvr>
                                        <p:cTn id="13" dur="500"/>
                                        <p:tgtEl>
                                          <p:spTgt spid="7"/>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dissolve">
                                      <p:cBhvr>
                                        <p:cTn id="16" dur="500"/>
                                        <p:tgtEl>
                                          <p:spTgt spid="8"/>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dissolve">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 grpId="0" animBg="1" autoUpdateAnimBg="0"/>
      <p:bldP spid="7" grpId="0" animBg="1"/>
      <p:bldP spid="9"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VARPPTCOMPATIBLERD03" val="RXP"/>
  <p:tag name="VARPPTTYPE" val="RXP"/>
  <p:tag name="VARPPTSLIDEFORMAT" val="RXP"/>
  <p:tag name="VARPPTCOMPATIBLE4" val="RXP"/>
  <p:tag name="VARSAVEMESSAGETIMESTAMP" val="RXP9/10/2013"/>
</p:tagLst>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e95f1b23-abaf-45ee-821d-b7ab251ab3bf}" enabled="0" method="" siteId="{e95f1b23-abaf-45ee-821d-b7ab251ab3bf}" removed="1"/>
</clbl:labelList>
</file>

<file path=docProps/app.xml><?xml version="1.0" encoding="utf-8"?>
<Properties xmlns="http://schemas.openxmlformats.org/officeDocument/2006/extended-properties" xmlns:vt="http://schemas.openxmlformats.org/officeDocument/2006/docPropsVTypes">
  <Template>Facet</Template>
  <TotalTime>971</TotalTime>
  <Words>1960</Words>
  <Application>Microsoft Office PowerPoint</Application>
  <PresentationFormat>On-screen Show (4:3)</PresentationFormat>
  <Paragraphs>185</Paragraphs>
  <Slides>22</Slides>
  <Notes>7</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32" baseType="lpstr">
      <vt:lpstr>Arial</vt:lpstr>
      <vt:lpstr>Calibri</vt:lpstr>
      <vt:lpstr>Imago</vt:lpstr>
      <vt:lpstr>Times New Roman</vt:lpstr>
      <vt:lpstr>Trebuchet MS</vt:lpstr>
      <vt:lpstr>Verdana</vt:lpstr>
      <vt:lpstr>Wingdings</vt:lpstr>
      <vt:lpstr>Wingdings 3</vt:lpstr>
      <vt:lpstr>Facet</vt:lpstr>
      <vt:lpstr>Bitmap Image</vt:lpstr>
      <vt:lpstr>Inform II Initial Training </vt:lpstr>
      <vt:lpstr>INFORM II STRIP VIAL REQUIREMENTS</vt:lpstr>
      <vt:lpstr>Control Bottle Requirements</vt:lpstr>
      <vt:lpstr>Test Strip Performance – Accu-Chek® Inform II </vt:lpstr>
      <vt:lpstr>Your Operator ID </vt:lpstr>
      <vt:lpstr>Meter Design – Accu-Chek® Inform II </vt:lpstr>
      <vt:lpstr>Base Unit Design – Accu-Chek® Inform II </vt:lpstr>
      <vt:lpstr>Power Up Screen </vt:lpstr>
      <vt:lpstr>How to Use the Barcode Scanner</vt:lpstr>
      <vt:lpstr>Input Operator ID and Menu Screen</vt:lpstr>
      <vt:lpstr>Navigation – Accu-Chek® Inform II </vt:lpstr>
      <vt:lpstr>Preparing to Run Controls</vt:lpstr>
      <vt:lpstr>Screens While Running Controls</vt:lpstr>
      <vt:lpstr>Control Results </vt:lpstr>
      <vt:lpstr>To Run a Patient Test    Required: Provider’s Order for a  POC Glucose Test  </vt:lpstr>
      <vt:lpstr>Scan the Test Strip Vial</vt:lpstr>
      <vt:lpstr>How to Collect a Proper Fingerstick Sample</vt:lpstr>
      <vt:lpstr>PowerPoint Presentation</vt:lpstr>
      <vt:lpstr>Screens While Running a Patient Test </vt:lpstr>
      <vt:lpstr>Screens Used For Adding Comment To A Test</vt:lpstr>
      <vt:lpstr>Meter Maintenance</vt:lpstr>
      <vt:lpstr>LIMITATIONS OF PROCEDURE</vt:lpstr>
    </vt:vector>
  </TitlesOfParts>
  <Company>Hillcrest Baptist Medical Center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 II Initial Training</dc:title>
  <dc:creator>Ronda Owen</dc:creator>
  <cp:lastModifiedBy>Freeman, Alkico P.</cp:lastModifiedBy>
  <cp:revision>107</cp:revision>
  <dcterms:created xsi:type="dcterms:W3CDTF">2013-07-17T18:29:09Z</dcterms:created>
  <dcterms:modified xsi:type="dcterms:W3CDTF">2025-04-04T19:48:42Z</dcterms:modified>
</cp:coreProperties>
</file>