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804" r:id="rId2"/>
    <p:sldMasterId id="2147483783" r:id="rId3"/>
    <p:sldMasterId id="2147484374" r:id="rId4"/>
  </p:sldMasterIdLst>
  <p:notesMasterIdLst>
    <p:notesMasterId r:id="rId40"/>
  </p:notesMasterIdLst>
  <p:handoutMasterIdLst>
    <p:handoutMasterId r:id="rId41"/>
  </p:handoutMasterIdLst>
  <p:sldIdLst>
    <p:sldId id="318" r:id="rId5"/>
    <p:sldId id="331" r:id="rId6"/>
    <p:sldId id="346" r:id="rId7"/>
    <p:sldId id="362" r:id="rId8"/>
    <p:sldId id="339" r:id="rId9"/>
    <p:sldId id="341" r:id="rId10"/>
    <p:sldId id="338" r:id="rId11"/>
    <p:sldId id="343" r:id="rId12"/>
    <p:sldId id="344" r:id="rId13"/>
    <p:sldId id="345" r:id="rId14"/>
    <p:sldId id="319" r:id="rId15"/>
    <p:sldId id="357" r:id="rId16"/>
    <p:sldId id="321" r:id="rId17"/>
    <p:sldId id="342" r:id="rId18"/>
    <p:sldId id="340" r:id="rId19"/>
    <p:sldId id="347" r:id="rId20"/>
    <p:sldId id="333" r:id="rId21"/>
    <p:sldId id="356" r:id="rId22"/>
    <p:sldId id="323" r:id="rId23"/>
    <p:sldId id="325" r:id="rId24"/>
    <p:sldId id="324" r:id="rId25"/>
    <p:sldId id="349" r:id="rId26"/>
    <p:sldId id="348" r:id="rId27"/>
    <p:sldId id="350" r:id="rId28"/>
    <p:sldId id="351" r:id="rId29"/>
    <p:sldId id="353" r:id="rId30"/>
    <p:sldId id="326" r:id="rId31"/>
    <p:sldId id="327" r:id="rId32"/>
    <p:sldId id="328" r:id="rId33"/>
    <p:sldId id="354" r:id="rId34"/>
    <p:sldId id="352" r:id="rId35"/>
    <p:sldId id="329" r:id="rId36"/>
    <p:sldId id="361" r:id="rId37"/>
    <p:sldId id="358" r:id="rId38"/>
    <p:sldId id="360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2">
          <p15:clr>
            <a:srgbClr val="A4A3A4"/>
          </p15:clr>
        </p15:guide>
        <p15:guide id="2" orient="horz" pos="2553">
          <p15:clr>
            <a:srgbClr val="A4A3A4"/>
          </p15:clr>
        </p15:guide>
        <p15:guide id="3" orient="horz" pos="949">
          <p15:clr>
            <a:srgbClr val="A4A3A4"/>
          </p15:clr>
        </p15:guide>
        <p15:guide id="4" orient="horz" pos="1365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1857">
          <p15:clr>
            <a:srgbClr val="A4A3A4"/>
          </p15:clr>
        </p15:guide>
        <p15:guide id="7" orient="horz" pos="3252">
          <p15:clr>
            <a:srgbClr val="A4A3A4"/>
          </p15:clr>
        </p15:guide>
        <p15:guide id="8" pos="2880">
          <p15:clr>
            <a:srgbClr val="A4A3A4"/>
          </p15:clr>
        </p15:guide>
        <p15:guide id="9" pos="5470">
          <p15:clr>
            <a:srgbClr val="A4A3A4"/>
          </p15:clr>
        </p15:guide>
        <p15:guide id="10" pos="293">
          <p15:clr>
            <a:srgbClr val="A4A3A4"/>
          </p15:clr>
        </p15:guide>
        <p15:guide id="11" pos="345">
          <p15:clr>
            <a:srgbClr val="A4A3A4"/>
          </p15:clr>
        </p15:guide>
        <p15:guide id="12" pos="14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003399"/>
    <a:srgbClr val="000066"/>
    <a:srgbClr val="C5310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6011" autoAdjust="0"/>
  </p:normalViewPr>
  <p:slideViewPr>
    <p:cSldViewPr snapToGrid="0">
      <p:cViewPr>
        <p:scale>
          <a:sx n="120" d="100"/>
          <a:sy n="120" d="100"/>
        </p:scale>
        <p:origin x="-48" y="624"/>
      </p:cViewPr>
      <p:guideLst>
        <p:guide orient="horz" pos="4182"/>
        <p:guide orient="horz" pos="2553"/>
        <p:guide orient="horz" pos="949"/>
        <p:guide orient="horz" pos="1365"/>
        <p:guide orient="horz" pos="447"/>
        <p:guide orient="horz" pos="1857"/>
        <p:guide orient="horz" pos="3252"/>
        <p:guide pos="2880"/>
        <p:guide pos="5470"/>
        <p:guide pos="293"/>
        <p:guide pos="345"/>
        <p:guide pos="1417"/>
      </p:guideLst>
    </p:cSldViewPr>
  </p:slideViewPr>
  <p:outlineViewPr>
    <p:cViewPr>
      <p:scale>
        <a:sx n="33" d="100"/>
        <a:sy n="33" d="100"/>
      </p:scale>
      <p:origin x="0" y="51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141" y="-5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DDD88A4-738F-4D5F-ADDE-1987F18C7F55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313B20-D8A5-4F4E-AADE-78B1D314A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ABEE508-F21F-4AB9-8C58-85C9405B400B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08840BF-E0D5-4C77-ADE9-6B67AC9E9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67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3E821-28E1-4251-8708-CAEDB1E67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1C79C-3B0C-4580-BC90-6DE8C3C1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A3E74-D8D0-4AE3-BAD7-47BF6025F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EAD9-96CB-4782-A876-B4615F8F7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0C08A-E6F1-4482-84A2-FF62BAC1A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D0877-64F1-4170-AD9F-03B8E6F6A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ADD01-10F7-4F16-AA1D-0EA5DB7C6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3CE00-A6B7-452F-8F66-8A530D1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8EF5D-FC73-433D-A521-5829F7B12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9F758-2891-4958-A3C7-2D5CBA7F5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7CFEE-7ED1-4D19-B215-2151BB59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DB70D-F8AE-4FB1-B941-E1A2C68D0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C7A49-0B59-4731-A405-396BCCCBF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44721-8BE0-4840-9BDD-35ECAB683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4AEBB-E119-40C1-A5F8-A6EC69EAF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98CD5-6846-40F0-84F0-0CC6C55F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BD55C-C9DF-43A2-AA47-F84160B23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E243F-1E69-4ECD-BA49-5E4026D1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A42E7-43CE-4149-A21F-F44E35763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309D6-BB1B-4A1E-83ED-BFA12B512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F4A5B-C040-4454-BAC8-C11DB9C1C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E673F-F6EB-4525-939A-73F6901A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82A8-A9A4-4CB6-B4BD-3899B2F9C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4A2D9-59A4-4202-A4BE-8D7977836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8EA74-6340-4F45-88B8-E90A52EB4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1A642-9896-417C-B1D3-BD44673D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FED92-48BB-4D25-8C2D-D524FE64B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F61F4-BE39-4AF7-826D-411C45774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77914-73C1-4293-9161-0A9C87BD9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030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4629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06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753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643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318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399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81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8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601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866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772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2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050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62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802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058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B7B4E-C462-4329-91B5-C5FEE0EFAD1E}" type="datetimeFigureOut">
              <a:rPr lang="en-US" smtClean="0">
                <a:solidFill>
                  <a:prstClr val="black"/>
                </a:solidFill>
              </a:rPr>
              <a:pPr/>
              <a:t>9/9/2015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D14-A642-4AA4-91A7-4489C309C0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8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2145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246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171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70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26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7894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231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857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57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31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72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04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575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94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942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CB5203-DB35-4975-8E5F-AA46C3BEA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BE43DD-BD2A-4E0D-BBD5-777F0A4F3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50.57.153.156/labFrame.asp?DID=12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://50.57.153.156/labFrame.asp?DID=1306" TargetMode="External"/><Relationship Id="rId4" Type="http://schemas.openxmlformats.org/officeDocument/2006/relationships/hyperlink" Target="http://50.57.153.156/labFrame.asp?DID=43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50.57.153.156/labFrame.asp?DID=129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50.57.153.156/labFrame.asp?DID=1293" TargetMode="Externa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intranet.fairview.org/fv/groups/intranet/documents/labprocedures/s_124408.pdf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idian.com/" TargetMode="Externa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50.57.153.156/labFrame.asp?DID=129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fairview.org/fv/groups/intranet/documents/labprocedures/s_124407.pdf" TargetMode="Externa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fairview.org/fv/groups/intranet/documents/labprocedures/s_124407.pdf" TargetMode="Externa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86" y="2108587"/>
            <a:ext cx="8243887" cy="16954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 smtClean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 Refresher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767614" cy="4343401"/>
          </a:xfrm>
        </p:spPr>
        <p:txBody>
          <a:bodyPr/>
          <a:lstStyle/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dirty="0" smtClean="0"/>
              <a:t>Review collection and processing instructions</a:t>
            </a:r>
          </a:p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endParaRPr lang="en-US" dirty="0"/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12763" indent="-4556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3.  Determine </a:t>
            </a:r>
            <a:r>
              <a:rPr lang="en-US" dirty="0"/>
              <a:t>where specimen needs to be sent for </a:t>
            </a:r>
            <a:r>
              <a:rPr lang="en-US" dirty="0" smtClean="0"/>
              <a:t>testing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88" y="1828800"/>
            <a:ext cx="4596461" cy="4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7888" y="3673503"/>
            <a:ext cx="4497229" cy="194806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15979" y="2536466"/>
            <a:ext cx="1521909" cy="113703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061252" y="4643562"/>
            <a:ext cx="1431235" cy="1097280"/>
          </a:xfrm>
          <a:prstGeom prst="bentConnector3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492487" y="5677230"/>
            <a:ext cx="3776870" cy="19878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8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981191"/>
            <a:ext cx="8912632" cy="617022"/>
          </a:xfrm>
        </p:spPr>
        <p:txBody>
          <a:bodyPr/>
          <a:lstStyle/>
          <a:p>
            <a:r>
              <a:rPr lang="en-US" sz="3000" dirty="0" smtClean="0"/>
              <a:t>Sending Laboratory Responsibilities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4" y="1828800"/>
            <a:ext cx="8412481" cy="48533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Refer to the Fairview Lab Guide to review test requirements and processing instructions.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C53104"/>
                </a:solidFill>
                <a:latin typeface="Lucida Bright" panose="02040602050505020304" pitchFamily="18" charset="0"/>
              </a:rPr>
              <a:t>Mandatory: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ready for testing prior to packaging and transport/shipment according to Lab Guide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Note: If test is not in Lab Guide, follow the reference laboratory’s processing and shipping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labeled with a  Sunquest CID label prior to batching.</a:t>
            </a:r>
            <a:endParaRPr lang="en-US" u="sng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5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4" y="1062203"/>
            <a:ext cx="8221662" cy="636587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 Obtain a CID Label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5856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Release the order in Epic and receive it in Sunquest.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Order the correct Sunquest tracking code per Epic/Paper Order on the appropriate CSN/Account.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Receive the appropriate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Anatomic Pathology </a:t>
            </a:r>
            <a:r>
              <a:rPr lang="en-US" sz="2400" dirty="0">
                <a:cs typeface="Times New Roman" panose="02020603050405020304" pitchFamily="18" charset="0"/>
              </a:rPr>
              <a:t>tracking </a:t>
            </a:r>
            <a:r>
              <a:rPr lang="en-US" sz="2400" dirty="0" smtClean="0">
                <a:cs typeface="Times New Roman" panose="02020603050405020304" pitchFamily="18" charset="0"/>
              </a:rPr>
              <a:t>code (i.e. NGNCT, SRGPTH) </a:t>
            </a:r>
            <a:r>
              <a:rPr lang="en-US" sz="2400" dirty="0"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cs typeface="Times New Roman" panose="02020603050405020304" pitchFamily="18" charset="0"/>
              </a:rPr>
              <a:t>Sunquest.</a:t>
            </a: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89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Generate a Batch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0053"/>
            <a:ext cx="8229600" cy="4514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dirty="0" smtClean="0">
                <a:cs typeface="Times New Roman" panose="02020603050405020304" pitchFamily="18" charset="0"/>
              </a:rPr>
              <a:t>and obtain a batch label. </a:t>
            </a:r>
            <a:r>
              <a:rPr lang="en-US" dirty="0">
                <a:cs typeface="Times New Roman" panose="02020603050405020304" pitchFamily="18" charset="0"/>
              </a:rPr>
              <a:t>Click here to view </a:t>
            </a:r>
            <a:r>
              <a:rPr lang="en-US" dirty="0" smtClean="0">
                <a:cs typeface="Times New Roman" panose="02020603050405020304" pitchFamily="18" charset="0"/>
              </a:rPr>
              <a:t>procedure: </a:t>
            </a:r>
            <a:r>
              <a:rPr lang="en-US" dirty="0" smtClean="0">
                <a:hlinkClick r:id="rId3"/>
              </a:rPr>
              <a:t>Processing a Transport Batch</a:t>
            </a:r>
            <a:r>
              <a:rPr lang="en-US" dirty="0" smtClean="0"/>
              <a:t>.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Miscellaneous test (XMISC) order steps must be completed in Sunquest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4"/>
              </a:rPr>
              <a:t>Miscellaneous (LAB4909) Order Workaid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ROB (Reference Outbound Batch) if necessary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cs typeface="Times New Roman" panose="02020603050405020304" pitchFamily="18" charset="0"/>
                <a:hlinkClick r:id="rId5"/>
              </a:rPr>
              <a:t>Reference Outbound Batches (ROB) 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Note: This is only done </a:t>
            </a:r>
            <a:r>
              <a:rPr lang="en-US" dirty="0">
                <a:cs typeface="Times New Roman" panose="02020603050405020304" pitchFamily="18" charset="0"/>
              </a:rPr>
              <a:t>by sites where no direct pick-up to reference lab is </a:t>
            </a:r>
            <a:r>
              <a:rPr lang="en-US" dirty="0" smtClean="0">
                <a:cs typeface="Times New Roman" panose="02020603050405020304" pitchFamily="18" charset="0"/>
              </a:rPr>
              <a:t>available.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2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Generate a Batch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584" y="1911926"/>
            <a:ext cx="2778144" cy="344386"/>
          </a:xfrm>
        </p:spPr>
        <p:txBody>
          <a:bodyPr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53104"/>
                </a:solidFill>
              </a:rPr>
              <a:t>Hover mouse on picture and click play button (    )below video to </a:t>
            </a:r>
            <a:r>
              <a:rPr lang="en-US" sz="1200" b="1" dirty="0">
                <a:solidFill>
                  <a:srgbClr val="C53104"/>
                </a:solidFill>
              </a:rPr>
              <a:t>play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66666" y="1843963"/>
            <a:ext cx="5420134" cy="45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sz="2400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sz="2400" dirty="0" smtClean="0">
                <a:cs typeface="Times New Roman" panose="02020603050405020304" pitchFamily="18" charset="0"/>
              </a:rPr>
              <a:t>and obtain a batch label. Click here to view procedure: </a:t>
            </a:r>
            <a:r>
              <a:rPr lang="en-US" sz="2400" dirty="0" smtClean="0">
                <a:hlinkClick r:id="rId4"/>
              </a:rPr>
              <a:t>Processing a Transport Batch</a:t>
            </a:r>
            <a:r>
              <a:rPr lang="en-US" sz="2400" dirty="0"/>
              <a:t>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u="sng" dirty="0"/>
          </a:p>
        </p:txBody>
      </p:sp>
      <p:pic>
        <p:nvPicPr>
          <p:cNvPr id="4" name="Disbanding a bat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9081" y="2302596"/>
            <a:ext cx="2347585" cy="41669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32" y="2102004"/>
            <a:ext cx="130015" cy="1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9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Send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25" y="1830871"/>
            <a:ext cx="8229600" cy="3705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Place specimen(s) in a Fairview Medical Laboratory custom color-coded (temperature specific) shipping biohazard bag. Regular, generic biohazard </a:t>
            </a:r>
            <a:r>
              <a:rPr lang="en-US" dirty="0" smtClean="0">
                <a:cs typeface="Times New Roman" panose="02020603050405020304" pitchFamily="18" charset="0"/>
              </a:rPr>
              <a:t>(UMMC only) or </a:t>
            </a:r>
            <a:r>
              <a:rPr lang="en-US" dirty="0">
                <a:cs typeface="Times New Roman" panose="02020603050405020304" pitchFamily="18" charset="0"/>
              </a:rPr>
              <a:t>clear bags will be used for internal shipping (within a facility).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Specimens must be batched to Specimen Management or IDDL only (unless sending lab has a direct courier route or an on-demand courier is requested).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For all laboratories that have a direct courier route to another Fairview laboratory, all specimen(s) must be put on a Sunquest transport batch.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1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Laboratory </a:t>
            </a:r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Pull a batch filter at least once per </a:t>
            </a:r>
            <a:r>
              <a:rPr lang="en-US" dirty="0" smtClean="0">
                <a:cs typeface="Times New Roman" panose="02020603050405020304" pitchFamily="18" charset="0"/>
              </a:rPr>
              <a:t>shift:</a:t>
            </a:r>
            <a:endParaRPr lang="en-US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Review any unaccounted for specimens on filter and </a:t>
            </a:r>
            <a:r>
              <a:rPr lang="en-US" sz="2400" dirty="0" smtClean="0">
                <a:cs typeface="Times New Roman" panose="02020603050405020304" pitchFamily="18" charset="0"/>
              </a:rPr>
              <a:t>investigate.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Do not save this filter because it will create a </a:t>
            </a:r>
            <a:r>
              <a:rPr lang="en-US" sz="2400" dirty="0" smtClean="0">
                <a:cs typeface="Times New Roman" panose="02020603050405020304" pitchFamily="18" charset="0"/>
              </a:rPr>
              <a:t>batch of specimens not ready/available for transport. Click here to view procedure: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Processing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a Transport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Batch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3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1093070"/>
            <a:ext cx="8241530" cy="870902"/>
          </a:xfrm>
        </p:spPr>
        <p:txBody>
          <a:bodyPr/>
          <a:lstStyle/>
          <a:p>
            <a:r>
              <a:rPr lang="en-US" sz="3200" dirty="0" smtClean="0"/>
              <a:t>New Specimen Packaging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016" y="4003481"/>
            <a:ext cx="4780959" cy="17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Custom specimen bags will now be used at all laboratory sites to package specimen(s) being sent to an external Fairview lab.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They come in 2 sizes (6x9” and 12x15”) and will be color coded and printed to indicate shipping temperature: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sz="2000" dirty="0" smtClean="0">
                <a:cs typeface="Times New Roman" panose="02020603050405020304" pitchFamily="18" charset="0"/>
              </a:rPr>
              <a:t>=Frozen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sz="2000" dirty="0">
                <a:cs typeface="Times New Roman" panose="02020603050405020304" pitchFamily="18" charset="0"/>
              </a:rPr>
              <a:t>=STAT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US" sz="2000" dirty="0" smtClean="0">
                <a:cs typeface="Times New Roman" panose="02020603050405020304" pitchFamily="18" charset="0"/>
              </a:rPr>
              <a:t>=Refrigerated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Green</a:t>
            </a:r>
            <a:r>
              <a:rPr lang="en-US" sz="2000" dirty="0" smtClean="0">
                <a:cs typeface="Times New Roman" panose="02020603050405020304" pitchFamily="18" charset="0"/>
              </a:rPr>
              <a:t>=Room Temp</a:t>
            </a:r>
          </a:p>
          <a:p>
            <a:pPr marL="2857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Shipping temperature must be checked with Sharpie on red STAT specimen bag.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1093070"/>
            <a:ext cx="5140518" cy="870902"/>
          </a:xfrm>
        </p:spPr>
        <p:txBody>
          <a:bodyPr/>
          <a:lstStyle/>
          <a:p>
            <a:r>
              <a:rPr lang="en-US" sz="3200" dirty="0" smtClean="0"/>
              <a:t>New Specimen Packaging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57197" y="6376974"/>
            <a:ext cx="563562" cy="365125"/>
          </a:xfrm>
        </p:spPr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Anatomic Pathology Laboratories will use the following materials to send between their sites: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51" y="4920862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1597" y="6178162"/>
            <a:ext cx="157435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467478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Guidelines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sterile screw-top containers, GCPCR/CHPCR, and culture plates separate from all other specimen types</a:t>
            </a:r>
            <a:r>
              <a:rPr lang="en-US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008080"/>
              </a:buClr>
              <a:buNone/>
            </a:pPr>
            <a:r>
              <a:rPr lang="en-US" sz="1800" dirty="0" smtClean="0">
                <a:cs typeface="Times New Roman" panose="02020603050405020304" pitchFamily="18" charset="0"/>
              </a:rPr>
              <a:t>Note</a:t>
            </a:r>
            <a:r>
              <a:rPr lang="en-US" sz="1800" dirty="0">
                <a:cs typeface="Times New Roman" panose="02020603050405020304" pitchFamily="18" charset="0"/>
              </a:rPr>
              <a:t>: All clinical specimen types can be packaged together at appropriate temperature with the exception of sterile screw-top </a:t>
            </a:r>
            <a:r>
              <a:rPr lang="en-US" sz="1800" dirty="0" smtClean="0">
                <a:cs typeface="Times New Roman" panose="02020603050405020304" pitchFamily="18" charset="0"/>
              </a:rPr>
              <a:t>containers</a:t>
            </a:r>
            <a:r>
              <a:rPr lang="en-US" sz="1800" smtClean="0">
                <a:cs typeface="Times New Roman" panose="02020603050405020304" pitchFamily="18" charset="0"/>
              </a:rPr>
              <a:t>, GCPCR/CHPCRa, </a:t>
            </a:r>
            <a:r>
              <a:rPr lang="en-US" sz="1800" dirty="0">
                <a:cs typeface="Times New Roman" panose="02020603050405020304" pitchFamily="18" charset="0"/>
              </a:rPr>
              <a:t>and culture plates </a:t>
            </a:r>
            <a:r>
              <a:rPr lang="en-US" sz="1800" dirty="0" smtClean="0">
                <a:cs typeface="Times New Roman" panose="02020603050405020304" pitchFamily="18" charset="0"/>
              </a:rPr>
              <a:t>(images above).</a:t>
            </a:r>
            <a:endParaRPr lang="en-US" sz="1800" dirty="0">
              <a:cs typeface="Times New Roman" panose="02020603050405020304" pitchFamily="18" charset="0"/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36" y="4383107"/>
            <a:ext cx="4313211" cy="10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9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675"/>
            <a:ext cx="8229600" cy="43315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dirty="0" smtClean="0"/>
              <a:t>Following this presentation, you will be able to: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Describe the sending and receiving standard work for laboratory specimens.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Prepare specimens for transport with courier according to the “Packaging and Labeling Specimens for Shipping and </a:t>
            </a:r>
            <a:r>
              <a:rPr lang="en-US" dirty="0"/>
              <a:t>T</a:t>
            </a:r>
            <a:r>
              <a:rPr lang="en-US" dirty="0" smtClean="0"/>
              <a:t>ransport”</a:t>
            </a:r>
            <a:r>
              <a:rPr lang="en-US" dirty="0"/>
              <a:t> </a:t>
            </a:r>
            <a:r>
              <a:rPr lang="en-US" dirty="0" smtClean="0"/>
              <a:t>procedure.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Demonstrate understanding of standard packaging and labeling of laboratory specimens.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</a:t>
            </a:r>
            <a:r>
              <a:rPr lang="en-US" dirty="0"/>
              <a:t>: </a:t>
            </a:r>
            <a:r>
              <a:rPr lang="en-US" dirty="0" smtClean="0"/>
              <a:t>GCPCR &amp; CHPCR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097"/>
            <a:ext cx="8229600" cy="4316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all GCPCR &amp; CHPCR containers individually (urine or swab Genprobe) into single small zip lock plastic bags.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Individual zip lock bag(s) containing GCPCR &amp; CHPCR will be batched and placed in one biohazard bag and sent to IDDL.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9602" y="4099335"/>
            <a:ext cx="5038654" cy="22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08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Culture Plates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615" y="1828800"/>
            <a:ext cx="8180111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7" y="2802209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Specimen Bag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061"/>
            <a:ext cx="8229600" cy="460211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Obtain </a:t>
            </a:r>
            <a:r>
              <a:rPr lang="en-US" dirty="0"/>
              <a:t>an on-demand shipping label by scanning the appropriate barcode for the receiving laboratory from the standard </a:t>
            </a:r>
            <a:r>
              <a:rPr lang="en-US" dirty="0" smtClean="0"/>
              <a:t>spreadsheet (image below left).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printers are obtained from and supported by Coridian (image </a:t>
            </a:r>
            <a:r>
              <a:rPr lang="en-US" dirty="0" smtClean="0"/>
              <a:t>above right).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Refer to </a:t>
            </a:r>
            <a:r>
              <a:rPr lang="en-US" sz="2000" dirty="0" err="1" smtClean="0">
                <a:hlinkClick r:id="rId2"/>
              </a:rPr>
              <a:t>Coridian</a:t>
            </a:r>
            <a:r>
              <a:rPr lang="en-US" sz="2000" dirty="0" smtClean="0">
                <a:hlinkClick r:id="rId2"/>
              </a:rPr>
              <a:t> Printer </a:t>
            </a:r>
            <a:r>
              <a:rPr lang="en-US" sz="2000" dirty="0">
                <a:hlinkClick r:id="rId2"/>
              </a:rPr>
              <a:t>Workaid </a:t>
            </a:r>
            <a:r>
              <a:rPr lang="en-US" sz="2000" dirty="0"/>
              <a:t>for on-demand shipping label printing instructions and guidelines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9748" y="3053852"/>
            <a:ext cx="1494657" cy="151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" y="3064604"/>
            <a:ext cx="5257119" cy="15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Specimens Bag(s) for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757"/>
            <a:ext cx="8229600" cy="4460444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shipping labels must include the </a:t>
            </a:r>
            <a:r>
              <a:rPr lang="en-US" dirty="0" smtClean="0"/>
              <a:t>destination name</a:t>
            </a:r>
            <a:r>
              <a:rPr lang="en-US" dirty="0"/>
              <a:t>, </a:t>
            </a:r>
            <a:r>
              <a:rPr lang="en-US" dirty="0" smtClean="0"/>
              <a:t>address</a:t>
            </a:r>
            <a:r>
              <a:rPr lang="en-US" dirty="0"/>
              <a:t>, </a:t>
            </a:r>
            <a:r>
              <a:rPr lang="en-US" dirty="0" smtClean="0"/>
              <a:t>and phone number </a:t>
            </a:r>
            <a:r>
              <a:rPr lang="en-US" dirty="0"/>
              <a:t>according to the following </a:t>
            </a:r>
            <a:r>
              <a:rPr lang="en-US" dirty="0" smtClean="0"/>
              <a:t>format: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 to: [Official Laboratory Name]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[Street Address]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[Building, Level, Room/Suite Number]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[City, State, Zip code]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Phone: [Contact phone number including area code]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Shipping </a:t>
            </a:r>
            <a:r>
              <a:rPr lang="en-US" dirty="0"/>
              <a:t>information </a:t>
            </a:r>
            <a:r>
              <a:rPr lang="en-US" dirty="0" smtClean="0"/>
              <a:t>must never be </a:t>
            </a:r>
            <a:r>
              <a:rPr lang="en-US" dirty="0"/>
              <a:t>covered on the biohazard </a:t>
            </a:r>
            <a:r>
              <a:rPr lang="en-US" dirty="0" smtClean="0"/>
              <a:t>bag (including the biohazard </a:t>
            </a:r>
            <a:r>
              <a:rPr lang="en-US" dirty="0"/>
              <a:t>logo, shipping temperature, the destination address, and/or batch </a:t>
            </a:r>
            <a:r>
              <a:rPr lang="en-US" dirty="0" smtClean="0"/>
              <a:t>label).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</a:t>
            </a:r>
            <a:r>
              <a:rPr lang="en-US" dirty="0"/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“Label here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66" y="3002456"/>
            <a:ext cx="4387530" cy="29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Bag(s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</a:t>
            </a:r>
            <a:r>
              <a:rPr lang="en-US" dirty="0" smtClean="0"/>
              <a:t>print-on-demand </a:t>
            </a:r>
            <a:r>
              <a:rPr lang="en-US" dirty="0"/>
              <a:t>shipping destination label on the </a:t>
            </a:r>
            <a:r>
              <a:rPr lang="en-US" dirty="0" smtClean="0"/>
              <a:t>right.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</a:t>
            </a:r>
            <a:r>
              <a:rPr lang="en-US" dirty="0" smtClean="0"/>
              <a:t>on-demand </a:t>
            </a:r>
            <a:r>
              <a:rPr lang="en-US" dirty="0"/>
              <a:t>shipping label will prevent batch labels from falling </a:t>
            </a:r>
            <a:r>
              <a:rPr lang="en-US" dirty="0" smtClean="0"/>
              <a:t>off at </a:t>
            </a:r>
            <a:r>
              <a:rPr lang="en-US" dirty="0"/>
              <a:t>various </a:t>
            </a:r>
            <a:r>
              <a:rPr lang="en-US" dirty="0" smtClean="0"/>
              <a:t>temperature ranges.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8" y="2597461"/>
            <a:ext cx="4341413" cy="26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3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Print-on-Demand Printer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/>
              <a:t>DO NOT </a:t>
            </a:r>
            <a:r>
              <a:rPr lang="en-US" sz="2200" dirty="0" smtClean="0"/>
              <a:t>contact TSC/Fairview IT for print-on-demand printer issues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Coridian customer service should be contacted for print-on-demand printer issues: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Monday through Friday 8AM to 5PM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Phone number: 952-361-9980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Website: </a:t>
            </a:r>
            <a:r>
              <a:rPr lang="en-US" u="sng" dirty="0">
                <a:hlinkClick r:id="rId2"/>
              </a:rPr>
              <a:t>http://www.coridian.com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Each hospital laboratory site will have at least one back-up printer available. </a:t>
            </a:r>
            <a:r>
              <a:rPr lang="en-US" sz="2200" dirty="0" smtClean="0"/>
              <a:t>Contact site lab manager for location.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200" dirty="0" smtClean="0"/>
              <a:t>Note: If print-on-demand printer is unavailable, address labels must be hand written using the standard format from the standard spreadsheet.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6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Bright" pitchFamily="18" charset="0"/>
              </a:rPr>
              <a:t/>
            </a:r>
            <a:br>
              <a:rPr lang="en-US" b="1" i="1" dirty="0" smtClean="0">
                <a:latin typeface="Lucida Bright" pitchFamily="18" charset="0"/>
              </a:rPr>
            </a:br>
            <a:endParaRPr lang="en-US" b="1" i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1828800"/>
            <a:ext cx="8213697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cs typeface="Times New Roman" panose="02020603050405020304" pitchFamily="18" charset="0"/>
              </a:rPr>
              <a:t> outgoing courier pick-up bin.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There will be a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98" y="2934030"/>
            <a:ext cx="2405029" cy="240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77486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Outgoing Specimen(s): Courier Pick-up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44" y="2892124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58" y="1923148"/>
            <a:ext cx="824550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courier drop-off bin.  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65883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Incoming Specimen(s): Courier Drop-off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279"/>
            <a:ext cx="8160106" cy="44275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Disband all batched specimens using Sunquest SMART by scanning the CID label on each specimen individually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cs typeface="Times New Roman" panose="02020603050405020304" pitchFamily="18" charset="0"/>
              </a:rPr>
              <a:t>Never accept the entire batch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100" dirty="0" smtClean="0">
                <a:cs typeface="Times New Roman" panose="02020603050405020304" pitchFamily="18" charset="0"/>
              </a:rPr>
              <a:t>Note: Verify the “Current spot” is correct for your receiving location.</a:t>
            </a: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8873" y="1065882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Laboratory Responsibilities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76" y="3198390"/>
            <a:ext cx="3459935" cy="25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4174" y="4481177"/>
            <a:ext cx="1693628" cy="21804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8456" y="4699221"/>
            <a:ext cx="1256306" cy="125630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52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work for tracking and processing of </a:t>
            </a:r>
            <a:r>
              <a:rPr lang="en-US" b="1" dirty="0"/>
              <a:t>all</a:t>
            </a:r>
            <a:r>
              <a:rPr lang="en-US" dirty="0"/>
              <a:t> specimens </a:t>
            </a:r>
            <a:r>
              <a:rPr lang="en-US" dirty="0" smtClean="0"/>
              <a:t>transported on </a:t>
            </a:r>
            <a:r>
              <a:rPr lang="en-US" dirty="0"/>
              <a:t>behalf of </a:t>
            </a:r>
            <a:r>
              <a:rPr lang="en-US" dirty="0" smtClean="0"/>
              <a:t>Fairview Laboratories.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audit to verify compliance with standard work.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87">
            <a:off x="5844620" y="4158739"/>
            <a:ext cx="2719006" cy="20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0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 Disbanding a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11" y="1833204"/>
            <a:ext cx="5168190" cy="4338996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Disband a </a:t>
            </a:r>
            <a:r>
              <a:rPr lang="en-US" sz="2400" dirty="0">
                <a:cs typeface="Times New Roman" panose="02020603050405020304" pitchFamily="18" charset="0"/>
              </a:rPr>
              <a:t>batch in Sunquest by </a:t>
            </a:r>
            <a:r>
              <a:rPr lang="en-US" sz="2400" b="1" dirty="0">
                <a:cs typeface="Times New Roman" panose="02020603050405020304" pitchFamily="18" charset="0"/>
              </a:rPr>
              <a:t>scanning individual specimen CID </a:t>
            </a:r>
            <a:r>
              <a:rPr lang="en-US" sz="2400" b="1" dirty="0" smtClean="0">
                <a:cs typeface="Times New Roman" panose="02020603050405020304" pitchFamily="18" charset="0"/>
              </a:rPr>
              <a:t>barcode(s). </a:t>
            </a:r>
            <a:r>
              <a:rPr lang="en-US" sz="2400" dirty="0" smtClean="0">
                <a:cs typeface="Times New Roman" panose="02020603050405020304" pitchFamily="18" charset="0"/>
              </a:rPr>
              <a:t>Click to view procedure: </a:t>
            </a:r>
            <a:r>
              <a:rPr lang="en-US" sz="2400" dirty="0" smtClean="0">
                <a:hlinkClick r:id="rId4"/>
              </a:rPr>
              <a:t>Processing </a:t>
            </a:r>
            <a:r>
              <a:rPr lang="en-US" sz="2400" dirty="0">
                <a:hlinkClick r:id="rId4"/>
              </a:rPr>
              <a:t>a Transport </a:t>
            </a:r>
            <a:r>
              <a:rPr lang="en-US" sz="2400" dirty="0" smtClean="0">
                <a:hlinkClick r:id="rId4"/>
              </a:rPr>
              <a:t>Batch</a:t>
            </a:r>
            <a:r>
              <a:rPr lang="en-US" sz="2400" dirty="0"/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IMG_236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4852" y="2266122"/>
            <a:ext cx="2377191" cy="4219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5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77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Lab Responsibilities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Any CID(s) left on the batch must be investigated immediately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Discarding of custom bags:</a:t>
            </a:r>
          </a:p>
          <a:p>
            <a:pPr marL="5715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Custom bags can be disposed of in regular trash because the tear off top destroys the </a:t>
            </a:r>
            <a:r>
              <a:rPr lang="en-US" smtClean="0">
                <a:cs typeface="Times New Roman" panose="02020603050405020304" pitchFamily="18" charset="0"/>
              </a:rPr>
              <a:t>biohazard symbol.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5715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bag is soiled, dispose in biohazard trash bin.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707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221"/>
            <a:ext cx="8229600" cy="4165979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at final testing location, proceed with testing.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not at final testing location: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Disband batch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Batch specimen(s)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Package and label for transport or shipment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</a:t>
            </a:r>
            <a:r>
              <a:rPr lang="en-US" dirty="0"/>
              <a:t>L</a:t>
            </a:r>
            <a:r>
              <a:rPr lang="en-US" dirty="0" smtClean="0"/>
              <a:t>ocation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Audits will be done by each site on an on-going database (partial image of audit tool below)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Specimen Management will complete the audit as part of their daily work to identify issues.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Results will be shared with the System Transport &amp; Courier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4139695"/>
            <a:ext cx="3745064" cy="24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8480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specimen(s) must have a Sunquest CID and be ready for testing prior to transport/shipment.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specimens must be tracked in Sunquest by scanning individually CID(s) to create and disband batches.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Specimen(s) must be packaged according the procedure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and labeled using standard format.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4044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with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The following individuals are site representatives: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Cytology</a:t>
            </a:r>
            <a:r>
              <a:rPr lang="en-US" sz="2000" dirty="0"/>
              <a:t>: Jana Holler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FMG </a:t>
            </a:r>
            <a:r>
              <a:rPr lang="en-US" sz="2000" dirty="0"/>
              <a:t>Clinics: Lisa Karnik &amp; Michelle </a:t>
            </a:r>
            <a:r>
              <a:rPr lang="en-US" sz="2000" dirty="0" smtClean="0"/>
              <a:t>Stevens-Brioschi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Lakes</a:t>
            </a:r>
            <a:r>
              <a:rPr lang="en-US" sz="2000" dirty="0"/>
              <a:t>: Helen Brenny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Northland</a:t>
            </a:r>
            <a:r>
              <a:rPr lang="en-US" sz="2000" dirty="0"/>
              <a:t>: Tonya Kindseth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Outreach</a:t>
            </a:r>
            <a:r>
              <a:rPr lang="en-US" sz="2000" dirty="0"/>
              <a:t>: Joy </a:t>
            </a:r>
            <a:r>
              <a:rPr lang="en-US" sz="2000" dirty="0" smtClean="0"/>
              <a:t>Case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Pathology: </a:t>
            </a:r>
            <a:r>
              <a:rPr lang="en-US" sz="2000" dirty="0"/>
              <a:t>Brooke Eguia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Ridges: Kari Amacher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Southdale</a:t>
            </a:r>
            <a:r>
              <a:rPr lang="en-US" sz="2000" dirty="0"/>
              <a:t>: Mila </a:t>
            </a:r>
            <a:r>
              <a:rPr lang="en-US" sz="2000" dirty="0" smtClean="0"/>
              <a:t>Montemurro-Healy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 Management: Karri </a:t>
            </a:r>
            <a:r>
              <a:rPr lang="en-US" sz="2000" dirty="0"/>
              <a:t>Cargill </a:t>
            </a:r>
            <a:r>
              <a:rPr lang="en-US" sz="2000" dirty="0" smtClean="0"/>
              <a:t>&amp; Sherry Davis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East Bank: Brad Lemke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</a:t>
            </a:r>
            <a:r>
              <a:rPr lang="en-US" sz="2000" dirty="0"/>
              <a:t>West Bank: </a:t>
            </a:r>
            <a:r>
              <a:rPr lang="en-US" sz="2000" dirty="0" smtClean="0"/>
              <a:t>Vicki Zebroski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29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Current State 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1674329"/>
            <a:ext cx="5269773" cy="23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3999633"/>
            <a:ext cx="5247861" cy="254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839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783163"/>
            <a:ext cx="8229600" cy="41564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Lost specimens and/or mishandled specimens affect: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Quality of patient care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RCA (Root Cause Analysis) events </a:t>
            </a:r>
            <a:r>
              <a:rPr lang="en-US" dirty="0"/>
              <a:t>put us at legal </a:t>
            </a:r>
            <a:r>
              <a:rPr lang="en-US" dirty="0" smtClean="0"/>
              <a:t>risk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Brand Reputation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Laboratory expense(s) for </a:t>
            </a:r>
            <a:r>
              <a:rPr lang="en-US" dirty="0"/>
              <a:t>investigation/re-work, </a:t>
            </a:r>
            <a:r>
              <a:rPr lang="en-US" dirty="0" smtClean="0"/>
              <a:t>etc.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CMS (Center for Medicare and Medicaid Services) </a:t>
            </a:r>
            <a:r>
              <a:rPr lang="en-US" dirty="0"/>
              <a:t>now mandates that certain lost specimens  are considered reportable events </a:t>
            </a:r>
            <a:r>
              <a:rPr lang="en-US" dirty="0" smtClean="0"/>
              <a:t>(i.e. irretrievable</a:t>
            </a:r>
            <a:r>
              <a:rPr lang="en-US" dirty="0"/>
              <a:t>, irreplaceable </a:t>
            </a:r>
            <a:r>
              <a:rPr lang="en-US" dirty="0" smtClean="0"/>
              <a:t>specimens).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1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Please read the procedure that outlines the changes and requirements that are highlighted in this module.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66" y="987387"/>
            <a:ext cx="8221662" cy="636587"/>
          </a:xfrm>
        </p:spPr>
        <p:txBody>
          <a:bodyPr/>
          <a:lstStyle/>
          <a:p>
            <a:r>
              <a:rPr lang="en-US" dirty="0" smtClean="0"/>
              <a:t>Sunquest Label Refresher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1" y="2539709"/>
            <a:ext cx="3558045" cy="23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91610" y="3233320"/>
            <a:ext cx="1938528" cy="2095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7" idx="1"/>
          </p:cNvCxnSpPr>
          <p:nvPr/>
        </p:nvCxnSpPr>
        <p:spPr>
          <a:xfrm>
            <a:off x="2318918" y="2196575"/>
            <a:ext cx="1630187" cy="538027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2"/>
            <a:endCxn id="3" idx="1"/>
          </p:cNvCxnSpPr>
          <p:nvPr/>
        </p:nvCxnSpPr>
        <p:spPr>
          <a:xfrm>
            <a:off x="1627632" y="2316608"/>
            <a:ext cx="723145" cy="83805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6346" y="2076542"/>
            <a:ext cx="1382572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Hospital ID (HID)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0138" y="3335082"/>
            <a:ext cx="1528877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0898" y="3843804"/>
            <a:ext cx="664254" cy="12003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93945" y="2991917"/>
            <a:ext cx="446227" cy="24140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3701" y="3926033"/>
            <a:ext cx="2247197" cy="1048932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7"/>
          </p:cNvCxnSpPr>
          <p:nvPr/>
        </p:nvCxnSpPr>
        <p:spPr>
          <a:xfrm flipH="1">
            <a:off x="4974824" y="2383421"/>
            <a:ext cx="431108" cy="64384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214" y="4559466"/>
            <a:ext cx="14664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Container ID (CID- unique number that starts with Y and is followed by a 9 digit number)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50053" y="1847890"/>
            <a:ext cx="1580085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Accession number (Starts with letter for day of the week)</a:t>
            </a:r>
          </a:p>
        </p:txBody>
      </p:sp>
      <p:cxnSp>
        <p:nvCxnSpPr>
          <p:cNvPr id="22" name="Straight Arrow Connector 21"/>
          <p:cNvCxnSpPr>
            <a:stCxn id="25" idx="1"/>
            <a:endCxn id="8" idx="6"/>
          </p:cNvCxnSpPr>
          <p:nvPr/>
        </p:nvCxnSpPr>
        <p:spPr>
          <a:xfrm flipH="1" flipV="1">
            <a:off x="5405932" y="3905483"/>
            <a:ext cx="1093623" cy="52189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9555" y="3938015"/>
            <a:ext cx="1671523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spot        (ex. BRDEC needs a decant step to create a child label which will route the test code to the final testing spot)</a:t>
            </a:r>
          </a:p>
        </p:txBody>
      </p:sp>
      <p:cxnSp>
        <p:nvCxnSpPr>
          <p:cNvPr id="19" name="Straight Arrow Connector 18"/>
          <p:cNvCxnSpPr>
            <a:stCxn id="26" idx="0"/>
          </p:cNvCxnSpPr>
          <p:nvPr/>
        </p:nvCxnSpPr>
        <p:spPr>
          <a:xfrm flipH="1" flipV="1">
            <a:off x="3601941" y="3442915"/>
            <a:ext cx="444792" cy="212299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" idx="0"/>
            <a:endCxn id="31" idx="1"/>
          </p:cNvCxnSpPr>
          <p:nvPr/>
        </p:nvCxnSpPr>
        <p:spPr>
          <a:xfrm flipV="1">
            <a:off x="4046733" y="4491852"/>
            <a:ext cx="1428932" cy="1074061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90123" y="5565913"/>
            <a:ext cx="1913220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Patient Order location code (Found on the big label, and each of the CID and small labels)</a:t>
            </a:r>
          </a:p>
        </p:txBody>
      </p:sp>
      <p:sp>
        <p:nvSpPr>
          <p:cNvPr id="3" name="Oval 2"/>
          <p:cNvSpPr/>
          <p:nvPr/>
        </p:nvSpPr>
        <p:spPr>
          <a:xfrm>
            <a:off x="2318918" y="3122088"/>
            <a:ext cx="217548" cy="22246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9994" y="2710165"/>
            <a:ext cx="198782" cy="16686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0898" y="3154667"/>
            <a:ext cx="210712" cy="90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92498" y="3843804"/>
            <a:ext cx="413434" cy="12335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0866" y="3335082"/>
            <a:ext cx="469128" cy="120033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5665" y="4427379"/>
            <a:ext cx="350091" cy="128946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Lab Guide is on the Fairview Intranet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Find a Test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Lab Guide to determine: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Collection &amp; Processing instructions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Testing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6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514350" indent="-457200">
              <a:buAutoNum type="arabicPeriod"/>
            </a:pPr>
            <a:r>
              <a:rPr lang="en-US" dirty="0" smtClean="0"/>
              <a:t>Find test </a:t>
            </a:r>
            <a:r>
              <a:rPr lang="en-US" dirty="0"/>
              <a:t>in lab </a:t>
            </a:r>
            <a:r>
              <a:rPr lang="en-US" dirty="0" smtClean="0"/>
              <a:t>guide (ex: Sunquest test code C5L)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9" y="2605358"/>
            <a:ext cx="7063386" cy="256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2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Fairview PowerPoint Template Instructions July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 Template Instructions July 2012</Template>
  <TotalTime>4089</TotalTime>
  <Words>1740</Words>
  <Application>Microsoft Office PowerPoint</Application>
  <PresentationFormat>On-screen Show (4:3)</PresentationFormat>
  <Paragraphs>243</Paragraphs>
  <Slides>35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Fairview PowerPoint Template Instructions July 2012</vt:lpstr>
      <vt:lpstr>CONSUMER Fairview Master</vt:lpstr>
      <vt:lpstr>BLANK Fairview Master</vt:lpstr>
      <vt:lpstr>1_Fairview PowerPoint Template Instructions July 2012</vt:lpstr>
      <vt:lpstr>Fairview Laboratories: Specimen Tracking and Transport</vt:lpstr>
      <vt:lpstr>Objectives</vt:lpstr>
      <vt:lpstr>Purpose of These Changes</vt:lpstr>
      <vt:lpstr>Current State </vt:lpstr>
      <vt:lpstr>Why Is This Important?</vt:lpstr>
      <vt:lpstr>Procedure</vt:lpstr>
      <vt:lpstr>Sunquest Label Refresher</vt:lpstr>
      <vt:lpstr>Lab Guide Refresher</vt:lpstr>
      <vt:lpstr>Lab Guide Refresher example:</vt:lpstr>
      <vt:lpstr>Lab Guide Refresher example:</vt:lpstr>
      <vt:lpstr>Sending Laboratory Responsibilities</vt:lpstr>
      <vt:lpstr>Tracking in Sunquest:  Obtain a CID Label</vt:lpstr>
      <vt:lpstr>Tracking in Sunquest: Generate a Batch</vt:lpstr>
      <vt:lpstr>Tracking in Sunquest: Generate a Batch</vt:lpstr>
      <vt:lpstr>Where to Send Specimens</vt:lpstr>
      <vt:lpstr>Sending Laboratory Responsibilities</vt:lpstr>
      <vt:lpstr>New Specimen Packaging</vt:lpstr>
      <vt:lpstr>New Specimen Packaging </vt:lpstr>
      <vt:lpstr>Packaging Specimens: Guidelines </vt:lpstr>
      <vt:lpstr>Packaging Specimens: GCPCR &amp; CHPCR</vt:lpstr>
      <vt:lpstr>Packaging Specimens: Culture Plates</vt:lpstr>
      <vt:lpstr>Standard Specimen Bag Labeling</vt:lpstr>
      <vt:lpstr>Labeling Specimens Bag(s) for Transport</vt:lpstr>
      <vt:lpstr>Labeling specimens Bag(s) for Transport</vt:lpstr>
      <vt:lpstr>Labeling Specimens Bag(s) for Transport</vt:lpstr>
      <vt:lpstr>Print-on-Demand Printer Issues?</vt:lpstr>
      <vt:lpstr> </vt:lpstr>
      <vt:lpstr>PowerPoint Presentation</vt:lpstr>
      <vt:lpstr>PowerPoint Presentation</vt:lpstr>
      <vt:lpstr>Tracking in Sunquest:  Disbanding a Batch</vt:lpstr>
      <vt:lpstr>Receiving Lab Responsibilities </vt:lpstr>
      <vt:lpstr>Receiving Location Responsibilities</vt:lpstr>
      <vt:lpstr>Compliance and Education</vt:lpstr>
      <vt:lpstr>Summary</vt:lpstr>
      <vt:lpstr>Who to contact with questions</vt:lpstr>
    </vt:vector>
  </TitlesOfParts>
  <Company>Fairview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PowerPoint Template</dc:title>
  <dc:creator>Fruitrail, Cindy J</dc:creator>
  <cp:lastModifiedBy>lm</cp:lastModifiedBy>
  <cp:revision>581</cp:revision>
  <cp:lastPrinted>2015-04-09T11:21:47Z</cp:lastPrinted>
  <dcterms:created xsi:type="dcterms:W3CDTF">2014-01-05T01:42:15Z</dcterms:created>
  <dcterms:modified xsi:type="dcterms:W3CDTF">2015-09-09T15:14:57Z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1149832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D4.3.0</vt:lpwstr>
  </property>
</Properties>
</file>