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332" r:id="rId3"/>
    <p:sldId id="262" r:id="rId4"/>
    <p:sldId id="293" r:id="rId5"/>
    <p:sldId id="515" r:id="rId6"/>
    <p:sldId id="512" r:id="rId7"/>
    <p:sldId id="513" r:id="rId8"/>
    <p:sldId id="500" r:id="rId9"/>
    <p:sldId id="514" r:id="rId10"/>
    <p:sldId id="51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.msds.kp.org\marinsonoma\nasp001\SHARE01\SRO%20QA\AR&amp;L\Surveys\TJC\TJC%20Stroke\TJC%20Survey%20Prep%202018.2019\Data%20for%20presentation%202019\Inpatient%20volume%20and%20mix%2011.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2019 ALL </a:t>
            </a:r>
            <a:r>
              <a:rPr lang="en-US" dirty="0" smtClean="0"/>
              <a:t>Alteplase Cases </a:t>
            </a:r>
            <a:r>
              <a:rPr lang="en-US" dirty="0"/>
              <a:t>DTN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182706780750712E-2"/>
          <c:y val="0.11128686120117338"/>
          <c:w val="0.88079767906922946"/>
          <c:h val="0.6888023004477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'All alteplase DTN'!$D$2</c:f>
              <c:strCache>
                <c:ptCount val="1"/>
                <c:pt idx="0">
                  <c:v>DTN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'All alteplase DTN'!$C$3:$C$31</c:f>
              <c:numCache>
                <c:formatCode>m/d/yy;@</c:formatCode>
                <c:ptCount val="29"/>
                <c:pt idx="0">
                  <c:v>43477.95416666667</c:v>
                </c:pt>
                <c:pt idx="1">
                  <c:v>43504.813194444447</c:v>
                </c:pt>
                <c:pt idx="2">
                  <c:v>43519.754166666666</c:v>
                </c:pt>
                <c:pt idx="3">
                  <c:v>43522.620138888888</c:v>
                </c:pt>
                <c:pt idx="4">
                  <c:v>43541.504861111112</c:v>
                </c:pt>
                <c:pt idx="5">
                  <c:v>43549.525694444441</c:v>
                </c:pt>
                <c:pt idx="6">
                  <c:v>43550.556250000001</c:v>
                </c:pt>
                <c:pt idx="7">
                  <c:v>43554.847222222219</c:v>
                </c:pt>
                <c:pt idx="8">
                  <c:v>43557.859027777777</c:v>
                </c:pt>
                <c:pt idx="9">
                  <c:v>43577.522222222222</c:v>
                </c:pt>
                <c:pt idx="10">
                  <c:v>43602.342361111114</c:v>
                </c:pt>
                <c:pt idx="11">
                  <c:v>43608.781944444447</c:v>
                </c:pt>
                <c:pt idx="12">
                  <c:v>43609.918749999997</c:v>
                </c:pt>
                <c:pt idx="13">
                  <c:v>43637.515277777777</c:v>
                </c:pt>
                <c:pt idx="14">
                  <c:v>43642.548611111109</c:v>
                </c:pt>
                <c:pt idx="15">
                  <c:v>43647.25</c:v>
                </c:pt>
                <c:pt idx="16">
                  <c:v>43647.625694444447</c:v>
                </c:pt>
                <c:pt idx="17">
                  <c:v>43676.897222222222</c:v>
                </c:pt>
                <c:pt idx="18">
                  <c:v>43704.692361111112</c:v>
                </c:pt>
                <c:pt idx="19">
                  <c:v>43705.404166666667</c:v>
                </c:pt>
                <c:pt idx="20">
                  <c:v>43714.857638888891</c:v>
                </c:pt>
                <c:pt idx="21">
                  <c:v>43702.813194444447</c:v>
                </c:pt>
                <c:pt idx="22">
                  <c:v>43681.568055555559</c:v>
                </c:pt>
                <c:pt idx="23">
                  <c:v>43717.377083333333</c:v>
                </c:pt>
                <c:pt idx="24">
                  <c:v>43718.058333333334</c:v>
                </c:pt>
                <c:pt idx="25">
                  <c:v>43730.401388888888</c:v>
                </c:pt>
                <c:pt idx="26">
                  <c:v>43759.741666666669</c:v>
                </c:pt>
                <c:pt idx="27">
                  <c:v>43762.56527777778</c:v>
                </c:pt>
                <c:pt idx="28">
                  <c:v>43751.57916666667</c:v>
                </c:pt>
              </c:numCache>
            </c:numRef>
          </c:cat>
          <c:val>
            <c:numRef>
              <c:f>'All alteplase DTN'!$D$3:$D$31</c:f>
              <c:numCache>
                <c:formatCode>General</c:formatCode>
                <c:ptCount val="29"/>
                <c:pt idx="0">
                  <c:v>39</c:v>
                </c:pt>
                <c:pt idx="1">
                  <c:v>140</c:v>
                </c:pt>
                <c:pt idx="2">
                  <c:v>29</c:v>
                </c:pt>
                <c:pt idx="3">
                  <c:v>97</c:v>
                </c:pt>
                <c:pt idx="4">
                  <c:v>35</c:v>
                </c:pt>
                <c:pt idx="5">
                  <c:v>28</c:v>
                </c:pt>
                <c:pt idx="6">
                  <c:v>52</c:v>
                </c:pt>
                <c:pt idx="7">
                  <c:v>129</c:v>
                </c:pt>
                <c:pt idx="8">
                  <c:v>27</c:v>
                </c:pt>
                <c:pt idx="9">
                  <c:v>42</c:v>
                </c:pt>
                <c:pt idx="10">
                  <c:v>17</c:v>
                </c:pt>
                <c:pt idx="11">
                  <c:v>31</c:v>
                </c:pt>
                <c:pt idx="12">
                  <c:v>16</c:v>
                </c:pt>
                <c:pt idx="13">
                  <c:v>40</c:v>
                </c:pt>
                <c:pt idx="14">
                  <c:v>52</c:v>
                </c:pt>
                <c:pt idx="15">
                  <c:v>29</c:v>
                </c:pt>
                <c:pt idx="16">
                  <c:v>52</c:v>
                </c:pt>
                <c:pt idx="17">
                  <c:v>69</c:v>
                </c:pt>
                <c:pt idx="18">
                  <c:v>16</c:v>
                </c:pt>
                <c:pt idx="19">
                  <c:v>35</c:v>
                </c:pt>
                <c:pt idx="20">
                  <c:v>54</c:v>
                </c:pt>
                <c:pt idx="21">
                  <c:v>25</c:v>
                </c:pt>
                <c:pt idx="22">
                  <c:v>25</c:v>
                </c:pt>
                <c:pt idx="23">
                  <c:v>26</c:v>
                </c:pt>
                <c:pt idx="24">
                  <c:v>74</c:v>
                </c:pt>
                <c:pt idx="25">
                  <c:v>16</c:v>
                </c:pt>
                <c:pt idx="26">
                  <c:v>26</c:v>
                </c:pt>
                <c:pt idx="27">
                  <c:v>31</c:v>
                </c:pt>
                <c:pt idx="28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B6-4C20-B3B1-1191FD6942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8924960"/>
        <c:axId val="478921432"/>
      </c:barChart>
      <c:catAx>
        <c:axId val="478924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Arrival Date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921432"/>
        <c:crosses val="autoZero"/>
        <c:auto val="0"/>
        <c:lblAlgn val="ctr"/>
        <c:lblOffset val="100"/>
        <c:noMultiLvlLbl val="0"/>
      </c:catAx>
      <c:valAx>
        <c:axId val="478921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Minutes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92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FE80B-103E-43E8-95AA-428B23500D4B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E81-F255-44C0-98DC-FE4016755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1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78A96-17F4-40C9-9ECF-2704C3D5F3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1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44EEB4E9-7D77-4F60-BCC0-FDB3FB9C2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B885B859-797B-4AE5-9AF9-F3619E3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5CE45B21-775A-4EED-83C3-865C60099E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A264D263-D261-4669-B82F-541109F93346}" type="slidenum">
              <a:rPr lang="en-US" altLang="en-US" sz="1300" smtClean="0">
                <a:latin typeface="Arial" panose="020B0604020202020204" pitchFamily="34" charset="0"/>
              </a:rPr>
              <a:pPr/>
              <a:t>2</a:t>
            </a:fld>
            <a:endParaRPr lang="en-US" altLang="en-US" sz="1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1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BAF7E-BF94-4B16-B90D-23F43D7E2B1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98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EEAA6D-1DDD-4186-A429-CFA596B3B00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09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xmlns="" id="{9F541ED7-03AB-4D0F-A1E2-1E713EC1D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271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271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271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271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61E5ABF-EFA2-4F21-B731-FB0FB99FFFC3}" type="slidenum">
              <a:rPr lang="en-US" altLang="en-US" sz="1200" smtClean="0">
                <a:latin typeface="Arial" panose="020B0604020202020204" pitchFamily="34" charset="0"/>
              </a:rPr>
              <a:pPr/>
              <a:t>10</a:t>
            </a:fld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xmlns="" id="{E42EDAE6-EDFB-46C7-B008-035FE73786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xmlns="" id="{81C0886D-4830-4DD0-95F2-6A20D50F1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8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52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7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2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494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949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040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53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52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8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3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7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8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5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2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6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9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663932-B5E7-459C-B3CE-267A3C41027D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30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142" y="124882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Kaiser santa rosa</a:t>
            </a:r>
            <a:br>
              <a:rPr lang="en-US" dirty="0"/>
            </a:br>
            <a:r>
              <a:rPr lang="en-US" dirty="0"/>
              <a:t>primary stroke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504" y="2447925"/>
            <a:ext cx="9111676" cy="295275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KP Primary Stroke Centers are accredited by The Joint Commission (TJC) and certified every 2 years.</a:t>
            </a:r>
          </a:p>
          <a:p>
            <a:endParaRPr lang="en-US" sz="2000" dirty="0"/>
          </a:p>
          <a:p>
            <a:r>
              <a:rPr lang="en-US" sz="2000" dirty="0"/>
              <a:t>The Stroke Program Committee, the Medical Director of Neurology and the Stroke Coordinator oversee our Primary Stroke Certification.</a:t>
            </a:r>
          </a:p>
          <a:p>
            <a:endParaRPr lang="en-US" sz="2000" dirty="0"/>
          </a:p>
          <a:p>
            <a:r>
              <a:rPr lang="en-US" sz="2000" dirty="0"/>
              <a:t>Awards for excellent patient care are given through the American Heart Association (AHA) and the American Stroke Association (ASA)</a:t>
            </a:r>
          </a:p>
          <a:p>
            <a:pPr marL="0" indent="0">
              <a:buNone/>
            </a:pPr>
            <a:r>
              <a:rPr lang="en-US" sz="2000" dirty="0"/>
              <a:t>	“Get With The Guidelines” program.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2E6EA812-AB08-43BA-85E6-163AA7FD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273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Door to Needle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xmlns="" id="{29210C3E-C2B7-49B3-A2AD-7C58A7ECF4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066800"/>
            <a:ext cx="8432800" cy="5181600"/>
          </a:xfrm>
        </p:spPr>
        <p:txBody>
          <a:bodyPr/>
          <a:lstStyle/>
          <a:p>
            <a:pPr marL="457200" lvl="1" indent="0">
              <a:lnSpc>
                <a:spcPct val="125000"/>
              </a:lnSpc>
              <a:spcAft>
                <a:spcPts val="600"/>
              </a:spcAft>
              <a:buNone/>
              <a:defRPr/>
            </a:pPr>
            <a:endParaRPr lang="en-US" sz="3200" dirty="0">
              <a:solidFill>
                <a:srgbClr val="7030A0"/>
              </a:solidFill>
            </a:endParaRPr>
          </a:p>
          <a:p>
            <a:pPr marL="571500" indent="-457200">
              <a:lnSpc>
                <a:spcPct val="155000"/>
              </a:lnSpc>
              <a:buNone/>
              <a:defRPr/>
            </a:pPr>
            <a:endParaRPr lang="en-US" sz="3200" dirty="0"/>
          </a:p>
          <a:p>
            <a:pPr marL="571500" indent="-457200">
              <a:lnSpc>
                <a:spcPct val="155000"/>
              </a:lnSpc>
              <a:buFont typeface="Webdings" panose="05030102010509060703" pitchFamily="18" charset="2"/>
              <a:buAutoNum type="arabicPeriod"/>
              <a:defRPr/>
            </a:pPr>
            <a:endParaRPr lang="en-US" sz="2000" dirty="0"/>
          </a:p>
          <a:p>
            <a:pPr marL="571500" indent="-457200">
              <a:lnSpc>
                <a:spcPct val="80000"/>
              </a:lnSpc>
              <a:buNone/>
              <a:defRPr/>
            </a:pPr>
            <a:endParaRPr lang="en-US" sz="2000" dirty="0"/>
          </a:p>
          <a:p>
            <a:pPr marL="571500" indent="-457200">
              <a:lnSpc>
                <a:spcPct val="80000"/>
              </a:lnSpc>
              <a:buNone/>
              <a:defRPr/>
            </a:pPr>
            <a:endParaRPr lang="en-US" sz="2000" dirty="0"/>
          </a:p>
        </p:txBody>
      </p:sp>
      <p:sp>
        <p:nvSpPr>
          <p:cNvPr id="64516" name="Slide Number Placeholder 1">
            <a:extLst>
              <a:ext uri="{FF2B5EF4-FFF2-40B4-BE49-F238E27FC236}">
                <a16:creationId xmlns:a16="http://schemas.microsoft.com/office/drawing/2014/main" xmlns="" id="{BC12A929-7D25-41FE-B3D7-D86B080D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564B96"/>
              </a:buClr>
              <a:buSzPct val="40000"/>
              <a:buFont typeface="Webdings" panose="05030102010509060703" pitchFamily="18" charset="2"/>
              <a:buChar char="g"/>
              <a:defRPr sz="2400">
                <a:solidFill>
                  <a:srgbClr val="564B9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095C1"/>
              </a:buClr>
              <a:buFont typeface="Times" panose="02020603050405020304" pitchFamily="18" charset="0"/>
              <a:buChar char="•"/>
              <a:defRPr sz="2000">
                <a:solidFill>
                  <a:srgbClr val="6095C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EDAB6A-27B7-468A-80D8-8436C1BBFF45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6FA3B1A3-6086-4E66-95B4-FE31133CC4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097848"/>
              </p:ext>
            </p:extLst>
          </p:nvPr>
        </p:nvGraphicFramePr>
        <p:xfrm>
          <a:off x="242258" y="1012825"/>
          <a:ext cx="8153400" cy="5415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09FAAD6-CFB4-4C59-832B-69839F1888AC}"/>
              </a:ext>
            </a:extLst>
          </p:cNvPr>
          <p:cNvSpPr txBox="1"/>
          <p:nvPr/>
        </p:nvSpPr>
        <p:spPr>
          <a:xfrm>
            <a:off x="8493387" y="989886"/>
            <a:ext cx="30120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Alteplase administered 29 times in 2019</a:t>
            </a:r>
          </a:p>
          <a:p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All alteplase cases were given in ED, none inpatient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u="sng" dirty="0"/>
              <a:t>TAT&lt;=30</a:t>
            </a:r>
          </a:p>
          <a:p>
            <a:r>
              <a:rPr lang="en-US" dirty="0"/>
              <a:t>13/29 45%</a:t>
            </a:r>
          </a:p>
          <a:p>
            <a:endParaRPr lang="en-US" dirty="0"/>
          </a:p>
          <a:p>
            <a:r>
              <a:rPr lang="en-US" u="sng" dirty="0"/>
              <a:t>TAT&lt;=45</a:t>
            </a:r>
          </a:p>
          <a:p>
            <a:r>
              <a:rPr lang="en-US" dirty="0"/>
              <a:t>20/29 69%</a:t>
            </a:r>
          </a:p>
          <a:p>
            <a:endParaRPr lang="en-US" dirty="0"/>
          </a:p>
          <a:p>
            <a:r>
              <a:rPr lang="en-US" u="sng" dirty="0"/>
              <a:t>TAT &lt;=60</a:t>
            </a:r>
          </a:p>
          <a:p>
            <a:r>
              <a:rPr lang="en-US" dirty="0"/>
              <a:t>24/29 83%</a:t>
            </a:r>
            <a:endParaRPr lang="en-US" alt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0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xmlns="" id="{91F4B00D-00CA-4A88-8442-78B08238B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" y="108339"/>
            <a:ext cx="12304294" cy="1507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dirty="0"/>
              <a:t>You should know Signs and Symptoms of Stroke</a:t>
            </a:r>
            <a:br>
              <a:rPr lang="en-US" altLang="en-US" sz="3200" dirty="0"/>
            </a:br>
            <a:endParaRPr lang="en-US" altLang="en-US" sz="3200" dirty="0">
              <a:latin typeface="+mn-lt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xmlns="" id="{04BA4758-47CF-4127-BDE8-482B36147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2921" y="1197142"/>
            <a:ext cx="9966158" cy="446371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r>
              <a:rPr lang="en-US" altLang="en-US" sz="2900" dirty="0"/>
              <a:t>Patients, family members, visitors or co-workers could have a stroke at anytime</a:t>
            </a:r>
          </a:p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endParaRPr lang="en-US" altLang="en-US" sz="2400" dirty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Numbness or weakness of the face, arm or leg on one side of the body 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Difficulty speaking or understanding language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Dizziness, loss of balance, or loss in coordination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Loss of, blurred or double vision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Sudden and severe headache with no apparent cause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endParaRPr lang="en-US" alt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If you suspect someone is having a stroke, call for help right away. 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Every second counts!</a:t>
            </a:r>
          </a:p>
        </p:txBody>
      </p:sp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xmlns="" id="{0524B904-6864-4F6A-897B-94C33188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619875"/>
            <a:ext cx="1676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10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20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80000"/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3C4F7C6-078E-46DA-A892-72BD7F426310}" type="slidenum">
              <a:rPr lang="en-US" altLang="en-US" sz="1400"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115" y="321549"/>
            <a:ext cx="8761413" cy="706964"/>
          </a:xfrm>
        </p:spPr>
        <p:txBody>
          <a:bodyPr/>
          <a:lstStyle/>
          <a:p>
            <a:pPr algn="ctr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Stroke assessment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2B55E1AC-5973-44A0-9F19-BEEFF740C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91925" y="1349747"/>
            <a:ext cx="9147794" cy="504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8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80F45E-1A13-4503-B3DA-9EF1B84FAF12}"/>
              </a:ext>
            </a:extLst>
          </p:cNvPr>
          <p:cNvSpPr/>
          <p:nvPr/>
        </p:nvSpPr>
        <p:spPr>
          <a:xfrm>
            <a:off x="0" y="973569"/>
            <a:ext cx="122751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</a:rPr>
              <a:t>B: Balance-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The severe, sudden onset of balance problems and ataxia (a lack of voluntary muscle movement) may indicate a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E: Eyes and Vision-</a:t>
            </a:r>
            <a:r>
              <a:rPr lang="en-US" altLang="en-US" dirty="0"/>
              <a:t> Unusual trouble with sight in one or both eyes is a warning sign that someone may be having a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F: Face Drooping-</a:t>
            </a:r>
            <a:r>
              <a:rPr lang="en-US" altLang="en-US" dirty="0"/>
              <a:t> Face numbness or tingling. Ask to smile and check to see if their face is crooked or uneven.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A: Arm Weakness or Leg Numbness-</a:t>
            </a:r>
            <a:r>
              <a:rPr lang="en-US" altLang="en-US" dirty="0"/>
              <a:t> Similar to the face drooping warning sign, someone experiencing a stroke may feel weak or numb on one side of the body. Sudden onset of neurological deficits, especially weakness, numbness, or tingling of extremities is a clear warning sign of stroke.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S: Speech Difficulty-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If the person you are with is having trouble getting their words out or understanding your words, it could indicate the start of a stroke. Speech may be garbled or slurred.</a:t>
            </a:r>
          </a:p>
          <a:p>
            <a:endParaRPr lang="en-US" altLang="en-US" dirty="0"/>
          </a:p>
          <a:p>
            <a:r>
              <a:rPr lang="en-US" altLang="en-US" b="1" dirty="0">
                <a:solidFill>
                  <a:srgbClr val="C00000"/>
                </a:solidFill>
              </a:rPr>
              <a:t>T: Time to Call-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Even if symptoms appear temporarily, be sure to call for a Nurse Response immediately and pay attention to the clock.  You’ll need to know the time the symptoms first appeared. There is a very narrow window of time to treat stroke. The longer one waits, the more limited the options to treat become. Damage to the brain also increases.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A4B2A97-C3D0-4BEC-B315-C6FEEDF426C4}"/>
              </a:ext>
            </a:extLst>
          </p:cNvPr>
          <p:cNvSpPr/>
          <p:nvPr/>
        </p:nvSpPr>
        <p:spPr>
          <a:xfrm>
            <a:off x="8389127" y="6642556"/>
            <a:ext cx="38860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>
                <a:solidFill>
                  <a:srgbClr val="0078B3"/>
                </a:solidFill>
              </a:rPr>
              <a:t>https://promedicahealthconnect.org/general-health/is-it-a-stroke-be-fast/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152741DD-3ED1-4557-A0A8-16BD17C43974}"/>
              </a:ext>
            </a:extLst>
          </p:cNvPr>
          <p:cNvSpPr txBox="1">
            <a:spLocks noChangeArrowheads="1"/>
          </p:cNvSpPr>
          <p:nvPr/>
        </p:nvSpPr>
        <p:spPr>
          <a:xfrm>
            <a:off x="1828800" y="108339"/>
            <a:ext cx="8534400" cy="150706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n-US" dirty="0"/>
              <a:t>What does </a:t>
            </a:r>
            <a:r>
              <a:rPr lang="en-US" altLang="en-US" dirty="0"/>
              <a:t>befast</a:t>
            </a:r>
            <a:r>
              <a:rPr lang="en-US" altLang="en-US" dirty="0"/>
              <a:t> mean?</a:t>
            </a:r>
          </a:p>
        </p:txBody>
      </p:sp>
    </p:spTree>
    <p:extLst>
      <p:ext uri="{BB962C8B-B14F-4D97-AF65-F5344CB8AC3E}">
        <p14:creationId xmlns:p14="http://schemas.microsoft.com/office/powerpoint/2010/main" val="262114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9D97D-D409-448E-9898-A71BF122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123714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Stroke alert process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D089F19-4EEC-497A-BF33-672FD696B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256" y="1743075"/>
            <a:ext cx="8515487" cy="36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2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244972-87ED-4E8E-9804-B82406CE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70284"/>
          </a:xfrm>
        </p:spPr>
        <p:txBody>
          <a:bodyPr/>
          <a:lstStyle/>
          <a:p>
            <a:pPr algn="ctr"/>
            <a:r>
              <a:rPr lang="en-US" dirty="0"/>
              <a:t>Why are labs important?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BDD0CA-F570-40D5-ACD1-2B1750386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08484"/>
            <a:ext cx="10376819" cy="18796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Lab results help to determine if a patient who is having an Ischemic Stroke (stroke caused by a clot) can receive alteplase (clot dissolving medication)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Alteplase administration improves the stroke patient’s outcome</a:t>
            </a:r>
          </a:p>
        </p:txBody>
      </p:sp>
    </p:spTree>
    <p:extLst>
      <p:ext uri="{BB962C8B-B14F-4D97-AF65-F5344CB8AC3E}">
        <p14:creationId xmlns:p14="http://schemas.microsoft.com/office/powerpoint/2010/main" val="353435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51197-3A43-4870-8620-DE4340EE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98621"/>
          </a:xfrm>
        </p:spPr>
        <p:txBody>
          <a:bodyPr/>
          <a:lstStyle/>
          <a:p>
            <a:pPr algn="ctr"/>
            <a:r>
              <a:rPr lang="en-US" dirty="0"/>
              <a:t>Labs ordered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1804DE-2E23-41DC-B7F5-4E0D9A5E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524000"/>
            <a:ext cx="11331325" cy="4470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Standard labs ordered: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CBC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PT/PTT/INR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CHEM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Might also order: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Troponin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Goal for lab turn around times (TATs) are from patient arrival </a:t>
            </a:r>
          </a:p>
          <a:p>
            <a:r>
              <a:rPr lang="en-US" sz="2400" dirty="0"/>
              <a:t>to lab resulted in &lt;= 45 minutes</a:t>
            </a:r>
          </a:p>
        </p:txBody>
      </p:sp>
    </p:spTree>
    <p:extLst>
      <p:ext uri="{BB962C8B-B14F-4D97-AF65-F5344CB8AC3E}">
        <p14:creationId xmlns:p14="http://schemas.microsoft.com/office/powerpoint/2010/main" val="13561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9B6FE-74F2-483B-9D97-91F0C795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4601"/>
            <a:ext cx="10515600" cy="1325563"/>
          </a:xfrm>
        </p:spPr>
        <p:txBody>
          <a:bodyPr/>
          <a:lstStyle/>
          <a:p>
            <a:pPr algn="ctr"/>
            <a:r>
              <a:rPr lang="en-US" sz="3200" dirty="0"/>
              <a:t>Lab Stroke Alert TATs</a:t>
            </a:r>
          </a:p>
        </p:txBody>
      </p:sp>
      <p:pic>
        <p:nvPicPr>
          <p:cNvPr id="157698" name="Picture 2" descr="C:\Users\B292512\AppData\Local\Temp\SNAGHTML13f08b2f.PNG">
            <a:extLst>
              <a:ext uri="{FF2B5EF4-FFF2-40B4-BE49-F238E27FC236}">
                <a16:creationId xmlns:a16="http://schemas.microsoft.com/office/drawing/2014/main" xmlns="" id="{37C725A3-EB09-44DF-91EA-975ED1CB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75" y="711455"/>
            <a:ext cx="4103788" cy="307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8131EAF-1F02-4DE9-A7B0-5CFD9CF385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711455"/>
            <a:ext cx="4010526" cy="307784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EE65AD4-A3B3-4338-87FD-5EB333D596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1198" y="3865462"/>
            <a:ext cx="3950597" cy="29629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B2E4624-0C20-4E5F-B192-96BE8E3DD957}"/>
              </a:ext>
            </a:extLst>
          </p:cNvPr>
          <p:cNvSpPr txBox="1"/>
          <p:nvPr/>
        </p:nvSpPr>
        <p:spPr>
          <a:xfrm>
            <a:off x="0" y="4320642"/>
            <a:ext cx="4648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CBC average TAT 23 minutes</a:t>
            </a:r>
          </a:p>
          <a:p>
            <a:endParaRPr lang="en-US" dirty="0"/>
          </a:p>
          <a:p>
            <a:r>
              <a:rPr lang="en-US" dirty="0"/>
              <a:t>PT/PTT/INR average TAT 29 minutes</a:t>
            </a:r>
          </a:p>
          <a:p>
            <a:endParaRPr lang="en-US" dirty="0"/>
          </a:p>
          <a:p>
            <a:r>
              <a:rPr lang="en-US" dirty="0"/>
              <a:t>CHEM 7 average TAT 38 minutes</a:t>
            </a:r>
          </a:p>
        </p:txBody>
      </p:sp>
    </p:spTree>
    <p:extLst>
      <p:ext uri="{BB962C8B-B14F-4D97-AF65-F5344CB8AC3E}">
        <p14:creationId xmlns:p14="http://schemas.microsoft.com/office/powerpoint/2010/main" val="304960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FB678E3-F719-4B1C-91AA-FA922D9A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15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Door to needle (DTN)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B02E47-4148-4C33-A4FE-2B418DE71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-818147"/>
            <a:ext cx="10058400" cy="68125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Time it takes from patient arrival to alteplase administration</a:t>
            </a:r>
          </a:p>
          <a:p>
            <a:endParaRPr lang="en-US" dirty="0"/>
          </a:p>
          <a:p>
            <a:r>
              <a:rPr lang="en-US" dirty="0"/>
              <a:t>Administration time goals: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Regional and local &lt;= 30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American Heart Association &lt;= 45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Joint Commission &lt;= 60 minutes</a:t>
            </a:r>
          </a:p>
        </p:txBody>
      </p:sp>
    </p:spTree>
    <p:extLst>
      <p:ext uri="{BB962C8B-B14F-4D97-AF65-F5344CB8AC3E}">
        <p14:creationId xmlns:p14="http://schemas.microsoft.com/office/powerpoint/2010/main" val="24233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547</Words>
  <Application>Microsoft Office PowerPoint</Application>
  <PresentationFormat>Widescreen</PresentationFormat>
  <Paragraphs>88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Century Gothic</vt:lpstr>
      <vt:lpstr>Times New Roman</vt:lpstr>
      <vt:lpstr>Webdings</vt:lpstr>
      <vt:lpstr>Wingdings 3</vt:lpstr>
      <vt:lpstr>Slice</vt:lpstr>
      <vt:lpstr>Kaiser santa rosa primary stroke center</vt:lpstr>
      <vt:lpstr>You should know Signs and Symptoms of Stroke </vt:lpstr>
      <vt:lpstr>Stroke assessment</vt:lpstr>
      <vt:lpstr>PowerPoint Presentation</vt:lpstr>
      <vt:lpstr>Stroke alert process</vt:lpstr>
      <vt:lpstr>Why are labs important?</vt:lpstr>
      <vt:lpstr>Labs ordered</vt:lpstr>
      <vt:lpstr>Lab Stroke Alert TATs</vt:lpstr>
      <vt:lpstr>Door to needle (DTN) </vt:lpstr>
      <vt:lpstr>Door to Needle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Briana Deguara</dc:creator>
  <cp:lastModifiedBy>Gina S Crain</cp:lastModifiedBy>
  <cp:revision>9</cp:revision>
  <dcterms:created xsi:type="dcterms:W3CDTF">2019-12-10T16:22:49Z</dcterms:created>
  <dcterms:modified xsi:type="dcterms:W3CDTF">2019-12-10T21:01:43Z</dcterms:modified>
</cp:coreProperties>
</file>