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8" r:id="rId2"/>
    <p:sldId id="332" r:id="rId3"/>
    <p:sldId id="262" r:id="rId4"/>
    <p:sldId id="293" r:id="rId5"/>
    <p:sldId id="515" r:id="rId6"/>
    <p:sldId id="512" r:id="rId7"/>
    <p:sldId id="513" r:id="rId8"/>
    <p:sldId id="51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FE80B-103E-43E8-95AA-428B23500D4B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27E81-F255-44C0-98DC-FE4016755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15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78A96-17F4-40C9-9ECF-2704C3D5F3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1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xmlns="" id="{44EEB4E9-7D77-4F60-BCC0-FDB3FB9C28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xmlns="" id="{B885B859-797B-4AE5-9AF9-F3619E3D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xmlns="" id="{5CE45B21-775A-4EED-83C3-865C60099E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A264D263-D261-4669-B82F-541109F93346}" type="slidenum">
              <a:rPr lang="en-US" altLang="en-US" sz="1300" smtClean="0">
                <a:latin typeface="Arial" panose="020B0604020202020204" pitchFamily="34" charset="0"/>
              </a:rPr>
              <a:pPr/>
              <a:t>2</a:t>
            </a:fld>
            <a:endParaRPr lang="en-US" altLang="en-US" sz="13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318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BAF7E-BF94-4B16-B90D-23F43D7E2B1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9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5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5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458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71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8380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29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8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5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3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4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3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5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92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3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1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63932-B5E7-459C-B3CE-267A3C41027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21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142" y="124882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Kaiser </a:t>
            </a:r>
            <a:r>
              <a:rPr lang="en-US" dirty="0" smtClean="0"/>
              <a:t>Santa </a:t>
            </a:r>
            <a:r>
              <a:rPr lang="en-US" dirty="0"/>
              <a:t>R</a:t>
            </a:r>
            <a:r>
              <a:rPr lang="en-US" dirty="0" smtClean="0"/>
              <a:t>osa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Stroke </a:t>
            </a:r>
            <a:r>
              <a:rPr lang="en-US" dirty="0"/>
              <a:t>C</a:t>
            </a:r>
            <a:r>
              <a:rPr lang="en-US" dirty="0" smtClean="0"/>
              <a:t>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504" y="2447925"/>
            <a:ext cx="9111676" cy="295275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KP Primary Stroke Centers are accredited by The Joint Commission (TJC) and certified every 2 years.</a:t>
            </a:r>
          </a:p>
          <a:p>
            <a:endParaRPr lang="en-US" sz="2000" dirty="0"/>
          </a:p>
          <a:p>
            <a:r>
              <a:rPr lang="en-US" sz="2000" dirty="0"/>
              <a:t>The Stroke Program Committee, the Medical Director of Neurology and the Stroke Coordinator oversee our Primary Stroke Certification.</a:t>
            </a:r>
          </a:p>
          <a:p>
            <a:endParaRPr lang="en-US" sz="2000" dirty="0"/>
          </a:p>
          <a:p>
            <a:r>
              <a:rPr lang="en-US" sz="2000" dirty="0"/>
              <a:t>Awards for excellent patient care are given through the American Heart Association (AHA) and the American Stroke Association (ASA)</a:t>
            </a:r>
          </a:p>
          <a:p>
            <a:pPr marL="0" indent="0">
              <a:buNone/>
            </a:pPr>
            <a:r>
              <a:rPr lang="en-US" sz="2000" dirty="0"/>
              <a:t>	“Get With The Guidelines” program.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xmlns="" id="{91F4B00D-00CA-4A88-8442-78B08238B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" y="108339"/>
            <a:ext cx="9889957" cy="15070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200" dirty="0"/>
              <a:t>You should know Signs and Symptoms of Stroke</a:t>
            </a:r>
            <a:br>
              <a:rPr lang="en-US" altLang="en-US" sz="3200" dirty="0"/>
            </a:br>
            <a:endParaRPr lang="en-US" altLang="en-US" sz="3200" dirty="0">
              <a:latin typeface="+mn-lt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xmlns="" id="{04BA4758-47CF-4127-BDE8-482B36147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521" y="1750595"/>
            <a:ext cx="9966158" cy="446371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1200"/>
              </a:spcBef>
              <a:buClr>
                <a:srgbClr val="002060"/>
              </a:buClr>
              <a:buNone/>
            </a:pPr>
            <a:r>
              <a:rPr lang="en-US" altLang="en-US" sz="2900" dirty="0"/>
              <a:t>Patients, family members, visitors or co-workers could have a stroke at anytime</a:t>
            </a:r>
          </a:p>
          <a:p>
            <a:pPr marL="0" indent="0" algn="ctr">
              <a:spcBef>
                <a:spcPts val="1200"/>
              </a:spcBef>
              <a:buClr>
                <a:srgbClr val="002060"/>
              </a:buClr>
              <a:buNone/>
            </a:pPr>
            <a:endParaRPr lang="en-US" altLang="en-US" sz="2400" dirty="0"/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Numbness or weakness of the face, arm or leg on one side of the body 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Difficulty speaking or understanding language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Dizziness, loss of balance, or loss in coordination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Loss of, blurred or double vision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Sudden and severe headache with no apparent cause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endParaRPr lang="en-US" altLang="en-US" sz="30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None/>
            </a:pPr>
            <a:r>
              <a:rPr lang="en-US" altLang="en-US" sz="3000" dirty="0">
                <a:solidFill>
                  <a:schemeClr val="bg1"/>
                </a:solidFill>
              </a:rPr>
              <a:t>If you suspect someone is having a stroke, call for help right away. 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None/>
            </a:pPr>
            <a:r>
              <a:rPr lang="en-US" altLang="en-US" sz="3000" dirty="0">
                <a:solidFill>
                  <a:schemeClr val="bg1"/>
                </a:solidFill>
              </a:rPr>
              <a:t>Every second counts!</a:t>
            </a:r>
          </a:p>
        </p:txBody>
      </p:sp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xmlns="" id="{0524B904-6864-4F6A-897B-94C33188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096000" y="6619875"/>
            <a:ext cx="1676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110000"/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120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80000"/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3C4F7C6-078E-46DA-A892-72BD7F426310}" type="slidenum">
              <a:rPr lang="en-US" altLang="en-US" sz="1400"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63" y="257381"/>
            <a:ext cx="8761413" cy="706964"/>
          </a:xfrm>
        </p:spPr>
        <p:txBody>
          <a:bodyPr/>
          <a:lstStyle/>
          <a:p>
            <a:pPr algn="ctr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Stroke assessment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2B55E1AC-5973-44A0-9F19-BEEFF740C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45754" y="1892969"/>
            <a:ext cx="5718973" cy="315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8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80F45E-1A13-4503-B3DA-9EF1B84FAF12}"/>
              </a:ext>
            </a:extLst>
          </p:cNvPr>
          <p:cNvSpPr/>
          <p:nvPr/>
        </p:nvSpPr>
        <p:spPr>
          <a:xfrm>
            <a:off x="256674" y="759923"/>
            <a:ext cx="1067601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C00000"/>
                </a:solidFill>
              </a:rPr>
              <a:t>B: Balance-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The severe, sudden onset of balance problems and ataxia (a lack of </a:t>
            </a:r>
            <a:r>
              <a:rPr lang="en-US" altLang="en-US" dirty="0" smtClean="0"/>
              <a:t>voluntary</a:t>
            </a:r>
          </a:p>
          <a:p>
            <a:r>
              <a:rPr lang="en-US" altLang="en-US" dirty="0" smtClean="0"/>
              <a:t>    muscle </a:t>
            </a:r>
            <a:r>
              <a:rPr lang="en-US" altLang="en-US" dirty="0"/>
              <a:t>movement) may indicate a stroke.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E: Eyes and Vision-</a:t>
            </a:r>
            <a:r>
              <a:rPr lang="en-US" altLang="en-US" dirty="0"/>
              <a:t> Unusual trouble with sight in one or both eyes is a warning sign </a:t>
            </a:r>
            <a:r>
              <a:rPr lang="en-US" altLang="en-US" dirty="0" smtClean="0"/>
              <a:t>that</a:t>
            </a:r>
          </a:p>
          <a:p>
            <a:r>
              <a:rPr lang="en-US" altLang="en-US" dirty="0"/>
              <a:t> </a:t>
            </a:r>
            <a:r>
              <a:rPr lang="en-US" altLang="en-US" dirty="0" smtClean="0"/>
              <a:t>  </a:t>
            </a:r>
            <a:r>
              <a:rPr lang="en-US" altLang="en-US" dirty="0" smtClean="0"/>
              <a:t> </a:t>
            </a:r>
            <a:r>
              <a:rPr lang="en-US" altLang="en-US" dirty="0"/>
              <a:t>someone may be having a stroke.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F: Face Drooping-</a:t>
            </a:r>
            <a:r>
              <a:rPr lang="en-US" altLang="en-US" dirty="0"/>
              <a:t> Face numbness or tingling. Ask to smile and check to see if their face is </a:t>
            </a:r>
            <a:endParaRPr lang="en-US" altLang="en-US" dirty="0" smtClean="0"/>
          </a:p>
          <a:p>
            <a:r>
              <a:rPr lang="en-US" altLang="en-US" dirty="0"/>
              <a:t> </a:t>
            </a:r>
            <a:r>
              <a:rPr lang="en-US" altLang="en-US" dirty="0" smtClean="0"/>
              <a:t>   </a:t>
            </a:r>
            <a:r>
              <a:rPr lang="en-US" altLang="en-US" dirty="0" smtClean="0"/>
              <a:t>crooked </a:t>
            </a:r>
            <a:r>
              <a:rPr lang="en-US" altLang="en-US" dirty="0"/>
              <a:t>or uneven.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A: Arm Weakness or Leg Numbness-</a:t>
            </a:r>
            <a:r>
              <a:rPr lang="en-US" altLang="en-US" dirty="0"/>
              <a:t> Similar to the face drooping warning sign, </a:t>
            </a:r>
            <a:r>
              <a:rPr lang="en-US" altLang="en-US" dirty="0" smtClean="0"/>
              <a:t>someone</a:t>
            </a:r>
          </a:p>
          <a:p>
            <a:r>
              <a:rPr lang="en-US" altLang="en-US" dirty="0"/>
              <a:t> </a:t>
            </a:r>
            <a:r>
              <a:rPr lang="en-US" altLang="en-US" dirty="0" smtClean="0"/>
              <a:t>   e</a:t>
            </a:r>
            <a:r>
              <a:rPr lang="en-US" altLang="en-US" dirty="0" smtClean="0"/>
              <a:t>xperiencing </a:t>
            </a:r>
            <a:r>
              <a:rPr lang="en-US" altLang="en-US" dirty="0"/>
              <a:t>a stroke may feel weak or numb on one side of the body. Sudden onset of </a:t>
            </a:r>
            <a:r>
              <a:rPr lang="en-US" altLang="en-US" dirty="0" smtClean="0"/>
              <a:t>  </a:t>
            </a:r>
          </a:p>
          <a:p>
            <a:r>
              <a:rPr lang="en-US" altLang="en-US" dirty="0"/>
              <a:t> </a:t>
            </a:r>
            <a:r>
              <a:rPr lang="en-US" altLang="en-US" dirty="0" smtClean="0"/>
              <a:t>   </a:t>
            </a:r>
            <a:r>
              <a:rPr lang="en-US" altLang="en-US" dirty="0" smtClean="0"/>
              <a:t>neurological </a:t>
            </a:r>
            <a:r>
              <a:rPr lang="en-US" altLang="en-US" dirty="0"/>
              <a:t>deficits, especially weakness, numbness, or tingling of extremities is a </a:t>
            </a:r>
            <a:r>
              <a:rPr lang="en-US" altLang="en-US" dirty="0" smtClean="0"/>
              <a:t>clear</a:t>
            </a:r>
          </a:p>
          <a:p>
            <a:r>
              <a:rPr lang="en-US" altLang="en-US" dirty="0"/>
              <a:t> </a:t>
            </a:r>
            <a:r>
              <a:rPr lang="en-US" altLang="en-US" dirty="0" smtClean="0"/>
              <a:t>  </a:t>
            </a:r>
            <a:r>
              <a:rPr lang="en-US" altLang="en-US" dirty="0" smtClean="0"/>
              <a:t> </a:t>
            </a:r>
            <a:r>
              <a:rPr lang="en-US" altLang="en-US" dirty="0"/>
              <a:t>warning sign of stroke.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S: Speech Difficulty-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If the person you are with is having trouble getting their words out or </a:t>
            </a:r>
            <a:endParaRPr lang="en-US" altLang="en-US" dirty="0" smtClean="0"/>
          </a:p>
          <a:p>
            <a:r>
              <a:rPr lang="en-US" altLang="en-US" dirty="0"/>
              <a:t> </a:t>
            </a:r>
            <a:r>
              <a:rPr lang="en-US" altLang="en-US" dirty="0" smtClean="0"/>
              <a:t>   </a:t>
            </a:r>
            <a:r>
              <a:rPr lang="en-US" altLang="en-US" dirty="0" smtClean="0"/>
              <a:t>understanding </a:t>
            </a:r>
            <a:r>
              <a:rPr lang="en-US" altLang="en-US" dirty="0"/>
              <a:t>your words, it could indicate the start of a stroke. Speech may be garbled </a:t>
            </a:r>
            <a:endParaRPr lang="en-US" altLang="en-US" dirty="0" smtClean="0"/>
          </a:p>
          <a:p>
            <a:r>
              <a:rPr lang="en-US" altLang="en-US" dirty="0"/>
              <a:t> </a:t>
            </a:r>
            <a:r>
              <a:rPr lang="en-US" altLang="en-US" dirty="0" smtClean="0"/>
              <a:t>   </a:t>
            </a:r>
            <a:r>
              <a:rPr lang="en-US" altLang="en-US" dirty="0" smtClean="0"/>
              <a:t>or </a:t>
            </a:r>
            <a:r>
              <a:rPr lang="en-US" altLang="en-US" dirty="0"/>
              <a:t>slurred.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T: Time to Call-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Even if symptoms appear temporarily, be sure to call for a Nurse Response immediately and pay attention to the clock.  You’ll need to know the time the symptoms first appeared. There is a very narrow window of time to treat stroke. The longer one waits, the more limited the options to treat become. Damage to the brain also increases.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A4B2A97-C3D0-4BEC-B315-C6FEEDF426C4}"/>
              </a:ext>
            </a:extLst>
          </p:cNvPr>
          <p:cNvSpPr/>
          <p:nvPr/>
        </p:nvSpPr>
        <p:spPr>
          <a:xfrm>
            <a:off x="8389127" y="6642556"/>
            <a:ext cx="38860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>
                <a:solidFill>
                  <a:srgbClr val="0078B3"/>
                </a:solidFill>
              </a:rPr>
              <a:t>https://promedicahealthconnect.org/general-health/is-it-a-stroke-be-fast/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152741DD-3ED1-4557-A0A8-16BD17C43974}"/>
              </a:ext>
            </a:extLst>
          </p:cNvPr>
          <p:cNvSpPr txBox="1">
            <a:spLocks noChangeArrowheads="1"/>
          </p:cNvSpPr>
          <p:nvPr/>
        </p:nvSpPr>
        <p:spPr>
          <a:xfrm>
            <a:off x="633663" y="100318"/>
            <a:ext cx="8534400" cy="150706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n-US" dirty="0"/>
              <a:t>What does befast mean?</a:t>
            </a:r>
          </a:p>
        </p:txBody>
      </p:sp>
    </p:spTree>
    <p:extLst>
      <p:ext uri="{BB962C8B-B14F-4D97-AF65-F5344CB8AC3E}">
        <p14:creationId xmlns:p14="http://schemas.microsoft.com/office/powerpoint/2010/main" val="262114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F9D97D-D409-448E-9898-A71BF1225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00178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Stroke </a:t>
            </a:r>
            <a:r>
              <a:rPr lang="en-US" dirty="0" smtClean="0"/>
              <a:t>Alert </a:t>
            </a:r>
            <a:r>
              <a:rPr lang="en-US" dirty="0"/>
              <a:t>P</a:t>
            </a:r>
            <a:r>
              <a:rPr lang="en-US" dirty="0" smtClean="0"/>
              <a:t>rocess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1D089F19-4EEC-497A-BF33-672FD696B7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042" y="1739372"/>
            <a:ext cx="8596312" cy="364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2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244972-87ED-4E8E-9804-B82406CE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1956" y="525379"/>
            <a:ext cx="10058400" cy="870284"/>
          </a:xfrm>
        </p:spPr>
        <p:txBody>
          <a:bodyPr/>
          <a:lstStyle/>
          <a:p>
            <a:pPr algn="ctr"/>
            <a:r>
              <a:rPr lang="en-US" dirty="0"/>
              <a:t>Why are labs important?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BDD0CA-F570-40D5-ACD1-2B1750386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708484"/>
            <a:ext cx="8700420" cy="18796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Lab results help to determine if a patient who is having an Ischemic Stroke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(</a:t>
            </a:r>
            <a:r>
              <a:rPr lang="en-US" dirty="0"/>
              <a:t>stroke caused by a clot) can receive alteplase (clot dissolving medication)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Alteplase administration improves the stroke patient’s outcome</a:t>
            </a:r>
          </a:p>
        </p:txBody>
      </p:sp>
    </p:spTree>
    <p:extLst>
      <p:ext uri="{BB962C8B-B14F-4D97-AF65-F5344CB8AC3E}">
        <p14:creationId xmlns:p14="http://schemas.microsoft.com/office/powerpoint/2010/main" val="353435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51197-3A43-4870-8620-DE4340EE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98621"/>
          </a:xfrm>
        </p:spPr>
        <p:txBody>
          <a:bodyPr/>
          <a:lstStyle/>
          <a:p>
            <a:pPr algn="ctr"/>
            <a:r>
              <a:rPr lang="en-US" dirty="0"/>
              <a:t>Labs ordered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1804DE-2E23-41DC-B7F5-4E0D9A5EC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524000"/>
            <a:ext cx="11331325" cy="4470400"/>
          </a:xfrm>
        </p:spPr>
        <p:txBody>
          <a:bodyPr>
            <a:normAutofit/>
          </a:bodyPr>
          <a:lstStyle/>
          <a:p>
            <a:r>
              <a:rPr lang="en-US" dirty="0"/>
              <a:t>Standard labs ordered: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CBC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PT/PTT/INR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CHEM 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Might also order: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Troponin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Goal for lab turn around times (TATs) are from patient arrival </a:t>
            </a:r>
          </a:p>
          <a:p>
            <a:r>
              <a:rPr lang="en-US" sz="2400" dirty="0"/>
              <a:t>to lab resulted in &lt;= 45 minutes</a:t>
            </a:r>
          </a:p>
        </p:txBody>
      </p:sp>
    </p:spTree>
    <p:extLst>
      <p:ext uri="{BB962C8B-B14F-4D97-AF65-F5344CB8AC3E}">
        <p14:creationId xmlns:p14="http://schemas.microsoft.com/office/powerpoint/2010/main" val="135619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FB678E3-F719-4B1C-91AA-FA922D9A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815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Door to needle (DTN)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CB02E47-4148-4C33-A4FE-2B418DE71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-818147"/>
            <a:ext cx="10058400" cy="68125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Time it takes from patient arrival to alteplase administration</a:t>
            </a:r>
          </a:p>
          <a:p>
            <a:endParaRPr lang="en-US" dirty="0"/>
          </a:p>
          <a:p>
            <a:r>
              <a:rPr lang="en-US" dirty="0"/>
              <a:t>Administration time goals: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Regional and local &lt;= 30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American Heart Association &lt;= 45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Joint Commission &lt;= 60 minutes</a:t>
            </a:r>
          </a:p>
        </p:txBody>
      </p:sp>
    </p:spTree>
    <p:extLst>
      <p:ext uri="{BB962C8B-B14F-4D97-AF65-F5344CB8AC3E}">
        <p14:creationId xmlns:p14="http://schemas.microsoft.com/office/powerpoint/2010/main" val="24233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488</Words>
  <Application>Microsoft Office PowerPoint</Application>
  <PresentationFormat>Widescreen</PresentationFormat>
  <Paragraphs>68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Times New Roman</vt:lpstr>
      <vt:lpstr>Trebuchet MS</vt:lpstr>
      <vt:lpstr>Wingdings 3</vt:lpstr>
      <vt:lpstr>Facet</vt:lpstr>
      <vt:lpstr>Kaiser Santa Rosa Stroke Center</vt:lpstr>
      <vt:lpstr>You should know Signs and Symptoms of Stroke </vt:lpstr>
      <vt:lpstr>Stroke assessment</vt:lpstr>
      <vt:lpstr>PowerPoint Presentation</vt:lpstr>
      <vt:lpstr>Stroke Alert Process</vt:lpstr>
      <vt:lpstr>Why are labs important?</vt:lpstr>
      <vt:lpstr>Labs ordered</vt:lpstr>
      <vt:lpstr>Door to needle (DTN)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Briana Deguara</dc:creator>
  <cp:lastModifiedBy>Gina S Crain</cp:lastModifiedBy>
  <cp:revision>11</cp:revision>
  <dcterms:created xsi:type="dcterms:W3CDTF">2019-12-10T16:22:49Z</dcterms:created>
  <dcterms:modified xsi:type="dcterms:W3CDTF">2021-12-09T18:46:36Z</dcterms:modified>
</cp:coreProperties>
</file>