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3" r:id="rId1"/>
  </p:sldMasterIdLst>
  <p:notesMasterIdLst>
    <p:notesMasterId r:id="rId11"/>
  </p:notesMasterIdLst>
  <p:sldIdLst>
    <p:sldId id="258" r:id="rId2"/>
    <p:sldId id="332" r:id="rId3"/>
    <p:sldId id="262" r:id="rId4"/>
    <p:sldId id="293" r:id="rId5"/>
    <p:sldId id="515" r:id="rId6"/>
    <p:sldId id="512" r:id="rId7"/>
    <p:sldId id="513" r:id="rId8"/>
    <p:sldId id="514" r:id="rId9"/>
    <p:sldId id="51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44" y="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0FE80B-103E-43E8-95AA-428B23500D4B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27E81-F255-44C0-98DC-FE4016755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115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478A96-17F4-40C9-9ECF-2704C3D5F3B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316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="" xmlns:a16="http://schemas.microsoft.com/office/drawing/2014/main" id="{44EEB4E9-7D77-4F60-BCC0-FDB3FB9C28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="" xmlns:a16="http://schemas.microsoft.com/office/drawing/2014/main" id="{B885B859-797B-4AE5-9AF9-F3619E3D9B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="" xmlns:a16="http://schemas.microsoft.com/office/drawing/2014/main" id="{5CE45B21-775A-4EED-83C3-865C60099EE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9pPr>
          </a:lstStyle>
          <a:p>
            <a:fld id="{A264D263-D261-4669-B82F-541109F93346}" type="slidenum">
              <a:rPr lang="en-US" altLang="en-US" sz="1300" smtClean="0">
                <a:latin typeface="Arial" panose="020B0604020202020204" pitchFamily="34" charset="0"/>
              </a:rPr>
              <a:pPr/>
              <a:t>2</a:t>
            </a:fld>
            <a:endParaRPr lang="en-US" altLang="en-US" sz="13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3185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6BAF7E-BF94-4B16-B90D-23F43D7E2B1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498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3932-B5E7-459C-B3CE-267A3C41027D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6411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3932-B5E7-459C-B3CE-267A3C41027D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145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3932-B5E7-459C-B3CE-267A3C41027D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906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3932-B5E7-459C-B3CE-267A3C41027D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038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3932-B5E7-459C-B3CE-267A3C41027D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192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3932-B5E7-459C-B3CE-267A3C41027D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6997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3932-B5E7-459C-B3CE-267A3C41027D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3303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3932-B5E7-459C-B3CE-267A3C41027D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0194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3932-B5E7-459C-B3CE-267A3C41027D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840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3932-B5E7-459C-B3CE-267A3C41027D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81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6663932-B5E7-459C-B3CE-267A3C41027D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9141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3932-B5E7-459C-B3CE-267A3C41027D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299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6663932-B5E7-459C-B3CE-267A3C41027D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6A1B24F-4474-48F4-90CA-53F2DFBBED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5296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  <p:sldLayoutId id="2147483835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2142" y="124882"/>
            <a:ext cx="8534400" cy="1507067"/>
          </a:xfrm>
        </p:spPr>
        <p:txBody>
          <a:bodyPr/>
          <a:lstStyle/>
          <a:p>
            <a:pPr algn="ctr"/>
            <a:r>
              <a:rPr lang="en-US" dirty="0"/>
              <a:t>Kaiser </a:t>
            </a:r>
            <a:r>
              <a:rPr lang="en-US" dirty="0" smtClean="0"/>
              <a:t>Santa </a:t>
            </a:r>
            <a:r>
              <a:rPr lang="en-US" dirty="0"/>
              <a:t>R</a:t>
            </a:r>
            <a:r>
              <a:rPr lang="en-US" dirty="0" smtClean="0"/>
              <a:t>osa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Stroke </a:t>
            </a:r>
            <a:r>
              <a:rPr lang="en-US" dirty="0"/>
              <a:t>C</a:t>
            </a:r>
            <a:r>
              <a:rPr lang="en-US" dirty="0" smtClean="0"/>
              <a:t>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3504" y="2447925"/>
            <a:ext cx="9111676" cy="2952750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/>
              <a:t>KP Primary Stroke Centers are accredited by The Joint Commission (TJC) and certified every 2 years.</a:t>
            </a:r>
          </a:p>
          <a:p>
            <a:endParaRPr lang="en-US" sz="2000" dirty="0"/>
          </a:p>
          <a:p>
            <a:r>
              <a:rPr lang="en-US" sz="2000" dirty="0"/>
              <a:t>The Stroke Program Committee, the Medical Director of Neurology and the Stroke Coordinator oversee our Primary Stroke Certification.</a:t>
            </a:r>
          </a:p>
          <a:p>
            <a:endParaRPr lang="en-US" sz="2000" dirty="0"/>
          </a:p>
          <a:p>
            <a:r>
              <a:rPr lang="en-US" sz="2000" dirty="0"/>
              <a:t>Awards for excellent patient care are given through the American Heart Association (AHA) and the American Stroke Association (ASA)</a:t>
            </a:r>
          </a:p>
          <a:p>
            <a:pPr marL="0" indent="0">
              <a:buNone/>
            </a:pPr>
            <a:r>
              <a:rPr lang="en-US" sz="2000" dirty="0"/>
              <a:t>	“Get With The Guidelines” program.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56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>
            <a:extLst>
              <a:ext uri="{FF2B5EF4-FFF2-40B4-BE49-F238E27FC236}">
                <a16:creationId xmlns="" xmlns:a16="http://schemas.microsoft.com/office/drawing/2014/main" id="{91F4B00D-00CA-4A88-8442-78B08238BD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4876" y="64670"/>
            <a:ext cx="9889957" cy="15070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3200" dirty="0"/>
              <a:t>You should know Signs and Symptoms of Stroke</a:t>
            </a:r>
            <a:br>
              <a:rPr lang="en-US" altLang="en-US" sz="3200" dirty="0"/>
            </a:br>
            <a:endParaRPr lang="en-US" altLang="en-US" sz="3200" dirty="0">
              <a:latin typeface="+mn-lt"/>
            </a:endParaRPr>
          </a:p>
        </p:txBody>
      </p:sp>
      <p:sp>
        <p:nvSpPr>
          <p:cNvPr id="10244" name="Rectangle 3">
            <a:extLst>
              <a:ext uri="{FF2B5EF4-FFF2-40B4-BE49-F238E27FC236}">
                <a16:creationId xmlns="" xmlns:a16="http://schemas.microsoft.com/office/drawing/2014/main" id="{04BA4758-47CF-4127-BDE8-482B361472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95375" y="2083970"/>
            <a:ext cx="9088354" cy="4463715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spcBef>
                <a:spcPts val="1200"/>
              </a:spcBef>
              <a:buClr>
                <a:srgbClr val="002060"/>
              </a:buClr>
              <a:buNone/>
            </a:pPr>
            <a:r>
              <a:rPr lang="en-US" altLang="en-US" sz="2900" dirty="0"/>
              <a:t>Patients, family members, visitors or co-workers could have a stroke at anytime</a:t>
            </a:r>
          </a:p>
          <a:p>
            <a:pPr marL="0" indent="0" algn="ctr">
              <a:spcBef>
                <a:spcPts val="1200"/>
              </a:spcBef>
              <a:buClr>
                <a:srgbClr val="002060"/>
              </a:buClr>
              <a:buNone/>
            </a:pPr>
            <a:endParaRPr lang="en-US" altLang="en-US" sz="2400" dirty="0"/>
          </a:p>
          <a:p>
            <a:pPr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Tx/>
              <a:buChar char="•"/>
            </a:pPr>
            <a:r>
              <a:rPr lang="en-US" altLang="en-US" sz="2400" dirty="0"/>
              <a:t>Numbness or weakness of the face, arm or leg on one side of the body  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Tx/>
              <a:buChar char="•"/>
            </a:pPr>
            <a:r>
              <a:rPr lang="en-US" altLang="en-US" sz="2400" dirty="0"/>
              <a:t>Difficulty speaking or understanding language 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Tx/>
              <a:buChar char="•"/>
            </a:pPr>
            <a:r>
              <a:rPr lang="en-US" altLang="en-US" sz="2400" dirty="0"/>
              <a:t>Dizziness, loss of balance, or loss in coordination 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Tx/>
              <a:buChar char="•"/>
            </a:pPr>
            <a:r>
              <a:rPr lang="en-US" altLang="en-US" sz="2400" dirty="0"/>
              <a:t>Loss of, blurred or double vision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Tx/>
              <a:buChar char="•"/>
            </a:pPr>
            <a:r>
              <a:rPr lang="en-US" altLang="en-US" sz="2400" dirty="0"/>
              <a:t>Sudden and severe headache with no apparent cause</a:t>
            </a:r>
          </a:p>
          <a:p>
            <a:pPr algn="ctr"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FontTx/>
              <a:buChar char="•"/>
            </a:pPr>
            <a:endParaRPr lang="en-US" altLang="en-US" sz="3000" dirty="0">
              <a:solidFill>
                <a:schemeClr val="bg1"/>
              </a:solidFill>
            </a:endParaRPr>
          </a:p>
          <a:p>
            <a:pPr marL="0" indent="0" algn="ctr"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None/>
            </a:pPr>
            <a:r>
              <a:rPr lang="en-US" altLang="en-US" sz="3000" dirty="0">
                <a:solidFill>
                  <a:schemeClr val="bg1"/>
                </a:solidFill>
              </a:rPr>
              <a:t>If you suspect someone is having a stroke, call for help right away. </a:t>
            </a:r>
          </a:p>
          <a:p>
            <a:pPr marL="0" indent="0" algn="ctr">
              <a:spcBef>
                <a:spcPts val="1200"/>
              </a:spcBef>
              <a:spcAft>
                <a:spcPts val="600"/>
              </a:spcAft>
              <a:buClr>
                <a:srgbClr val="002060"/>
              </a:buClr>
              <a:buNone/>
            </a:pPr>
            <a:r>
              <a:rPr lang="en-US" altLang="en-US" sz="3000" dirty="0">
                <a:solidFill>
                  <a:schemeClr val="bg1"/>
                </a:solidFill>
              </a:rPr>
              <a:t>Every second counts!</a:t>
            </a:r>
          </a:p>
        </p:txBody>
      </p:sp>
      <p:sp>
        <p:nvSpPr>
          <p:cNvPr id="10242" name="Slide Number Placeholder 4">
            <a:extLst>
              <a:ext uri="{FF2B5EF4-FFF2-40B4-BE49-F238E27FC236}">
                <a16:creationId xmlns="" xmlns:a16="http://schemas.microsoft.com/office/drawing/2014/main" id="{0524B904-6864-4F6A-897B-94C331881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096000" y="6619875"/>
            <a:ext cx="16764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5000"/>
              </a:lnSpc>
              <a:spcBef>
                <a:spcPct val="35000"/>
              </a:spcBef>
              <a:buClr>
                <a:srgbClr val="92CCF0"/>
              </a:buClr>
              <a:buSzPct val="110000"/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>
              <a:lnSpc>
                <a:spcPct val="95000"/>
              </a:lnSpc>
              <a:spcBef>
                <a:spcPct val="35000"/>
              </a:spcBef>
              <a:buClr>
                <a:srgbClr val="92CCF0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buClr>
                <a:srgbClr val="92CCF0"/>
              </a:buClr>
              <a:buSzPct val="120000"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95000"/>
              </a:lnSpc>
              <a:spcBef>
                <a:spcPct val="35000"/>
              </a:spcBef>
              <a:buClr>
                <a:srgbClr val="92CCF0"/>
              </a:buClr>
              <a:buSzPct val="80000"/>
              <a:buFont typeface="Courier New" panose="02070309020205020404" pitchFamily="49" charset="0"/>
              <a:buChar char="o"/>
              <a:defRPr sz="1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ct val="35000"/>
              </a:spcBef>
              <a:buClr>
                <a:srgbClr val="92CCF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92CCF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92CCF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92CCF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ct val="35000"/>
              </a:spcBef>
              <a:spcAft>
                <a:spcPct val="0"/>
              </a:spcAft>
              <a:buClr>
                <a:srgbClr val="92CCF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23C4F7C6-078E-46DA-A892-72BD7F426310}" type="slidenum">
              <a:rPr lang="en-US" altLang="en-US" sz="1400">
                <a:cs typeface="Arial" panose="020B0604020202020204" pitchFamily="34" charset="0"/>
              </a:rPr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 dirty="0"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6938" y="409781"/>
            <a:ext cx="8761413" cy="70696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Stroke assessment</a:t>
            </a:r>
            <a:endParaRPr 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="" xmlns:a16="http://schemas.microsoft.com/office/drawing/2014/main" id="{2B55E1AC-5973-44A0-9F19-BEEFF740C4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829082" y="2273969"/>
            <a:ext cx="5718973" cy="3152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486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C180F45E-1A13-4503-B3DA-9EF1B84FAF12}"/>
              </a:ext>
            </a:extLst>
          </p:cNvPr>
          <p:cNvSpPr/>
          <p:nvPr/>
        </p:nvSpPr>
        <p:spPr>
          <a:xfrm>
            <a:off x="633663" y="768162"/>
            <a:ext cx="11125701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b="1" dirty="0">
                <a:solidFill>
                  <a:srgbClr val="C00000"/>
                </a:solidFill>
              </a:rPr>
              <a:t>B</a:t>
            </a:r>
            <a:r>
              <a:rPr lang="en-US" altLang="en-US" sz="1700" b="1" dirty="0">
                <a:solidFill>
                  <a:srgbClr val="C00000"/>
                </a:solidFill>
              </a:rPr>
              <a:t>: Balance-</a:t>
            </a:r>
            <a:r>
              <a:rPr lang="en-US" altLang="en-US" sz="1700" dirty="0">
                <a:solidFill>
                  <a:srgbClr val="C00000"/>
                </a:solidFill>
              </a:rPr>
              <a:t> </a:t>
            </a:r>
            <a:r>
              <a:rPr lang="en-US" altLang="en-US" sz="1700" dirty="0"/>
              <a:t>The severe, sudden onset of balance problems and ataxia (a lack of </a:t>
            </a:r>
            <a:r>
              <a:rPr lang="en-US" altLang="en-US" sz="1700" dirty="0" smtClean="0"/>
              <a:t>voluntary</a:t>
            </a:r>
          </a:p>
          <a:p>
            <a:r>
              <a:rPr lang="en-US" altLang="en-US" sz="1700" dirty="0" smtClean="0"/>
              <a:t>    muscle </a:t>
            </a:r>
            <a:r>
              <a:rPr lang="en-US" altLang="en-US" sz="1700" dirty="0"/>
              <a:t>movement) may indicate a stroke</a:t>
            </a:r>
            <a:r>
              <a:rPr lang="en-US" altLang="en-US" sz="1700" dirty="0" smtClean="0"/>
              <a:t>.</a:t>
            </a:r>
          </a:p>
          <a:p>
            <a:endParaRPr lang="en-US" altLang="en-US" sz="1700" dirty="0"/>
          </a:p>
          <a:p>
            <a:r>
              <a:rPr lang="en-US" altLang="en-US" sz="1700" b="1" dirty="0">
                <a:solidFill>
                  <a:srgbClr val="C00000"/>
                </a:solidFill>
              </a:rPr>
              <a:t>E: Eyes and Vision-</a:t>
            </a:r>
            <a:r>
              <a:rPr lang="en-US" altLang="en-US" sz="1700" dirty="0"/>
              <a:t> Unusual trouble with sight in one or both eyes is a warning sign </a:t>
            </a:r>
            <a:r>
              <a:rPr lang="en-US" altLang="en-US" sz="1700" dirty="0" smtClean="0"/>
              <a:t>that</a:t>
            </a:r>
          </a:p>
          <a:p>
            <a:r>
              <a:rPr lang="en-US" altLang="en-US" sz="1700" dirty="0"/>
              <a:t> </a:t>
            </a:r>
            <a:r>
              <a:rPr lang="en-US" altLang="en-US" sz="1700" dirty="0" smtClean="0"/>
              <a:t>   </a:t>
            </a:r>
            <a:r>
              <a:rPr lang="en-US" altLang="en-US" sz="1700" dirty="0"/>
              <a:t>someone may be having a stroke.</a:t>
            </a:r>
          </a:p>
          <a:p>
            <a:endParaRPr lang="en-US" altLang="en-US" sz="1700" dirty="0"/>
          </a:p>
          <a:p>
            <a:r>
              <a:rPr lang="en-US" altLang="en-US" sz="1700" b="1" dirty="0">
                <a:solidFill>
                  <a:srgbClr val="C00000"/>
                </a:solidFill>
              </a:rPr>
              <a:t>F: Face Drooping-</a:t>
            </a:r>
            <a:r>
              <a:rPr lang="en-US" altLang="en-US" sz="1700" dirty="0"/>
              <a:t> Face numbness or tingling. Ask to smile and check to see if their face is </a:t>
            </a:r>
            <a:endParaRPr lang="en-US" altLang="en-US" sz="1700" dirty="0" smtClean="0"/>
          </a:p>
          <a:p>
            <a:r>
              <a:rPr lang="en-US" altLang="en-US" sz="1700" dirty="0"/>
              <a:t> </a:t>
            </a:r>
            <a:r>
              <a:rPr lang="en-US" altLang="en-US" sz="1700" dirty="0" smtClean="0"/>
              <a:t>   crooked </a:t>
            </a:r>
            <a:r>
              <a:rPr lang="en-US" altLang="en-US" sz="1700" dirty="0"/>
              <a:t>or uneven.</a:t>
            </a:r>
          </a:p>
          <a:p>
            <a:endParaRPr lang="en-US" altLang="en-US" sz="1700" dirty="0"/>
          </a:p>
          <a:p>
            <a:r>
              <a:rPr lang="en-US" altLang="en-US" sz="1700" b="1" dirty="0">
                <a:solidFill>
                  <a:srgbClr val="C00000"/>
                </a:solidFill>
              </a:rPr>
              <a:t>A: Arm Weakness or Leg Numbness-</a:t>
            </a:r>
            <a:r>
              <a:rPr lang="en-US" altLang="en-US" sz="1700" dirty="0"/>
              <a:t> Similar to the face drooping warning sign, </a:t>
            </a:r>
            <a:r>
              <a:rPr lang="en-US" altLang="en-US" sz="1700" dirty="0" smtClean="0"/>
              <a:t>someone</a:t>
            </a:r>
          </a:p>
          <a:p>
            <a:r>
              <a:rPr lang="en-US" altLang="en-US" sz="1700" dirty="0"/>
              <a:t> </a:t>
            </a:r>
            <a:r>
              <a:rPr lang="en-US" altLang="en-US" sz="1700" dirty="0" smtClean="0"/>
              <a:t>   experiencing </a:t>
            </a:r>
            <a:r>
              <a:rPr lang="en-US" altLang="en-US" sz="1700" dirty="0"/>
              <a:t>a stroke may feel weak or numb on one side of the body. Sudden onset of </a:t>
            </a:r>
            <a:r>
              <a:rPr lang="en-US" altLang="en-US" sz="1700" dirty="0" smtClean="0"/>
              <a:t>  </a:t>
            </a:r>
          </a:p>
          <a:p>
            <a:r>
              <a:rPr lang="en-US" altLang="en-US" sz="1700" dirty="0"/>
              <a:t> </a:t>
            </a:r>
            <a:r>
              <a:rPr lang="en-US" altLang="en-US" sz="1700" dirty="0" smtClean="0"/>
              <a:t>   neurological </a:t>
            </a:r>
            <a:r>
              <a:rPr lang="en-US" altLang="en-US" sz="1700" dirty="0"/>
              <a:t>deficits, especially weakness, numbness, or tingling of extremities is a </a:t>
            </a:r>
            <a:r>
              <a:rPr lang="en-US" altLang="en-US" sz="1700" dirty="0" smtClean="0"/>
              <a:t>clear</a:t>
            </a:r>
          </a:p>
          <a:p>
            <a:r>
              <a:rPr lang="en-US" altLang="en-US" sz="1700" dirty="0"/>
              <a:t> </a:t>
            </a:r>
            <a:r>
              <a:rPr lang="en-US" altLang="en-US" sz="1700" dirty="0" smtClean="0"/>
              <a:t>   </a:t>
            </a:r>
            <a:r>
              <a:rPr lang="en-US" altLang="en-US" sz="1700" dirty="0"/>
              <a:t>warning sign of stroke.</a:t>
            </a:r>
          </a:p>
          <a:p>
            <a:endParaRPr lang="en-US" altLang="en-US" sz="1700" dirty="0"/>
          </a:p>
          <a:p>
            <a:r>
              <a:rPr lang="en-US" altLang="en-US" sz="1700" b="1" dirty="0">
                <a:solidFill>
                  <a:srgbClr val="C00000"/>
                </a:solidFill>
              </a:rPr>
              <a:t>S: Speech Difficulty-</a:t>
            </a:r>
            <a:r>
              <a:rPr lang="en-US" altLang="en-US" sz="1700" dirty="0">
                <a:solidFill>
                  <a:srgbClr val="C00000"/>
                </a:solidFill>
              </a:rPr>
              <a:t> </a:t>
            </a:r>
            <a:r>
              <a:rPr lang="en-US" altLang="en-US" sz="1700" dirty="0"/>
              <a:t>If the person you are with is having trouble getting their words out or </a:t>
            </a:r>
            <a:endParaRPr lang="en-US" altLang="en-US" sz="1700" dirty="0" smtClean="0"/>
          </a:p>
          <a:p>
            <a:r>
              <a:rPr lang="en-US" altLang="en-US" sz="1700" dirty="0"/>
              <a:t> </a:t>
            </a:r>
            <a:r>
              <a:rPr lang="en-US" altLang="en-US" sz="1700" dirty="0" smtClean="0"/>
              <a:t>   understanding </a:t>
            </a:r>
            <a:r>
              <a:rPr lang="en-US" altLang="en-US" sz="1700" dirty="0"/>
              <a:t>your words, it could indicate the start of a stroke. Speech may be garbled </a:t>
            </a:r>
            <a:endParaRPr lang="en-US" altLang="en-US" sz="1700" dirty="0" smtClean="0"/>
          </a:p>
          <a:p>
            <a:r>
              <a:rPr lang="en-US" altLang="en-US" sz="1700" dirty="0"/>
              <a:t> </a:t>
            </a:r>
            <a:r>
              <a:rPr lang="en-US" altLang="en-US" sz="1700" dirty="0" smtClean="0"/>
              <a:t>   or </a:t>
            </a:r>
            <a:r>
              <a:rPr lang="en-US" altLang="en-US" sz="1700" dirty="0"/>
              <a:t>slurred.</a:t>
            </a:r>
          </a:p>
          <a:p>
            <a:endParaRPr lang="en-US" altLang="en-US" sz="1700" dirty="0"/>
          </a:p>
          <a:p>
            <a:r>
              <a:rPr lang="en-US" altLang="en-US" sz="1700" b="1" dirty="0">
                <a:solidFill>
                  <a:srgbClr val="C00000"/>
                </a:solidFill>
              </a:rPr>
              <a:t>T: Time to Call-</a:t>
            </a:r>
            <a:r>
              <a:rPr lang="en-US" altLang="en-US" sz="1700" dirty="0">
                <a:solidFill>
                  <a:srgbClr val="C00000"/>
                </a:solidFill>
              </a:rPr>
              <a:t> </a:t>
            </a:r>
            <a:r>
              <a:rPr lang="en-US" altLang="en-US" sz="1700" dirty="0"/>
              <a:t>Even if symptoms appear temporarily, be sure to call for a Nurse Response immediately and pay attention to the clock.  You’ll need to know the time the symptoms first appeared. There is a very narrow window of time to treat stroke. The longer one waits, the more limited the options to treat become. Damage to the brain also increases.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FA4B2A97-C3D0-4BEC-B315-C6FEEDF426C4}"/>
              </a:ext>
            </a:extLst>
          </p:cNvPr>
          <p:cNvSpPr/>
          <p:nvPr/>
        </p:nvSpPr>
        <p:spPr>
          <a:xfrm>
            <a:off x="8389127" y="6642556"/>
            <a:ext cx="388600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800" dirty="0">
                <a:solidFill>
                  <a:srgbClr val="0078B3"/>
                </a:solidFill>
              </a:rPr>
              <a:t>https://promedicahealthconnect.org/general-health/is-it-a-stroke-be-fast/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="" xmlns:a16="http://schemas.microsoft.com/office/drawing/2014/main" id="{152741DD-3ED1-4557-A0A8-16BD17C43974}"/>
              </a:ext>
            </a:extLst>
          </p:cNvPr>
          <p:cNvSpPr txBox="1">
            <a:spLocks noChangeArrowheads="1"/>
          </p:cNvSpPr>
          <p:nvPr/>
        </p:nvSpPr>
        <p:spPr>
          <a:xfrm>
            <a:off x="633663" y="100319"/>
            <a:ext cx="9491412" cy="39498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altLang="en-US" dirty="0"/>
              <a:t>What does befast mean?</a:t>
            </a:r>
          </a:p>
        </p:txBody>
      </p:sp>
    </p:spTree>
    <p:extLst>
      <p:ext uri="{BB962C8B-B14F-4D97-AF65-F5344CB8AC3E}">
        <p14:creationId xmlns:p14="http://schemas.microsoft.com/office/powerpoint/2010/main" val="2621147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8F9D97D-D409-448E-9898-A71BF1225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300178"/>
            <a:ext cx="8534400" cy="1507067"/>
          </a:xfrm>
        </p:spPr>
        <p:txBody>
          <a:bodyPr/>
          <a:lstStyle/>
          <a:p>
            <a:pPr algn="ctr"/>
            <a:r>
              <a:rPr lang="en-US" dirty="0"/>
              <a:t>Stroke </a:t>
            </a:r>
            <a:r>
              <a:rPr lang="en-US" dirty="0" smtClean="0"/>
              <a:t>Alert </a:t>
            </a:r>
            <a:r>
              <a:rPr lang="en-US" dirty="0"/>
              <a:t>P</a:t>
            </a:r>
            <a:r>
              <a:rPr lang="en-US" dirty="0" smtClean="0"/>
              <a:t>rocess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44879" y="2341034"/>
            <a:ext cx="10532745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“Stroke Alert” will be paged overhead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CLS Shift Supervisor will be responsible for coordinating the laboratory’s response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ED Lab Assistant will respond to ED Stroke Alerts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Inpatient Rounds Lab Assistant will respond to Inpatient Stroke Alerts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The Goal is to have the sample collected in less than 10 minutes of the activation of the Stroke Alert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925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244972-87ED-4E8E-9804-B82406CE5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41956" y="525379"/>
            <a:ext cx="10058400" cy="870284"/>
          </a:xfrm>
        </p:spPr>
        <p:txBody>
          <a:bodyPr/>
          <a:lstStyle/>
          <a:p>
            <a:pPr algn="ctr"/>
            <a:r>
              <a:rPr lang="en-US" dirty="0"/>
              <a:t>Why are labs important?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7BDD0CA-F570-40D5-ACD1-2B17503860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7588" y="2213309"/>
            <a:ext cx="8700420" cy="187960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Lab results help to determine if a patient who is having an Ischemic Stroke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(</a:t>
            </a:r>
            <a:r>
              <a:rPr lang="en-US" dirty="0"/>
              <a:t>stroke caused by a clot) can receive alteplase (clot dissolving medication)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Alteplase administration improves the stroke patient’s outcome</a:t>
            </a:r>
          </a:p>
        </p:txBody>
      </p:sp>
    </p:spTree>
    <p:extLst>
      <p:ext uri="{BB962C8B-B14F-4D97-AF65-F5344CB8AC3E}">
        <p14:creationId xmlns:p14="http://schemas.microsoft.com/office/powerpoint/2010/main" val="3534356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0351197-3A43-4870-8620-DE4340EE3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998621"/>
          </a:xfrm>
        </p:spPr>
        <p:txBody>
          <a:bodyPr/>
          <a:lstStyle/>
          <a:p>
            <a:pPr algn="ctr"/>
            <a:r>
              <a:rPr lang="en-US" dirty="0"/>
              <a:t>Labs ordered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01804DE-2E23-41DC-B7F5-4E0D9A5EC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1" y="1524000"/>
            <a:ext cx="9526589" cy="4470400"/>
          </a:xfrm>
        </p:spPr>
        <p:txBody>
          <a:bodyPr>
            <a:normAutofit/>
          </a:bodyPr>
          <a:lstStyle/>
          <a:p>
            <a:r>
              <a:rPr lang="en-US" dirty="0"/>
              <a:t>Standard labs ordered: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CBC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PT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CHEM 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/>
              <a:t>Get With The Guideline (</a:t>
            </a:r>
            <a:r>
              <a:rPr lang="en-US" sz="2400" dirty="0" err="1" smtClean="0"/>
              <a:t>GWTG</a:t>
            </a:r>
            <a:r>
              <a:rPr lang="en-US" sz="2400" dirty="0" smtClean="0"/>
              <a:t>) Stroke Goal for completion of lab results is less than 45 minutes from the time of notification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smtClean="0"/>
              <a:t>Regional TAT goal for Stroke </a:t>
            </a:r>
            <a:r>
              <a:rPr lang="en-US" sz="2400" dirty="0" err="1" smtClean="0"/>
              <a:t>Protime</a:t>
            </a:r>
            <a:r>
              <a:rPr lang="en-US" sz="2400" dirty="0" smtClean="0"/>
              <a:t> Test is &lt;10 minutes from the time the sample are received in the laboratory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56192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BFB678E3-F719-4B1C-91AA-FA922D9AE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58152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Door to needle (DTN)</a:t>
            </a:r>
            <a:br>
              <a:rPr lang="en-US" dirty="0"/>
            </a:b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ECB02E47-4148-4C33-A4FE-2B418DE71A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-818147"/>
            <a:ext cx="10058400" cy="6812547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Time it takes from patient arrival to alteplase administration</a:t>
            </a:r>
          </a:p>
          <a:p>
            <a:endParaRPr lang="en-US" dirty="0"/>
          </a:p>
          <a:p>
            <a:r>
              <a:rPr lang="en-US" dirty="0"/>
              <a:t>Administration time goals: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Regional and local &lt;= 30 minutes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American Heart Association &lt;= 45 minutes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Joint Commission &lt;= 60 minutes</a:t>
            </a:r>
          </a:p>
        </p:txBody>
      </p:sp>
    </p:spTree>
    <p:extLst>
      <p:ext uri="{BB962C8B-B14F-4D97-AF65-F5344CB8AC3E}">
        <p14:creationId xmlns:p14="http://schemas.microsoft.com/office/powerpoint/2010/main" val="24233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33450" y="219075"/>
            <a:ext cx="1081087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STROKE RESOURCES</a:t>
            </a:r>
          </a:p>
          <a:p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smtClean="0"/>
              <a:t>Go to Santa Rosa Intranet Site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smtClean="0"/>
              <a:t>Click on Departments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smtClean="0"/>
              <a:t>Click on Stroke Center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smtClean="0"/>
              <a:t>Staff Education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6663" y="2459951"/>
            <a:ext cx="6014262" cy="3769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35776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87</TotalTime>
  <Words>583</Words>
  <Application>Microsoft Office PowerPoint</Application>
  <PresentationFormat>Widescreen</PresentationFormat>
  <Paragraphs>76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MS PGothic</vt:lpstr>
      <vt:lpstr>Arial</vt:lpstr>
      <vt:lpstr>Calibri</vt:lpstr>
      <vt:lpstr>Calibri Light</vt:lpstr>
      <vt:lpstr>Times New Roman</vt:lpstr>
      <vt:lpstr>Wingdings</vt:lpstr>
      <vt:lpstr>Retrospect</vt:lpstr>
      <vt:lpstr>Kaiser Santa Rosa Stroke Center</vt:lpstr>
      <vt:lpstr>You should know Signs and Symptoms of Stroke </vt:lpstr>
      <vt:lpstr>Stroke assessment</vt:lpstr>
      <vt:lpstr>PowerPoint Presentation</vt:lpstr>
      <vt:lpstr>Stroke Alert Process</vt:lpstr>
      <vt:lpstr>Why are labs important?</vt:lpstr>
      <vt:lpstr>Labs ordered</vt:lpstr>
      <vt:lpstr>Door to needle (DTN)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Briana Deguara</dc:creator>
  <cp:lastModifiedBy>Gina S Crain</cp:lastModifiedBy>
  <cp:revision>16</cp:revision>
  <dcterms:created xsi:type="dcterms:W3CDTF">2019-12-10T16:22:49Z</dcterms:created>
  <dcterms:modified xsi:type="dcterms:W3CDTF">2023-10-16T19:09:19Z</dcterms:modified>
</cp:coreProperties>
</file>