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sldIdLst>
    <p:sldId id="256" r:id="rId5"/>
    <p:sldId id="257" r:id="rId6"/>
    <p:sldId id="269" r:id="rId7"/>
    <p:sldId id="270" r:id="rId8"/>
    <p:sldId id="271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6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144" autoAdjust="0"/>
  </p:normalViewPr>
  <p:slideViewPr>
    <p:cSldViewPr snapToGrid="0">
      <p:cViewPr varScale="1">
        <p:scale>
          <a:sx n="99" d="100"/>
          <a:sy n="99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AC835-AA68-4A5E-BF64-071188C9D01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B8076BF-51C4-469E-A89B-832FBE0C5AFF}">
      <dgm:prSet/>
      <dgm:spPr/>
      <dgm:t>
        <a:bodyPr/>
        <a:lstStyle/>
        <a:p>
          <a:r>
            <a:rPr lang="en-US"/>
            <a:t>Red safety latch when engaged  will prevent the front cover from falling on someone’s head if the strut is no longer working.</a:t>
          </a:r>
        </a:p>
      </dgm:t>
    </dgm:pt>
    <dgm:pt modelId="{0CDA579C-D299-4015-8898-9D7F2222D3F5}" type="parTrans" cxnId="{C8931C92-B344-406E-B219-F8525FD49B2F}">
      <dgm:prSet/>
      <dgm:spPr/>
      <dgm:t>
        <a:bodyPr/>
        <a:lstStyle/>
        <a:p>
          <a:endParaRPr lang="en-US"/>
        </a:p>
      </dgm:t>
    </dgm:pt>
    <dgm:pt modelId="{8FD09C61-3B89-4DDC-8BC9-025E205BBA2B}" type="sibTrans" cxnId="{C8931C92-B344-406E-B219-F8525FD49B2F}">
      <dgm:prSet/>
      <dgm:spPr/>
      <dgm:t>
        <a:bodyPr/>
        <a:lstStyle/>
        <a:p>
          <a:endParaRPr lang="en-US"/>
        </a:p>
      </dgm:t>
    </dgm:pt>
    <dgm:pt modelId="{634EEBF4-7986-4B09-9FC8-151430D19BDD}">
      <dgm:prSet/>
      <dgm:spPr/>
      <dgm:t>
        <a:bodyPr/>
        <a:lstStyle/>
        <a:p>
          <a:r>
            <a:rPr lang="en-US"/>
            <a:t>Issue now is to remind CLS’s to release the latch before closing the front cover.</a:t>
          </a:r>
        </a:p>
      </dgm:t>
    </dgm:pt>
    <dgm:pt modelId="{8237D91F-E400-4998-BB86-09BC4F0E3A96}" type="parTrans" cxnId="{FBE6CE4E-36C1-4153-8F9D-C3A9903D9635}">
      <dgm:prSet/>
      <dgm:spPr/>
      <dgm:t>
        <a:bodyPr/>
        <a:lstStyle/>
        <a:p>
          <a:endParaRPr lang="en-US"/>
        </a:p>
      </dgm:t>
    </dgm:pt>
    <dgm:pt modelId="{C1CD5FBE-5DE1-4321-B103-6E58869E5CB6}" type="sibTrans" cxnId="{FBE6CE4E-36C1-4153-8F9D-C3A9903D9635}">
      <dgm:prSet/>
      <dgm:spPr/>
      <dgm:t>
        <a:bodyPr/>
        <a:lstStyle/>
        <a:p>
          <a:endParaRPr lang="en-US"/>
        </a:p>
      </dgm:t>
    </dgm:pt>
    <dgm:pt modelId="{ACAF1C24-8350-4750-B981-9FDBC4C6C3FE}" type="pres">
      <dgm:prSet presAssocID="{C47AC835-AA68-4A5E-BF64-071188C9D01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4A4D863-89D8-4121-8190-1CA211A7A9B5}" type="pres">
      <dgm:prSet presAssocID="{9B8076BF-51C4-469E-A89B-832FBE0C5AFF}" presName="hierRoot1" presStyleCnt="0"/>
      <dgm:spPr/>
    </dgm:pt>
    <dgm:pt modelId="{2E119A31-E47B-4883-AE56-6154436F7C71}" type="pres">
      <dgm:prSet presAssocID="{9B8076BF-51C4-469E-A89B-832FBE0C5AFF}" presName="composite" presStyleCnt="0"/>
      <dgm:spPr/>
    </dgm:pt>
    <dgm:pt modelId="{358310E1-0C45-4A0D-8C93-8D9CBB813B78}" type="pres">
      <dgm:prSet presAssocID="{9B8076BF-51C4-469E-A89B-832FBE0C5AFF}" presName="background" presStyleLbl="node0" presStyleIdx="0" presStyleCnt="2"/>
      <dgm:spPr/>
    </dgm:pt>
    <dgm:pt modelId="{928F1744-29A5-41D4-924C-6BA4F336548B}" type="pres">
      <dgm:prSet presAssocID="{9B8076BF-51C4-469E-A89B-832FBE0C5AFF}" presName="text" presStyleLbl="fgAcc0" presStyleIdx="0" presStyleCnt="2">
        <dgm:presLayoutVars>
          <dgm:chPref val="3"/>
        </dgm:presLayoutVars>
      </dgm:prSet>
      <dgm:spPr/>
    </dgm:pt>
    <dgm:pt modelId="{CD07AD22-EF4C-4F99-B506-B865B729C167}" type="pres">
      <dgm:prSet presAssocID="{9B8076BF-51C4-469E-A89B-832FBE0C5AFF}" presName="hierChild2" presStyleCnt="0"/>
      <dgm:spPr/>
    </dgm:pt>
    <dgm:pt modelId="{5B7047CB-6440-479B-8649-D81A59D35F5F}" type="pres">
      <dgm:prSet presAssocID="{634EEBF4-7986-4B09-9FC8-151430D19BDD}" presName="hierRoot1" presStyleCnt="0"/>
      <dgm:spPr/>
    </dgm:pt>
    <dgm:pt modelId="{392C6E30-72BE-40D6-9FA6-D05FA15B9BE4}" type="pres">
      <dgm:prSet presAssocID="{634EEBF4-7986-4B09-9FC8-151430D19BDD}" presName="composite" presStyleCnt="0"/>
      <dgm:spPr/>
    </dgm:pt>
    <dgm:pt modelId="{4A9F5338-579D-45FF-B258-5CC3DBD35F00}" type="pres">
      <dgm:prSet presAssocID="{634EEBF4-7986-4B09-9FC8-151430D19BDD}" presName="background" presStyleLbl="node0" presStyleIdx="1" presStyleCnt="2"/>
      <dgm:spPr/>
    </dgm:pt>
    <dgm:pt modelId="{19A3FB98-1DE6-4669-88B3-BAEBFF3DE44D}" type="pres">
      <dgm:prSet presAssocID="{634EEBF4-7986-4B09-9FC8-151430D19BDD}" presName="text" presStyleLbl="fgAcc0" presStyleIdx="1" presStyleCnt="2">
        <dgm:presLayoutVars>
          <dgm:chPref val="3"/>
        </dgm:presLayoutVars>
      </dgm:prSet>
      <dgm:spPr/>
    </dgm:pt>
    <dgm:pt modelId="{CEB68FAC-100A-4242-85F6-07E15EFF4420}" type="pres">
      <dgm:prSet presAssocID="{634EEBF4-7986-4B09-9FC8-151430D19BDD}" presName="hierChild2" presStyleCnt="0"/>
      <dgm:spPr/>
    </dgm:pt>
  </dgm:ptLst>
  <dgm:cxnLst>
    <dgm:cxn modelId="{3511421B-CA9A-45B1-B6D9-21029E5DFE77}" type="presOf" srcId="{634EEBF4-7986-4B09-9FC8-151430D19BDD}" destId="{19A3FB98-1DE6-4669-88B3-BAEBFF3DE44D}" srcOrd="0" destOrd="0" presId="urn:microsoft.com/office/officeart/2005/8/layout/hierarchy1"/>
    <dgm:cxn modelId="{FBE6CE4E-36C1-4153-8F9D-C3A9903D9635}" srcId="{C47AC835-AA68-4A5E-BF64-071188C9D019}" destId="{634EEBF4-7986-4B09-9FC8-151430D19BDD}" srcOrd="1" destOrd="0" parTransId="{8237D91F-E400-4998-BB86-09BC4F0E3A96}" sibTransId="{C1CD5FBE-5DE1-4321-B103-6E58869E5CB6}"/>
    <dgm:cxn modelId="{C8931C92-B344-406E-B219-F8525FD49B2F}" srcId="{C47AC835-AA68-4A5E-BF64-071188C9D019}" destId="{9B8076BF-51C4-469E-A89B-832FBE0C5AFF}" srcOrd="0" destOrd="0" parTransId="{0CDA579C-D299-4015-8898-9D7F2222D3F5}" sibTransId="{8FD09C61-3B89-4DDC-8BC9-025E205BBA2B}"/>
    <dgm:cxn modelId="{7C521A9A-37ED-40A8-82C2-51D73434CACF}" type="presOf" srcId="{9B8076BF-51C4-469E-A89B-832FBE0C5AFF}" destId="{928F1744-29A5-41D4-924C-6BA4F336548B}" srcOrd="0" destOrd="0" presId="urn:microsoft.com/office/officeart/2005/8/layout/hierarchy1"/>
    <dgm:cxn modelId="{8343D5C3-1776-4BC6-BBBC-F38E9C4779B8}" type="presOf" srcId="{C47AC835-AA68-4A5E-BF64-071188C9D019}" destId="{ACAF1C24-8350-4750-B981-9FDBC4C6C3FE}" srcOrd="0" destOrd="0" presId="urn:microsoft.com/office/officeart/2005/8/layout/hierarchy1"/>
    <dgm:cxn modelId="{B5ED43D0-AB0C-41C0-BE99-CEE66E2EB2A0}" type="presParOf" srcId="{ACAF1C24-8350-4750-B981-9FDBC4C6C3FE}" destId="{E4A4D863-89D8-4121-8190-1CA211A7A9B5}" srcOrd="0" destOrd="0" presId="urn:microsoft.com/office/officeart/2005/8/layout/hierarchy1"/>
    <dgm:cxn modelId="{58C58EF5-01AD-49A4-9DA2-F2DCD737501D}" type="presParOf" srcId="{E4A4D863-89D8-4121-8190-1CA211A7A9B5}" destId="{2E119A31-E47B-4883-AE56-6154436F7C71}" srcOrd="0" destOrd="0" presId="urn:microsoft.com/office/officeart/2005/8/layout/hierarchy1"/>
    <dgm:cxn modelId="{59AD0225-7373-4B9F-8856-9D259E1C8C55}" type="presParOf" srcId="{2E119A31-E47B-4883-AE56-6154436F7C71}" destId="{358310E1-0C45-4A0D-8C93-8D9CBB813B78}" srcOrd="0" destOrd="0" presId="urn:microsoft.com/office/officeart/2005/8/layout/hierarchy1"/>
    <dgm:cxn modelId="{B118179B-F619-4CD0-94D3-AD90DEE482A5}" type="presParOf" srcId="{2E119A31-E47B-4883-AE56-6154436F7C71}" destId="{928F1744-29A5-41D4-924C-6BA4F336548B}" srcOrd="1" destOrd="0" presId="urn:microsoft.com/office/officeart/2005/8/layout/hierarchy1"/>
    <dgm:cxn modelId="{63543BEE-79DB-4C3C-8EF6-E011070B4F41}" type="presParOf" srcId="{E4A4D863-89D8-4121-8190-1CA211A7A9B5}" destId="{CD07AD22-EF4C-4F99-B506-B865B729C167}" srcOrd="1" destOrd="0" presId="urn:microsoft.com/office/officeart/2005/8/layout/hierarchy1"/>
    <dgm:cxn modelId="{0870FE90-6730-429B-966E-54B4937BB9CA}" type="presParOf" srcId="{ACAF1C24-8350-4750-B981-9FDBC4C6C3FE}" destId="{5B7047CB-6440-479B-8649-D81A59D35F5F}" srcOrd="1" destOrd="0" presId="urn:microsoft.com/office/officeart/2005/8/layout/hierarchy1"/>
    <dgm:cxn modelId="{F650E62A-670C-4D7F-B313-50DD9E1B61AF}" type="presParOf" srcId="{5B7047CB-6440-479B-8649-D81A59D35F5F}" destId="{392C6E30-72BE-40D6-9FA6-D05FA15B9BE4}" srcOrd="0" destOrd="0" presId="urn:microsoft.com/office/officeart/2005/8/layout/hierarchy1"/>
    <dgm:cxn modelId="{E9029F4E-CD6C-4BB4-8E14-CFC0D4F16035}" type="presParOf" srcId="{392C6E30-72BE-40D6-9FA6-D05FA15B9BE4}" destId="{4A9F5338-579D-45FF-B258-5CC3DBD35F00}" srcOrd="0" destOrd="0" presId="urn:microsoft.com/office/officeart/2005/8/layout/hierarchy1"/>
    <dgm:cxn modelId="{5F854A5C-B3C9-4DDE-AD2C-BD6CE958F778}" type="presParOf" srcId="{392C6E30-72BE-40D6-9FA6-D05FA15B9BE4}" destId="{19A3FB98-1DE6-4669-88B3-BAEBFF3DE44D}" srcOrd="1" destOrd="0" presId="urn:microsoft.com/office/officeart/2005/8/layout/hierarchy1"/>
    <dgm:cxn modelId="{B495ECA1-EFA7-41D0-8CEA-F4B3CEEC33B3}" type="presParOf" srcId="{5B7047CB-6440-479B-8649-D81A59D35F5F}" destId="{CEB68FAC-100A-4242-85F6-07E15EFF442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310E1-0C45-4A0D-8C93-8D9CBB813B78}">
      <dsp:nvSpPr>
        <dsp:cNvPr id="0" name=""/>
        <dsp:cNvSpPr/>
      </dsp:nvSpPr>
      <dsp:spPr>
        <a:xfrm>
          <a:off x="645" y="838365"/>
          <a:ext cx="2265404" cy="14385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F1744-29A5-41D4-924C-6BA4F336548B}">
      <dsp:nvSpPr>
        <dsp:cNvPr id="0" name=""/>
        <dsp:cNvSpPr/>
      </dsp:nvSpPr>
      <dsp:spPr>
        <a:xfrm>
          <a:off x="252356" y="1077491"/>
          <a:ext cx="2265404" cy="1438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Red safety latch when engaged  will prevent the front cover from falling on someone’s head if the strut is no longer working.</a:t>
          </a:r>
        </a:p>
      </dsp:txBody>
      <dsp:txXfrm>
        <a:off x="294489" y="1119624"/>
        <a:ext cx="2181138" cy="1354265"/>
      </dsp:txXfrm>
    </dsp:sp>
    <dsp:sp modelId="{4A9F5338-579D-45FF-B258-5CC3DBD35F00}">
      <dsp:nvSpPr>
        <dsp:cNvPr id="0" name=""/>
        <dsp:cNvSpPr/>
      </dsp:nvSpPr>
      <dsp:spPr>
        <a:xfrm>
          <a:off x="2769472" y="838365"/>
          <a:ext cx="2265404" cy="14385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3FB98-1DE6-4669-88B3-BAEBFF3DE44D}">
      <dsp:nvSpPr>
        <dsp:cNvPr id="0" name=""/>
        <dsp:cNvSpPr/>
      </dsp:nvSpPr>
      <dsp:spPr>
        <a:xfrm>
          <a:off x="3021184" y="1077491"/>
          <a:ext cx="2265404" cy="14385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Issue now is to remind CLS’s to release the latch before closing the front cover.</a:t>
          </a:r>
        </a:p>
      </dsp:txBody>
      <dsp:txXfrm>
        <a:off x="3063317" y="1119624"/>
        <a:ext cx="2181138" cy="1354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6F1DC-ADFB-42C9-AB34-FCB38C81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03C82-8719-4FAC-94BF-2A91335F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3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80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5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1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72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44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8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FE119-5FCA-4D9C-9C07-1B81A0BF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C5995-6284-4D7F-AB1C-CA8FE63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4B0D-9C21-48D0-9438-C4737068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5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9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0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cid:4e86d4b1-11e5-4f94-bbe0-2a1daa265a00@NAMP109.PROD.OUTLOOK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cid:93f7aa44-615e-40b3-8845-938e22d698ce@NAMP109.PROD.OUTLOOK.CO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D90D76C-184F-4A96-8FE8-1114F8EE1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9DE355-E8A7-498B-A6A0-54D03B953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3644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A8F2B-13F5-8A79-FE1B-4001BD259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552450"/>
            <a:ext cx="5599092" cy="29575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 err="1"/>
              <a:t>Stago</a:t>
            </a:r>
            <a:r>
              <a:rPr lang="en-US" sz="3800" dirty="0"/>
              <a:t> Compact Max 3 –</a:t>
            </a:r>
            <a:br>
              <a:rPr lang="en-US" sz="3800" dirty="0"/>
            </a:br>
            <a:r>
              <a:rPr lang="en-US" sz="3800" dirty="0"/>
              <a:t>What’s the difference?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49189-97D1-AA8A-E922-D76F4B3BE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8"/>
            <a:ext cx="4910841" cy="1655762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Jigsaw puzzles in plastic figures">
            <a:extLst>
              <a:ext uri="{FF2B5EF4-FFF2-40B4-BE49-F238E27FC236}">
                <a16:creationId xmlns:a16="http://schemas.microsoft.com/office/drawing/2014/main" id="{AE3AA66A-568D-11FE-2140-635A829F6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44" r="17076"/>
          <a:stretch/>
        </p:blipFill>
        <p:spPr>
          <a:xfrm>
            <a:off x="6083645" y="10"/>
            <a:ext cx="610835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6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C1B6-D4AE-DD07-BF32-B652F066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7F4E3F-902F-AE4B-0428-B8F478BB5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625" y="619125"/>
            <a:ext cx="5609796" cy="4645242"/>
          </a:xfrm>
        </p:spPr>
      </p:pic>
      <p:graphicFrame>
        <p:nvGraphicFramePr>
          <p:cNvPr id="8" name="Text Placeholder 3">
            <a:extLst>
              <a:ext uri="{FF2B5EF4-FFF2-40B4-BE49-F238E27FC236}">
                <a16:creationId xmlns:a16="http://schemas.microsoft.com/office/drawing/2014/main" id="{5FC90780-0C32-98C8-AE4C-3F74E06A0E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812008"/>
              </p:ext>
            </p:extLst>
          </p:nvPr>
        </p:nvGraphicFramePr>
        <p:xfrm>
          <a:off x="484552" y="2454442"/>
          <a:ext cx="5287234" cy="3354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452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8CA67-C422-B435-4472-1DBFB1DE6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Syringe Removed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9ABFE01-3E26-1016-606E-6AA6A2C19F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989" b="7989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615AD-7526-8FE2-75EF-0D890BBD3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Syringe has now been replaced by a pump.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Advantage: less maintenance and one less factor to consider why your QC may be falling out.</a:t>
            </a:r>
          </a:p>
        </p:txBody>
      </p:sp>
    </p:spTree>
    <p:extLst>
      <p:ext uri="{BB962C8B-B14F-4D97-AF65-F5344CB8AC3E}">
        <p14:creationId xmlns:p14="http://schemas.microsoft.com/office/powerpoint/2010/main" val="3920877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A6B7B-EDBC-61CB-7140-1954F94F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 held scanner			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D90179-DEDB-535E-6053-0D078F7F1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625" y="219075"/>
            <a:ext cx="5084763" cy="57435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E553A-F17C-6040-B383-FA2AC9CBA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Hand held scanner helpful when scanning barcodes from the cuvette reel or from reagent /control inserts instead of having to rely on the barcode reader  where we scan patient samples.</a:t>
            </a:r>
          </a:p>
        </p:txBody>
      </p:sp>
    </p:spTree>
    <p:extLst>
      <p:ext uri="{BB962C8B-B14F-4D97-AF65-F5344CB8AC3E}">
        <p14:creationId xmlns:p14="http://schemas.microsoft.com/office/powerpoint/2010/main" val="17365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26A151-13BF-4305-A6DC-9DC7C9877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EA5AB4-2C5A-4C31-87B5-8AEE1ABC8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29884" y="6324431"/>
            <a:ext cx="62116" cy="428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DDAA74B-8E81-4F15-BC0F-4050965FF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A2B6FF-98AF-4A0F-AAA9-F291A7D2D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429000"/>
            <a:ext cx="6083644" cy="3429000"/>
            <a:chOff x="6096002" y="-9073"/>
            <a:chExt cx="6095998" cy="686707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A2D870-BA00-4DBB-BF6E-782BAFEDC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D376E6-424C-4887-B673-6B4126758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74CD4C6-F07B-411C-876A-727559731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83644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80995-AFB2-802E-8227-052375F0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022630" cy="24300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Maintenance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49B8D-D43F-22AC-41E9-FE2668CC3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3870613"/>
            <a:ext cx="5022630" cy="230634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>
              <a:lnSpc>
                <a:spcPct val="110000"/>
              </a:lnSpc>
            </a:pPr>
            <a:r>
              <a:rPr lang="en-US" sz="1300"/>
              <a:t>Use of 0.37% chlorine solution for decontamination of wells. </a:t>
            </a:r>
          </a:p>
          <a:p>
            <a:pPr>
              <a:lnSpc>
                <a:spcPct val="110000"/>
              </a:lnSpc>
            </a:pPr>
            <a:r>
              <a:rPr lang="en-US" sz="1300"/>
              <a:t>	N=(B/0.37)-1</a:t>
            </a:r>
          </a:p>
          <a:p>
            <a:pPr>
              <a:lnSpc>
                <a:spcPct val="110000"/>
              </a:lnSpc>
            </a:pPr>
            <a:r>
              <a:rPr lang="en-US" sz="1300"/>
              <a:t>	N=Parts of water to add to 1 part bleach</a:t>
            </a:r>
          </a:p>
          <a:p>
            <a:pPr>
              <a:lnSpc>
                <a:spcPct val="110000"/>
              </a:lnSpc>
            </a:pPr>
            <a:r>
              <a:rPr lang="en-US" sz="1300"/>
              <a:t>	B=% chlorine in bleach</a:t>
            </a:r>
          </a:p>
          <a:p>
            <a:pPr marL="342900">
              <a:lnSpc>
                <a:spcPct val="110000"/>
              </a:lnSpc>
            </a:pPr>
            <a:r>
              <a:rPr lang="en-US" sz="1300"/>
              <a:t>Use of 20-40% ethanol for cleaning measurement and incubation wells.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5AC6A-4212-DD0B-D1D0-4178516F3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280" y="609599"/>
            <a:ext cx="4485533" cy="55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7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8837-8A49-DEFC-60FD-E0F178650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15F1E-2E57-9646-CAC6-4BE63B0BE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issues are being identified as we continue to use the instrument.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STAGO tech support </a:t>
            </a:r>
          </a:p>
          <a:p>
            <a:r>
              <a:rPr lang="en-US"/>
              <a:t>800-725-0607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28170A-0BE3-389E-6758-340269294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576F298-AC19-4C0C-2930-A4033C2CE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67" y="513934"/>
            <a:ext cx="4811534" cy="48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3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B4B2-C13D-BFAA-3301-D1C2F116E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925" y="257175"/>
            <a:ext cx="6338888" cy="27146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286DA3-FBA4-A6DF-0A6D-A34A10E880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86341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Stago</a:t>
            </a:r>
            <a:r>
              <a:rPr lang="en-US" dirty="0"/>
              <a:t> Max 3 overall the general appearance hasn’t really changed.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Compact Max Software is exactly the same.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Expert software is exactly the same with a few added rules such as temperature error, HIL &amp; level sense.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 what really changed?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D9D19-2B4C-592E-03F3-68528B2B9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752" y="76566"/>
            <a:ext cx="6897323" cy="335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06B261F-632C-43DC-8DC7-7723B3682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524C7F-EE50-42C5-9434-7C78CE044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3644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6A076-DD51-4501-B32E-D4DE00C2D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022630" cy="24677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Level Sense Overfilled Tube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EA6ED-666F-2E2F-4DDB-322CEBF80E49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5" r="1" b="5585"/>
          <a:stretch>
            <a:fillRect/>
          </a:stretch>
        </p:blipFill>
        <p:spPr bwMode="auto">
          <a:xfrm>
            <a:off x="6096000" y="98659"/>
            <a:ext cx="6108356" cy="343233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C194AA-4E1A-89C6-FD7F-B77261D9D74D}"/>
              </a:ext>
            </a:extLst>
          </p:cNvPr>
          <p:cNvSpPr txBox="1"/>
          <p:nvPr/>
        </p:nvSpPr>
        <p:spPr>
          <a:xfrm>
            <a:off x="6959065" y="2069431"/>
            <a:ext cx="2319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Overfilled Tubes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DA3CCC-0FF6-5D70-0E25-8CEF6695625B}"/>
              </a:ext>
            </a:extLst>
          </p:cNvPr>
          <p:cNvSpPr txBox="1"/>
          <p:nvPr/>
        </p:nvSpPr>
        <p:spPr>
          <a:xfrm>
            <a:off x="7169370" y="5390147"/>
            <a:ext cx="254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Overfilled Tubes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D4C38D-D137-9B3F-2D73-4AE692C53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300" y="3629651"/>
            <a:ext cx="5399772" cy="300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1A50DA-AE2D-A00A-1744-1E6E876E3AAC}"/>
              </a:ext>
            </a:extLst>
          </p:cNvPr>
          <p:cNvSpPr txBox="1"/>
          <p:nvPr/>
        </p:nvSpPr>
        <p:spPr>
          <a:xfrm>
            <a:off x="654424" y="2510118"/>
            <a:ext cx="4554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Overfilled tubes will not run these will show as QNS and held on the expert.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Overfilled tubes must be recollected. Sample must be cancelled and Provider notified. </a:t>
            </a:r>
          </a:p>
        </p:txBody>
      </p:sp>
    </p:spTree>
    <p:extLst>
      <p:ext uri="{BB962C8B-B14F-4D97-AF65-F5344CB8AC3E}">
        <p14:creationId xmlns:p14="http://schemas.microsoft.com/office/powerpoint/2010/main" val="115202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69E4D-83D2-FD2F-638C-82071CAA3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Underfilled Tubes</a:t>
            </a:r>
          </a:p>
        </p:txBody>
      </p:sp>
      <p:pic>
        <p:nvPicPr>
          <p:cNvPr id="7" name="Content Placeholder 4" descr="A computer screen with a screen on&#10;&#10;AI-generated content may be incorrect.">
            <a:extLst>
              <a:ext uri="{FF2B5EF4-FFF2-40B4-BE49-F238E27FC236}">
                <a16:creationId xmlns:a16="http://schemas.microsoft.com/office/drawing/2014/main" id="{C50FB0BF-2093-008B-E50F-8D04284EE4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0" r="1" b="6929"/>
          <a:stretch>
            <a:fillRect/>
          </a:stretch>
        </p:blipFill>
        <p:spPr bwMode="auto">
          <a:xfrm>
            <a:off x="675545" y="3408363"/>
            <a:ext cx="4949697" cy="2781300"/>
          </a:xfrm>
          <a:prstGeom prst="rect">
            <a:avLst/>
          </a:prstGeom>
          <a:noFill/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2CAD7E4A-0A43-DD5F-88C0-14B87A065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12" y="3271198"/>
            <a:ext cx="4872176" cy="305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5A67AD-6B6A-FCF5-835B-D83EF4C206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4187" y="2316684"/>
            <a:ext cx="11107177" cy="944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Underfilled Tubes: Test will be run but results will be held on the Expert dashboard and Fill volume status on the pre-analytical will be </a:t>
            </a:r>
            <a:r>
              <a:rPr lang="en-US" dirty="0">
                <a:solidFill>
                  <a:srgbClr val="FF0000"/>
                </a:solidFill>
              </a:rPr>
              <a:t>NOK</a:t>
            </a:r>
          </a:p>
        </p:txBody>
      </p:sp>
    </p:spTree>
    <p:extLst>
      <p:ext uri="{BB962C8B-B14F-4D97-AF65-F5344CB8AC3E}">
        <p14:creationId xmlns:p14="http://schemas.microsoft.com/office/powerpoint/2010/main" val="4031883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ABE2D-2D62-1ED8-3E02-5EDDD6DD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Acceptable Fill Volume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8811D4-B2A9-A898-8513-C77991637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625" y="985902"/>
            <a:ext cx="5084763" cy="434644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D97D7-252D-00E1-7054-2003753B3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305" y="2514600"/>
            <a:ext cx="5287234" cy="335438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Samples with acceptable fill volume will have an </a:t>
            </a:r>
            <a:r>
              <a:rPr lang="en-US" dirty="0">
                <a:solidFill>
                  <a:srgbClr val="00B050"/>
                </a:solidFill>
              </a:rPr>
              <a:t>OK </a:t>
            </a:r>
            <a:r>
              <a:rPr lang="en-US" dirty="0"/>
              <a:t>on the pre-analytical fill volume section </a:t>
            </a:r>
          </a:p>
        </p:txBody>
      </p:sp>
    </p:spTree>
    <p:extLst>
      <p:ext uri="{BB962C8B-B14F-4D97-AF65-F5344CB8AC3E}">
        <p14:creationId xmlns:p14="http://schemas.microsoft.com/office/powerpoint/2010/main" val="2216480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DF6E2-6EDF-7FD3-E2AB-F788658F1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Power Button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36BE0C-A465-00C0-D1AF-09F437C89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0216" y="8817"/>
            <a:ext cx="5084763" cy="418297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DE0AB-5E68-68F8-A113-C6478CCE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228975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used to be the knob to control the volume is now the power up button.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blue switch is still there but the process to shutdown the Compact Max relies on the shutdown of the Compact Max software and its corresponding Windows software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start up the Compact Max the new power button is pressed for 3 seconds until the solid white ring appears.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0A591C-EFF8-D78F-FC5E-3748D5501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849" y="4277519"/>
            <a:ext cx="1966261" cy="239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904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54CFA0-E502-4D3A-9FE7-F49553F4D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8D7E30-B50A-4ADD-8244-B02C404B7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7991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E396B-CB0B-E625-7EA7-085B76E5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2" y="365126"/>
            <a:ext cx="2644746" cy="17208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Volume control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D6887E-0D0C-441D-AAF6-B1E7D1219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429000"/>
            <a:ext cx="3047997" cy="3438071"/>
            <a:chOff x="0" y="3438071"/>
            <a:chExt cx="3047997" cy="3429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72EC78-01A4-4610-A4CC-20D362172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" y="3438071"/>
              <a:ext cx="3047991" cy="3429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3A9756-EBE7-453A-A0B3-2931AD3E7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438071"/>
              <a:ext cx="3047997" cy="342900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9EF43-08B4-6937-BA4E-7AE92B3B7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951" y="3223836"/>
            <a:ext cx="6200350" cy="35894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volume of the alarm is now controlled by a knob located inside the left panel of the instrument.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Turn left to decrease and right to increase the volume of the alarm.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4F775-03A4-2261-76DC-DCA16B6BE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733" y="-9071"/>
            <a:ext cx="5418316" cy="619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BE66D35-6371-4809-9433-1EBF87915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3047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8BBF0-F0F6-7024-F8E4-4B5E6E280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1" y="397275"/>
            <a:ext cx="2628785" cy="37612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Inside the Compact Max3		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6C193-7E77-AB75-845D-54E13573B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6221" y="4846029"/>
            <a:ext cx="2550597" cy="14784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/>
              <a:t>At first glance looks the same with a few minor changes.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EEE62FB-FD2A-8B14-F5E9-EA1D15BCA5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537"/>
          <a:stretch/>
        </p:blipFill>
        <p:spPr>
          <a:xfrm>
            <a:off x="3047998" y="10"/>
            <a:ext cx="914400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0BE66D35-6371-4809-9433-1EBF87915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3047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529E88-2E84-B0DA-258F-0D921782C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1" y="397275"/>
            <a:ext cx="2628785" cy="37612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2000"/>
              <a:t>Spectrophotometer for detection of hemolysis, icterus and lipemia (HIL) (SRO will not use this feature until we have another Max3 this update will be turned off).</a:t>
            </a:r>
            <a:br>
              <a:rPr lang="en-US" sz="2000"/>
            </a:br>
            <a:br>
              <a:rPr lang="en-US" sz="2000"/>
            </a:br>
            <a:endParaRPr lang="en-US" sz="2000"/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0EB82B4C-9249-4CFC-A372-7B0FF5E36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565226"/>
            <a:ext cx="3048003" cy="2292774"/>
            <a:chOff x="6096002" y="-9073"/>
            <a:chExt cx="6095998" cy="6867073"/>
          </a:xfrm>
        </p:grpSpPr>
        <p:sp>
          <p:nvSpPr>
            <p:cNvPr id="1053" name="Rectangle 1052">
              <a:extLst>
                <a:ext uri="{FF2B5EF4-FFF2-40B4-BE49-F238E27FC236}">
                  <a16:creationId xmlns:a16="http://schemas.microsoft.com/office/drawing/2014/main" id="{41B9437E-0974-4AB4-8491-D8BDD841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CDCB975E-33D1-4FB0-AA40-C2250AA66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D61C907-5BD3-6FDB-1B8F-F64EAAC59549}"/>
              </a:ext>
            </a:extLst>
          </p:cNvPr>
          <p:cNvSpPr txBox="1">
            <a:spLocks/>
          </p:cNvSpPr>
          <p:nvPr/>
        </p:nvSpPr>
        <p:spPr>
          <a:xfrm>
            <a:off x="146221" y="4846029"/>
            <a:ext cx="2550597" cy="1478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Piercing needle was redesigned to allow  simpler installation by screwing it on.</a:t>
            </a:r>
            <a:b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14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1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C4CE7AA-14EE-2F79-31A1-43D586ED2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5547" y="609600"/>
            <a:ext cx="6250113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354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atrixVTI">
  <a:themeElements>
    <a:clrScheme name="AnalogousFromLightSeedLeftStep">
      <a:dk1>
        <a:srgbClr val="000000"/>
      </a:dk1>
      <a:lt1>
        <a:srgbClr val="FFFFFF"/>
      </a:lt1>
      <a:dk2>
        <a:srgbClr val="1B2F2C"/>
      </a:dk2>
      <a:lt2>
        <a:srgbClr val="F0F0F3"/>
      </a:lt2>
      <a:accent1>
        <a:srgbClr val="A7A259"/>
      </a:accent1>
      <a:accent2>
        <a:srgbClr val="D99147"/>
      </a:accent2>
      <a:accent3>
        <a:srgbClr val="E38379"/>
      </a:accent3>
      <a:accent4>
        <a:srgbClr val="DD5C85"/>
      </a:accent4>
      <a:accent5>
        <a:srgbClr val="E379C8"/>
      </a:accent5>
      <a:accent6>
        <a:srgbClr val="C95CDD"/>
      </a:accent6>
      <a:hlink>
        <a:srgbClr val="6C71B0"/>
      </a:hlink>
      <a:folHlink>
        <a:srgbClr val="7F7F7F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xVTI" id="{A2576CCC-A559-4FD4-A542-772649F65A84}" vid="{5CBC41A9-80A0-44C6-90CD-6D863034352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A0337A70119D4087F69884F54B5F5A" ma:contentTypeVersion="10" ma:contentTypeDescription="Create a new document." ma:contentTypeScope="" ma:versionID="dc741044771ecd8b450fe7dec678f197">
  <xsd:schema xmlns:xsd="http://www.w3.org/2001/XMLSchema" xmlns:xs="http://www.w3.org/2001/XMLSchema" xmlns:p="http://schemas.microsoft.com/office/2006/metadata/properties" xmlns:ns2="23d9fec1-46b7-4f2b-9145-41f7863ab451" xmlns:ns3="d54c129c-0959-4ea2-81ca-f78876625e2b" targetNamespace="http://schemas.microsoft.com/office/2006/metadata/properties" ma:root="true" ma:fieldsID="cb0585e227d149b7d24faf848bf3874a" ns2:_="" ns3:_="">
    <xsd:import namespace="23d9fec1-46b7-4f2b-9145-41f7863ab451"/>
    <xsd:import namespace="d54c129c-0959-4ea2-81ca-f78876625e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d9fec1-46b7-4f2b-9145-41f7863ab4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c129c-0959-4ea2-81ca-f78876625e2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7F2B8E-F0D8-44AF-8CB4-A9D927EAB77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0474A21-DD6F-4BC1-9FA2-E55868C453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1E4C89-CFFB-42C6-A99C-15C6C61CE1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d9fec1-46b7-4f2b-9145-41f7863ab451"/>
    <ds:schemaRef ds:uri="d54c129c-0959-4ea2-81ca-f78876625e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4873</TotalTime>
  <Words>488</Words>
  <Application>Microsoft Office PowerPoint</Application>
  <PresentationFormat>Widescreen</PresentationFormat>
  <Paragraphs>45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Avenir Next LT Pro</vt:lpstr>
      <vt:lpstr>Bahnschrift</vt:lpstr>
      <vt:lpstr>Wingdings</vt:lpstr>
      <vt:lpstr>MatrixVTI</vt:lpstr>
      <vt:lpstr>Stago Compact Max 3 – What’s the difference?</vt:lpstr>
      <vt:lpstr>PowerPoint Presentation</vt:lpstr>
      <vt:lpstr>Level Sense Overfilled Tube </vt:lpstr>
      <vt:lpstr>Underfilled Tubes</vt:lpstr>
      <vt:lpstr>Acceptable Fill Volume </vt:lpstr>
      <vt:lpstr>Power Button</vt:lpstr>
      <vt:lpstr>Volume control</vt:lpstr>
      <vt:lpstr>Inside the Compact Max3   </vt:lpstr>
      <vt:lpstr>Spectrophotometer for detection of hemolysis, icterus and lipemia (HIL) (SRO will not use this feature until we have another Max3 this update will be turned off).  </vt:lpstr>
      <vt:lpstr>Safety</vt:lpstr>
      <vt:lpstr>Syringe Removed</vt:lpstr>
      <vt:lpstr>Hand held scanner   </vt:lpstr>
      <vt:lpstr>Maintenance</vt:lpstr>
      <vt:lpstr>Challenges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Carlson Liberato</dc:creator>
  <cp:lastModifiedBy>Laura S Lopez</cp:lastModifiedBy>
  <cp:revision>15</cp:revision>
  <dcterms:created xsi:type="dcterms:W3CDTF">2024-09-13T15:45:49Z</dcterms:created>
  <dcterms:modified xsi:type="dcterms:W3CDTF">2025-04-22T16:41:33Z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0x010100ECA0337A70119D4087F69884F54B5F5A</vt:lpwstr>
  </property>
</Properties>
</file>