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334" r:id="rId6"/>
    <p:sldId id="338" r:id="rId7"/>
    <p:sldId id="332" r:id="rId8"/>
    <p:sldId id="342" r:id="rId9"/>
    <p:sldId id="341" r:id="rId10"/>
    <p:sldId id="344" r:id="rId11"/>
    <p:sldId id="33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76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3216" autoAdjust="0"/>
  </p:normalViewPr>
  <p:slideViewPr>
    <p:cSldViewPr snapToGrid="0">
      <p:cViewPr varScale="1">
        <p:scale>
          <a:sx n="106" d="100"/>
          <a:sy n="106" d="100"/>
        </p:scale>
        <p:origin x="594" y="318"/>
      </p:cViewPr>
      <p:guideLst>
        <p:guide pos="576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C522B1-5F59-4CC1-BDB9-E6E8A25DF930}" type="doc">
      <dgm:prSet loTypeId="urn:microsoft.com/office/officeart/2005/8/layout/process4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109CDC3-EC60-46DA-B639-32771D88DCC0}">
      <dgm:prSet custT="1"/>
      <dgm:spPr/>
      <dgm:t>
        <a:bodyPr/>
        <a:lstStyle/>
        <a:p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Nearly </a:t>
          </a:r>
          <a:r>
            <a:rPr lang="en-US" sz="28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800,000 people 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 the United States </a:t>
          </a:r>
          <a:r>
            <a:rPr lang="en-US" sz="28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have a stroke every year </a:t>
          </a:r>
        </a:p>
      </dgm:t>
    </dgm:pt>
    <dgm:pt modelId="{D2335BBD-9E80-4981-9921-A89366C021AF}" type="parTrans" cxnId="{9E1A1D07-5BFA-45CE-8838-E1F301B4D849}">
      <dgm:prSet/>
      <dgm:spPr/>
      <dgm:t>
        <a:bodyPr/>
        <a:lstStyle/>
        <a:p>
          <a:endParaRPr lang="en-US"/>
        </a:p>
      </dgm:t>
    </dgm:pt>
    <dgm:pt modelId="{5A62FE03-C95C-4476-B924-22B54C640452}" type="sibTrans" cxnId="{9E1A1D07-5BFA-45CE-8838-E1F301B4D849}">
      <dgm:prSet/>
      <dgm:spPr/>
      <dgm:t>
        <a:bodyPr/>
        <a:lstStyle/>
        <a:p>
          <a:endParaRPr lang="en-US"/>
        </a:p>
      </dgm:t>
    </dgm:pt>
    <dgm:pt modelId="{FC5F0646-3AD8-402A-82C6-93C3E4F07CAD}">
      <dgm:prSet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Besides being deadly (25%), stroke is the  </a:t>
          </a:r>
          <a:r>
            <a:rPr lang="en-US" sz="24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leading cause of adult long-term disability </a:t>
          </a:r>
        </a:p>
      </dgm:t>
    </dgm:pt>
    <dgm:pt modelId="{C5E78163-06E8-4E21-89E2-7DD9D07E929D}" type="parTrans" cxnId="{CA6A10E2-CBEB-4664-9473-BC71D082542C}">
      <dgm:prSet/>
      <dgm:spPr/>
      <dgm:t>
        <a:bodyPr/>
        <a:lstStyle/>
        <a:p>
          <a:endParaRPr lang="en-US"/>
        </a:p>
      </dgm:t>
    </dgm:pt>
    <dgm:pt modelId="{320EED84-E8B9-4394-AA5E-56578AB8E2F9}" type="sibTrans" cxnId="{CA6A10E2-CBEB-4664-9473-BC71D082542C}">
      <dgm:prSet/>
      <dgm:spPr/>
      <dgm:t>
        <a:bodyPr/>
        <a:lstStyle/>
        <a:p>
          <a:endParaRPr lang="en-US"/>
        </a:p>
      </dgm:t>
    </dgm:pt>
    <dgm:pt modelId="{C40EF9E7-599C-4A46-B544-0E35481887E8}">
      <dgm:prSet custT="1"/>
      <dgm:spPr/>
      <dgm:t>
        <a:bodyPr/>
        <a:lstStyle/>
        <a:p>
          <a:r>
            <a:rPr lang="en-US" sz="2800" u="sng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Over 80% of all strokes are preventable 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by following good health habits:</a:t>
          </a:r>
        </a:p>
      </dgm:t>
    </dgm:pt>
    <dgm:pt modelId="{49776686-4A55-4C42-B515-7B590A2A5A1B}" type="parTrans" cxnId="{38A1897C-76CA-456F-B15B-E16CF532327E}">
      <dgm:prSet/>
      <dgm:spPr/>
      <dgm:t>
        <a:bodyPr/>
        <a:lstStyle/>
        <a:p>
          <a:endParaRPr lang="en-US"/>
        </a:p>
      </dgm:t>
    </dgm:pt>
    <dgm:pt modelId="{15899109-EEAE-4E20-8067-80E72EA9E188}" type="sibTrans" cxnId="{38A1897C-76CA-456F-B15B-E16CF532327E}">
      <dgm:prSet/>
      <dgm:spPr/>
      <dgm:t>
        <a:bodyPr/>
        <a:lstStyle/>
        <a:p>
          <a:endParaRPr lang="en-US"/>
        </a:p>
      </dgm:t>
    </dgm:pt>
    <dgm:pt modelId="{1A95DF0C-5653-489F-96BF-78DE7DC96C7F}">
      <dgm:prSet custT="1"/>
      <dgm:spPr/>
      <dgm:t>
        <a:bodyPr/>
        <a:lstStyle/>
        <a:p>
          <a:r>
            <a: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Mediterranean diet</a:t>
          </a:r>
        </a:p>
      </dgm:t>
    </dgm:pt>
    <dgm:pt modelId="{E8B975D9-D61F-48BF-83A2-A2BB10B6E651}" type="parTrans" cxnId="{2D8FE9D3-53DE-48A6-9D15-CB8652F7F9DB}">
      <dgm:prSet/>
      <dgm:spPr/>
      <dgm:t>
        <a:bodyPr/>
        <a:lstStyle/>
        <a:p>
          <a:endParaRPr lang="en-US"/>
        </a:p>
      </dgm:t>
    </dgm:pt>
    <dgm:pt modelId="{44EA906A-4FE6-4C6E-A7F0-4B0BCBB95D5E}" type="sibTrans" cxnId="{2D8FE9D3-53DE-48A6-9D15-CB8652F7F9DB}">
      <dgm:prSet/>
      <dgm:spPr/>
      <dgm:t>
        <a:bodyPr/>
        <a:lstStyle/>
        <a:p>
          <a:endParaRPr lang="en-US"/>
        </a:p>
      </dgm:t>
    </dgm:pt>
    <dgm:pt modelId="{7AE14DAB-860B-4402-9B3E-071AAA0A7AC4}">
      <dgm:prSet custT="1"/>
      <dgm:spPr/>
      <dgm:t>
        <a:bodyPr/>
        <a:lstStyle/>
        <a:p>
          <a:r>
            <a: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Avoiding smoking and street drugs</a:t>
          </a:r>
        </a:p>
      </dgm:t>
    </dgm:pt>
    <dgm:pt modelId="{E48D7DCC-577A-45EE-990B-A07F66CE646F}" type="parTrans" cxnId="{63B9636C-AB5B-43AB-A01A-299CF02A8F0C}">
      <dgm:prSet/>
      <dgm:spPr/>
      <dgm:t>
        <a:bodyPr/>
        <a:lstStyle/>
        <a:p>
          <a:endParaRPr lang="en-US"/>
        </a:p>
      </dgm:t>
    </dgm:pt>
    <dgm:pt modelId="{B24FD477-AB9C-4864-903B-1EDBAD4411CC}" type="sibTrans" cxnId="{63B9636C-AB5B-43AB-A01A-299CF02A8F0C}">
      <dgm:prSet/>
      <dgm:spPr/>
      <dgm:t>
        <a:bodyPr/>
        <a:lstStyle/>
        <a:p>
          <a:endParaRPr lang="en-US"/>
        </a:p>
      </dgm:t>
    </dgm:pt>
    <dgm:pt modelId="{72493807-7FD8-48EE-8528-00FF1AB1DB29}">
      <dgm:prSet custT="1"/>
      <dgm:spPr/>
      <dgm:t>
        <a:bodyPr/>
        <a:lstStyle/>
        <a:p>
          <a:r>
            <a: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Regular exercise</a:t>
          </a:r>
        </a:p>
      </dgm:t>
    </dgm:pt>
    <dgm:pt modelId="{34A33B09-C8A6-44B4-A048-B1B52B0359C0}" type="parTrans" cxnId="{7379A460-40E2-4192-9C05-0FF2E1185158}">
      <dgm:prSet/>
      <dgm:spPr/>
      <dgm:t>
        <a:bodyPr/>
        <a:lstStyle/>
        <a:p>
          <a:endParaRPr lang="en-US"/>
        </a:p>
      </dgm:t>
    </dgm:pt>
    <dgm:pt modelId="{602BB282-3AAE-45F1-BD62-8A2A8ECA9E39}" type="sibTrans" cxnId="{7379A460-40E2-4192-9C05-0FF2E1185158}">
      <dgm:prSet/>
      <dgm:spPr/>
      <dgm:t>
        <a:bodyPr/>
        <a:lstStyle/>
        <a:p>
          <a:endParaRPr lang="en-US"/>
        </a:p>
      </dgm:t>
    </dgm:pt>
    <dgm:pt modelId="{C12329B3-37FA-4423-BEA0-2DBA48A9E026}">
      <dgm:prSet custT="1"/>
      <dgm:spPr/>
      <dgm:t>
        <a:bodyPr/>
        <a:lstStyle/>
        <a:p>
          <a:r>
            <a: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Getting adequate sleep</a:t>
          </a:r>
        </a:p>
      </dgm:t>
    </dgm:pt>
    <dgm:pt modelId="{E66CAAE5-B405-4DF1-B48D-0FBB1717164D}" type="parTrans" cxnId="{65B482B2-D097-4E68-8042-1ED8EA93E396}">
      <dgm:prSet/>
      <dgm:spPr/>
      <dgm:t>
        <a:bodyPr/>
        <a:lstStyle/>
        <a:p>
          <a:endParaRPr lang="en-US"/>
        </a:p>
      </dgm:t>
    </dgm:pt>
    <dgm:pt modelId="{6970B5CA-65CD-45A0-8599-846E01262456}" type="sibTrans" cxnId="{65B482B2-D097-4E68-8042-1ED8EA93E396}">
      <dgm:prSet/>
      <dgm:spPr/>
      <dgm:t>
        <a:bodyPr/>
        <a:lstStyle/>
        <a:p>
          <a:endParaRPr lang="en-US"/>
        </a:p>
      </dgm:t>
    </dgm:pt>
    <dgm:pt modelId="{F862814A-6217-407E-92C4-DD4E93F24662}">
      <dgm:prSet custT="1"/>
      <dgm:spPr/>
      <dgm:t>
        <a:bodyPr/>
        <a:lstStyle/>
        <a:p>
          <a:r>
            <a: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Obtaining good control or prevention of high blood pressure, diabetes and atrial fibrillation </a:t>
          </a:r>
        </a:p>
      </dgm:t>
    </dgm:pt>
    <dgm:pt modelId="{3734167D-AE35-431C-9B91-81A257D8CE6E}" type="parTrans" cxnId="{A5F53449-40C1-433D-B207-A31A91ACB9CA}">
      <dgm:prSet/>
      <dgm:spPr/>
      <dgm:t>
        <a:bodyPr/>
        <a:lstStyle/>
        <a:p>
          <a:endParaRPr lang="en-US"/>
        </a:p>
      </dgm:t>
    </dgm:pt>
    <dgm:pt modelId="{B37E9C0B-4B66-4B16-BDD7-A46A22D865B9}" type="sibTrans" cxnId="{A5F53449-40C1-433D-B207-A31A91ACB9CA}">
      <dgm:prSet/>
      <dgm:spPr/>
      <dgm:t>
        <a:bodyPr/>
        <a:lstStyle/>
        <a:p>
          <a:endParaRPr lang="en-US"/>
        </a:p>
      </dgm:t>
    </dgm:pt>
    <dgm:pt modelId="{CEEA583D-8DB1-49D8-B3B0-E0ABACE3BAAA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Onset of stroke signs and symptoms are typically </a:t>
          </a:r>
          <a:r>
            <a:rPr lang="en-US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sudden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and most often </a:t>
          </a:r>
          <a:r>
            <a:rPr lang="en-US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affect one side 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of the body </a:t>
          </a:r>
        </a:p>
      </dgm:t>
    </dgm:pt>
    <dgm:pt modelId="{1A9189D3-D1E6-4554-B924-687C1F9FD737}" type="parTrans" cxnId="{ACC11049-E353-4B6F-84A0-FF103990FDB1}">
      <dgm:prSet/>
      <dgm:spPr/>
      <dgm:t>
        <a:bodyPr/>
        <a:lstStyle/>
        <a:p>
          <a:endParaRPr lang="en-US"/>
        </a:p>
      </dgm:t>
    </dgm:pt>
    <dgm:pt modelId="{1AA1392D-5E7B-46D1-81AA-FEC373B8B1FA}" type="sibTrans" cxnId="{ACC11049-E353-4B6F-84A0-FF103990FDB1}">
      <dgm:prSet/>
      <dgm:spPr/>
      <dgm:t>
        <a:bodyPr/>
        <a:lstStyle/>
        <a:p>
          <a:endParaRPr lang="en-US"/>
        </a:p>
      </dgm:t>
    </dgm:pt>
    <dgm:pt modelId="{DC4A8D2B-5887-4A88-9AD3-7D24E7BC1223}" type="pres">
      <dgm:prSet presAssocID="{7BC522B1-5F59-4CC1-BDB9-E6E8A25DF930}" presName="Name0" presStyleCnt="0">
        <dgm:presLayoutVars>
          <dgm:dir/>
          <dgm:animLvl val="lvl"/>
          <dgm:resizeHandles val="exact"/>
        </dgm:presLayoutVars>
      </dgm:prSet>
      <dgm:spPr/>
    </dgm:pt>
    <dgm:pt modelId="{CB047864-20B0-4EC3-8FE4-01B4F00D246A}" type="pres">
      <dgm:prSet presAssocID="{CEEA583D-8DB1-49D8-B3B0-E0ABACE3BAAA}" presName="boxAndChildren" presStyleCnt="0"/>
      <dgm:spPr/>
    </dgm:pt>
    <dgm:pt modelId="{22793B41-1FE6-4EE4-92B3-2B72C7977939}" type="pres">
      <dgm:prSet presAssocID="{CEEA583D-8DB1-49D8-B3B0-E0ABACE3BAAA}" presName="parentTextBox" presStyleLbl="node1" presStyleIdx="0" presStyleCnt="4"/>
      <dgm:spPr/>
    </dgm:pt>
    <dgm:pt modelId="{621DAB42-6585-4992-806E-72AC4BB5CFE3}" type="pres">
      <dgm:prSet presAssocID="{15899109-EEAE-4E20-8067-80E72EA9E188}" presName="sp" presStyleCnt="0"/>
      <dgm:spPr/>
    </dgm:pt>
    <dgm:pt modelId="{CDD56AA9-ED90-4784-8668-BB85082D0B33}" type="pres">
      <dgm:prSet presAssocID="{C40EF9E7-599C-4A46-B544-0E35481887E8}" presName="arrowAndChildren" presStyleCnt="0"/>
      <dgm:spPr/>
    </dgm:pt>
    <dgm:pt modelId="{55990234-AB6E-4606-B753-E1007CBFCD35}" type="pres">
      <dgm:prSet presAssocID="{C40EF9E7-599C-4A46-B544-0E35481887E8}" presName="parentTextArrow" presStyleLbl="node1" presStyleIdx="0" presStyleCnt="4"/>
      <dgm:spPr/>
    </dgm:pt>
    <dgm:pt modelId="{A087E7A2-8018-4EE9-8F9B-5FDB5861D73A}" type="pres">
      <dgm:prSet presAssocID="{C40EF9E7-599C-4A46-B544-0E35481887E8}" presName="arrow" presStyleLbl="node1" presStyleIdx="1" presStyleCnt="4"/>
      <dgm:spPr/>
    </dgm:pt>
    <dgm:pt modelId="{AEFF328E-1032-44D3-87B7-5DB25F9136B6}" type="pres">
      <dgm:prSet presAssocID="{C40EF9E7-599C-4A46-B544-0E35481887E8}" presName="descendantArrow" presStyleCnt="0"/>
      <dgm:spPr/>
    </dgm:pt>
    <dgm:pt modelId="{1302E34A-3D0C-4E0F-A2CE-C824CCDF7A95}" type="pres">
      <dgm:prSet presAssocID="{1A95DF0C-5653-489F-96BF-78DE7DC96C7F}" presName="childTextArrow" presStyleLbl="fgAccFollowNode1" presStyleIdx="0" presStyleCnt="5">
        <dgm:presLayoutVars>
          <dgm:bulletEnabled val="1"/>
        </dgm:presLayoutVars>
      </dgm:prSet>
      <dgm:spPr/>
    </dgm:pt>
    <dgm:pt modelId="{7D822FFD-E988-47C9-B977-BD8DEEAD95FA}" type="pres">
      <dgm:prSet presAssocID="{7AE14DAB-860B-4402-9B3E-071AAA0A7AC4}" presName="childTextArrow" presStyleLbl="fgAccFollowNode1" presStyleIdx="1" presStyleCnt="5">
        <dgm:presLayoutVars>
          <dgm:bulletEnabled val="1"/>
        </dgm:presLayoutVars>
      </dgm:prSet>
      <dgm:spPr/>
    </dgm:pt>
    <dgm:pt modelId="{5DC7FCF9-1037-40FF-81D8-B2DFC5612CB1}" type="pres">
      <dgm:prSet presAssocID="{72493807-7FD8-48EE-8528-00FF1AB1DB29}" presName="childTextArrow" presStyleLbl="fgAccFollowNode1" presStyleIdx="2" presStyleCnt="5">
        <dgm:presLayoutVars>
          <dgm:bulletEnabled val="1"/>
        </dgm:presLayoutVars>
      </dgm:prSet>
      <dgm:spPr/>
    </dgm:pt>
    <dgm:pt modelId="{852DD36A-B397-48AF-B0A2-EFCC8D340A0D}" type="pres">
      <dgm:prSet presAssocID="{C12329B3-37FA-4423-BEA0-2DBA48A9E026}" presName="childTextArrow" presStyleLbl="fgAccFollowNode1" presStyleIdx="3" presStyleCnt="5">
        <dgm:presLayoutVars>
          <dgm:bulletEnabled val="1"/>
        </dgm:presLayoutVars>
      </dgm:prSet>
      <dgm:spPr/>
    </dgm:pt>
    <dgm:pt modelId="{71AF4D70-0BC0-4960-A12C-A2711B192CB5}" type="pres">
      <dgm:prSet presAssocID="{F862814A-6217-407E-92C4-DD4E93F24662}" presName="childTextArrow" presStyleLbl="fgAccFollowNode1" presStyleIdx="4" presStyleCnt="5" custLinFactNeighborX="1188" custLinFactNeighborY="5043">
        <dgm:presLayoutVars>
          <dgm:bulletEnabled val="1"/>
        </dgm:presLayoutVars>
      </dgm:prSet>
      <dgm:spPr/>
    </dgm:pt>
    <dgm:pt modelId="{DCF577D8-070B-409A-8812-DFB2DB444C1B}" type="pres">
      <dgm:prSet presAssocID="{320EED84-E8B9-4394-AA5E-56578AB8E2F9}" presName="sp" presStyleCnt="0"/>
      <dgm:spPr/>
    </dgm:pt>
    <dgm:pt modelId="{AECA531A-1DF6-4A07-8B0E-AC2199C2C0B7}" type="pres">
      <dgm:prSet presAssocID="{FC5F0646-3AD8-402A-82C6-93C3E4F07CAD}" presName="arrowAndChildren" presStyleCnt="0"/>
      <dgm:spPr/>
    </dgm:pt>
    <dgm:pt modelId="{6AD42CF6-9479-4ED6-8CEF-02002CDCB7EC}" type="pres">
      <dgm:prSet presAssocID="{FC5F0646-3AD8-402A-82C6-93C3E4F07CAD}" presName="parentTextArrow" presStyleLbl="node1" presStyleIdx="2" presStyleCnt="4"/>
      <dgm:spPr/>
    </dgm:pt>
    <dgm:pt modelId="{18627D3C-BFB8-430C-A4E9-06CA7E33356F}" type="pres">
      <dgm:prSet presAssocID="{5A62FE03-C95C-4476-B924-22B54C640452}" presName="sp" presStyleCnt="0"/>
      <dgm:spPr/>
    </dgm:pt>
    <dgm:pt modelId="{C15DD388-2489-47B1-9B43-6C5978F5B4D2}" type="pres">
      <dgm:prSet presAssocID="{7109CDC3-EC60-46DA-B639-32771D88DCC0}" presName="arrowAndChildren" presStyleCnt="0"/>
      <dgm:spPr/>
    </dgm:pt>
    <dgm:pt modelId="{143B839B-F605-4A79-9092-CFD1BB31111F}" type="pres">
      <dgm:prSet presAssocID="{7109CDC3-EC60-46DA-B639-32771D88DCC0}" presName="parentTextArrow" presStyleLbl="node1" presStyleIdx="3" presStyleCnt="4"/>
      <dgm:spPr/>
    </dgm:pt>
  </dgm:ptLst>
  <dgm:cxnLst>
    <dgm:cxn modelId="{9E1A1D07-5BFA-45CE-8838-E1F301B4D849}" srcId="{7BC522B1-5F59-4CC1-BDB9-E6E8A25DF930}" destId="{7109CDC3-EC60-46DA-B639-32771D88DCC0}" srcOrd="0" destOrd="0" parTransId="{D2335BBD-9E80-4981-9921-A89366C021AF}" sibTransId="{5A62FE03-C95C-4476-B924-22B54C640452}"/>
    <dgm:cxn modelId="{0E892E12-848F-4AE7-9A93-5C0DE3C54217}" type="presOf" srcId="{C12329B3-37FA-4423-BEA0-2DBA48A9E026}" destId="{852DD36A-B397-48AF-B0A2-EFCC8D340A0D}" srcOrd="0" destOrd="0" presId="urn:microsoft.com/office/officeart/2005/8/layout/process4"/>
    <dgm:cxn modelId="{79244317-2AC2-41B0-A80B-A7EA07E4CB4A}" type="presOf" srcId="{CEEA583D-8DB1-49D8-B3B0-E0ABACE3BAAA}" destId="{22793B41-1FE6-4EE4-92B3-2B72C7977939}" srcOrd="0" destOrd="0" presId="urn:microsoft.com/office/officeart/2005/8/layout/process4"/>
    <dgm:cxn modelId="{2A3E8F17-FDBD-4A61-A7CE-D3F4CB756A9A}" type="presOf" srcId="{C40EF9E7-599C-4A46-B544-0E35481887E8}" destId="{A087E7A2-8018-4EE9-8F9B-5FDB5861D73A}" srcOrd="1" destOrd="0" presId="urn:microsoft.com/office/officeart/2005/8/layout/process4"/>
    <dgm:cxn modelId="{F5C4463B-5367-4FAC-821E-7C4722E2CEDA}" type="presOf" srcId="{7AE14DAB-860B-4402-9B3E-071AAA0A7AC4}" destId="{7D822FFD-E988-47C9-B977-BD8DEEAD95FA}" srcOrd="0" destOrd="0" presId="urn:microsoft.com/office/officeart/2005/8/layout/process4"/>
    <dgm:cxn modelId="{7379A460-40E2-4192-9C05-0FF2E1185158}" srcId="{C40EF9E7-599C-4A46-B544-0E35481887E8}" destId="{72493807-7FD8-48EE-8528-00FF1AB1DB29}" srcOrd="2" destOrd="0" parTransId="{34A33B09-C8A6-44B4-A048-B1B52B0359C0}" sibTransId="{602BB282-3AAE-45F1-BD62-8A2A8ECA9E39}"/>
    <dgm:cxn modelId="{ACC11049-E353-4B6F-84A0-FF103990FDB1}" srcId="{7BC522B1-5F59-4CC1-BDB9-E6E8A25DF930}" destId="{CEEA583D-8DB1-49D8-B3B0-E0ABACE3BAAA}" srcOrd="3" destOrd="0" parTransId="{1A9189D3-D1E6-4554-B924-687C1F9FD737}" sibTransId="{1AA1392D-5E7B-46D1-81AA-FEC373B8B1FA}"/>
    <dgm:cxn modelId="{A5F53449-40C1-433D-B207-A31A91ACB9CA}" srcId="{C40EF9E7-599C-4A46-B544-0E35481887E8}" destId="{F862814A-6217-407E-92C4-DD4E93F24662}" srcOrd="4" destOrd="0" parTransId="{3734167D-AE35-431C-9B91-81A257D8CE6E}" sibTransId="{B37E9C0B-4B66-4B16-BDD7-A46A22D865B9}"/>
    <dgm:cxn modelId="{63B9636C-AB5B-43AB-A01A-299CF02A8F0C}" srcId="{C40EF9E7-599C-4A46-B544-0E35481887E8}" destId="{7AE14DAB-860B-4402-9B3E-071AAA0A7AC4}" srcOrd="1" destOrd="0" parTransId="{E48D7DCC-577A-45EE-990B-A07F66CE646F}" sibTransId="{B24FD477-AB9C-4864-903B-1EDBAD4411CC}"/>
    <dgm:cxn modelId="{1852C06C-FAE3-42E8-8478-3BB8A1CA8B03}" type="presOf" srcId="{72493807-7FD8-48EE-8528-00FF1AB1DB29}" destId="{5DC7FCF9-1037-40FF-81D8-B2DFC5612CB1}" srcOrd="0" destOrd="0" presId="urn:microsoft.com/office/officeart/2005/8/layout/process4"/>
    <dgm:cxn modelId="{A301DD73-1F54-4486-877D-5DDFC28FCBEA}" type="presOf" srcId="{F862814A-6217-407E-92C4-DD4E93F24662}" destId="{71AF4D70-0BC0-4960-A12C-A2711B192CB5}" srcOrd="0" destOrd="0" presId="urn:microsoft.com/office/officeart/2005/8/layout/process4"/>
    <dgm:cxn modelId="{38A1897C-76CA-456F-B15B-E16CF532327E}" srcId="{7BC522B1-5F59-4CC1-BDB9-E6E8A25DF930}" destId="{C40EF9E7-599C-4A46-B544-0E35481887E8}" srcOrd="2" destOrd="0" parTransId="{49776686-4A55-4C42-B515-7B590A2A5A1B}" sibTransId="{15899109-EEAE-4E20-8067-80E72EA9E188}"/>
    <dgm:cxn modelId="{C05FB197-3278-42DD-983D-A2CF4213F9E4}" type="presOf" srcId="{1A95DF0C-5653-489F-96BF-78DE7DC96C7F}" destId="{1302E34A-3D0C-4E0F-A2CE-C824CCDF7A95}" srcOrd="0" destOrd="0" presId="urn:microsoft.com/office/officeart/2005/8/layout/process4"/>
    <dgm:cxn modelId="{7DAE96AB-892C-4F3A-A04B-FBDA6B2AB850}" type="presOf" srcId="{7BC522B1-5F59-4CC1-BDB9-E6E8A25DF930}" destId="{DC4A8D2B-5887-4A88-9AD3-7D24E7BC1223}" srcOrd="0" destOrd="0" presId="urn:microsoft.com/office/officeart/2005/8/layout/process4"/>
    <dgm:cxn modelId="{65B482B2-D097-4E68-8042-1ED8EA93E396}" srcId="{C40EF9E7-599C-4A46-B544-0E35481887E8}" destId="{C12329B3-37FA-4423-BEA0-2DBA48A9E026}" srcOrd="3" destOrd="0" parTransId="{E66CAAE5-B405-4DF1-B48D-0FBB1717164D}" sibTransId="{6970B5CA-65CD-45A0-8599-846E01262456}"/>
    <dgm:cxn modelId="{6E1F86B5-93AA-4EB5-A078-F4D765F2593F}" type="presOf" srcId="{FC5F0646-3AD8-402A-82C6-93C3E4F07CAD}" destId="{6AD42CF6-9479-4ED6-8CEF-02002CDCB7EC}" srcOrd="0" destOrd="0" presId="urn:microsoft.com/office/officeart/2005/8/layout/process4"/>
    <dgm:cxn modelId="{2D8FE9D3-53DE-48A6-9D15-CB8652F7F9DB}" srcId="{C40EF9E7-599C-4A46-B544-0E35481887E8}" destId="{1A95DF0C-5653-489F-96BF-78DE7DC96C7F}" srcOrd="0" destOrd="0" parTransId="{E8B975D9-D61F-48BF-83A2-A2BB10B6E651}" sibTransId="{44EA906A-4FE6-4C6E-A7F0-4B0BCBB95D5E}"/>
    <dgm:cxn modelId="{BE2B75D8-43E2-4551-9D89-BC4ED9ECA8B6}" type="presOf" srcId="{7109CDC3-EC60-46DA-B639-32771D88DCC0}" destId="{143B839B-F605-4A79-9092-CFD1BB31111F}" srcOrd="0" destOrd="0" presId="urn:microsoft.com/office/officeart/2005/8/layout/process4"/>
    <dgm:cxn modelId="{EDA6EAE0-FD85-4BFB-BA06-84FB8FFE9F8C}" type="presOf" srcId="{C40EF9E7-599C-4A46-B544-0E35481887E8}" destId="{55990234-AB6E-4606-B753-E1007CBFCD35}" srcOrd="0" destOrd="0" presId="urn:microsoft.com/office/officeart/2005/8/layout/process4"/>
    <dgm:cxn modelId="{CA6A10E2-CBEB-4664-9473-BC71D082542C}" srcId="{7BC522B1-5F59-4CC1-BDB9-E6E8A25DF930}" destId="{FC5F0646-3AD8-402A-82C6-93C3E4F07CAD}" srcOrd="1" destOrd="0" parTransId="{C5E78163-06E8-4E21-89E2-7DD9D07E929D}" sibTransId="{320EED84-E8B9-4394-AA5E-56578AB8E2F9}"/>
    <dgm:cxn modelId="{5C2F4081-0777-464B-BD95-47CE2868DB63}" type="presParOf" srcId="{DC4A8D2B-5887-4A88-9AD3-7D24E7BC1223}" destId="{CB047864-20B0-4EC3-8FE4-01B4F00D246A}" srcOrd="0" destOrd="0" presId="urn:microsoft.com/office/officeart/2005/8/layout/process4"/>
    <dgm:cxn modelId="{DDF2EF76-FBDA-422A-B991-2345318DDA4A}" type="presParOf" srcId="{CB047864-20B0-4EC3-8FE4-01B4F00D246A}" destId="{22793B41-1FE6-4EE4-92B3-2B72C7977939}" srcOrd="0" destOrd="0" presId="urn:microsoft.com/office/officeart/2005/8/layout/process4"/>
    <dgm:cxn modelId="{3E75537C-BC2B-4138-BFEF-3EE515E278BB}" type="presParOf" srcId="{DC4A8D2B-5887-4A88-9AD3-7D24E7BC1223}" destId="{621DAB42-6585-4992-806E-72AC4BB5CFE3}" srcOrd="1" destOrd="0" presId="urn:microsoft.com/office/officeart/2005/8/layout/process4"/>
    <dgm:cxn modelId="{B5E4D42A-014D-4831-A45F-0E9AB89844D7}" type="presParOf" srcId="{DC4A8D2B-5887-4A88-9AD3-7D24E7BC1223}" destId="{CDD56AA9-ED90-4784-8668-BB85082D0B33}" srcOrd="2" destOrd="0" presId="urn:microsoft.com/office/officeart/2005/8/layout/process4"/>
    <dgm:cxn modelId="{DA57DD84-B3DB-4CAA-AF4E-E219E76B28AA}" type="presParOf" srcId="{CDD56AA9-ED90-4784-8668-BB85082D0B33}" destId="{55990234-AB6E-4606-B753-E1007CBFCD35}" srcOrd="0" destOrd="0" presId="urn:microsoft.com/office/officeart/2005/8/layout/process4"/>
    <dgm:cxn modelId="{CA7E667B-CA8F-4C83-B150-D522D4B9F97E}" type="presParOf" srcId="{CDD56AA9-ED90-4784-8668-BB85082D0B33}" destId="{A087E7A2-8018-4EE9-8F9B-5FDB5861D73A}" srcOrd="1" destOrd="0" presId="urn:microsoft.com/office/officeart/2005/8/layout/process4"/>
    <dgm:cxn modelId="{CD649A56-C3D1-4015-9DF1-2016684FD4BA}" type="presParOf" srcId="{CDD56AA9-ED90-4784-8668-BB85082D0B33}" destId="{AEFF328E-1032-44D3-87B7-5DB25F9136B6}" srcOrd="2" destOrd="0" presId="urn:microsoft.com/office/officeart/2005/8/layout/process4"/>
    <dgm:cxn modelId="{8470C530-637C-4F32-A45B-2BB8975EA344}" type="presParOf" srcId="{AEFF328E-1032-44D3-87B7-5DB25F9136B6}" destId="{1302E34A-3D0C-4E0F-A2CE-C824CCDF7A95}" srcOrd="0" destOrd="0" presId="urn:microsoft.com/office/officeart/2005/8/layout/process4"/>
    <dgm:cxn modelId="{08679730-792A-4166-88B3-A695B8810F16}" type="presParOf" srcId="{AEFF328E-1032-44D3-87B7-5DB25F9136B6}" destId="{7D822FFD-E988-47C9-B977-BD8DEEAD95FA}" srcOrd="1" destOrd="0" presId="urn:microsoft.com/office/officeart/2005/8/layout/process4"/>
    <dgm:cxn modelId="{37F10BFE-202B-4AC6-BFC5-770836B92EB0}" type="presParOf" srcId="{AEFF328E-1032-44D3-87B7-5DB25F9136B6}" destId="{5DC7FCF9-1037-40FF-81D8-B2DFC5612CB1}" srcOrd="2" destOrd="0" presId="urn:microsoft.com/office/officeart/2005/8/layout/process4"/>
    <dgm:cxn modelId="{E722804C-8D4E-478C-94DC-34F015B34193}" type="presParOf" srcId="{AEFF328E-1032-44D3-87B7-5DB25F9136B6}" destId="{852DD36A-B397-48AF-B0A2-EFCC8D340A0D}" srcOrd="3" destOrd="0" presId="urn:microsoft.com/office/officeart/2005/8/layout/process4"/>
    <dgm:cxn modelId="{4D816D6C-EB93-4CD2-A4CD-2853691F9386}" type="presParOf" srcId="{AEFF328E-1032-44D3-87B7-5DB25F9136B6}" destId="{71AF4D70-0BC0-4960-A12C-A2711B192CB5}" srcOrd="4" destOrd="0" presId="urn:microsoft.com/office/officeart/2005/8/layout/process4"/>
    <dgm:cxn modelId="{C9E57F43-7F77-4AF0-83A7-3AB607AA26E7}" type="presParOf" srcId="{DC4A8D2B-5887-4A88-9AD3-7D24E7BC1223}" destId="{DCF577D8-070B-409A-8812-DFB2DB444C1B}" srcOrd="3" destOrd="0" presId="urn:microsoft.com/office/officeart/2005/8/layout/process4"/>
    <dgm:cxn modelId="{45ABBCFE-148F-416F-A47B-930B6C741354}" type="presParOf" srcId="{DC4A8D2B-5887-4A88-9AD3-7D24E7BC1223}" destId="{AECA531A-1DF6-4A07-8B0E-AC2199C2C0B7}" srcOrd="4" destOrd="0" presId="urn:microsoft.com/office/officeart/2005/8/layout/process4"/>
    <dgm:cxn modelId="{8A3C2B06-F8A9-482E-94AA-A5899052218C}" type="presParOf" srcId="{AECA531A-1DF6-4A07-8B0E-AC2199C2C0B7}" destId="{6AD42CF6-9479-4ED6-8CEF-02002CDCB7EC}" srcOrd="0" destOrd="0" presId="urn:microsoft.com/office/officeart/2005/8/layout/process4"/>
    <dgm:cxn modelId="{2227EDA5-ADE0-4337-BA69-C05230E39C43}" type="presParOf" srcId="{DC4A8D2B-5887-4A88-9AD3-7D24E7BC1223}" destId="{18627D3C-BFB8-430C-A4E9-06CA7E33356F}" srcOrd="5" destOrd="0" presId="urn:microsoft.com/office/officeart/2005/8/layout/process4"/>
    <dgm:cxn modelId="{830E1FA0-CE23-4D96-AD69-4544B29DC712}" type="presParOf" srcId="{DC4A8D2B-5887-4A88-9AD3-7D24E7BC1223}" destId="{C15DD388-2489-47B1-9B43-6C5978F5B4D2}" srcOrd="6" destOrd="0" presId="urn:microsoft.com/office/officeart/2005/8/layout/process4"/>
    <dgm:cxn modelId="{A418D86F-C968-45D3-99B5-AA48BCF94607}" type="presParOf" srcId="{C15DD388-2489-47B1-9B43-6C5978F5B4D2}" destId="{143B839B-F605-4A79-9092-CFD1BB31111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6BD386-0536-4054-A13C-187CA1279BB2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85F293D-CB00-4EC8-BA2B-34F75010764C}">
      <dgm:prSet custT="1"/>
      <dgm:spPr/>
      <dgm:t>
        <a:bodyPr/>
        <a:lstStyle/>
        <a:p>
          <a:r>
            <a:rPr lang="en-US" sz="20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Each minute in a moderate size stroke can lead to a permanent loss of ~2 million brain cells </a:t>
          </a:r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without immediate and time-limited treatment  </a:t>
          </a:r>
        </a:p>
      </dgm:t>
    </dgm:pt>
    <dgm:pt modelId="{E29332FD-8E87-482A-B6A1-C70A7DC9E598}" type="parTrans" cxnId="{57D6363B-BE46-4F6A-90FD-10AB6DDAB3CC}">
      <dgm:prSet/>
      <dgm:spPr/>
      <dgm:t>
        <a:bodyPr/>
        <a:lstStyle/>
        <a:p>
          <a:endParaRPr lang="en-US"/>
        </a:p>
      </dgm:t>
    </dgm:pt>
    <dgm:pt modelId="{28A1F1F3-119F-409A-94C0-C91E0DE3B1F6}" type="sibTrans" cxnId="{57D6363B-BE46-4F6A-90FD-10AB6DDAB3CC}">
      <dgm:prSet/>
      <dgm:spPr/>
      <dgm:t>
        <a:bodyPr/>
        <a:lstStyle/>
        <a:p>
          <a:endParaRPr lang="en-US"/>
        </a:p>
      </dgm:t>
    </dgm:pt>
    <dgm:pt modelId="{447DFA93-E36B-4718-B223-64CD69E7BA09}">
      <dgm:prSet custT="1"/>
      <dgm:spPr/>
      <dgm:t>
        <a:bodyPr/>
        <a:lstStyle/>
        <a:p>
          <a:r>
            <a:rPr lang="en-US" sz="20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Immediate action </a:t>
          </a:r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can help prevent brain damage and long-term disability</a:t>
          </a:r>
        </a:p>
      </dgm:t>
    </dgm:pt>
    <dgm:pt modelId="{6766487B-D24E-447D-8E56-B7306A49E277}" type="parTrans" cxnId="{4E7D5208-2D52-439C-95CD-D579D96E56E2}">
      <dgm:prSet/>
      <dgm:spPr/>
      <dgm:t>
        <a:bodyPr/>
        <a:lstStyle/>
        <a:p>
          <a:endParaRPr lang="en-US"/>
        </a:p>
      </dgm:t>
    </dgm:pt>
    <dgm:pt modelId="{B9259C72-F411-4FA5-9B07-DEAA73B25582}" type="sibTrans" cxnId="{4E7D5208-2D52-439C-95CD-D579D96E56E2}">
      <dgm:prSet/>
      <dgm:spPr/>
      <dgm:t>
        <a:bodyPr/>
        <a:lstStyle/>
        <a:p>
          <a:endParaRPr lang="en-US"/>
        </a:p>
      </dgm:t>
    </dgm:pt>
    <dgm:pt modelId="{3D4F2177-2D1A-449A-9DA4-F3752342E610}">
      <dgm:prSet custT="1"/>
      <dgm:spPr/>
      <dgm:t>
        <a:bodyPr/>
        <a:lstStyle/>
        <a:p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If you or someone you know is having signs and symptoms of a stroke, it is important to </a:t>
          </a:r>
          <a:r>
            <a:rPr lang="en-US" sz="20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activate the EMS system </a:t>
          </a:r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if outside of the hospital, or to follow your hospital’s internal alert policies  </a:t>
          </a:r>
        </a:p>
      </dgm:t>
    </dgm:pt>
    <dgm:pt modelId="{36894C3B-3533-4DE7-913A-51A917BC9C28}" type="parTrans" cxnId="{AFB0DDA8-77BB-4923-9E5A-3B33212CCA21}">
      <dgm:prSet/>
      <dgm:spPr/>
      <dgm:t>
        <a:bodyPr/>
        <a:lstStyle/>
        <a:p>
          <a:endParaRPr lang="en-US"/>
        </a:p>
      </dgm:t>
    </dgm:pt>
    <dgm:pt modelId="{5AA45B2F-965F-41C1-886B-A1D16AA16CBF}" type="sibTrans" cxnId="{AFB0DDA8-77BB-4923-9E5A-3B33212CCA21}">
      <dgm:prSet/>
      <dgm:spPr/>
      <dgm:t>
        <a:bodyPr/>
        <a:lstStyle/>
        <a:p>
          <a:endParaRPr lang="en-US"/>
        </a:p>
      </dgm:t>
    </dgm:pt>
    <dgm:pt modelId="{B08B2785-EC8B-4DB6-9ECC-F9486A9115FB}">
      <dgm:prSet custT="1"/>
      <dgm:spPr/>
      <dgm:t>
        <a:bodyPr/>
        <a:lstStyle/>
        <a:p>
          <a:r>
            <a:rPr lang="en-US" sz="20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KPNC has an excellent stroke alert process</a:t>
          </a:r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getting a specialized stroke physician expert at the bedside within minutes to provide evidence-based, emergent care     </a:t>
          </a:r>
        </a:p>
      </dgm:t>
    </dgm:pt>
    <dgm:pt modelId="{027FC512-737A-4822-AEA2-A62D88B27597}" type="parTrans" cxnId="{28C4169F-D4F8-4FA8-8659-1B517C1A2603}">
      <dgm:prSet/>
      <dgm:spPr/>
      <dgm:t>
        <a:bodyPr/>
        <a:lstStyle/>
        <a:p>
          <a:endParaRPr lang="en-US"/>
        </a:p>
      </dgm:t>
    </dgm:pt>
    <dgm:pt modelId="{EB72C779-A88D-4E45-B7E0-517F6972422D}" type="sibTrans" cxnId="{28C4169F-D4F8-4FA8-8659-1B517C1A2603}">
      <dgm:prSet/>
      <dgm:spPr/>
      <dgm:t>
        <a:bodyPr/>
        <a:lstStyle/>
        <a:p>
          <a:endParaRPr lang="en-US"/>
        </a:p>
      </dgm:t>
    </dgm:pt>
    <dgm:pt modelId="{4789AED4-B3D6-43CD-821F-EDD5E07DE6BB}" type="pres">
      <dgm:prSet presAssocID="{AE6BD386-0536-4054-A13C-187CA1279BB2}" presName="diagram" presStyleCnt="0">
        <dgm:presLayoutVars>
          <dgm:dir/>
          <dgm:resizeHandles val="exact"/>
        </dgm:presLayoutVars>
      </dgm:prSet>
      <dgm:spPr/>
    </dgm:pt>
    <dgm:pt modelId="{9D28B10A-0885-48AB-9B28-B7BA0B021B3D}" type="pres">
      <dgm:prSet presAssocID="{485F293D-CB00-4EC8-BA2B-34F75010764C}" presName="node" presStyleLbl="node1" presStyleIdx="0" presStyleCnt="4">
        <dgm:presLayoutVars>
          <dgm:bulletEnabled val="1"/>
        </dgm:presLayoutVars>
      </dgm:prSet>
      <dgm:spPr/>
    </dgm:pt>
    <dgm:pt modelId="{7C18EBD4-88DC-4CA1-95ED-39C37C564FF9}" type="pres">
      <dgm:prSet presAssocID="{28A1F1F3-119F-409A-94C0-C91E0DE3B1F6}" presName="sibTrans" presStyleCnt="0"/>
      <dgm:spPr/>
    </dgm:pt>
    <dgm:pt modelId="{6C92A3A7-64B2-46A1-A1F7-635A22DFAE83}" type="pres">
      <dgm:prSet presAssocID="{447DFA93-E36B-4718-B223-64CD69E7BA09}" presName="node" presStyleLbl="node1" presStyleIdx="1" presStyleCnt="4">
        <dgm:presLayoutVars>
          <dgm:bulletEnabled val="1"/>
        </dgm:presLayoutVars>
      </dgm:prSet>
      <dgm:spPr/>
    </dgm:pt>
    <dgm:pt modelId="{E023FA96-7D7A-47D4-A9DB-2952145B331E}" type="pres">
      <dgm:prSet presAssocID="{B9259C72-F411-4FA5-9B07-DEAA73B25582}" presName="sibTrans" presStyleCnt="0"/>
      <dgm:spPr/>
    </dgm:pt>
    <dgm:pt modelId="{DA79D790-2AC1-4850-BB81-53B3B7213DB0}" type="pres">
      <dgm:prSet presAssocID="{3D4F2177-2D1A-449A-9DA4-F3752342E610}" presName="node" presStyleLbl="node1" presStyleIdx="2" presStyleCnt="4">
        <dgm:presLayoutVars>
          <dgm:bulletEnabled val="1"/>
        </dgm:presLayoutVars>
      </dgm:prSet>
      <dgm:spPr/>
    </dgm:pt>
    <dgm:pt modelId="{16E5D82A-4798-4223-8A1A-3A2699882A3C}" type="pres">
      <dgm:prSet presAssocID="{5AA45B2F-965F-41C1-886B-A1D16AA16CBF}" presName="sibTrans" presStyleCnt="0"/>
      <dgm:spPr/>
    </dgm:pt>
    <dgm:pt modelId="{4278E09E-F1E2-4652-BF68-628E3254489B}" type="pres">
      <dgm:prSet presAssocID="{B08B2785-EC8B-4DB6-9ECC-F9486A9115FB}" presName="node" presStyleLbl="node1" presStyleIdx="3" presStyleCnt="4">
        <dgm:presLayoutVars>
          <dgm:bulletEnabled val="1"/>
        </dgm:presLayoutVars>
      </dgm:prSet>
      <dgm:spPr/>
    </dgm:pt>
  </dgm:ptLst>
  <dgm:cxnLst>
    <dgm:cxn modelId="{4E7D5208-2D52-439C-95CD-D579D96E56E2}" srcId="{AE6BD386-0536-4054-A13C-187CA1279BB2}" destId="{447DFA93-E36B-4718-B223-64CD69E7BA09}" srcOrd="1" destOrd="0" parTransId="{6766487B-D24E-447D-8E56-B7306A49E277}" sibTransId="{B9259C72-F411-4FA5-9B07-DEAA73B25582}"/>
    <dgm:cxn modelId="{481C5018-90E3-462C-9F61-32F053EA921F}" type="presOf" srcId="{447DFA93-E36B-4718-B223-64CD69E7BA09}" destId="{6C92A3A7-64B2-46A1-A1F7-635A22DFAE83}" srcOrd="0" destOrd="0" presId="urn:microsoft.com/office/officeart/2005/8/layout/default"/>
    <dgm:cxn modelId="{75DF0C34-3721-4277-9426-928B47F8CB97}" type="presOf" srcId="{3D4F2177-2D1A-449A-9DA4-F3752342E610}" destId="{DA79D790-2AC1-4850-BB81-53B3B7213DB0}" srcOrd="0" destOrd="0" presId="urn:microsoft.com/office/officeart/2005/8/layout/default"/>
    <dgm:cxn modelId="{57D6363B-BE46-4F6A-90FD-10AB6DDAB3CC}" srcId="{AE6BD386-0536-4054-A13C-187CA1279BB2}" destId="{485F293D-CB00-4EC8-BA2B-34F75010764C}" srcOrd="0" destOrd="0" parTransId="{E29332FD-8E87-482A-B6A1-C70A7DC9E598}" sibTransId="{28A1F1F3-119F-409A-94C0-C91E0DE3B1F6}"/>
    <dgm:cxn modelId="{1A013085-5DD1-4FD7-861A-67BB55B63399}" type="presOf" srcId="{AE6BD386-0536-4054-A13C-187CA1279BB2}" destId="{4789AED4-B3D6-43CD-821F-EDD5E07DE6BB}" srcOrd="0" destOrd="0" presId="urn:microsoft.com/office/officeart/2005/8/layout/default"/>
    <dgm:cxn modelId="{C4CA8089-46E7-4025-8963-9F9990DFF017}" type="presOf" srcId="{485F293D-CB00-4EC8-BA2B-34F75010764C}" destId="{9D28B10A-0885-48AB-9B28-B7BA0B021B3D}" srcOrd="0" destOrd="0" presId="urn:microsoft.com/office/officeart/2005/8/layout/default"/>
    <dgm:cxn modelId="{28C4169F-D4F8-4FA8-8659-1B517C1A2603}" srcId="{AE6BD386-0536-4054-A13C-187CA1279BB2}" destId="{B08B2785-EC8B-4DB6-9ECC-F9486A9115FB}" srcOrd="3" destOrd="0" parTransId="{027FC512-737A-4822-AEA2-A62D88B27597}" sibTransId="{EB72C779-A88D-4E45-B7E0-517F6972422D}"/>
    <dgm:cxn modelId="{9D6FAFA0-1497-4617-B066-13ACAC65E322}" type="presOf" srcId="{B08B2785-EC8B-4DB6-9ECC-F9486A9115FB}" destId="{4278E09E-F1E2-4652-BF68-628E3254489B}" srcOrd="0" destOrd="0" presId="urn:microsoft.com/office/officeart/2005/8/layout/default"/>
    <dgm:cxn modelId="{AFB0DDA8-77BB-4923-9E5A-3B33212CCA21}" srcId="{AE6BD386-0536-4054-A13C-187CA1279BB2}" destId="{3D4F2177-2D1A-449A-9DA4-F3752342E610}" srcOrd="2" destOrd="0" parTransId="{36894C3B-3533-4DE7-913A-51A917BC9C28}" sibTransId="{5AA45B2F-965F-41C1-886B-A1D16AA16CBF}"/>
    <dgm:cxn modelId="{8FC9BB1E-449C-4E0D-A4A4-0F5232ED34D5}" type="presParOf" srcId="{4789AED4-B3D6-43CD-821F-EDD5E07DE6BB}" destId="{9D28B10A-0885-48AB-9B28-B7BA0B021B3D}" srcOrd="0" destOrd="0" presId="urn:microsoft.com/office/officeart/2005/8/layout/default"/>
    <dgm:cxn modelId="{47A3C5F3-75C0-4FA7-B938-D5D9A0EF1958}" type="presParOf" srcId="{4789AED4-B3D6-43CD-821F-EDD5E07DE6BB}" destId="{7C18EBD4-88DC-4CA1-95ED-39C37C564FF9}" srcOrd="1" destOrd="0" presId="urn:microsoft.com/office/officeart/2005/8/layout/default"/>
    <dgm:cxn modelId="{4AF9D4E2-A14A-4816-BC8C-425A63E9947E}" type="presParOf" srcId="{4789AED4-B3D6-43CD-821F-EDD5E07DE6BB}" destId="{6C92A3A7-64B2-46A1-A1F7-635A22DFAE83}" srcOrd="2" destOrd="0" presId="urn:microsoft.com/office/officeart/2005/8/layout/default"/>
    <dgm:cxn modelId="{AE7369ED-1535-4D3E-815D-B817A1FE60C9}" type="presParOf" srcId="{4789AED4-B3D6-43CD-821F-EDD5E07DE6BB}" destId="{E023FA96-7D7A-47D4-A9DB-2952145B331E}" srcOrd="3" destOrd="0" presId="urn:microsoft.com/office/officeart/2005/8/layout/default"/>
    <dgm:cxn modelId="{E3D658C8-58CD-4E47-88D9-6E9A93D15259}" type="presParOf" srcId="{4789AED4-B3D6-43CD-821F-EDD5E07DE6BB}" destId="{DA79D790-2AC1-4850-BB81-53B3B7213DB0}" srcOrd="4" destOrd="0" presId="urn:microsoft.com/office/officeart/2005/8/layout/default"/>
    <dgm:cxn modelId="{E9E54962-481C-44B5-8B6E-80D530D7323E}" type="presParOf" srcId="{4789AED4-B3D6-43CD-821F-EDD5E07DE6BB}" destId="{16E5D82A-4798-4223-8A1A-3A2699882A3C}" srcOrd="5" destOrd="0" presId="urn:microsoft.com/office/officeart/2005/8/layout/default"/>
    <dgm:cxn modelId="{850A473B-C1B7-4418-A46F-018313079C2E}" type="presParOf" srcId="{4789AED4-B3D6-43CD-821F-EDD5E07DE6BB}" destId="{4278E09E-F1E2-4652-BF68-628E3254489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93B41-1FE6-4EE4-92B3-2B72C7977939}">
      <dsp:nvSpPr>
        <dsp:cNvPr id="0" name=""/>
        <dsp:cNvSpPr/>
      </dsp:nvSpPr>
      <dsp:spPr>
        <a:xfrm>
          <a:off x="0" y="3569039"/>
          <a:ext cx="11430000" cy="7808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Onset of stroke signs and symptoms are typically </a:t>
          </a:r>
          <a:r>
            <a:rPr lang="en-US" sz="2100" b="1" kern="12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sudden</a:t>
          </a:r>
          <a:r>
            <a:rPr lang="en-US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and most often </a:t>
          </a:r>
          <a:r>
            <a:rPr lang="en-US" sz="2100" b="1" kern="12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affect one side </a:t>
          </a:r>
          <a:r>
            <a:rPr lang="en-US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of the body </a:t>
          </a:r>
        </a:p>
      </dsp:txBody>
      <dsp:txXfrm>
        <a:off x="0" y="3569039"/>
        <a:ext cx="11430000" cy="780818"/>
      </dsp:txXfrm>
    </dsp:sp>
    <dsp:sp modelId="{A087E7A2-8018-4EE9-8F9B-5FDB5861D73A}">
      <dsp:nvSpPr>
        <dsp:cNvPr id="0" name=""/>
        <dsp:cNvSpPr/>
      </dsp:nvSpPr>
      <dsp:spPr>
        <a:xfrm rot="10800000">
          <a:off x="0" y="2379853"/>
          <a:ext cx="11430000" cy="1200899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u="sng" kern="12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Over 80% of all strokes are preventable 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by following good health habits:</a:t>
          </a:r>
        </a:p>
      </dsp:txBody>
      <dsp:txXfrm rot="-10800000">
        <a:off x="0" y="2379853"/>
        <a:ext cx="11430000" cy="421515"/>
      </dsp:txXfrm>
    </dsp:sp>
    <dsp:sp modelId="{1302E34A-3D0C-4E0F-A2CE-C824CCDF7A95}">
      <dsp:nvSpPr>
        <dsp:cNvPr id="0" name=""/>
        <dsp:cNvSpPr/>
      </dsp:nvSpPr>
      <dsp:spPr>
        <a:xfrm>
          <a:off x="1395" y="2801368"/>
          <a:ext cx="2285441" cy="35906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Mediterranean diet</a:t>
          </a:r>
        </a:p>
      </dsp:txBody>
      <dsp:txXfrm>
        <a:off x="1395" y="2801368"/>
        <a:ext cx="2285441" cy="359068"/>
      </dsp:txXfrm>
    </dsp:sp>
    <dsp:sp modelId="{7D822FFD-E988-47C9-B977-BD8DEEAD95FA}">
      <dsp:nvSpPr>
        <dsp:cNvPr id="0" name=""/>
        <dsp:cNvSpPr/>
      </dsp:nvSpPr>
      <dsp:spPr>
        <a:xfrm>
          <a:off x="2286837" y="2801368"/>
          <a:ext cx="2285441" cy="35906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Avoiding smoking and street drugs</a:t>
          </a:r>
        </a:p>
      </dsp:txBody>
      <dsp:txXfrm>
        <a:off x="2286837" y="2801368"/>
        <a:ext cx="2285441" cy="359068"/>
      </dsp:txXfrm>
    </dsp:sp>
    <dsp:sp modelId="{5DC7FCF9-1037-40FF-81D8-B2DFC5612CB1}">
      <dsp:nvSpPr>
        <dsp:cNvPr id="0" name=""/>
        <dsp:cNvSpPr/>
      </dsp:nvSpPr>
      <dsp:spPr>
        <a:xfrm>
          <a:off x="4572279" y="2801368"/>
          <a:ext cx="2285441" cy="35906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Regular exercise</a:t>
          </a:r>
        </a:p>
      </dsp:txBody>
      <dsp:txXfrm>
        <a:off x="4572279" y="2801368"/>
        <a:ext cx="2285441" cy="359068"/>
      </dsp:txXfrm>
    </dsp:sp>
    <dsp:sp modelId="{852DD36A-B397-48AF-B0A2-EFCC8D340A0D}">
      <dsp:nvSpPr>
        <dsp:cNvPr id="0" name=""/>
        <dsp:cNvSpPr/>
      </dsp:nvSpPr>
      <dsp:spPr>
        <a:xfrm>
          <a:off x="6857720" y="2801368"/>
          <a:ext cx="2285441" cy="35906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Getting adequate sleep</a:t>
          </a:r>
        </a:p>
      </dsp:txBody>
      <dsp:txXfrm>
        <a:off x="6857720" y="2801368"/>
        <a:ext cx="2285441" cy="359068"/>
      </dsp:txXfrm>
    </dsp:sp>
    <dsp:sp modelId="{71AF4D70-0BC0-4960-A12C-A2711B192CB5}">
      <dsp:nvSpPr>
        <dsp:cNvPr id="0" name=""/>
        <dsp:cNvSpPr/>
      </dsp:nvSpPr>
      <dsp:spPr>
        <a:xfrm>
          <a:off x="9144558" y="2819476"/>
          <a:ext cx="2285441" cy="35906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Obtaining good control or prevention of high blood pressure, diabetes and atrial fibrillation </a:t>
          </a:r>
        </a:p>
      </dsp:txBody>
      <dsp:txXfrm>
        <a:off x="9144558" y="2819476"/>
        <a:ext cx="2285441" cy="359068"/>
      </dsp:txXfrm>
    </dsp:sp>
    <dsp:sp modelId="{6AD42CF6-9479-4ED6-8CEF-02002CDCB7EC}">
      <dsp:nvSpPr>
        <dsp:cNvPr id="0" name=""/>
        <dsp:cNvSpPr/>
      </dsp:nvSpPr>
      <dsp:spPr>
        <a:xfrm rot="10800000">
          <a:off x="0" y="1190666"/>
          <a:ext cx="11430000" cy="1200899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Besides being deadly (25%), stroke is the  </a:t>
          </a:r>
          <a:r>
            <a:rPr lang="en-US" sz="2400" kern="12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leading cause of adult long-term disability </a:t>
          </a:r>
        </a:p>
      </dsp:txBody>
      <dsp:txXfrm rot="10800000">
        <a:off x="0" y="1190666"/>
        <a:ext cx="11430000" cy="780308"/>
      </dsp:txXfrm>
    </dsp:sp>
    <dsp:sp modelId="{143B839B-F605-4A79-9092-CFD1BB31111F}">
      <dsp:nvSpPr>
        <dsp:cNvPr id="0" name=""/>
        <dsp:cNvSpPr/>
      </dsp:nvSpPr>
      <dsp:spPr>
        <a:xfrm rot="10800000">
          <a:off x="0" y="1479"/>
          <a:ext cx="11430000" cy="1200899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Nearly </a:t>
          </a:r>
          <a:r>
            <a:rPr lang="en-US" sz="2800" kern="12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800,000 people 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 the United States </a:t>
          </a:r>
          <a:r>
            <a:rPr lang="en-US" sz="2800" kern="12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have a stroke every year </a:t>
          </a:r>
        </a:p>
      </dsp:txBody>
      <dsp:txXfrm rot="10800000">
        <a:off x="0" y="1479"/>
        <a:ext cx="11430000" cy="780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8B10A-0885-48AB-9B28-B7BA0B021B3D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Each minute in a moderate size stroke can lead to a permanent loss of ~2 million brain cells </a:t>
          </a: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without immediate and time-limited treatment  </a:t>
          </a:r>
        </a:p>
      </dsp:txBody>
      <dsp:txXfrm>
        <a:off x="1748064" y="2975"/>
        <a:ext cx="3342605" cy="2005563"/>
      </dsp:txXfrm>
    </dsp:sp>
    <dsp:sp modelId="{6C92A3A7-64B2-46A1-A1F7-635A22DFAE83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Immediate action </a:t>
          </a: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can help prevent brain damage and long-term disability</a:t>
          </a:r>
        </a:p>
      </dsp:txBody>
      <dsp:txXfrm>
        <a:off x="5424930" y="2975"/>
        <a:ext cx="3342605" cy="2005563"/>
      </dsp:txXfrm>
    </dsp:sp>
    <dsp:sp modelId="{DA79D790-2AC1-4850-BB81-53B3B7213DB0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If you or someone you know is having signs and symptoms of a stroke, it is important to </a:t>
          </a:r>
          <a:r>
            <a:rPr lang="en-US" sz="2000" b="1" kern="12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activate the EMS system </a:t>
          </a: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if outside of the hospital, or to follow your hospital’s internal alert policies  </a:t>
          </a:r>
        </a:p>
      </dsp:txBody>
      <dsp:txXfrm>
        <a:off x="1748064" y="2342799"/>
        <a:ext cx="3342605" cy="2005563"/>
      </dsp:txXfrm>
    </dsp:sp>
    <dsp:sp modelId="{4278E09E-F1E2-4652-BF68-628E3254489B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KPNC has an excellent stroke alert process</a:t>
          </a: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getting a specialized stroke physician expert at the bedside within minutes to provide evidence-based, emergent care     </a:t>
          </a:r>
        </a:p>
      </dsp:txBody>
      <dsp:txXfrm>
        <a:off x="5424930" y="2342799"/>
        <a:ext cx="3342605" cy="2005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7FD71-DE7D-47EA-BD5F-935596C85A92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89DD0-1E8D-4B61-ADE9-B87318B81B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3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30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1AEA5B71-FB7E-E700-4D07-A4DD667123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877D27A3-4983-84BD-B290-54138A1A47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AA3739F2-D402-21E1-6E21-A3F3BEF49F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7530DAC2-DFAC-4044-B556-48828EF5783C}" type="slidenum">
              <a:rPr lang="en-US" altLang="en-US" sz="1000" smtClean="0">
                <a:latin typeface="Arial" panose="020B0604020202020204" pitchFamily="34" charset="0"/>
              </a:rPr>
              <a:pPr/>
              <a:t>3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DE37A0D6-C3F1-F483-95AE-0416D0E102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9A0845AE-DBB1-CD15-7355-EE71ED71F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4FF00B8C-3D30-A1A8-5968-1DA78CD4DD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40D47D2C-1668-4082-8C50-339B405C6F44}" type="slidenum">
              <a:rPr lang="en-US" altLang="en-US" sz="1300" smtClean="0">
                <a:latin typeface="Arial" panose="020B0604020202020204" pitchFamily="34" charset="0"/>
              </a:rPr>
              <a:pPr/>
              <a:t>4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17AFC38B-9F2E-DF84-44EA-029928E76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E6DB207B-EFA2-CD4A-B7C8-087D7F015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18BF9AD-2DAA-53BE-EB3D-12455F7AA2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49C9C1EE-D2B2-41FA-9290-F5309939F761}" type="slidenum">
              <a:rPr lang="en-US" altLang="en-US" sz="1300" smtClean="0">
                <a:latin typeface="Arial" panose="020B0604020202020204" pitchFamily="34" charset="0"/>
              </a:rPr>
              <a:pPr/>
              <a:t>8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DF764D-A077-4BED-ABF1-8DF341BC85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724" y="411480"/>
            <a:ext cx="11274552" cy="603504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8724" y="3236493"/>
            <a:ext cx="5149596" cy="1448385"/>
          </a:xfrm>
          <a:solidFill>
            <a:schemeClr val="bg1">
              <a:alpha val="80000"/>
            </a:schemeClr>
          </a:solidFill>
        </p:spPr>
        <p:txBody>
          <a:bodyPr lIns="502920" bIns="137160" anchor="b">
            <a:normAutofit/>
          </a:bodyPr>
          <a:lstStyle>
            <a:lvl1pPr algn="l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84879"/>
            <a:ext cx="5149596" cy="524794"/>
          </a:xfrm>
          <a:solidFill>
            <a:schemeClr val="bg1">
              <a:alpha val="80000"/>
            </a:schemeClr>
          </a:solidFill>
        </p:spPr>
        <p:txBody>
          <a:bodyPr lIns="502920">
            <a:normAutofit/>
          </a:bodyPr>
          <a:lstStyle>
            <a:lvl1pPr marL="0" indent="0" algn="l"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430000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AF765-81DF-4CD4-A737-DDE62C84D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67C45-8307-4F47-91BB-229B740A8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8F83D-D593-4D91-ADFA-C49B8378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776643-6C33-46CD-A918-AB0CEA571F00}"/>
              </a:ext>
            </a:extLst>
          </p:cNvPr>
          <p:cNvSpPr/>
          <p:nvPr userDrawn="1"/>
        </p:nvSpPr>
        <p:spPr>
          <a:xfrm>
            <a:off x="6086475" y="1682496"/>
            <a:ext cx="5638800" cy="4572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6E62D2-A055-4712-92CC-4B02419D51FB}"/>
              </a:ext>
            </a:extLst>
          </p:cNvPr>
          <p:cNvSpPr/>
          <p:nvPr userDrawn="1"/>
        </p:nvSpPr>
        <p:spPr>
          <a:xfrm>
            <a:off x="457200" y="1681163"/>
            <a:ext cx="5638800" cy="4572000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89640" y="1844259"/>
            <a:ext cx="36576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9640" y="2668171"/>
            <a:ext cx="365760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780133" y="1808163"/>
            <a:ext cx="4703841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0134" y="2632075"/>
            <a:ext cx="365760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40682-7091-4427-B158-074D4A4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5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4C89FBE-3029-4F92-8308-F830BB14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58712" y="1681163"/>
            <a:ext cx="3749040" cy="4572000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0A4C88-FF32-4096-9EA9-EC22D3682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11097" y="1682496"/>
            <a:ext cx="3749040" cy="4572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37559B-132E-4A6E-ADBE-41DB38EC8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176" y="1681163"/>
            <a:ext cx="3749040" cy="457200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66913"/>
            <a:ext cx="2971800" cy="82391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90825"/>
            <a:ext cx="2971800" cy="3248025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lnSpc>
                <a:spcPts val="2000"/>
              </a:lnSpc>
              <a:defRPr sz="1400"/>
            </a:lvl2pPr>
            <a:lvl3pPr>
              <a:lnSpc>
                <a:spcPts val="2000"/>
              </a:lnSpc>
              <a:defRPr sz="1400"/>
            </a:lvl3pPr>
            <a:lvl4pPr>
              <a:lnSpc>
                <a:spcPts val="2000"/>
              </a:lnSpc>
              <a:defRPr sz="1400"/>
            </a:lvl4pPr>
            <a:lvl5pPr>
              <a:lnSpc>
                <a:spcPts val="2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10188" y="1966913"/>
            <a:ext cx="2971800" cy="82391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0188" y="2790825"/>
            <a:ext cx="2971800" cy="324612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lnSpc>
                <a:spcPts val="2000"/>
              </a:lnSpc>
              <a:defRPr sz="1400"/>
            </a:lvl2pPr>
            <a:lvl3pPr>
              <a:lnSpc>
                <a:spcPts val="2000"/>
              </a:lnSpc>
              <a:defRPr sz="1400"/>
            </a:lvl3pPr>
            <a:lvl4pPr>
              <a:lnSpc>
                <a:spcPts val="2000"/>
              </a:lnSpc>
              <a:defRPr sz="1400"/>
            </a:lvl4pPr>
            <a:lvl5pPr>
              <a:lnSpc>
                <a:spcPts val="2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F7BCB16-19B7-48F6-94CD-563F439887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30134" y="1976438"/>
            <a:ext cx="2971800" cy="82391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FBB2F8D-6092-468C-BA48-836286C6B7E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30134" y="2800350"/>
            <a:ext cx="2971800" cy="324612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lnSpc>
                <a:spcPts val="2000"/>
              </a:lnSpc>
              <a:defRPr sz="1400"/>
            </a:lvl2pPr>
            <a:lvl3pPr>
              <a:lnSpc>
                <a:spcPts val="2000"/>
              </a:lnSpc>
              <a:defRPr sz="1400"/>
            </a:lvl3pPr>
            <a:lvl4pPr>
              <a:lnSpc>
                <a:spcPts val="2000"/>
              </a:lnSpc>
              <a:defRPr sz="1400"/>
            </a:lvl4pPr>
            <a:lvl5pPr>
              <a:lnSpc>
                <a:spcPts val="2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40682-7091-4427-B158-074D4A4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63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E5633F8-C03D-4CEE-BEDD-1B6648554C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22628" y="685800"/>
            <a:ext cx="3200400" cy="54864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A4DC27-A467-4265-AAB1-754D3F86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850230"/>
            <a:ext cx="5009147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9CC7B6-D9ED-464B-8206-98055EB53F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90788"/>
            <a:ext cx="4572000" cy="353695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 spc="30" baseline="0"/>
            </a:lvl1pPr>
            <a:lvl2pPr marL="457200" indent="0">
              <a:lnSpc>
                <a:spcPts val="2400"/>
              </a:lnSpc>
              <a:buNone/>
              <a:defRPr sz="1400" spc="30" baseline="0"/>
            </a:lvl2pPr>
            <a:lvl3pPr marL="914400" indent="0">
              <a:lnSpc>
                <a:spcPts val="2400"/>
              </a:lnSpc>
              <a:buNone/>
              <a:defRPr sz="1400" spc="30" baseline="0"/>
            </a:lvl3pPr>
            <a:lvl4pPr marL="1371600" indent="0">
              <a:lnSpc>
                <a:spcPts val="2400"/>
              </a:lnSpc>
              <a:buNone/>
              <a:defRPr sz="1400" spc="30" baseline="0"/>
            </a:lvl4pPr>
            <a:lvl5pPr marL="1828800" indent="0">
              <a:lnSpc>
                <a:spcPts val="2400"/>
              </a:lnSpc>
              <a:buNone/>
              <a:defRPr sz="1400" spc="3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743C040-0A81-4A38-879D-07BBD18423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81800" y="2492375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CBDD4A8-3B48-439C-B601-8D04B8714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761136" y="5210984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46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DF764D-A077-4BED-ABF1-8DF341BC85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724" y="411480"/>
            <a:ext cx="11274552" cy="587044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1" y="3490624"/>
            <a:ext cx="4571999" cy="1235382"/>
          </a:xfrm>
          <a:solidFill>
            <a:schemeClr val="bg1">
              <a:alpha val="80000"/>
            </a:schemeClr>
          </a:solidFill>
        </p:spPr>
        <p:txBody>
          <a:bodyPr lIns="457200" bIns="137160" anchor="b">
            <a:normAutofit/>
          </a:bodyPr>
          <a:lstStyle>
            <a:lvl1pPr algn="l">
              <a:defRPr sz="3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4726007"/>
            <a:ext cx="4571999" cy="1314432"/>
          </a:xfrm>
          <a:solidFill>
            <a:schemeClr val="bg1">
              <a:alpha val="80000"/>
            </a:schemeClr>
          </a:solidFill>
        </p:spPr>
        <p:txBody>
          <a:bodyPr lIns="502920" rIns="2103120">
            <a:normAutofit/>
          </a:bodyPr>
          <a:lstStyle>
            <a:lvl1pPr marL="0" indent="0" algn="l">
              <a:buNone/>
              <a:defRPr sz="1400" spc="4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B6E25-C828-48BC-8628-82D1E81A507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10386C-9F0A-4DAC-822E-DEC8EA1DDE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A59EB-A4AA-43EC-A853-BDDFB7AB3D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77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767" y="1736725"/>
            <a:ext cx="5384800" cy="40460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8436" y="1763851"/>
            <a:ext cx="5384800" cy="40460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174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56C8C1-E81C-436D-A310-A71CAAE33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86500" y="946404"/>
            <a:ext cx="5486400" cy="496519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103120"/>
            <a:ext cx="3848101" cy="1325563"/>
          </a:xfrm>
        </p:spPr>
        <p:txBody>
          <a:bodyPr anchor="b" anchorCtr="0"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28B1CE2-91FA-4E2B-8543-3B0F79B480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97421" y="1600200"/>
            <a:ext cx="2743199" cy="36576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F7B6DF9-E76A-44ED-B84C-1391CD5D55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2614" y="1893262"/>
            <a:ext cx="2743200" cy="3071477"/>
          </a:xfrm>
        </p:spPr>
        <p:txBody>
          <a:bodyPr anchor="ctr" anchorCtr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ECB9306-A7FD-4B22-8E8A-E0B8D7862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624728" y="3747150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8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2583" y="2102720"/>
            <a:ext cx="5422217" cy="1325563"/>
          </a:xfrm>
        </p:spPr>
        <p:txBody>
          <a:bodyPr anchor="b" anchorCtr="0"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28B1CE2-91FA-4E2B-8543-3B0F79B480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" y="1143000"/>
            <a:ext cx="5486400" cy="45720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C2C3F7-8611-4C35-8251-0FD61D72D6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0" y="3500407"/>
            <a:ext cx="4572000" cy="1888373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5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DF764D-A077-4BED-ABF1-8DF341BC85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4" y="-2"/>
            <a:ext cx="12188952" cy="45720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667250"/>
            <a:ext cx="9144000" cy="1212182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71507"/>
            <a:ext cx="9144000" cy="524794"/>
          </a:xfrm>
        </p:spPr>
        <p:txBody>
          <a:bodyPr>
            <a:normAutofit/>
          </a:bodyPr>
          <a:lstStyle>
            <a:lvl1pPr marL="0" indent="0" algn="ctr"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6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842BA18D-167B-42CD-8DD5-844A2087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19A9BF1-35FD-4BDE-9C59-E08CB7A70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02A2A47-BED9-43DF-8914-AD1EB274F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0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DFBA353-19B1-4A04-A7EE-345F93C189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491" y="946404"/>
            <a:ext cx="5486400" cy="4965192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C4857A-B6DC-4F0A-AD6B-243F6C0855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109" y="2386584"/>
            <a:ext cx="4315968" cy="2084832"/>
          </a:xfrm>
        </p:spPr>
        <p:txBody>
          <a:bodyPr anchor="t">
            <a:normAutofit/>
          </a:bodyPr>
          <a:lstStyle>
            <a:lvl1pPr>
              <a:defRPr sz="3400" spc="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8717D35-8E1B-4C94-BA72-91D4DCA657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471416"/>
            <a:ext cx="3584448" cy="637674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spc="1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2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3pPr>
            <a:lvl4pPr marL="13716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4pPr>
            <a:lvl5pPr marL="18288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F15B60AE-D6AB-472C-8342-2A3EB53493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93208" y="1600200"/>
            <a:ext cx="2286000" cy="36576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BB5B262-532A-4EE4-98E7-0EB6A8C56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1727251" y="114592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B0F91E1-53D9-4A2A-923E-0CB7755188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806318"/>
            <a:ext cx="2286000" cy="32004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2F6A179B-CBDB-414D-B2F8-E1FEE9B831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29000" y="1806318"/>
            <a:ext cx="2286000" cy="32004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7A822EC-853A-46EC-8775-F8B48F2A81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7000" y="1806318"/>
            <a:ext cx="2286000" cy="32004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A0D329B-CAB8-4E3A-BA03-C17A79790B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52808" y="1806318"/>
            <a:ext cx="2286000" cy="32004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F9E280-35B2-41C7-8D2D-C1FF69DE2C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376" y="5202936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72F581-8AEF-4CFC-B0F3-79A2530C93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376" y="556869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FA5D559-B67C-4F57-BC90-E982E66ADA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51175" y="5202936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932B527-4126-40FF-8117-412DC7BD81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51174" y="556869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D84B520F-D618-4828-AA40-CCCA0AF896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9176" y="5202936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9A9C8DE-6F8B-405D-A604-845E81998F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9175" y="556869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B0C4D8C-1454-41F3-934E-A2BA60344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74985" y="5202936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45707A1B-C9F6-4ABB-A6CE-D2901CE947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74984" y="556869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44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B0F91E1-53D9-4A2A-923E-0CB7755188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7256" y="1722086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2F6A179B-CBDB-414D-B2F8-E1FEE9B831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29000" y="1722086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7A822EC-853A-46EC-8775-F8B48F2A81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7000" y="1722086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A0D329B-CAB8-4E3A-BA03-C17A79790B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40776" y="1722086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F9E280-35B2-41C7-8D2D-C1FF69DE2C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977" y="3213251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72F581-8AEF-4CFC-B0F3-79A2530C93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976" y="351894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FA5D559-B67C-4F57-BC90-E982E66ADA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1719" y="3213251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932B527-4126-40FF-8117-412DC7BD81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1718" y="351894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D84B520F-D618-4828-AA40-CCCA0AF896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9720" y="3213251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9A9C8DE-6F8B-405D-A604-845E81998F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9719" y="351894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B0C4D8C-1454-41F3-934E-A2BA60344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43497" y="3213251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45707A1B-C9F6-4ABB-A6CE-D2901CE947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43496" y="351894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3896D737-6139-4405-A7F2-E08C421815D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97304" y="4076273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721A36A5-FCF3-4EE8-B5F2-41805C3F6A6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49048" y="4076273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1630D673-CB21-40A3-A7BE-C996B20D681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497048" y="4076273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6">
            <a:extLst>
              <a:ext uri="{FF2B5EF4-FFF2-40B4-BE49-F238E27FC236}">
                <a16:creationId xmlns:a16="http://schemas.microsoft.com/office/drawing/2014/main" id="{0C83EF20-1DF8-43B4-B982-A382FF884E2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460824" y="4076273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1FD09C98-5809-41AD-B215-493A3D741A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0025" y="5567438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9E3214F0-FC83-402F-BAC5-ED482753277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0024" y="5873133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2" name="Text Placeholder 12">
            <a:extLst>
              <a:ext uri="{FF2B5EF4-FFF2-40B4-BE49-F238E27FC236}">
                <a16:creationId xmlns:a16="http://schemas.microsoft.com/office/drawing/2014/main" id="{39B0FB7F-A1FC-40D1-ACFC-C3C966F9BCA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51767" y="5567438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15EB3CBA-DD9B-449B-9B72-19178017713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51766" y="5873133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4" name="Text Placeholder 12">
            <a:extLst>
              <a:ext uri="{FF2B5EF4-FFF2-40B4-BE49-F238E27FC236}">
                <a16:creationId xmlns:a16="http://schemas.microsoft.com/office/drawing/2014/main" id="{BA47B66D-8891-4AE7-98BE-3CFE9CDB571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99768" y="5567438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5" name="Text Placeholder 14">
            <a:extLst>
              <a:ext uri="{FF2B5EF4-FFF2-40B4-BE49-F238E27FC236}">
                <a16:creationId xmlns:a16="http://schemas.microsoft.com/office/drawing/2014/main" id="{929AE99A-6054-4B2F-B99D-FE4F682613D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99767" y="5873133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D1F32591-7BBD-4006-AEA0-29F43CDADCE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63545" y="5567438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7BC780CD-8E77-4D0E-A436-DCB2AA0C15C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63544" y="5873133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2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spc="3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8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62B82C-34E9-4F3B-9B0F-A3207161C41E}"/>
              </a:ext>
            </a:extLst>
          </p:cNvPr>
          <p:cNvSpPr/>
          <p:nvPr userDrawn="1"/>
        </p:nvSpPr>
        <p:spPr>
          <a:xfrm>
            <a:off x="10820400" y="813816"/>
            <a:ext cx="1371600" cy="4572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11277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70" r:id="rId4"/>
    <p:sldLayoutId id="2147483672" r:id="rId5"/>
    <p:sldLayoutId id="2147483654" r:id="rId6"/>
    <p:sldLayoutId id="2147483658" r:id="rId7"/>
    <p:sldLayoutId id="2147483660" r:id="rId8"/>
    <p:sldLayoutId id="2147483671" r:id="rId9"/>
    <p:sldLayoutId id="2147483650" r:id="rId10"/>
    <p:sldLayoutId id="2147483667" r:id="rId11"/>
    <p:sldLayoutId id="2147483668" r:id="rId12"/>
    <p:sldLayoutId id="2147483662" r:id="rId13"/>
    <p:sldLayoutId id="2147483669" r:id="rId14"/>
    <p:sldLayoutId id="2147483674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30" baseline="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392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lose up of frosty pine leaves&#10;">
            <a:extLst>
              <a:ext uri="{FF2B5EF4-FFF2-40B4-BE49-F238E27FC236}">
                <a16:creationId xmlns:a16="http://schemas.microsoft.com/office/drawing/2014/main" id="{E700099C-08E5-415B-A866-CD9A073DCD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724" y="411480"/>
            <a:ext cx="11274552" cy="6035040"/>
          </a:xfr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6B51E9F9-34D2-A609-4FBD-A79EC893F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777" y="4305086"/>
            <a:ext cx="6774995" cy="2141434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n-US" altLang="en-US" sz="20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KP Northern California stroke programs are Joint Commission (TJC) Disease-Specific Care Certified</a:t>
            </a:r>
          </a:p>
          <a:p>
            <a:endParaRPr lang="en-US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Comprehensive Stroke Centers:  </a:t>
            </a:r>
            <a:r>
              <a:rPr lang="en-US" altLang="en-US" sz="1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Sacramento and Redwood 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Thrombectomy Capable Stroke Center: </a:t>
            </a:r>
            <a:r>
              <a:rPr lang="en-US" altLang="en-US" sz="1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Santa Clara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Advanced Primary Stroke Centers:  </a:t>
            </a:r>
            <a:r>
              <a:rPr lang="en-US" altLang="en-US" sz="1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others   </a:t>
            </a:r>
          </a:p>
          <a:p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7B7BF55-D7D7-3282-FA65-C1BF99F25A9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30740" y="574895"/>
            <a:ext cx="6612032" cy="18057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/>
            <a: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Kaiser Permanente Northern California </a:t>
            </a:r>
            <a:b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Annual Mandatory Education 2026</a:t>
            </a:r>
            <a:b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2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Stroke Education 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36B0C0E-21C0-4E8F-4914-46932780F2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429" y="2113376"/>
            <a:ext cx="3848101" cy="1325563"/>
          </a:xfrm>
        </p:spPr>
        <p:txBody>
          <a:bodyPr anchor="b">
            <a:normAutofit/>
          </a:bodyPr>
          <a:lstStyle/>
          <a:p>
            <a:r>
              <a:rPr lang="en-US" altLang="en-US" sz="4000" b="1" cap="smal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Stroke Education</a:t>
            </a:r>
          </a:p>
        </p:txBody>
      </p:sp>
      <p:pic>
        <p:nvPicPr>
          <p:cNvPr id="2" name="Picture Placeholder 5" descr="A snowy landscape with trees and a fence&#10;">
            <a:extLst>
              <a:ext uri="{FF2B5EF4-FFF2-40B4-BE49-F238E27FC236}">
                <a16:creationId xmlns:a16="http://schemas.microsoft.com/office/drawing/2014/main" id="{8CB9D0F2-8036-E02E-A638-3D60DF7341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" r="31004" b="2"/>
          <a:stretch>
            <a:fillRect/>
          </a:stretch>
        </p:blipFill>
        <p:spPr>
          <a:xfrm>
            <a:off x="4305300" y="1599883"/>
            <a:ext cx="2743199" cy="3657600"/>
          </a:xfrm>
          <a:prstGeom prst="rect">
            <a:avLst/>
          </a:prstGeom>
          <a:noFill/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71ED87CB-865F-B4D7-AB2D-9CCA8AEDAEA8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>
          <a:xfrm>
            <a:off x="7048499" y="983974"/>
            <a:ext cx="4686301" cy="490993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Objectives:</a:t>
            </a:r>
          </a:p>
          <a:p>
            <a:pPr marL="0" indent="0">
              <a:lnSpc>
                <a:spcPct val="90000"/>
              </a:lnSpc>
            </a:pPr>
            <a:endParaRPr lang="en-US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lnSpc>
                <a:spcPct val="90000"/>
              </a:lnSpc>
              <a:buFontTx/>
              <a:buChar char="•"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Explain use of the term</a:t>
            </a:r>
            <a:r>
              <a:rPr lang="en-US" alt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BEFAST 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recognizing symptoms of stroke.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endParaRPr lang="en-US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lnSpc>
                <a:spcPct val="90000"/>
              </a:lnSpc>
              <a:buFontTx/>
              <a:buChar char="•"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medical center process for obtaining help for individuals who are experiencing symptoms of stroke. This includes patients, staff, and visitors. </a:t>
            </a:r>
          </a:p>
          <a:p>
            <a:pPr marL="0" indent="0">
              <a:lnSpc>
                <a:spcPct val="90000"/>
              </a:lnSpc>
            </a:pPr>
            <a:endParaRPr lang="en-US" altLang="en-US" sz="1500" dirty="0"/>
          </a:p>
        </p:txBody>
      </p:sp>
      <p:sp>
        <p:nvSpPr>
          <p:cNvPr id="7175" name="Date Placeholder 4">
            <a:extLst>
              <a:ext uri="{FF2B5EF4-FFF2-40B4-BE49-F238E27FC236}">
                <a16:creationId xmlns:a16="http://schemas.microsoft.com/office/drawing/2014/main" id="{6141000A-28B6-E69F-F4E8-3B7FE3E4B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2026</a:t>
            </a:r>
          </a:p>
        </p:txBody>
      </p:sp>
      <p:sp>
        <p:nvSpPr>
          <p:cNvPr id="7179" name="Slide Number Placeholder 6">
            <a:extLst>
              <a:ext uri="{FF2B5EF4-FFF2-40B4-BE49-F238E27FC236}">
                <a16:creationId xmlns:a16="http://schemas.microsoft.com/office/drawing/2014/main" id="{BAFB3BC2-EE74-DE00-CAEC-89621A94A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2EE86D1-81E9-DFCB-CEB0-C493406BBA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000" b="1" kern="1200" cap="small" spc="30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 stroke? </a:t>
            </a:r>
            <a:endParaRPr lang="en-US" altLang="en-US" sz="4000" kern="1200" cap="small" spc="30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6" name="Picture 5">
            <a:extLst>
              <a:ext uri="{FF2B5EF4-FFF2-40B4-BE49-F238E27FC236}">
                <a16:creationId xmlns:a16="http://schemas.microsoft.com/office/drawing/2014/main" id="{DB5140F8-0A05-37C6-F819-F6D0C640A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026" y="2067338"/>
            <a:ext cx="5356062" cy="35979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7">
            <a:extLst>
              <a:ext uri="{FF2B5EF4-FFF2-40B4-BE49-F238E27FC236}">
                <a16:creationId xmlns:a16="http://schemas.microsoft.com/office/drawing/2014/main" id="{72510305-968A-1C05-3D59-FFDC0C827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333" y="5769644"/>
            <a:ext cx="4573667" cy="4823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>
              <a:lnSpc>
                <a:spcPct val="95000"/>
              </a:lnSpc>
              <a:spcBef>
                <a:spcPct val="35000"/>
              </a:spcBef>
              <a:buClr>
                <a:srgbClr val="92CCF0"/>
              </a:buClr>
              <a:buSzPct val="11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>
              <a:lnSpc>
                <a:spcPct val="95000"/>
              </a:lnSpc>
              <a:spcBef>
                <a:spcPct val="35000"/>
              </a:spcBef>
              <a:buClr>
                <a:srgbClr val="92CCF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rgbClr val="92CCF0"/>
              </a:buClr>
              <a:buSzPct val="120000"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35000"/>
              </a:spcBef>
              <a:buClr>
                <a:srgbClr val="92CCF0"/>
              </a:buClr>
              <a:buSzPct val="80000"/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35000"/>
              </a:spcBef>
              <a:buClr>
                <a:srgbClr val="92CCF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92CCF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92CCF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92CCF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92CCF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en-US" altLang="en-US" sz="1200" b="0" kern="1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is from the AHA (previously owned by the NSA for public stroke education) and comes from the KNC Stroke Book for Patients 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6B7FCD80-C569-03AE-A9AA-B96D44F2F9C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6127914" y="1690688"/>
            <a:ext cx="5523896" cy="449282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stroke occurs when a blood vessel to a part of the brain becomes clogged (ischemic stroke) or bursts (hemorrhagic stroke)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alt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this occurs, the nerve cells in that part of the brain can no longer work the right way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alt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 part of the brain controls a specific part of the body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alt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part of the brain that is affected by the blockage or bleeding will determine what deficits appear (for example, trouble speaking, walking or numbness and weakness)</a:t>
            </a:r>
          </a:p>
        </p:txBody>
      </p:sp>
      <p:sp>
        <p:nvSpPr>
          <p:cNvPr id="8204" name="Date Placeholder 6">
            <a:extLst>
              <a:ext uri="{FF2B5EF4-FFF2-40B4-BE49-F238E27FC236}">
                <a16:creationId xmlns:a16="http://schemas.microsoft.com/office/drawing/2014/main" id="{E799F2ED-DC2E-855F-ED43-9EDCF95B7A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2026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>
            <a:extLst>
              <a:ext uri="{FF2B5EF4-FFF2-40B4-BE49-F238E27FC236}">
                <a16:creationId xmlns:a16="http://schemas.microsoft.com/office/drawing/2014/main" id="{2DAC1DEE-5093-DE31-8F79-A0E99E44AB3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096000" y="6619875"/>
            <a:ext cx="16764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35000"/>
              </a:spcBef>
              <a:buClr>
                <a:srgbClr val="92CCF0"/>
              </a:buClr>
              <a:buSzPct val="11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35000"/>
              </a:spcBef>
              <a:buClr>
                <a:srgbClr val="92CCF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rgbClr val="92CCF0"/>
              </a:buClr>
              <a:buSzPct val="120000"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35000"/>
              </a:spcBef>
              <a:buClr>
                <a:srgbClr val="92CCF0"/>
              </a:buClr>
              <a:buSzPct val="80000"/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35000"/>
              </a:spcBef>
              <a:buClr>
                <a:srgbClr val="92CCF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92CCF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92CCF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92CCF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92CCF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6F12211-5A89-44F1-A409-0C204CE1FBB0}" type="slidenum">
              <a:rPr lang="en-US" altLang="en-US" sz="1400">
                <a:cs typeface="Arial" panose="020B06040202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5125FD8D-9983-5CE4-E26E-746B561A31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3995" y="1430036"/>
            <a:ext cx="2390954" cy="3527119"/>
          </a:xfrm>
        </p:spPr>
        <p:txBody>
          <a:bodyPr/>
          <a:lstStyle/>
          <a:p>
            <a:pPr algn="ctr" eaLnBrk="1" hangingPunct="1"/>
            <a:r>
              <a:rPr lang="en-US" altLang="en-US" sz="4000" cap="smal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Signs &amp; Symptoms of a Stroke:</a:t>
            </a:r>
            <a:r>
              <a:rPr lang="en-US" altLang="en-US" sz="2000" cap="sm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en-US" sz="4000" cap="sm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cap="sm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 </a:t>
            </a:r>
            <a:r>
              <a:rPr lang="en-US" altLang="en-US" sz="4800" b="1" cap="sm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BEFAST</a:t>
            </a:r>
            <a:endParaRPr lang="en-US" altLang="en-US" sz="4000" b="1" cap="small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793909C4-82BD-A0A9-3B37-DA34E4139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733" y="292850"/>
            <a:ext cx="1781483" cy="639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>
            <a:extLst>
              <a:ext uri="{FF2B5EF4-FFF2-40B4-BE49-F238E27FC236}">
                <a16:creationId xmlns:a16="http://schemas.microsoft.com/office/drawing/2014/main" id="{EDCE70FE-5F92-7F4A-5752-510BB2AA9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0287"/>
            <a:ext cx="4300330" cy="651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116D4B0A-F9A1-E5B0-196F-01AC328F9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11277600" cy="1325563"/>
          </a:xfrm>
        </p:spPr>
        <p:txBody>
          <a:bodyPr anchor="ctr">
            <a:normAutofit/>
          </a:bodyPr>
          <a:lstStyle/>
          <a:p>
            <a:r>
              <a:rPr lang="en-US" altLang="en-US" sz="4000" b="1" cap="smal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Stroke facts</a:t>
            </a:r>
          </a:p>
        </p:txBody>
      </p:sp>
      <p:sp>
        <p:nvSpPr>
          <p:cNvPr id="12296" name="Date Placeholder 3">
            <a:extLst>
              <a:ext uri="{FF2B5EF4-FFF2-40B4-BE49-F238E27FC236}">
                <a16:creationId xmlns:a16="http://schemas.microsoft.com/office/drawing/2014/main" id="{7A1C5ECE-031E-4E21-0A7A-1B498D54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2026</a:t>
            </a:r>
          </a:p>
        </p:txBody>
      </p:sp>
      <p:sp>
        <p:nvSpPr>
          <p:cNvPr id="12300" name="Slide Number Placeholder 5">
            <a:extLst>
              <a:ext uri="{FF2B5EF4-FFF2-40B4-BE49-F238E27FC236}">
                <a16:creationId xmlns:a16="http://schemas.microsoft.com/office/drawing/2014/main" id="{0C6137B3-9655-5113-C902-31E45C97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12292" name="Content Placeholder 2">
            <a:extLst>
              <a:ext uri="{FF2B5EF4-FFF2-40B4-BE49-F238E27FC236}">
                <a16:creationId xmlns:a16="http://schemas.microsoft.com/office/drawing/2014/main" id="{824C2498-36FB-4F5D-830E-9318B4BBE7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90111"/>
              </p:ext>
            </p:extLst>
          </p:nvPr>
        </p:nvGraphicFramePr>
        <p:xfrm>
          <a:off x="457200" y="1825625"/>
          <a:ext cx="11430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5" descr="A snowy landscape with trees and a fence&#10;">
            <a:extLst>
              <a:ext uri="{FF2B5EF4-FFF2-40B4-BE49-F238E27FC236}">
                <a16:creationId xmlns:a16="http://schemas.microsoft.com/office/drawing/2014/main" id="{B65F2DD3-C338-0F9E-34A8-1608C37A58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515" y="1532299"/>
            <a:ext cx="5486400" cy="4572000"/>
          </a:xfrm>
          <a:prstGeom prst="rect">
            <a:avLst/>
          </a:prstGeom>
        </p:spPr>
      </p:pic>
      <p:sp>
        <p:nvSpPr>
          <p:cNvPr id="13314" name="Title 1">
            <a:extLst>
              <a:ext uri="{FF2B5EF4-FFF2-40B4-BE49-F238E27FC236}">
                <a16:creationId xmlns:a16="http://schemas.microsoft.com/office/drawing/2014/main" id="{642DDDA0-B636-5EFC-982D-AB1631CF5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11277600" cy="1325563"/>
          </a:xfrm>
        </p:spPr>
        <p:txBody>
          <a:bodyPr anchor="ctr">
            <a:normAutofit/>
          </a:bodyPr>
          <a:lstStyle/>
          <a:p>
            <a:r>
              <a:rPr lang="en-US" altLang="en-US" sz="4000" b="1" cap="smal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Stroke facts</a:t>
            </a:r>
          </a:p>
        </p:txBody>
      </p:sp>
      <p:sp>
        <p:nvSpPr>
          <p:cNvPr id="13320" name="Date Placeholder 3">
            <a:extLst>
              <a:ext uri="{FF2B5EF4-FFF2-40B4-BE49-F238E27FC236}">
                <a16:creationId xmlns:a16="http://schemas.microsoft.com/office/drawing/2014/main" id="{9F367DAE-9E22-4481-2E37-F37D15CA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2026</a:t>
            </a:r>
          </a:p>
        </p:txBody>
      </p:sp>
      <p:sp>
        <p:nvSpPr>
          <p:cNvPr id="13324" name="Slide Number Placeholder 5">
            <a:extLst>
              <a:ext uri="{FF2B5EF4-FFF2-40B4-BE49-F238E27FC236}">
                <a16:creationId xmlns:a16="http://schemas.microsoft.com/office/drawing/2014/main" id="{5F6EC959-B2E0-91B8-5B96-04BAD6CBA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13316" name="Content Placeholder 2">
            <a:extLst>
              <a:ext uri="{FF2B5EF4-FFF2-40B4-BE49-F238E27FC236}">
                <a16:creationId xmlns:a16="http://schemas.microsoft.com/office/drawing/2014/main" id="{9AF90D8F-01A4-B3EF-1A0C-0A9CA43FD3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5032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6FCE187-BA80-9658-5240-7C05B129E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343" y="485860"/>
            <a:ext cx="9646467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/>
                <a:ea typeface="Calibri"/>
                <a:cs typeface="Calibri"/>
              </a:rPr>
              <a:t>Stroke Labs and  Turn Around Times (TATs)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DCB5BBA-823A-CB10-BE39-8CAA02B6E3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6829" y="2252772"/>
            <a:ext cx="4671588" cy="269042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PT/INR: 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 15 minute</a:t>
            </a:r>
          </a:p>
          <a:p>
            <a:pPr algn="ctr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CBC: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 30 minutes</a:t>
            </a:r>
          </a:p>
          <a:p>
            <a:pPr algn="ctr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 7: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&lt; 30 minutes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BDD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Our Door To IV Thrombolytic goal is &lt; 30 min. </a:t>
            </a:r>
          </a:p>
          <a:p>
            <a:pPr marL="0" indent="0" algn="ctr">
              <a:buNone/>
            </a:pP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Timely lab draws help us ensure we get our patients (who are candidates) the life-saving treatment they need.</a:t>
            </a:r>
          </a:p>
        </p:txBody>
      </p:sp>
      <p:pic>
        <p:nvPicPr>
          <p:cNvPr id="9" name="Picture Placeholder 8" descr="A snow covered hills and a blue sky&#10;&#10;AI-generated content may be incorrect.">
            <a:extLst>
              <a:ext uri="{FF2B5EF4-FFF2-40B4-BE49-F238E27FC236}">
                <a16:creationId xmlns:a16="http://schemas.microsoft.com/office/drawing/2014/main" id="{DA1BDD33-019F-55B1-AA68-BD2A1DBA6A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/>
        </p:blipFill>
        <p:spPr>
          <a:xfrm>
            <a:off x="6350000" y="2777786"/>
            <a:ext cx="5384800" cy="3594354"/>
          </a:xfrm>
          <a:prstGeom prst="rect">
            <a:avLst/>
          </a:prstGeom>
          <a:noFill/>
        </p:spPr>
      </p:pic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664525-EBFF-DCB6-7EF2-E8E9DD763D3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4D16238B-14AA-F12C-A5C5-0B77C8533ED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ED4B48-3B99-4C42-D003-B0F561EC9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262" y="5348155"/>
            <a:ext cx="7466667" cy="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12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3" descr="top view of snow covered pine trees&#10;">
            <a:extLst>
              <a:ext uri="{FF2B5EF4-FFF2-40B4-BE49-F238E27FC236}">
                <a16:creationId xmlns:a16="http://schemas.microsoft.com/office/drawing/2014/main" id="{7121DF3E-1942-8F2E-A91D-781C1B14C6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/>
        </p:blipFill>
        <p:spPr>
          <a:xfrm>
            <a:off x="458724" y="411480"/>
            <a:ext cx="11274552" cy="5870448"/>
          </a:xfrm>
          <a:prstGeom prst="rect">
            <a:avLst/>
          </a:prstGeom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id="{572A36DC-1605-086B-F1C7-AD84F068C2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6964" y="569120"/>
            <a:ext cx="4981575" cy="479425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Think FAST...Act FAST!</a:t>
            </a:r>
          </a:p>
        </p:txBody>
      </p:sp>
      <p:sp>
        <p:nvSpPr>
          <p:cNvPr id="14339" name="Text Placeholder 16">
            <a:extLst>
              <a:ext uri="{FF2B5EF4-FFF2-40B4-BE49-F238E27FC236}">
                <a16:creationId xmlns:a16="http://schemas.microsoft.com/office/drawing/2014/main" id="{C4CD96D0-70D5-1669-D16E-779922194F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76681" y="558008"/>
            <a:ext cx="4518025" cy="50165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altLang="en-US" sz="32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Remember - </a:t>
            </a:r>
            <a:r>
              <a:rPr lang="en-US" alt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 is Brain…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FD6CDED-3CD1-1ED3-4359-1986B3356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9205" y="1168004"/>
            <a:ext cx="4752975" cy="6191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Rapid activation of stroke alert can be critical- treatment needs to start as soon as possible!</a:t>
            </a:r>
          </a:p>
        </p:txBody>
      </p:sp>
      <p:sp>
        <p:nvSpPr>
          <p:cNvPr id="14341" name="Content Placeholder 3">
            <a:extLst>
              <a:ext uri="{FF2B5EF4-FFF2-40B4-BE49-F238E27FC236}">
                <a16:creationId xmlns:a16="http://schemas.microsoft.com/office/drawing/2014/main" id="{F8C1B178-75D1-53FE-5A28-8C45E0B9779D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6043316" y="1895475"/>
            <a:ext cx="4752975" cy="4256087"/>
          </a:xfrm>
          <a:solidFill>
            <a:srgbClr val="E5E5F7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en-US" sz="2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Stroke Alert Process:</a:t>
            </a:r>
          </a:p>
          <a:p>
            <a:pPr marL="457200" lvl="1" indent="0"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If you observe signs and symptoms of stroke (in patients, staff, visitors, or family members):</a:t>
            </a:r>
          </a:p>
          <a:p>
            <a:pPr marL="0" indent="0"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Inpatient areas: 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Call a </a:t>
            </a:r>
            <a:r>
              <a:rPr lang="en-US" altLang="en-US" sz="2400" b="1" u="sng" cap="small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</a:t>
            </a:r>
            <a:r>
              <a:rPr lang="en-US" altLang="en-US" sz="2400" b="1" cap="small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response</a:t>
            </a:r>
            <a:endParaRPr lang="en-US" altLang="en-US" sz="2020" b="1" cap="small" dirty="0">
              <a:solidFill>
                <a:schemeClr val="accent4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Outpatient Areas: 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a </a:t>
            </a:r>
            <a:r>
              <a:rPr lang="en-US" altLang="en-US" sz="2400" b="1" u="sng" cap="small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nurse</a:t>
            </a:r>
            <a:r>
              <a:rPr lang="en-US" altLang="en-US" sz="2400" b="1" cap="small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response  </a:t>
            </a:r>
          </a:p>
          <a:p>
            <a:pPr marL="457200" lvl="1" indent="0">
              <a:buNone/>
            </a:pPr>
            <a:r>
              <a:rPr lang="en-US" altLang="en-US" sz="2800" b="1" cap="smal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 line - #000 or 3-6000</a:t>
            </a:r>
          </a:p>
          <a:p>
            <a:pPr marL="0" indent="0"/>
            <a:endParaRPr lang="en-US" altLang="en-US" sz="20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A4F2463-3521-F80D-A71F-0FFD0DCEB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55639"/>
              </p:ext>
            </p:extLst>
          </p:nvPr>
        </p:nvGraphicFramePr>
        <p:xfrm>
          <a:off x="1469681" y="1407043"/>
          <a:ext cx="3871669" cy="4486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779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alance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161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Have they had a sudden loss of 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BALANCE</a:t>
                      </a:r>
                      <a:r>
                        <a:rPr lang="en-US" sz="1400" b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16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794">
                <a:tc>
                  <a:txBody>
                    <a:bodyPr/>
                    <a:lstStyle/>
                    <a:p>
                      <a:pPr lvl="0"/>
                      <a:r>
                        <a:rPr lang="en-US" sz="4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161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Have they lost vision in one or both 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EYES</a:t>
                      </a:r>
                      <a:r>
                        <a:rPr lang="en-US" sz="14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16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794">
                <a:tc>
                  <a:txBody>
                    <a:bodyPr/>
                    <a:lstStyle/>
                    <a:p>
                      <a:pPr lvl="0"/>
                      <a:r>
                        <a:rPr lang="en-US" sz="4000" b="1" kern="12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ace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161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Does the 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FACE</a:t>
                      </a:r>
                      <a:r>
                        <a:rPr lang="en-US" sz="14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look uneven?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16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794">
                <a:tc>
                  <a:txBody>
                    <a:bodyPr/>
                    <a:lstStyle/>
                    <a:p>
                      <a:pPr lvl="0"/>
                      <a:r>
                        <a:rPr lang="en-US" sz="4000" b="1" kern="12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rm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161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Does one 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ARM/LEG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drift down? </a:t>
                      </a:r>
                    </a:p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(One-sided only)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16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7794">
                <a:tc>
                  <a:txBody>
                    <a:bodyPr/>
                    <a:lstStyle/>
                    <a:p>
                      <a:pPr lvl="0"/>
                      <a:r>
                        <a:rPr lang="en-US" sz="4000" b="1" kern="12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peech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161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Does their 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SPEECH</a:t>
                      </a:r>
                      <a:r>
                        <a:rPr lang="en-US" sz="14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sound strange?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16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794">
                <a:tc>
                  <a:txBody>
                    <a:bodyPr/>
                    <a:lstStyle/>
                    <a:p>
                      <a:pPr lvl="0"/>
                      <a:r>
                        <a:rPr lang="en-US" sz="4000" b="1" kern="12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ime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161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</a:t>
                      </a:r>
                      <a:r>
                        <a:rPr lang="en-US" sz="14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lost is Brain lost!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16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36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3ED905D-6F0D-6F9C-4A51-DDEBFDCC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327" y="2054520"/>
            <a:ext cx="8350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7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4EEF2"/>
      </a:accent1>
      <a:accent2>
        <a:srgbClr val="9CD3D9"/>
      </a:accent2>
      <a:accent3>
        <a:srgbClr val="387373"/>
      </a:accent3>
      <a:accent4>
        <a:srgbClr val="022E40"/>
      </a:accent4>
      <a:accent5>
        <a:srgbClr val="F2E4C9"/>
      </a:accent5>
      <a:accent6>
        <a:srgbClr val="FFFFF5"/>
      </a:accent6>
      <a:hlink>
        <a:srgbClr val="0563C1"/>
      </a:hlink>
      <a:folHlink>
        <a:srgbClr val="954F72"/>
      </a:folHlink>
    </a:clrScheme>
    <a:fontScheme name="Custom 114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owscape_tm44613219_Win32_JB_SL_v3" id="{1C87AC08-773C-4510-A4A8-B1D3594C4029}" vid="{72F6DBE6-EDB8-4427-B790-8ECF5ED625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73F6E9-2FA5-4F36-A42B-ED7213C4AA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576AF5-45CB-4D7F-8506-5C2B8F7E0CB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D91B5A3C-8B2E-4B35-A109-4713D9D356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{997DD466-511C-4D49-89FC-C6DD3FB3968E}TF6ba96aff-e380-4c79-9df5-92a41829f436361a36b0_win32-d9437282e469</Template>
  <TotalTime>109</TotalTime>
  <Words>608</Words>
  <Application>Microsoft Office PowerPoint</Application>
  <PresentationFormat>Widescreen</PresentationFormat>
  <Paragraphs>82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Kaiser Permanente Northern California   Annual Mandatory Education 2026 General Stroke Education </vt:lpstr>
      <vt:lpstr>General Stroke Education</vt:lpstr>
      <vt:lpstr>What is a stroke? </vt:lpstr>
      <vt:lpstr>Signs &amp; Symptoms of a Stroke:  Remember BEFAST</vt:lpstr>
      <vt:lpstr>Stroke facts</vt:lpstr>
      <vt:lpstr>Stroke facts</vt:lpstr>
      <vt:lpstr>Stroke Labs and  Turn Around Times (TATs)</vt:lpstr>
      <vt:lpstr>Think FAST...Act FAST!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Jesse J Young</dc:creator>
  <cp:lastModifiedBy>Jesse J Young</cp:lastModifiedBy>
  <cp:revision>7</cp:revision>
  <dcterms:created xsi:type="dcterms:W3CDTF">2026-02-12T21:24:12Z</dcterms:created>
  <dcterms:modified xsi:type="dcterms:W3CDTF">2026-03-11T21:56:57Z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