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81" r:id="rId2"/>
    <p:sldId id="278" r:id="rId3"/>
    <p:sldId id="302" r:id="rId4"/>
    <p:sldId id="308" r:id="rId5"/>
    <p:sldId id="311" r:id="rId6"/>
    <p:sldId id="312" r:id="rId7"/>
    <p:sldId id="313" r:id="rId8"/>
    <p:sldId id="314" r:id="rId9"/>
    <p:sldId id="310" r:id="rId10"/>
    <p:sldId id="284"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057"/>
    <a:srgbClr val="BFE4FF"/>
    <a:srgbClr val="40B0FF"/>
    <a:srgbClr val="D0E2C1"/>
    <a:srgbClr val="A1C484"/>
    <a:srgbClr val="F3D1B8"/>
    <a:srgbClr val="E8A270"/>
    <a:srgbClr val="F8E8B5"/>
    <a:srgbClr val="F1D16A"/>
    <a:srgbClr val="A68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6" d="100"/>
          <a:sy n="66" d="100"/>
        </p:scale>
        <p:origin x="-432" y="-96"/>
      </p:cViewPr>
      <p:guideLst>
        <p:guide orient="horz" pos="261"/>
        <p:guide orient="horz" pos="3836"/>
        <p:guide orient="horz" pos="2387"/>
        <p:guide orient="horz" pos="4107"/>
        <p:guide orient="horz" pos="868"/>
        <p:guide orient="horz" pos="621"/>
        <p:guide orient="horz" pos="3550"/>
        <p:guide pos="2880"/>
        <p:guide pos="288"/>
        <p:guide pos="5471"/>
        <p:guide pos="2824"/>
        <p:guide pos="2936"/>
        <p:guide pos="4172"/>
        <p:guide pos="158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t>7/30/2018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a:srcRect/>
          <a:stretch>
            <a:fillRect/>
          </a:stretch>
        </p:blipFill>
        <p:spPr>
          <a:xfrm>
            <a:off x="0" y="5524500"/>
            <a:ext cx="6426200" cy="13462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t>‹#›</a:t>
            </a:fld>
            <a:endParaRPr lang="en-US"/>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211745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4075594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7115870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2054" name="Title 2053"/>
          <p:cNvSpPr>
            <a:spLocks noGrp="1"/>
          </p:cNvSpPr>
          <p:nvPr>
            <p:ph type="title" hasCustomPrompt="1"/>
          </p:nvPr>
        </p:nvSpPr>
        <p:spPr/>
        <p:txBody>
          <a:bodyPr/>
          <a:lstStyle>
            <a:lvl1pPr>
              <a:defRPr baseline="0">
                <a:solidFill>
                  <a:schemeClr val="tx1"/>
                </a:solidFill>
              </a:defRPr>
            </a:lvl1pPr>
          </a:lstStyle>
          <a:p>
            <a:r>
              <a:rPr lang="en-CA" smtClean="0"/>
              <a:t>Click to add text</a:t>
            </a:r>
            <a:endParaRPr lang="en-CA"/>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2430170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517867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917736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638454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2pPr>
              <a:defRPr/>
            </a:lvl2pPr>
            <a:lvl3pPr>
              <a:defRPr/>
            </a:lvl3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irstLevel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1pPr marL="0" indent="0">
              <a:lnSpc>
                <a:spcPct val="100000"/>
              </a:lnSpc>
              <a:spcAft>
                <a:spcPts val="1800"/>
              </a:spcAft>
              <a:buNone/>
              <a:defRPr/>
            </a:lvl1pPr>
            <a:lvl2pPr marL="279400" indent="-250825">
              <a:buFont typeface="Arial" pitchFamily="34" charset="0"/>
              <a:buChar char="•"/>
              <a:defRPr/>
            </a:lvl2pPr>
            <a:lvl3pPr marL="515938" indent="-250825">
              <a:buFont typeface="BentonSansF Book" pitchFamily="50" charset="0"/>
              <a:buChar char="–"/>
              <a:defRPr/>
            </a:lvl3pPr>
            <a:lvl4pPr marL="801688" indent="-250825">
              <a:buFont typeface="Arial" pitchFamily="34" charset="0"/>
              <a:buChar char="•"/>
              <a:defRPr/>
            </a:lvl4pPr>
            <a:lvl5pPr marL="1085850" indent="-250825">
              <a:buFont typeface="BentonSansF Book" pitchFamily="50" charset="0"/>
              <a:buChar char="–"/>
              <a:defRPr/>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65484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81125"/>
            <a:ext cx="4025899" cy="4719638"/>
          </a:xfr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9" name="Content Placeholder 9"/>
          <p:cNvSpPr>
            <a:spLocks noGrp="1"/>
          </p:cNvSpPr>
          <p:nvPr>
            <p:ph sz="quarter" idx="13" hasCustomPrompt="1"/>
          </p:nvPr>
        </p:nvSpPr>
        <p:spPr>
          <a:xfrm>
            <a:off x="4659314" y="1381125"/>
            <a:ext cx="4025899" cy="4719638"/>
          </a:xfrm>
          <a:prstGeom prst="roundRect">
            <a:avLst>
              <a:gd name="adj" fmla="val 1970"/>
            </a:avLst>
          </a:prstGeo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62026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75283"/>
            <a:ext cx="4025899" cy="4725480"/>
          </a:xfr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7" name="Content Placeholder 9"/>
          <p:cNvSpPr>
            <a:spLocks noGrp="1"/>
          </p:cNvSpPr>
          <p:nvPr>
            <p:ph sz="quarter" idx="13" hasCustomPrompt="1"/>
          </p:nvPr>
        </p:nvSpPr>
        <p:spPr>
          <a:xfrm>
            <a:off x="4659314" y="1375283"/>
            <a:ext cx="4025899" cy="4725480"/>
          </a:xfrm>
          <a:prstGeom prst="roundRect">
            <a:avLst>
              <a:gd name="adj" fmla="val 2505"/>
            </a:avLst>
          </a:prstGeo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027385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9"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ransition Green">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Tree>
    <p:extLst>
      <p:ext uri="{BB962C8B-B14F-4D97-AF65-F5344CB8AC3E}">
        <p14:creationId xmlns:p14="http://schemas.microsoft.com/office/powerpoint/2010/main" val="38198244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ransition Orange">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40309747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ransition Red">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39611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0933"/>
            <a:ext cx="8228012" cy="795867"/>
          </a:xfrm>
          <a:prstGeom prst="rect">
            <a:avLst/>
          </a:prstGeom>
        </p:spPr>
        <p:txBody>
          <a:bodyPr vert="horz" lIns="0" tIns="0" rIns="0" bIns="0" rtlCol="0" anchor="b" anchorCtr="0">
            <a:noAutofit/>
          </a:bodyPr>
          <a:lstStyle/>
          <a:p>
            <a:r>
              <a:rPr lang="en-CA" smtClean="0"/>
              <a:t>Click to add text</a:t>
            </a:r>
            <a:endParaRPr lang="en-US"/>
          </a:p>
        </p:txBody>
      </p:sp>
      <p:sp>
        <p:nvSpPr>
          <p:cNvPr id="3" name="Text Placeholder 2"/>
          <p:cNvSpPr>
            <a:spLocks noGrp="1"/>
          </p:cNvSpPr>
          <p:nvPr>
            <p:ph type="body" idx="1"/>
          </p:nvPr>
        </p:nvSpPr>
        <p:spPr>
          <a:xfrm>
            <a:off x="457201" y="1381125"/>
            <a:ext cx="8228012" cy="4719638"/>
          </a:xfrm>
          <a:prstGeom prst="rect">
            <a:avLst/>
          </a:prstGeom>
        </p:spPr>
        <p:txBody>
          <a:bodyPr vert="horz" lIns="0" tIns="0" rIns="0" bIns="0" rtlCol="0">
            <a:normAutofit/>
          </a:body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endParaRPr lang="en-US" smtClean="0"/>
          </a:p>
        </p:txBody>
      </p:sp>
      <p:sp>
        <p:nvSpPr>
          <p:cNvPr id="6" name="Slide Number Placeholder 5"/>
          <p:cNvSpPr>
            <a:spLocks noGrp="1"/>
          </p:cNvSpPr>
          <p:nvPr>
            <p:ph type="sldNum" sz="quarter" idx="4"/>
          </p:nvPr>
        </p:nvSpPr>
        <p:spPr>
          <a:xfrm>
            <a:off x="8348380" y="6318251"/>
            <a:ext cx="336833" cy="329756"/>
          </a:xfrm>
          <a:prstGeom prst="rect">
            <a:avLst/>
          </a:prstGeom>
        </p:spPr>
        <p:txBody>
          <a:bodyPr vert="horz" lIns="0" tIns="0" rIns="0" bIns="0" rtlCol="0" anchor="ctr"/>
          <a:lstStyle>
            <a:lvl1pPr algn="r">
              <a:defRPr sz="800" b="1" i="0">
                <a:solidFill>
                  <a:schemeClr val="accent6"/>
                </a:solidFill>
              </a:defRPr>
            </a:lvl1pPr>
          </a:lstStyle>
          <a:p>
            <a:fld id="{5BD36294-2849-48A8-8531-5354CF3095D2}" type="slidenum">
              <a:rPr lang="en-US" smtClean="0"/>
              <a:t>‹#›</a:t>
            </a:fld>
            <a:endParaRPr lang="en-US"/>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9" r:id="rId3"/>
    <p:sldLayoutId id="2147483680" r:id="rId4"/>
    <p:sldLayoutId id="2147483681" r:id="rId5"/>
    <p:sldLayoutId id="2147483682" r:id="rId6"/>
    <p:sldLayoutId id="2147483674" r:id="rId7"/>
    <p:sldLayoutId id="2147483694" r:id="rId8"/>
    <p:sldLayoutId id="2147483695" r:id="rId9"/>
    <p:sldLayoutId id="2147483673" r:id="rId10"/>
    <p:sldLayoutId id="2147483678" r:id="rId11"/>
    <p:sldLayoutId id="2147483677" r:id="rId12"/>
    <p:sldLayoutId id="2147483684" r:id="rId13"/>
    <p:sldLayoutId id="2147483689" r:id="rId14"/>
    <p:sldLayoutId id="2147483691" r:id="rId15"/>
    <p:sldLayoutId id="2147483692" r:id="rId16"/>
    <p:sldLayoutId id="2147483693" r:id="rId17"/>
  </p:sldLayoutIdLst>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800" b="0" kern="1200">
          <a:solidFill>
            <a:schemeClr val="tx2"/>
          </a:solidFill>
          <a:latin typeface="Calibri" pitchFamily="34" charset="0"/>
          <a:ea typeface="+mj-ea"/>
          <a:cs typeface="Calibri" pitchFamily="34" charset="0"/>
        </a:defRPr>
      </a:lvl1pPr>
    </p:titleStyle>
    <p:bodyStyle>
      <a:lvl1pPr marL="342900" indent="-342900" algn="l" defTabSz="914400" rtl="0" eaLnBrk="1" latinLnBrk="0" hangingPunct="1">
        <a:lnSpc>
          <a:spcPct val="100000"/>
        </a:lnSpc>
        <a:spcBef>
          <a:spcPct val="0"/>
        </a:spcBef>
        <a:spcAft>
          <a:spcPts val="1000"/>
        </a:spcAft>
        <a:buClr>
          <a:schemeClr val="accent4"/>
        </a:buClr>
        <a:buFont typeface="Arial" pitchFamily="34" charset="0"/>
        <a:buChar char="•"/>
        <a:defRPr sz="2400" b="0" kern="1200">
          <a:solidFill>
            <a:schemeClr val="tx1"/>
          </a:solidFill>
          <a:latin typeface="Calibri" pitchFamily="34" charset="0"/>
          <a:ea typeface="+mn-ea"/>
          <a:cs typeface="Calibri" pitchFamily="34" charset="0"/>
        </a:defRPr>
      </a:lvl1pPr>
      <a:lvl2pPr marL="468000" indent="-252000" algn="l" defTabSz="914400" rtl="0" eaLnBrk="1" latinLnBrk="0" hangingPunct="1">
        <a:lnSpc>
          <a:spcPct val="100000"/>
        </a:lnSpc>
        <a:spcBef>
          <a:spcPct val="0"/>
        </a:spcBef>
        <a:spcAft>
          <a:spcPts val="1200"/>
        </a:spcAft>
        <a:buClr>
          <a:schemeClr val="accent4"/>
        </a:buClr>
        <a:buFont typeface="BentonSansF Book" pitchFamily="50" charset="0"/>
        <a:buChar char="–"/>
        <a:defRPr sz="2000" kern="1200">
          <a:solidFill>
            <a:schemeClr val="tx1"/>
          </a:solidFill>
          <a:latin typeface="Calibri" pitchFamily="34" charset="0"/>
          <a:ea typeface="+mn-ea"/>
          <a:cs typeface="Calibri" pitchFamily="34" charset="0"/>
        </a:defRPr>
      </a:lvl2pPr>
      <a:lvl3pPr marL="720000" indent="-252000" algn="l" defTabSz="914400" rtl="0" eaLnBrk="1" latinLnBrk="0" hangingPunct="1">
        <a:lnSpc>
          <a:spcPct val="100000"/>
        </a:lnSpc>
        <a:spcBef>
          <a:spcPct val="0"/>
        </a:spcBef>
        <a:spcAft>
          <a:spcPts val="1400"/>
        </a:spcAft>
        <a:buClr>
          <a:schemeClr val="accent4"/>
        </a:buClr>
        <a:buSzTx/>
        <a:buFont typeface="Arial" pitchFamily="34" charset="0"/>
        <a:buChar char="•"/>
        <a:defRPr sz="1800" kern="1200" baseline="0">
          <a:solidFill>
            <a:schemeClr val="tx1"/>
          </a:solidFill>
          <a:latin typeface="Calibri" pitchFamily="34" charset="0"/>
          <a:ea typeface="+mn-ea"/>
          <a:cs typeface="Calibri" pitchFamily="34" charset="0"/>
        </a:defRPr>
      </a:lvl3pPr>
      <a:lvl4pPr marL="972000" indent="-252000" algn="l" defTabSz="914400" rtl="0" eaLnBrk="1" latinLnBrk="0" hangingPunct="1">
        <a:lnSpc>
          <a:spcPct val="100000"/>
        </a:lnSpc>
        <a:spcBef>
          <a:spcPct val="0"/>
        </a:spcBef>
        <a:spcAft>
          <a:spcPts val="1600"/>
        </a:spcAft>
        <a:buClr>
          <a:schemeClr val="accent4"/>
        </a:buClr>
        <a:buSzTx/>
        <a:buFont typeface="BentonSansF Book" pitchFamily="50" charset="0"/>
        <a:buChar char="–"/>
        <a:defRPr sz="1600" kern="1200" baseline="0">
          <a:solidFill>
            <a:schemeClr val="tx1"/>
          </a:solidFill>
          <a:latin typeface="Calibri" pitchFamily="34" charset="0"/>
          <a:ea typeface="+mn-ea"/>
          <a:cs typeface="Calibri" pitchFamily="34" charset="0"/>
        </a:defRPr>
      </a:lvl4pPr>
      <a:lvl5pPr marL="1224000" indent="-252000" algn="l" defTabSz="914400" rtl="0" eaLnBrk="1" latinLnBrk="0" hangingPunct="1">
        <a:lnSpc>
          <a:spcPct val="100000"/>
        </a:lnSpc>
        <a:spcBef>
          <a:spcPct val="0"/>
        </a:spcBef>
        <a:spcAft>
          <a:spcPts val="1600"/>
        </a:spcAft>
        <a:buClr>
          <a:schemeClr val="accent4"/>
        </a:buClr>
        <a:buSzTx/>
        <a:buFont typeface="Arial" pitchFamily="34" charset="0"/>
        <a:buChar char="•"/>
        <a:defRPr sz="14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Dignity Health Standards of Conduct and HIPAA Compliance</a:t>
            </a:r>
            <a:endParaRPr lang="en-CA" dirty="0"/>
          </a:p>
        </p:txBody>
      </p:sp>
      <p:sp>
        <p:nvSpPr>
          <p:cNvPr id="7" name="Text Placeholder 6"/>
          <p:cNvSpPr>
            <a:spLocks noGrp="1"/>
          </p:cNvSpPr>
          <p:nvPr>
            <p:ph type="body" sz="quarter" idx="10"/>
          </p:nvPr>
        </p:nvSpPr>
        <p:spPr/>
        <p:txBody>
          <a:bodyPr/>
          <a:lstStyle/>
          <a:p>
            <a:r>
              <a:rPr lang="en-CA" dirty="0" smtClean="0"/>
              <a:t>Kurt </a:t>
            </a:r>
            <a:r>
              <a:rPr lang="en-CA" dirty="0" err="1" smtClean="0"/>
              <a:t>Strubeck</a:t>
            </a:r>
            <a:r>
              <a:rPr lang="en-CA" dirty="0" smtClean="0"/>
              <a:t>	</a:t>
            </a:r>
          </a:p>
          <a:p>
            <a:r>
              <a:rPr lang="en-CA" dirty="0" smtClean="0"/>
              <a:t>Phlebotomy Supervisor Marian Regional Medical Center</a:t>
            </a:r>
          </a:p>
        </p:txBody>
      </p:sp>
    </p:spTree>
    <p:extLst>
      <p:ext uri="{BB962C8B-B14F-4D97-AF65-F5344CB8AC3E}">
        <p14:creationId xmlns:p14="http://schemas.microsoft.com/office/powerpoint/2010/main" val="2566036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mtClean="0"/>
              <a:t>Thank You</a:t>
            </a:r>
            <a:endParaRPr lang="en-CA"/>
          </a:p>
        </p:txBody>
      </p:sp>
    </p:spTree>
    <p:extLst>
      <p:ext uri="{BB962C8B-B14F-4D97-AF65-F5344CB8AC3E}">
        <p14:creationId xmlns:p14="http://schemas.microsoft.com/office/powerpoint/2010/main" val="267722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a:t>
            </a:fld>
            <a:endParaRPr lang="en-US"/>
          </a:p>
        </p:txBody>
      </p:sp>
      <p:sp>
        <p:nvSpPr>
          <p:cNvPr id="5" name="Content Placeholder 4"/>
          <p:cNvSpPr>
            <a:spLocks noGrp="1"/>
          </p:cNvSpPr>
          <p:nvPr>
            <p:ph sz="quarter" idx="12"/>
          </p:nvPr>
        </p:nvSpPr>
        <p:spPr/>
        <p:txBody>
          <a:bodyPr>
            <a:normAutofit/>
          </a:bodyPr>
          <a:lstStyle/>
          <a:p>
            <a:pPr marL="216000" lvl="1" indent="0">
              <a:buNone/>
            </a:pPr>
            <a:r>
              <a:rPr lang="en-CA" b="1" dirty="0" smtClean="0"/>
              <a:t>Employee Responsibility</a:t>
            </a:r>
          </a:p>
          <a:p>
            <a:pPr lvl="1"/>
            <a:r>
              <a:rPr lang="en-CA" sz="1800" dirty="0" smtClean="0"/>
              <a:t>Dignity Health’s commitment to the Standards of Conduct is dependent upon the commitment of each Dignity Health employee.</a:t>
            </a:r>
          </a:p>
          <a:p>
            <a:pPr lvl="1"/>
            <a:r>
              <a:rPr lang="en-US" sz="1800" dirty="0"/>
              <a:t>Dignity Health does not exist separately from its employees and can only function through its </a:t>
            </a:r>
            <a:r>
              <a:rPr lang="en-US" sz="1800" dirty="0" smtClean="0"/>
              <a:t>employees</a:t>
            </a:r>
          </a:p>
          <a:p>
            <a:pPr lvl="1"/>
            <a:r>
              <a:rPr lang="en-US" sz="1800" dirty="0"/>
              <a:t>Take responsibility for his/her own </a:t>
            </a:r>
            <a:r>
              <a:rPr lang="en-US" sz="1800" dirty="0" smtClean="0"/>
              <a:t>actions</a:t>
            </a:r>
            <a:endParaRPr lang="en-US" sz="1800" dirty="0"/>
          </a:p>
          <a:p>
            <a:pPr lvl="1"/>
            <a:r>
              <a:rPr lang="en-US" sz="1800" dirty="0" smtClean="0"/>
              <a:t>Know </a:t>
            </a:r>
            <a:r>
              <a:rPr lang="en-US" sz="1800" dirty="0"/>
              <a:t>and comply with applicable laws and rules, including applicable Federal health care program requirements, the Dignity Health Standards of Conduct and Dignity Health policies and procedures as they apply to his/her particular job </a:t>
            </a:r>
            <a:r>
              <a:rPr lang="en-US" sz="1800" dirty="0" smtClean="0"/>
              <a:t>responsibilities</a:t>
            </a:r>
            <a:endParaRPr lang="en-CA" sz="1800" dirty="0"/>
          </a:p>
          <a:p>
            <a:pPr lvl="1"/>
            <a:r>
              <a:rPr lang="en-US" sz="1800" dirty="0"/>
              <a:t>Refrain from </a:t>
            </a:r>
            <a:r>
              <a:rPr lang="en-US" sz="1800" dirty="0" smtClean="0"/>
              <a:t>involvement </a:t>
            </a:r>
            <a:r>
              <a:rPr lang="en-US" sz="1800" dirty="0"/>
              <a:t>in illegal, unethical or other improper </a:t>
            </a:r>
            <a:r>
              <a:rPr lang="en-US" sz="1800" dirty="0" smtClean="0"/>
              <a:t>acts</a:t>
            </a:r>
          </a:p>
          <a:p>
            <a:pPr lvl="1"/>
            <a:r>
              <a:rPr lang="en-US" sz="1800" dirty="0"/>
              <a:t>Promptly report any potential or suspected violation of the Dignity Health Standards of Conduct, Dignity Health policy or applicable laws or regulations</a:t>
            </a:r>
            <a:endParaRPr lang="en-US" sz="1800" dirty="0" smtClean="0"/>
          </a:p>
        </p:txBody>
      </p:sp>
      <p:sp>
        <p:nvSpPr>
          <p:cNvPr id="4" name="Title 3"/>
          <p:cNvSpPr>
            <a:spLocks noGrp="1"/>
          </p:cNvSpPr>
          <p:nvPr>
            <p:ph type="title"/>
          </p:nvPr>
        </p:nvSpPr>
        <p:spPr/>
        <p:txBody>
          <a:bodyPr/>
          <a:lstStyle/>
          <a:p>
            <a:pPr algn="ctr"/>
            <a:r>
              <a:rPr lang="en-CA" dirty="0" smtClean="0"/>
              <a:t>Standards of Conduct</a:t>
            </a:r>
            <a:endParaRPr lang="en-CA" dirty="0"/>
          </a:p>
        </p:txBody>
      </p:sp>
      <p:pic>
        <p:nvPicPr>
          <p:cNvPr id="1027" name="Picture 3" descr="C:\Users\kstrubeck\AppData\Local\Microsoft\Windows\Temporary Internet Files\Content.IE5\6C45B1ZB\rules[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8780" y="5907914"/>
            <a:ext cx="1219200" cy="82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58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3</a:t>
            </a:fld>
            <a:endParaRPr lang="en-US"/>
          </a:p>
        </p:txBody>
      </p:sp>
      <p:sp>
        <p:nvSpPr>
          <p:cNvPr id="4" name="Title 3"/>
          <p:cNvSpPr>
            <a:spLocks noGrp="1"/>
          </p:cNvSpPr>
          <p:nvPr>
            <p:ph type="title"/>
          </p:nvPr>
        </p:nvSpPr>
        <p:spPr/>
        <p:txBody>
          <a:bodyPr/>
          <a:lstStyle/>
          <a:p>
            <a:pPr algn="ctr"/>
            <a:r>
              <a:rPr lang="en-US" dirty="0" smtClean="0"/>
              <a:t>Professionalism and Respect</a:t>
            </a:r>
            <a:endParaRPr lang="en-US" dirty="0"/>
          </a:p>
        </p:txBody>
      </p:sp>
      <p:sp>
        <p:nvSpPr>
          <p:cNvPr id="3" name="Content Placeholder 2"/>
          <p:cNvSpPr>
            <a:spLocks noGrp="1"/>
          </p:cNvSpPr>
          <p:nvPr>
            <p:ph sz="quarter" idx="12"/>
          </p:nvPr>
        </p:nvSpPr>
        <p:spPr>
          <a:xfrm>
            <a:off x="457201" y="1196622"/>
            <a:ext cx="8228012" cy="4904141"/>
          </a:xfrm>
        </p:spPr>
        <p:txBody>
          <a:bodyPr>
            <a:noAutofit/>
          </a:bodyPr>
          <a:lstStyle/>
          <a:p>
            <a:r>
              <a:rPr lang="en-US" sz="1300" b="1" dirty="0" smtClean="0"/>
              <a:t>Honesty/Integrity</a:t>
            </a:r>
            <a:r>
              <a:rPr lang="en-US" sz="1300" dirty="0" smtClean="0"/>
              <a:t>-consistent regard for the highest standards of behavior.  Honesty and integrity imply being fair, being truthful, keeping one’s word, meeting commitments, and being forthright in interactions with patients and staff</a:t>
            </a:r>
          </a:p>
          <a:p>
            <a:r>
              <a:rPr lang="en-US" sz="1300" b="1" dirty="0" smtClean="0"/>
              <a:t>Reliability/Responsibilit</a:t>
            </a:r>
            <a:r>
              <a:rPr lang="en-US" sz="1300" dirty="0" smtClean="0"/>
              <a:t>y-Being accountable to other, this must happen on a number of levels.  Inherent in responsibility is reliability in completing duties and fulfilling commitments.  Acceptance of errors.</a:t>
            </a:r>
          </a:p>
          <a:p>
            <a:r>
              <a:rPr lang="en-US" sz="1300" b="1" dirty="0" smtClean="0"/>
              <a:t>Respect for Others</a:t>
            </a:r>
            <a:r>
              <a:rPr lang="en-US" sz="1300" dirty="0" smtClean="0"/>
              <a:t>-The essence of humanism, expanding to all aspects of contact, patient, family member, co-worker. Treat all persons with respect and regard for their individual worth and dignity.  One must be fair and nondiscriminatory toward others.</a:t>
            </a:r>
          </a:p>
          <a:p>
            <a:r>
              <a:rPr lang="en-US" sz="1300" b="1" dirty="0" smtClean="0"/>
              <a:t>Compassion/Empathy-</a:t>
            </a:r>
            <a:r>
              <a:rPr lang="en-US" sz="1300" dirty="0" smtClean="0"/>
              <a:t>Crucial to the act of helping others.  One must listen attentively and respond humanely to the concerns of others.  Appropriate empathy for and assisting with relief of stress and anxiety should be part of the daily practice in helping others</a:t>
            </a:r>
          </a:p>
          <a:p>
            <a:r>
              <a:rPr lang="en-US" sz="1300" b="1" dirty="0" smtClean="0"/>
              <a:t>Self-Improvement-</a:t>
            </a:r>
            <a:r>
              <a:rPr lang="en-US" sz="1300" dirty="0" smtClean="0"/>
              <a:t>commitment to providing the highest quality of care through continued learning. Seek to learn from errors and aspire to excellence through self evaluation and acceptance of the critiques of others.</a:t>
            </a:r>
          </a:p>
          <a:p>
            <a:r>
              <a:rPr lang="en-US" sz="1300" b="1" dirty="0" smtClean="0"/>
              <a:t>Self-Awareness/Knowledge of Limits- </a:t>
            </a:r>
            <a:r>
              <a:rPr lang="en-US" sz="1300" dirty="0" smtClean="0"/>
              <a:t>Recognition</a:t>
            </a:r>
            <a:r>
              <a:rPr lang="en-US" sz="1300" b="1" dirty="0" smtClean="0"/>
              <a:t> </a:t>
            </a:r>
            <a:r>
              <a:rPr lang="en-US" sz="1300" dirty="0" smtClean="0"/>
              <a:t>of the need for guidance and supervision when face with new or complex responsibilities.  One must also be insightful about the impact their actions have on others and be cognizant of appropriate professional boundaries.</a:t>
            </a:r>
          </a:p>
          <a:p>
            <a:r>
              <a:rPr lang="en-US" sz="1300" b="1" dirty="0" smtClean="0"/>
              <a:t>Communication/Collaboration- </a:t>
            </a:r>
            <a:r>
              <a:rPr lang="en-US" sz="1300" dirty="0" smtClean="0"/>
              <a:t>Critical in providing the best care to patient’s.  One must work cooperatively and communicate effectively with all co-workers and patient’s</a:t>
            </a:r>
          </a:p>
          <a:p>
            <a:r>
              <a:rPr lang="en-US" sz="1300" b="1" dirty="0" smtClean="0"/>
              <a:t>Altruism/Advocacy- </a:t>
            </a:r>
            <a:r>
              <a:rPr lang="en-US" sz="1300" dirty="0" smtClean="0"/>
              <a:t>Refers to unselfish regard for and devotion to the welfare of others and is a key element of professionalism.  Self-interest or the interests of other parties should never interfere with work</a:t>
            </a:r>
          </a:p>
        </p:txBody>
      </p:sp>
      <p:pic>
        <p:nvPicPr>
          <p:cNvPr id="2050" name="Picture 2" descr="C:\Users\kstrubeck\AppData\Local\Microsoft\Windows\Temporary Internet Files\Content.IE5\S2FBM0OS\succes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8168" y="36622"/>
            <a:ext cx="1708699" cy="1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089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4</a:t>
            </a:fld>
            <a:endParaRPr lang="en-US"/>
          </a:p>
        </p:txBody>
      </p:sp>
      <p:sp>
        <p:nvSpPr>
          <p:cNvPr id="3" name="Content Placeholder 2"/>
          <p:cNvSpPr>
            <a:spLocks noGrp="1"/>
          </p:cNvSpPr>
          <p:nvPr>
            <p:ph sz="quarter" idx="12"/>
          </p:nvPr>
        </p:nvSpPr>
        <p:spPr/>
        <p:txBody>
          <a:bodyPr/>
          <a:lstStyle/>
          <a:p>
            <a:r>
              <a:rPr lang="en-US" dirty="0" smtClean="0"/>
              <a:t>Workplace drama with scathe productivity and foster a detrimental effect on accuracy and quality.</a:t>
            </a:r>
          </a:p>
          <a:p>
            <a:r>
              <a:rPr lang="en-US" dirty="0" smtClean="0"/>
              <a:t>Drama will dissect a teams unity and become the focus of their work activities and priorities.</a:t>
            </a:r>
          </a:p>
          <a:p>
            <a:r>
              <a:rPr lang="en-US" dirty="0" smtClean="0"/>
              <a:t>Drama results in employees “taking their eye off the ball” and this induces costly mistakes.</a:t>
            </a:r>
          </a:p>
          <a:p>
            <a:r>
              <a:rPr lang="en-US" dirty="0" smtClean="0"/>
              <a:t>Drama and gossip reduce everything good you are trying to build</a:t>
            </a:r>
          </a:p>
          <a:p>
            <a:pPr marL="0" indent="0">
              <a:buNone/>
            </a:pPr>
            <a:endParaRPr lang="en-US" dirty="0"/>
          </a:p>
        </p:txBody>
      </p:sp>
      <p:sp>
        <p:nvSpPr>
          <p:cNvPr id="4" name="Title 3"/>
          <p:cNvSpPr>
            <a:spLocks noGrp="1"/>
          </p:cNvSpPr>
          <p:nvPr>
            <p:ph type="title"/>
          </p:nvPr>
        </p:nvSpPr>
        <p:spPr/>
        <p:txBody>
          <a:bodyPr/>
          <a:lstStyle/>
          <a:p>
            <a:pPr algn="ctr"/>
            <a:r>
              <a:rPr lang="en-US" dirty="0" smtClean="0"/>
              <a:t>Gossip in the Workplace</a:t>
            </a:r>
            <a:endParaRPr lang="en-US" dirty="0"/>
          </a:p>
        </p:txBody>
      </p:sp>
      <p:pic>
        <p:nvPicPr>
          <p:cNvPr id="3074" name="Picture 2" descr="C:\Users\kstrubeck\AppData\Local\Microsoft\Windows\Temporary Internet Files\Content.IE5\EG5L97U2\rumor2[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541" y="4743465"/>
            <a:ext cx="1966912"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4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5</a:t>
            </a:fld>
            <a:endParaRPr lang="en-US"/>
          </a:p>
        </p:txBody>
      </p:sp>
      <p:sp>
        <p:nvSpPr>
          <p:cNvPr id="3" name="Content Placeholder 2"/>
          <p:cNvSpPr>
            <a:spLocks noGrp="1"/>
          </p:cNvSpPr>
          <p:nvPr>
            <p:ph sz="quarter" idx="12"/>
          </p:nvPr>
        </p:nvSpPr>
        <p:spPr>
          <a:xfrm>
            <a:off x="457201" y="1205635"/>
            <a:ext cx="8228012" cy="5010438"/>
          </a:xfrm>
        </p:spPr>
        <p:txBody>
          <a:bodyPr>
            <a:normAutofit/>
          </a:bodyPr>
          <a:lstStyle/>
          <a:p>
            <a:pPr marL="0" indent="0">
              <a:buNone/>
            </a:pPr>
            <a:r>
              <a:rPr lang="en-US" sz="1600" b="1" u="sng" dirty="0" smtClean="0"/>
              <a:t>Players</a:t>
            </a:r>
          </a:p>
          <a:p>
            <a:pPr marL="0" indent="0">
              <a:buNone/>
            </a:pPr>
            <a:r>
              <a:rPr lang="en-US" sz="1600" dirty="0" smtClean="0"/>
              <a:t>● </a:t>
            </a:r>
            <a:r>
              <a:rPr lang="en-US" sz="1400" dirty="0"/>
              <a:t>The Victim – The person who is treated or accepts the role of being vulnerable</a:t>
            </a:r>
          </a:p>
          <a:p>
            <a:pPr marL="0" indent="0">
              <a:buNone/>
            </a:pPr>
            <a:r>
              <a:rPr lang="en-US" sz="1400" dirty="0"/>
              <a:t>Victim’s Moto – “I’m Blameless”             Victim’s Need – Love</a:t>
            </a:r>
          </a:p>
          <a:p>
            <a:pPr marL="0" indent="0">
              <a:buNone/>
            </a:pPr>
            <a:r>
              <a:rPr lang="en-US" sz="1400" dirty="0"/>
              <a:t>● The Persecutor – The person who pressures, coerces, or persecutes the Victim</a:t>
            </a:r>
          </a:p>
          <a:p>
            <a:pPr marL="0" indent="0">
              <a:buNone/>
            </a:pPr>
            <a:r>
              <a:rPr lang="en-US" sz="1400" dirty="0"/>
              <a:t>Persecutor’s Moto – “I’m Right”              Persecutor’s Need – Power</a:t>
            </a:r>
          </a:p>
          <a:p>
            <a:pPr marL="0" indent="0">
              <a:buNone/>
            </a:pPr>
            <a:r>
              <a:rPr lang="en-US" sz="1400" dirty="0"/>
              <a:t>● The Rescuer – The person who intervenes; ostensibly wishing to help the situation or underdog</a:t>
            </a:r>
          </a:p>
          <a:p>
            <a:pPr marL="0" indent="0">
              <a:buNone/>
            </a:pPr>
            <a:r>
              <a:rPr lang="en-US" sz="1400" dirty="0"/>
              <a:t>Rescuer’s Moto – “I’m Good”                   Rescuer’s Need – Acceptance</a:t>
            </a:r>
          </a:p>
          <a:p>
            <a:pPr marL="0" indent="0">
              <a:buNone/>
            </a:pPr>
            <a:r>
              <a:rPr lang="en-US" sz="1600" b="1" u="sng" dirty="0" err="1" smtClean="0"/>
              <a:t>Scenerio</a:t>
            </a:r>
            <a:endParaRPr lang="en-US" sz="1600" b="1" u="sng" dirty="0" smtClean="0"/>
          </a:p>
          <a:p>
            <a:pPr marL="0" indent="0">
              <a:buNone/>
            </a:pPr>
            <a:r>
              <a:rPr lang="en-US" sz="1400" dirty="0" smtClean="0"/>
              <a:t>Players will engage in a game of con and hook hoping for</a:t>
            </a:r>
          </a:p>
          <a:p>
            <a:pPr marL="0" indent="0">
              <a:buNone/>
            </a:pPr>
            <a:r>
              <a:rPr lang="en-US" sz="1400" dirty="0" smtClean="0"/>
              <a:t>the final payoff.  Moves will continue as the drama</a:t>
            </a:r>
          </a:p>
          <a:p>
            <a:pPr marL="0" indent="0">
              <a:buNone/>
            </a:pPr>
            <a:r>
              <a:rPr lang="en-US" sz="1400" dirty="0" smtClean="0"/>
              <a:t>Progresses</a:t>
            </a:r>
          </a:p>
          <a:p>
            <a:pPr marL="0" indent="0">
              <a:buNone/>
            </a:pPr>
            <a:r>
              <a:rPr lang="en-US" sz="1600" b="1" u="sng" dirty="0" smtClean="0"/>
              <a:t>Goal</a:t>
            </a:r>
          </a:p>
          <a:p>
            <a:pPr marL="0" indent="0">
              <a:buNone/>
            </a:pPr>
            <a:r>
              <a:rPr lang="en-US" sz="1400" dirty="0" smtClean="0"/>
              <a:t>To get unspoken psychological wishes and needs met in a manner they</a:t>
            </a:r>
          </a:p>
          <a:p>
            <a:pPr marL="0" indent="0">
              <a:buNone/>
            </a:pPr>
            <a:r>
              <a:rPr lang="en-US" sz="1400" dirty="0" smtClean="0"/>
              <a:t>feel justified, without having to acknowledge the broader harm done during the process.</a:t>
            </a:r>
          </a:p>
        </p:txBody>
      </p:sp>
      <p:sp>
        <p:nvSpPr>
          <p:cNvPr id="4" name="Title 3"/>
          <p:cNvSpPr>
            <a:spLocks noGrp="1"/>
          </p:cNvSpPr>
          <p:nvPr>
            <p:ph type="title"/>
          </p:nvPr>
        </p:nvSpPr>
        <p:spPr/>
        <p:txBody>
          <a:bodyPr/>
          <a:lstStyle/>
          <a:p>
            <a:pPr algn="ctr"/>
            <a:r>
              <a:rPr lang="en-US" dirty="0" smtClean="0"/>
              <a:t>Drama Pyramid Game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823" y="3232727"/>
            <a:ext cx="2789814" cy="251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26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6</a:t>
            </a:fld>
            <a:endParaRPr lang="en-US"/>
          </a:p>
        </p:txBody>
      </p:sp>
      <p:sp>
        <p:nvSpPr>
          <p:cNvPr id="3" name="Content Placeholder 2"/>
          <p:cNvSpPr>
            <a:spLocks noGrp="1"/>
          </p:cNvSpPr>
          <p:nvPr>
            <p:ph sz="quarter" idx="12"/>
          </p:nvPr>
        </p:nvSpPr>
        <p:spPr/>
        <p:txBody>
          <a:bodyPr/>
          <a:lstStyle/>
          <a:p>
            <a:r>
              <a:rPr lang="en-US" dirty="0" smtClean="0"/>
              <a:t>“Need to know” vs. “Want to know”</a:t>
            </a:r>
          </a:p>
          <a:p>
            <a:r>
              <a:rPr lang="en-US" dirty="0" smtClean="0"/>
              <a:t>If information is needed to do your job, then it is acceptable</a:t>
            </a:r>
          </a:p>
          <a:p>
            <a:r>
              <a:rPr lang="en-US" dirty="0" smtClean="0"/>
              <a:t>If someone else does not need to know information you have, then it should not be shared.</a:t>
            </a:r>
          </a:p>
          <a:p>
            <a:r>
              <a:rPr lang="en-US" dirty="0" smtClean="0"/>
              <a:t>Results going to an outside fax that is not within Dignity network and does not have a secure fax is a HIPAA violation.</a:t>
            </a:r>
          </a:p>
          <a:p>
            <a:r>
              <a:rPr lang="en-US" dirty="0" smtClean="0"/>
              <a:t>Different categories of HIPAA violation-</a:t>
            </a:r>
          </a:p>
          <a:p>
            <a:pPr lvl="1"/>
            <a:r>
              <a:rPr lang="en-US" sz="2400" dirty="0" smtClean="0"/>
              <a:t>Unknowing- A simple mistake does not mean you did not commit a HIPAA violation</a:t>
            </a:r>
          </a:p>
          <a:p>
            <a:pPr marL="216000" lvl="1" indent="0">
              <a:buNone/>
            </a:pPr>
            <a:endParaRPr lang="en-US" dirty="0"/>
          </a:p>
        </p:txBody>
      </p:sp>
      <p:sp>
        <p:nvSpPr>
          <p:cNvPr id="4" name="Title 3"/>
          <p:cNvSpPr>
            <a:spLocks noGrp="1"/>
          </p:cNvSpPr>
          <p:nvPr>
            <p:ph type="title"/>
          </p:nvPr>
        </p:nvSpPr>
        <p:spPr/>
        <p:txBody>
          <a:bodyPr/>
          <a:lstStyle/>
          <a:p>
            <a:pPr algn="ctr"/>
            <a:r>
              <a:rPr lang="en-US" dirty="0" smtClean="0"/>
              <a:t>HIPAA Compliance</a:t>
            </a:r>
            <a:endParaRPr lang="en-US" dirty="0"/>
          </a:p>
        </p:txBody>
      </p:sp>
      <p:pic>
        <p:nvPicPr>
          <p:cNvPr id="2051" name="Picture 3" descr="C:\Users\kstrubeck\AppData\Local\Microsoft\Windows\Temporary Internet Files\Content.IE5\28O19KM6\Dialog-stop-hand.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61" y="270932"/>
            <a:ext cx="1143000" cy="8720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strubeck\AppData\Local\Microsoft\Windows\Temporary Internet Files\Content.IE5\28O19KM6\Dialog-stop-hand.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6880" y="270932"/>
            <a:ext cx="1143000" cy="8720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strubeck\AppData\Local\Microsoft\Windows\Temporary Internet Files\Content.IE5\28O19KM6\1178px-Ambox_warning_p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236" y="5029200"/>
            <a:ext cx="2045144" cy="177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37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7</a:t>
            </a:fld>
            <a:endParaRPr lang="en-US"/>
          </a:p>
        </p:txBody>
      </p:sp>
      <p:sp>
        <p:nvSpPr>
          <p:cNvPr id="4" name="Title 3"/>
          <p:cNvSpPr>
            <a:spLocks noGrp="1"/>
          </p:cNvSpPr>
          <p:nvPr>
            <p:ph type="title"/>
          </p:nvPr>
        </p:nvSpPr>
        <p:spPr/>
        <p:txBody>
          <a:bodyPr/>
          <a:lstStyle/>
          <a:p>
            <a:pPr algn="ctr"/>
            <a:r>
              <a:rPr lang="en-US" dirty="0" smtClean="0"/>
              <a:t>HIPAA Violation Results</a:t>
            </a:r>
            <a:endParaRPr lang="en-US" dirty="0"/>
          </a:p>
        </p:txBody>
      </p:sp>
      <p:pic>
        <p:nvPicPr>
          <p:cNvPr id="3074" name="Picture 2" descr="F:\HIPAA viol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584" y="1222864"/>
            <a:ext cx="6699739" cy="47196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strubeck\AppData\Local\Microsoft\Windows\Temporary Internet Files\Content.IE5\S2FBM0OS\Blue_Sa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4" y="4835025"/>
            <a:ext cx="939110" cy="9290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strubeck\AppData\Local\Microsoft\Windows\Temporary Internet Files\Content.IE5\6C45B1ZB\sa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323" y="4656627"/>
            <a:ext cx="128587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51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8</a:t>
            </a:fld>
            <a:endParaRPr lang="en-US"/>
          </a:p>
        </p:txBody>
      </p:sp>
      <p:sp>
        <p:nvSpPr>
          <p:cNvPr id="3" name="Content Placeholder 2"/>
          <p:cNvSpPr>
            <a:spLocks noGrp="1"/>
          </p:cNvSpPr>
          <p:nvPr>
            <p:ph sz="quarter" idx="12"/>
          </p:nvPr>
        </p:nvSpPr>
        <p:spPr/>
        <p:txBody>
          <a:bodyPr/>
          <a:lstStyle/>
          <a:p>
            <a:r>
              <a:rPr lang="en-US" dirty="0" smtClean="0"/>
              <a:t>Social Media is not a safe place to put work related topics.</a:t>
            </a:r>
          </a:p>
          <a:p>
            <a:r>
              <a:rPr lang="en-US" dirty="0" smtClean="0"/>
              <a:t>Sharing photographs or videos where any patient is visible is a HIPAA violation</a:t>
            </a:r>
          </a:p>
          <a:p>
            <a:r>
              <a:rPr lang="en-US" dirty="0" smtClean="0"/>
              <a:t>Even if the posts are in a private group they are considered violations</a:t>
            </a:r>
          </a:p>
          <a:p>
            <a:r>
              <a:rPr lang="en-US" dirty="0" smtClean="0"/>
              <a:t>If someone can connect your post with related news articles or stories, this can be considered a HIPAA violation.  (The post would not have to include names or directly identifiable information for someone to make the connection.)</a:t>
            </a:r>
          </a:p>
          <a:p>
            <a:r>
              <a:rPr lang="en-US" dirty="0" smtClean="0"/>
              <a:t>71% of all internet users visit social media sites. The potential for exposure to PHI is extremely great.</a:t>
            </a:r>
          </a:p>
          <a:p>
            <a:endParaRPr lang="en-US" dirty="0" smtClean="0"/>
          </a:p>
        </p:txBody>
      </p:sp>
      <p:sp>
        <p:nvSpPr>
          <p:cNvPr id="4" name="Title 3"/>
          <p:cNvSpPr>
            <a:spLocks noGrp="1"/>
          </p:cNvSpPr>
          <p:nvPr>
            <p:ph type="title"/>
          </p:nvPr>
        </p:nvSpPr>
        <p:spPr/>
        <p:txBody>
          <a:bodyPr/>
          <a:lstStyle/>
          <a:p>
            <a:pPr algn="ctr"/>
            <a:r>
              <a:rPr lang="en-US" dirty="0" smtClean="0"/>
              <a:t>Social Media</a:t>
            </a:r>
            <a:endParaRPr lang="en-US" dirty="0"/>
          </a:p>
        </p:txBody>
      </p:sp>
    </p:spTree>
    <p:extLst>
      <p:ext uri="{BB962C8B-B14F-4D97-AF65-F5344CB8AC3E}">
        <p14:creationId xmlns:p14="http://schemas.microsoft.com/office/powerpoint/2010/main" val="305095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9</a:t>
            </a:fld>
            <a:endParaRPr lang="en-US"/>
          </a:p>
        </p:txBody>
      </p:sp>
      <p:sp>
        <p:nvSpPr>
          <p:cNvPr id="3" name="Content Placeholder 2"/>
          <p:cNvSpPr>
            <a:spLocks noGrp="1"/>
          </p:cNvSpPr>
          <p:nvPr>
            <p:ph sz="quarter" idx="12"/>
          </p:nvPr>
        </p:nvSpPr>
        <p:spPr/>
        <p:txBody>
          <a:bodyPr>
            <a:normAutofit/>
          </a:bodyPr>
          <a:lstStyle/>
          <a:p>
            <a:r>
              <a:rPr lang="en-US" sz="1600" dirty="0"/>
              <a:t>In a world that can leave people isolated, Dignity Health is helping to unleash the healing power of humanity. An act of humanity can be an act of heroism, big or small. In contrast, kindness is more personal, but equally powerful. It’s an act in which one person creates a connection with another, which strengthens them both. And these human connections can work wonders for the human </a:t>
            </a:r>
            <a:r>
              <a:rPr lang="en-US" sz="1600" dirty="0" smtClean="0"/>
              <a:t>spirit</a:t>
            </a:r>
          </a:p>
          <a:p>
            <a:r>
              <a:rPr lang="en-US" sz="1600" dirty="0" smtClean="0"/>
              <a:t>Respectful care boosts your immune system</a:t>
            </a:r>
          </a:p>
          <a:p>
            <a:r>
              <a:rPr lang="en-US" sz="1600" dirty="0" smtClean="0"/>
              <a:t>Human connection decreases blood pressure</a:t>
            </a:r>
          </a:p>
          <a:p>
            <a:r>
              <a:rPr lang="en-US" sz="1600" dirty="0" smtClean="0"/>
              <a:t>Stress is a disease healed by human connection</a:t>
            </a:r>
          </a:p>
          <a:p>
            <a:r>
              <a:rPr lang="en-US" sz="1600" dirty="0" smtClean="0"/>
              <a:t>Caring for people is at the heart of what we do, how can we be great at it if we can’t treat each other with </a:t>
            </a:r>
            <a:r>
              <a:rPr lang="en-US" sz="1600" dirty="0" err="1" smtClean="0"/>
              <a:t>humankindness</a:t>
            </a:r>
            <a:r>
              <a:rPr lang="en-US" sz="1600" dirty="0" smtClean="0"/>
              <a:t>?  </a:t>
            </a:r>
            <a:endParaRPr lang="en-US" sz="1600" dirty="0"/>
          </a:p>
          <a:p>
            <a:r>
              <a:rPr lang="en-US" sz="1600" dirty="0" smtClean="0"/>
              <a:t>We cannot begin to understand </a:t>
            </a:r>
            <a:r>
              <a:rPr lang="en-US" sz="1600" dirty="0" err="1" smtClean="0"/>
              <a:t>humankindness</a:t>
            </a:r>
            <a:r>
              <a:rPr lang="en-US" sz="1600" dirty="0" smtClean="0"/>
              <a:t> if we do not display it to each other, we must view every encounter with someone, no matter who they are, as  an opportunity for </a:t>
            </a:r>
            <a:r>
              <a:rPr lang="en-US" sz="1600" dirty="0" err="1" smtClean="0"/>
              <a:t>humankindness</a:t>
            </a:r>
            <a:r>
              <a:rPr lang="en-US" sz="1600" dirty="0" smtClean="0"/>
              <a:t>.</a:t>
            </a:r>
            <a:endParaRPr lang="en-US" sz="1600" dirty="0"/>
          </a:p>
        </p:txBody>
      </p:sp>
      <p:sp>
        <p:nvSpPr>
          <p:cNvPr id="4" name="Title 3"/>
          <p:cNvSpPr>
            <a:spLocks noGrp="1"/>
          </p:cNvSpPr>
          <p:nvPr>
            <p:ph type="title"/>
          </p:nvPr>
        </p:nvSpPr>
        <p:spPr/>
        <p:txBody>
          <a:bodyPr/>
          <a:lstStyle/>
          <a:p>
            <a:pPr algn="ctr"/>
            <a:r>
              <a:rPr lang="en-US" dirty="0" err="1" smtClean="0"/>
              <a:t>Humankindness</a:t>
            </a:r>
            <a:endParaRPr lang="en-US" dirty="0"/>
          </a:p>
        </p:txBody>
      </p:sp>
      <p:pic>
        <p:nvPicPr>
          <p:cNvPr id="1026" name="Picture 2" descr="C:\Users\kstrubeck\AppData\Local\Microsoft\Windows\Temporary Internet Files\Content.IE5\6C45B1ZB\BeeKin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269" y="4976446"/>
            <a:ext cx="2153920" cy="188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522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S_NET" val="2.0.50727.1873"/>
  <p:tag name="AS_OS" val="Microsoft Windows NT 5.2.3790 Service Pack 2"/>
  <p:tag name="AS_RELEASE_DATE" val="2012.02.28"/>
  <p:tag name="AS_TITLE" val="Aspose.Slides for .NET 2.0"/>
  <p:tag name="AS_VERSION" val="6.0.0.0"/>
</p:tagLst>
</file>

<file path=ppt/theme/theme1.xml><?xml version="1.0" encoding="utf-8"?>
<a:theme xmlns:a="http://schemas.openxmlformats.org/drawingml/2006/main" name="Marian Powerpoint StandardofConduct">
  <a:themeElements>
    <a:clrScheme name="Custom 13">
      <a:dk1>
        <a:srgbClr val="000000"/>
      </a:dk1>
      <a:lt1>
        <a:srgbClr val="FFFFFF"/>
      </a:lt1>
      <a:dk2>
        <a:srgbClr val="D95E00"/>
      </a:dk2>
      <a:lt2>
        <a:srgbClr val="FFFFFF"/>
      </a:lt2>
      <a:accent1>
        <a:srgbClr val="EAAB00"/>
      </a:accent1>
      <a:accent2>
        <a:srgbClr val="D95E00"/>
      </a:accent2>
      <a:accent3>
        <a:srgbClr val="5E9732"/>
      </a:accent3>
      <a:accent4>
        <a:srgbClr val="0070C0"/>
      </a:accent4>
      <a:accent5>
        <a:srgbClr val="AA272F"/>
      </a:accent5>
      <a:accent6>
        <a:srgbClr val="5F6062"/>
      </a:accent6>
      <a:hlink>
        <a:srgbClr val="0070C0"/>
      </a:hlink>
      <a:folHlink>
        <a:srgbClr val="AA272F"/>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Marian Powerpoint StandardofConduct</Template>
  <TotalTime>282</TotalTime>
  <Words>976</Words>
  <Application>Microsoft Office PowerPoint</Application>
  <PresentationFormat>On-screen Show (4:3)</PresentationFormat>
  <Paragraphs>70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Marian Powerpoint StandardofConduct</vt:lpstr>
      <vt:lpstr>Dignity Health Standards of Conduct and HIPAA Compliance</vt:lpstr>
      <vt:lpstr>Standards of Conduct</vt:lpstr>
      <vt:lpstr>Professionalism and Respect</vt:lpstr>
      <vt:lpstr>Gossip in the Workplace</vt:lpstr>
      <vt:lpstr>Drama Pyramid Game</vt:lpstr>
      <vt:lpstr>HIPAA Compliance</vt:lpstr>
      <vt:lpstr>HIPAA Violation Results</vt:lpstr>
      <vt:lpstr>Social Media</vt:lpstr>
      <vt:lpstr>Humankindness</vt:lpstr>
      <vt:lpstr>Thank You</vt:lpstr>
    </vt:vector>
  </TitlesOfParts>
  <Company>Dignity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Dignity Health Standards of Conduct and HIPAA Compliance</dc:title>
  <dc:creator>Strubeck, Kurt - MRMC</dc:creator>
  <dc:description>Version 2: Final Version as of 5/15/2012.  For assistance or to report issues, please contact Dignity Health IT Help Desk.</dc:description>
  <cp:lastModifiedBy>Strubeck, Kurt - MRMC</cp:lastModifiedBy>
  <cp:revision>13</cp:revision>
  <dcterms:created xsi:type="dcterms:W3CDTF">2018-07-25T20:44:29Z</dcterms:created>
  <dcterms:modified xsi:type="dcterms:W3CDTF">2018-07-30T19:29:04Z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2012-05-15T06:00:00Z</vt:filetime>
  </property>
</Properties>
</file>