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81" r:id="rId2"/>
    <p:sldId id="278" r:id="rId3"/>
    <p:sldId id="295" r:id="rId4"/>
    <p:sldId id="296" r:id="rId5"/>
    <p:sldId id="302" r:id="rId6"/>
    <p:sldId id="303" r:id="rId7"/>
    <p:sldId id="305" r:id="rId8"/>
    <p:sldId id="304" r:id="rId9"/>
    <p:sldId id="284" r:id="rId10"/>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057"/>
    <a:srgbClr val="BFE4FF"/>
    <a:srgbClr val="40B0FF"/>
    <a:srgbClr val="D0E2C1"/>
    <a:srgbClr val="A1C484"/>
    <a:srgbClr val="F3D1B8"/>
    <a:srgbClr val="E8A270"/>
    <a:srgbClr val="F8E8B5"/>
    <a:srgbClr val="F1D16A"/>
    <a:srgbClr val="A68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07" d="100"/>
          <a:sy n="107" d="100"/>
        </p:scale>
        <p:origin x="-84" y="-120"/>
      </p:cViewPr>
      <p:guideLst>
        <p:guide orient="horz" pos="261"/>
        <p:guide orient="horz" pos="3836"/>
        <p:guide orient="horz" pos="2387"/>
        <p:guide orient="horz" pos="4107"/>
        <p:guide orient="horz" pos="868"/>
        <p:guide orient="horz" pos="621"/>
        <p:guide orient="horz" pos="3550"/>
        <p:guide pos="2880"/>
        <p:guide pos="288"/>
        <p:guide pos="5471"/>
        <p:guide pos="2824"/>
        <p:guide pos="2936"/>
        <p:guide pos="4172"/>
        <p:guide pos="158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t>7/25/2018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t>‹#›</a:t>
            </a:fld>
            <a:endParaRPr lang="en-US"/>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a:srcRect/>
          <a:stretch>
            <a:fillRect/>
          </a:stretch>
        </p:blipFill>
        <p:spPr>
          <a:xfrm>
            <a:off x="0" y="5524500"/>
            <a:ext cx="6426200" cy="1346200"/>
          </a:xfrm>
          <a:prstGeom prst="rect">
            <a:avLst/>
          </a:prstGeom>
          <a:ln>
            <a:solidFill>
              <a:srgbClr val="FFFFFF">
                <a:alpha val="0"/>
              </a:srgbClr>
            </a:solidFill>
          </a:ln>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t>‹#›</a:t>
            </a:fld>
            <a:endParaRPr lang="en-US"/>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9211745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4075594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7115870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2054" name="Title 2053"/>
          <p:cNvSpPr>
            <a:spLocks noGrp="1"/>
          </p:cNvSpPr>
          <p:nvPr>
            <p:ph type="title" hasCustomPrompt="1"/>
          </p:nvPr>
        </p:nvSpPr>
        <p:spPr/>
        <p:txBody>
          <a:bodyPr/>
          <a:lstStyle>
            <a:lvl1pPr>
              <a:defRPr baseline="0">
                <a:solidFill>
                  <a:schemeClr val="tx1"/>
                </a:solidFill>
              </a:defRPr>
            </a:lvl1pPr>
          </a:lstStyle>
          <a:p>
            <a:r>
              <a:rPr lang="en-CA" smtClean="0"/>
              <a:t>Click to add text</a:t>
            </a:r>
            <a:endParaRPr lang="en-CA"/>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5"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2430170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1517867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1917736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6384546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p:txBody>
          <a:bodyPr/>
          <a:lstStyle>
            <a:lvl2pPr>
              <a:defRPr/>
            </a:lvl2pPr>
            <a:lvl3pPr>
              <a:defRPr/>
            </a:lvl3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1"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irstLevel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p:txBody>
          <a:bodyPr/>
          <a:lstStyle>
            <a:lvl1pPr marL="0" indent="0">
              <a:lnSpc>
                <a:spcPct val="100000"/>
              </a:lnSpc>
              <a:spcAft>
                <a:spcPts val="1800"/>
              </a:spcAft>
              <a:buNone/>
              <a:defRPr/>
            </a:lvl1pPr>
            <a:lvl2pPr marL="279400" indent="-250825">
              <a:buFont typeface="Arial" pitchFamily="34" charset="0"/>
              <a:buChar char="•"/>
              <a:defRPr/>
            </a:lvl2pPr>
            <a:lvl3pPr marL="515938" indent="-250825">
              <a:buFont typeface="BentonSansF Book" pitchFamily="50" charset="0"/>
              <a:buChar char="–"/>
              <a:defRPr/>
            </a:lvl3pPr>
            <a:lvl4pPr marL="801688" indent="-250825">
              <a:buFont typeface="Arial" pitchFamily="34" charset="0"/>
              <a:buChar char="•"/>
              <a:defRPr/>
            </a:lvl4pPr>
            <a:lvl5pPr marL="1085850" indent="-250825">
              <a:buFont typeface="BentonSansF Book" pitchFamily="50" charset="0"/>
              <a:buChar char="–"/>
              <a:defRPr/>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1"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1654845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a:xfrm>
            <a:off x="457201" y="1381125"/>
            <a:ext cx="4025899" cy="4719638"/>
          </a:xfr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9" name="Content Placeholder 9"/>
          <p:cNvSpPr>
            <a:spLocks noGrp="1"/>
          </p:cNvSpPr>
          <p:nvPr>
            <p:ph sz="quarter" idx="13" hasCustomPrompt="1"/>
          </p:nvPr>
        </p:nvSpPr>
        <p:spPr>
          <a:xfrm>
            <a:off x="4659314" y="1381125"/>
            <a:ext cx="4025899" cy="4719638"/>
          </a:xfrm>
          <a:prstGeom prst="roundRect">
            <a:avLst>
              <a:gd name="adj" fmla="val 1970"/>
            </a:avLst>
          </a:prstGeo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3"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162026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Content 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a:xfrm>
            <a:off x="457201" y="1375283"/>
            <a:ext cx="4025899" cy="4725480"/>
          </a:xfr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7" name="Content Placeholder 9"/>
          <p:cNvSpPr>
            <a:spLocks noGrp="1"/>
          </p:cNvSpPr>
          <p:nvPr>
            <p:ph sz="quarter" idx="13" hasCustomPrompt="1"/>
          </p:nvPr>
        </p:nvSpPr>
        <p:spPr>
          <a:xfrm>
            <a:off x="4659314" y="1375283"/>
            <a:ext cx="4025899" cy="4725480"/>
          </a:xfrm>
          <a:prstGeom prst="roundRect">
            <a:avLst>
              <a:gd name="adj" fmla="val 2505"/>
            </a:avLst>
          </a:prstGeo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3"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027385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9"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Transition Green">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Tree>
    <p:extLst>
      <p:ext uri="{BB962C8B-B14F-4D97-AF65-F5344CB8AC3E}">
        <p14:creationId xmlns:p14="http://schemas.microsoft.com/office/powerpoint/2010/main" val="38198244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ransition Orange">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pic>
        <p:nvPicPr>
          <p:cNvPr id="11"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40309747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ransition Red">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pic>
        <p:nvPicPr>
          <p:cNvPr id="11"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939611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0933"/>
            <a:ext cx="8228012" cy="795867"/>
          </a:xfrm>
          <a:prstGeom prst="rect">
            <a:avLst/>
          </a:prstGeom>
        </p:spPr>
        <p:txBody>
          <a:bodyPr vert="horz" lIns="0" tIns="0" rIns="0" bIns="0" rtlCol="0" anchor="b" anchorCtr="0">
            <a:noAutofit/>
          </a:bodyPr>
          <a:lstStyle/>
          <a:p>
            <a:r>
              <a:rPr lang="en-CA" smtClean="0"/>
              <a:t>Click to add text</a:t>
            </a:r>
            <a:endParaRPr lang="en-US"/>
          </a:p>
        </p:txBody>
      </p:sp>
      <p:sp>
        <p:nvSpPr>
          <p:cNvPr id="3" name="Text Placeholder 2"/>
          <p:cNvSpPr>
            <a:spLocks noGrp="1"/>
          </p:cNvSpPr>
          <p:nvPr>
            <p:ph type="body" idx="1"/>
          </p:nvPr>
        </p:nvSpPr>
        <p:spPr>
          <a:xfrm>
            <a:off x="457201" y="1381125"/>
            <a:ext cx="8228012" cy="4719638"/>
          </a:xfrm>
          <a:prstGeom prst="rect">
            <a:avLst/>
          </a:prstGeom>
        </p:spPr>
        <p:txBody>
          <a:bodyPr vert="horz" lIns="0" tIns="0" rIns="0" bIns="0" rtlCol="0">
            <a:normAutofit/>
          </a:body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endParaRPr lang="en-US" smtClean="0"/>
          </a:p>
        </p:txBody>
      </p:sp>
      <p:sp>
        <p:nvSpPr>
          <p:cNvPr id="6" name="Slide Number Placeholder 5"/>
          <p:cNvSpPr>
            <a:spLocks noGrp="1"/>
          </p:cNvSpPr>
          <p:nvPr>
            <p:ph type="sldNum" sz="quarter" idx="4"/>
          </p:nvPr>
        </p:nvSpPr>
        <p:spPr>
          <a:xfrm>
            <a:off x="8348380" y="6318251"/>
            <a:ext cx="336833" cy="329756"/>
          </a:xfrm>
          <a:prstGeom prst="rect">
            <a:avLst/>
          </a:prstGeom>
        </p:spPr>
        <p:txBody>
          <a:bodyPr vert="horz" lIns="0" tIns="0" rIns="0" bIns="0" rtlCol="0" anchor="ctr"/>
          <a:lstStyle>
            <a:lvl1pPr algn="r">
              <a:defRPr sz="800" b="1" i="0">
                <a:solidFill>
                  <a:schemeClr val="accent6"/>
                </a:solidFill>
              </a:defRPr>
            </a:lvl1pPr>
          </a:lstStyle>
          <a:p>
            <a:fld id="{5BD36294-2849-48A8-8531-5354CF3095D2}" type="slidenum">
              <a:rPr lang="en-US" smtClean="0"/>
              <a:t>‹#›</a:t>
            </a:fld>
            <a:endParaRPr lang="en-US"/>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9" r:id="rId3"/>
    <p:sldLayoutId id="2147483680" r:id="rId4"/>
    <p:sldLayoutId id="2147483681" r:id="rId5"/>
    <p:sldLayoutId id="2147483682" r:id="rId6"/>
    <p:sldLayoutId id="2147483674" r:id="rId7"/>
    <p:sldLayoutId id="2147483694" r:id="rId8"/>
    <p:sldLayoutId id="2147483695" r:id="rId9"/>
    <p:sldLayoutId id="2147483673" r:id="rId10"/>
    <p:sldLayoutId id="2147483678" r:id="rId11"/>
    <p:sldLayoutId id="2147483677" r:id="rId12"/>
    <p:sldLayoutId id="2147483684" r:id="rId13"/>
    <p:sldLayoutId id="2147483689" r:id="rId14"/>
    <p:sldLayoutId id="2147483691" r:id="rId15"/>
    <p:sldLayoutId id="2147483692" r:id="rId16"/>
    <p:sldLayoutId id="2147483693" r:id="rId17"/>
  </p:sldLayoutIdLst>
  <p:timing>
    <p:tnLst>
      <p:par>
        <p:cTn id="1" dur="indefinite" restart="never" nodeType="tmRoot"/>
      </p:par>
    </p:tnLst>
  </p:timing>
  <p:hf hdr="0" ftr="0" dt="0"/>
  <p:txStyles>
    <p:titleStyle>
      <a:lvl1pPr algn="l" defTabSz="914400" rtl="0" eaLnBrk="1" latinLnBrk="0" hangingPunct="1">
        <a:lnSpc>
          <a:spcPts val="2600"/>
        </a:lnSpc>
        <a:spcBef>
          <a:spcPct val="0"/>
        </a:spcBef>
        <a:buNone/>
        <a:defRPr sz="2800" b="0" kern="1200">
          <a:solidFill>
            <a:schemeClr val="tx2"/>
          </a:solidFill>
          <a:latin typeface="Calibri" pitchFamily="34" charset="0"/>
          <a:ea typeface="+mj-ea"/>
          <a:cs typeface="Calibri" pitchFamily="34" charset="0"/>
        </a:defRPr>
      </a:lvl1pPr>
    </p:titleStyle>
    <p:bodyStyle>
      <a:lvl1pPr marL="342900" indent="-342900" algn="l" defTabSz="914400" rtl="0" eaLnBrk="1" latinLnBrk="0" hangingPunct="1">
        <a:lnSpc>
          <a:spcPct val="100000"/>
        </a:lnSpc>
        <a:spcBef>
          <a:spcPct val="0"/>
        </a:spcBef>
        <a:spcAft>
          <a:spcPts val="1000"/>
        </a:spcAft>
        <a:buClr>
          <a:schemeClr val="accent4"/>
        </a:buClr>
        <a:buFont typeface="Arial" pitchFamily="34" charset="0"/>
        <a:buChar char="•"/>
        <a:defRPr sz="2400" b="0" kern="1200">
          <a:solidFill>
            <a:schemeClr val="tx1"/>
          </a:solidFill>
          <a:latin typeface="Calibri" pitchFamily="34" charset="0"/>
          <a:ea typeface="+mn-ea"/>
          <a:cs typeface="Calibri" pitchFamily="34" charset="0"/>
        </a:defRPr>
      </a:lvl1pPr>
      <a:lvl2pPr marL="468000" indent="-252000" algn="l" defTabSz="914400" rtl="0" eaLnBrk="1" latinLnBrk="0" hangingPunct="1">
        <a:lnSpc>
          <a:spcPct val="100000"/>
        </a:lnSpc>
        <a:spcBef>
          <a:spcPct val="0"/>
        </a:spcBef>
        <a:spcAft>
          <a:spcPts val="1200"/>
        </a:spcAft>
        <a:buClr>
          <a:schemeClr val="accent4"/>
        </a:buClr>
        <a:buFont typeface="BentonSansF Book" pitchFamily="50" charset="0"/>
        <a:buChar char="–"/>
        <a:defRPr sz="2000" kern="1200">
          <a:solidFill>
            <a:schemeClr val="tx1"/>
          </a:solidFill>
          <a:latin typeface="Calibri" pitchFamily="34" charset="0"/>
          <a:ea typeface="+mn-ea"/>
          <a:cs typeface="Calibri" pitchFamily="34" charset="0"/>
        </a:defRPr>
      </a:lvl2pPr>
      <a:lvl3pPr marL="720000" indent="-252000" algn="l" defTabSz="914400" rtl="0" eaLnBrk="1" latinLnBrk="0" hangingPunct="1">
        <a:lnSpc>
          <a:spcPct val="100000"/>
        </a:lnSpc>
        <a:spcBef>
          <a:spcPct val="0"/>
        </a:spcBef>
        <a:spcAft>
          <a:spcPts val="1400"/>
        </a:spcAft>
        <a:buClr>
          <a:schemeClr val="accent4"/>
        </a:buClr>
        <a:buSzTx/>
        <a:buFont typeface="Arial" pitchFamily="34" charset="0"/>
        <a:buChar char="•"/>
        <a:defRPr sz="1800" kern="1200" baseline="0">
          <a:solidFill>
            <a:schemeClr val="tx1"/>
          </a:solidFill>
          <a:latin typeface="Calibri" pitchFamily="34" charset="0"/>
          <a:ea typeface="+mn-ea"/>
          <a:cs typeface="Calibri" pitchFamily="34" charset="0"/>
        </a:defRPr>
      </a:lvl3pPr>
      <a:lvl4pPr marL="972000" indent="-252000" algn="l" defTabSz="914400" rtl="0" eaLnBrk="1" latinLnBrk="0" hangingPunct="1">
        <a:lnSpc>
          <a:spcPct val="100000"/>
        </a:lnSpc>
        <a:spcBef>
          <a:spcPct val="0"/>
        </a:spcBef>
        <a:spcAft>
          <a:spcPts val="1600"/>
        </a:spcAft>
        <a:buClr>
          <a:schemeClr val="accent4"/>
        </a:buClr>
        <a:buSzTx/>
        <a:buFont typeface="BentonSansF Book" pitchFamily="50" charset="0"/>
        <a:buChar char="–"/>
        <a:defRPr sz="1600" kern="1200" baseline="0">
          <a:solidFill>
            <a:schemeClr val="tx1"/>
          </a:solidFill>
          <a:latin typeface="Calibri" pitchFamily="34" charset="0"/>
          <a:ea typeface="+mn-ea"/>
          <a:cs typeface="Calibri" pitchFamily="34" charset="0"/>
        </a:defRPr>
      </a:lvl4pPr>
      <a:lvl5pPr marL="1224000" indent="-252000" algn="l" defTabSz="914400" rtl="0" eaLnBrk="1" latinLnBrk="0" hangingPunct="1">
        <a:lnSpc>
          <a:spcPct val="100000"/>
        </a:lnSpc>
        <a:spcBef>
          <a:spcPct val="0"/>
        </a:spcBef>
        <a:spcAft>
          <a:spcPts val="1600"/>
        </a:spcAft>
        <a:buClr>
          <a:schemeClr val="accent4"/>
        </a:buClr>
        <a:buSzTx/>
        <a:buFont typeface="Arial" pitchFamily="34" charset="0"/>
        <a:buChar char="•"/>
        <a:defRPr sz="14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t>Standard Use of the TEAM System</a:t>
            </a:r>
            <a:endParaRPr lang="en-CA" dirty="0"/>
          </a:p>
        </p:txBody>
      </p:sp>
      <p:sp>
        <p:nvSpPr>
          <p:cNvPr id="7" name="Text Placeholder 6"/>
          <p:cNvSpPr>
            <a:spLocks noGrp="1"/>
          </p:cNvSpPr>
          <p:nvPr>
            <p:ph type="body" sz="quarter" idx="10"/>
          </p:nvPr>
        </p:nvSpPr>
        <p:spPr/>
        <p:txBody>
          <a:bodyPr/>
          <a:lstStyle/>
          <a:p>
            <a:r>
              <a:rPr lang="en-CA" dirty="0" smtClean="0"/>
              <a:t>Kurt Strubeck</a:t>
            </a:r>
          </a:p>
          <a:p>
            <a:r>
              <a:rPr lang="en-CA" dirty="0" smtClean="0"/>
              <a:t>Phlebotomy Supervisor</a:t>
            </a:r>
            <a:endParaRPr lang="en-CA" dirty="0"/>
          </a:p>
        </p:txBody>
      </p:sp>
    </p:spTree>
    <p:extLst>
      <p:ext uri="{BB962C8B-B14F-4D97-AF65-F5344CB8AC3E}">
        <p14:creationId xmlns:p14="http://schemas.microsoft.com/office/powerpoint/2010/main" val="2566036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a:t>
            </a:fld>
            <a:endParaRPr lang="en-US"/>
          </a:p>
        </p:txBody>
      </p:sp>
      <p:sp>
        <p:nvSpPr>
          <p:cNvPr id="5" name="Content Placeholder 4"/>
          <p:cNvSpPr>
            <a:spLocks noGrp="1"/>
          </p:cNvSpPr>
          <p:nvPr>
            <p:ph sz="quarter" idx="12"/>
          </p:nvPr>
        </p:nvSpPr>
        <p:spPr/>
        <p:txBody>
          <a:bodyPr/>
          <a:lstStyle/>
          <a:p>
            <a:r>
              <a:rPr lang="en-CA" dirty="0" smtClean="0"/>
              <a:t>Policy states that employees will accurately record hours worked utilizing the TEAM automated system.</a:t>
            </a:r>
          </a:p>
          <a:p>
            <a:r>
              <a:rPr lang="en-CA" dirty="0" smtClean="0"/>
              <a:t>Swiping your identification badge in and out of the time clock closest to your primary work area/ Recording your in and out times using Quick Badge are the only two acceptable ways of capturing clocking’s.</a:t>
            </a:r>
          </a:p>
          <a:p>
            <a:r>
              <a:rPr lang="en-US" dirty="0"/>
              <a:t>Non-exempt employees are to record start and stop times at their scheduled shift times</a:t>
            </a:r>
            <a:r>
              <a:rPr lang="en-US" dirty="0" smtClean="0"/>
              <a:t>.</a:t>
            </a:r>
          </a:p>
          <a:p>
            <a:endParaRPr lang="en-CA" dirty="0" smtClean="0"/>
          </a:p>
          <a:p>
            <a:endParaRPr lang="en-CA" dirty="0" smtClean="0"/>
          </a:p>
          <a:p>
            <a:pPr marL="0" indent="0">
              <a:buNone/>
            </a:pPr>
            <a:endParaRPr lang="en-CA" dirty="0" smtClean="0"/>
          </a:p>
          <a:p>
            <a:endParaRPr lang="en-CA" dirty="0" smtClean="0"/>
          </a:p>
          <a:p>
            <a:endParaRPr lang="en-CA" dirty="0" smtClean="0"/>
          </a:p>
        </p:txBody>
      </p:sp>
      <p:sp>
        <p:nvSpPr>
          <p:cNvPr id="4" name="Title 3"/>
          <p:cNvSpPr>
            <a:spLocks noGrp="1"/>
          </p:cNvSpPr>
          <p:nvPr>
            <p:ph type="title"/>
          </p:nvPr>
        </p:nvSpPr>
        <p:spPr/>
        <p:txBody>
          <a:bodyPr/>
          <a:lstStyle/>
          <a:p>
            <a:pPr algn="ctr"/>
            <a:r>
              <a:rPr lang="en-CA" dirty="0" smtClean="0"/>
              <a:t>TEAM documentation is good for you and the department </a:t>
            </a:r>
            <a:endParaRPr lang="en-CA" dirty="0"/>
          </a:p>
        </p:txBody>
      </p:sp>
      <p:pic>
        <p:nvPicPr>
          <p:cNvPr id="2050" name="Picture 2" descr="C:\Users\kstrubeck\AppData\Local\Microsoft\Windows\Temporary Internet Files\Content.IE5\S2FBM0OS\Angry_Time_Cloc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9301" y="4056874"/>
            <a:ext cx="2124187" cy="280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58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3</a:t>
            </a:fld>
            <a:endParaRPr lang="en-US"/>
          </a:p>
        </p:txBody>
      </p:sp>
      <p:sp>
        <p:nvSpPr>
          <p:cNvPr id="5" name="Content Placeholder 4"/>
          <p:cNvSpPr>
            <a:spLocks noGrp="1"/>
          </p:cNvSpPr>
          <p:nvPr>
            <p:ph sz="quarter" idx="12"/>
          </p:nvPr>
        </p:nvSpPr>
        <p:spPr/>
        <p:txBody>
          <a:bodyPr/>
          <a:lstStyle/>
          <a:p>
            <a:pPr marL="342900" indent="-342900">
              <a:buFont typeface="Arial" panose="020B0604020202020204" pitchFamily="34" charset="0"/>
              <a:buChar char="•"/>
            </a:pPr>
            <a:r>
              <a:rPr lang="en-US" dirty="0"/>
              <a:t>Employees should record their start time no earlier than seven (7) minutes before the scheduled shift start and record their stop time no later than seven (7) minutes after the scheduled shift stop, unless overtime is preauthorized by their manager</a:t>
            </a:r>
            <a:r>
              <a:rPr lang="en-US" dirty="0" smtClean="0"/>
              <a:t>.</a:t>
            </a:r>
          </a:p>
          <a:p>
            <a:pPr marL="342900" indent="-342900">
              <a:buFont typeface="Arial" panose="020B0604020202020204" pitchFamily="34" charset="0"/>
              <a:buChar char="•"/>
            </a:pPr>
            <a:r>
              <a:rPr lang="en-US" dirty="0"/>
              <a:t>These seven minutes is for quarter hour rounding for payroll calculation purposes only. These seven minutes in no way indicate if an employee is early or tardy for their work shift. Local Human Resource departments determine early/tardy policy.</a:t>
            </a:r>
          </a:p>
        </p:txBody>
      </p:sp>
      <p:sp>
        <p:nvSpPr>
          <p:cNvPr id="4" name="Title 3"/>
          <p:cNvSpPr>
            <a:spLocks noGrp="1"/>
          </p:cNvSpPr>
          <p:nvPr>
            <p:ph type="title"/>
          </p:nvPr>
        </p:nvSpPr>
        <p:spPr/>
        <p:txBody>
          <a:bodyPr/>
          <a:lstStyle/>
          <a:p>
            <a:pPr algn="ctr"/>
            <a:r>
              <a:rPr lang="en-US" sz="3600" dirty="0" smtClean="0"/>
              <a:t>Rounding Punches </a:t>
            </a:r>
            <a:endParaRPr lang="en-US" sz="3600" dirty="0"/>
          </a:p>
        </p:txBody>
      </p:sp>
      <p:pic>
        <p:nvPicPr>
          <p:cNvPr id="1026" name="Picture 2" descr="C:\Users\kstrubeck\AppData\Local\Microsoft\Windows\Temporary Internet Files\Content.IE5\28O19KM6\Time-is-money-2938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2338" y="5064125"/>
            <a:ext cx="2728912"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367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4</a:t>
            </a:fld>
            <a:endParaRPr lang="en-US"/>
          </a:p>
        </p:txBody>
      </p:sp>
      <p:sp>
        <p:nvSpPr>
          <p:cNvPr id="5" name="Title 4"/>
          <p:cNvSpPr>
            <a:spLocks noGrp="1"/>
          </p:cNvSpPr>
          <p:nvPr>
            <p:ph type="title"/>
          </p:nvPr>
        </p:nvSpPr>
        <p:spPr/>
        <p:txBody>
          <a:bodyPr/>
          <a:lstStyle/>
          <a:p>
            <a:pPr algn="ctr"/>
            <a:r>
              <a:rPr lang="en-US" dirty="0" smtClean="0"/>
              <a:t>Rounding for Time Keeping and Payroll Only</a:t>
            </a:r>
            <a:endParaRPr lang="en-US" dirty="0"/>
          </a:p>
        </p:txBody>
      </p:sp>
      <p:pic>
        <p:nvPicPr>
          <p:cNvPr id="1026"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762218" y="1313895"/>
            <a:ext cx="5751530" cy="476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629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5</a:t>
            </a:fld>
            <a:endParaRPr lang="en-US"/>
          </a:p>
        </p:txBody>
      </p:sp>
      <p:sp>
        <p:nvSpPr>
          <p:cNvPr id="4" name="Title 3"/>
          <p:cNvSpPr>
            <a:spLocks noGrp="1"/>
          </p:cNvSpPr>
          <p:nvPr>
            <p:ph type="title"/>
          </p:nvPr>
        </p:nvSpPr>
        <p:spPr/>
        <p:txBody>
          <a:bodyPr/>
          <a:lstStyle/>
          <a:p>
            <a:pPr algn="ctr"/>
            <a:r>
              <a:rPr lang="en-US" dirty="0" smtClean="0"/>
              <a:t>End of Pay Period Review and Sign off</a:t>
            </a:r>
            <a:endParaRPr lang="en-US" dirty="0"/>
          </a:p>
        </p:txBody>
      </p:sp>
      <p:sp>
        <p:nvSpPr>
          <p:cNvPr id="3" name="Content Placeholder 2"/>
          <p:cNvSpPr>
            <a:spLocks noGrp="1"/>
          </p:cNvSpPr>
          <p:nvPr>
            <p:ph sz="quarter" idx="12"/>
          </p:nvPr>
        </p:nvSpPr>
        <p:spPr/>
        <p:txBody>
          <a:bodyPr/>
          <a:lstStyle/>
          <a:p>
            <a:r>
              <a:rPr lang="en-US" dirty="0"/>
              <a:t>Non-exempt employees must review and electronically sign their time records at the end of the last worked shift of the pay period</a:t>
            </a:r>
            <a:r>
              <a:rPr lang="en-US" dirty="0" smtClean="0"/>
              <a:t>.</a:t>
            </a:r>
          </a:p>
          <a:p>
            <a:r>
              <a:rPr lang="en-US" dirty="0" smtClean="0"/>
              <a:t>All requests for Sick, PTO, or other modifications must be requested by the employee and approved by the supervisor or the employee risks not getting paid appropriately</a:t>
            </a:r>
          </a:p>
          <a:p>
            <a:r>
              <a:rPr lang="en-US" dirty="0"/>
              <a:t>Time records can be reviewed and electronically signed at the time clock or on the TEAM System web portal from any computer with an internet connection.</a:t>
            </a:r>
            <a:endParaRPr lang="en-US" dirty="0" smtClean="0"/>
          </a:p>
          <a:p>
            <a:endParaRPr lang="en-US" dirty="0"/>
          </a:p>
        </p:txBody>
      </p:sp>
      <p:pic>
        <p:nvPicPr>
          <p:cNvPr id="3074" name="Picture 2" descr="C:\Users\kstrubeck\AppData\Local\Microsoft\Windows\Temporary Internet Files\Content.IE5\S2FBM0OS\0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342" y="4701299"/>
            <a:ext cx="2619375" cy="174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089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6</a:t>
            </a:fld>
            <a:endParaRPr lang="en-US"/>
          </a:p>
        </p:txBody>
      </p:sp>
      <p:sp>
        <p:nvSpPr>
          <p:cNvPr id="3" name="Content Placeholder 2"/>
          <p:cNvSpPr>
            <a:spLocks noGrp="1"/>
          </p:cNvSpPr>
          <p:nvPr>
            <p:ph sz="quarter" idx="12"/>
          </p:nvPr>
        </p:nvSpPr>
        <p:spPr/>
        <p:txBody>
          <a:bodyPr/>
          <a:lstStyle/>
          <a:p>
            <a:r>
              <a:rPr lang="en-US" dirty="0" smtClean="0"/>
              <a:t>Add Calendar- Request a calendar to add a whole day.  Examples would be Sick pay, PTO, Jury duty.  It will add a day as an entire block of time.</a:t>
            </a:r>
          </a:p>
          <a:p>
            <a:r>
              <a:rPr lang="en-US" dirty="0" smtClean="0"/>
              <a:t>Add Clocking-Request a clocking to add one specific clocking to a day.  Examples would be an in punch from lunch, or an out when leaving at the end of the day.</a:t>
            </a:r>
          </a:p>
          <a:p>
            <a:r>
              <a:rPr lang="en-US" dirty="0" smtClean="0"/>
              <a:t>Edit an existing punches-to edit an existing punch, use the red down arrow on the right of the clocking.</a:t>
            </a:r>
          </a:p>
          <a:p>
            <a:endParaRPr lang="en-US" dirty="0" smtClean="0"/>
          </a:p>
        </p:txBody>
      </p:sp>
      <p:sp>
        <p:nvSpPr>
          <p:cNvPr id="4" name="Title 3"/>
          <p:cNvSpPr>
            <a:spLocks noGrp="1"/>
          </p:cNvSpPr>
          <p:nvPr>
            <p:ph type="title"/>
          </p:nvPr>
        </p:nvSpPr>
        <p:spPr/>
        <p:txBody>
          <a:bodyPr/>
          <a:lstStyle/>
          <a:p>
            <a:pPr algn="ctr"/>
            <a:r>
              <a:rPr lang="en-US" dirty="0" smtClean="0"/>
              <a:t>TEAM Terms to Remember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864" y="4787604"/>
            <a:ext cx="7234430" cy="74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7261934" y="4990976"/>
            <a:ext cx="541538" cy="3373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9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7</a:t>
            </a:fld>
            <a:endParaRPr lang="en-US"/>
          </a:p>
        </p:txBody>
      </p:sp>
      <p:sp>
        <p:nvSpPr>
          <p:cNvPr id="3" name="Content Placeholder 2"/>
          <p:cNvSpPr>
            <a:spLocks noGrp="1"/>
          </p:cNvSpPr>
          <p:nvPr>
            <p:ph sz="quarter" idx="12"/>
          </p:nvPr>
        </p:nvSpPr>
        <p:spPr/>
        <p:txBody>
          <a:bodyPr/>
          <a:lstStyle/>
          <a:p>
            <a:pPr marL="0" indent="0">
              <a:buNone/>
            </a:pPr>
            <a:r>
              <a:rPr lang="en-US" dirty="0" smtClean="0"/>
              <a:t>Special Codes may need to be applied to your clocking.  These codes will indicate a certain event and let the TEAM approvers know what exactly you were asking for.</a:t>
            </a:r>
          </a:p>
          <a:p>
            <a:pPr marL="0" indent="0">
              <a:buNone/>
            </a:pPr>
            <a:endParaRPr lang="en-US" dirty="0" smtClean="0"/>
          </a:p>
          <a:p>
            <a:pPr marL="0" indent="0">
              <a:buNone/>
            </a:pPr>
            <a:r>
              <a:rPr lang="en-US" b="1" dirty="0" smtClean="0"/>
              <a:t>LCP</a:t>
            </a:r>
            <a:r>
              <a:rPr lang="en-US" dirty="0" smtClean="0"/>
              <a:t>-Low Census Paid-If flexing off and you would like to be paid for the time you miss.</a:t>
            </a:r>
          </a:p>
          <a:p>
            <a:pPr marL="0" indent="0">
              <a:buNone/>
            </a:pPr>
            <a:r>
              <a:rPr lang="en-US" b="1" dirty="0" smtClean="0"/>
              <a:t>LCU</a:t>
            </a:r>
            <a:r>
              <a:rPr lang="en-US" dirty="0" smtClean="0"/>
              <a:t>-Low Census Unpaid-If flexing off and you would not like to be paid for the time you miss</a:t>
            </a:r>
          </a:p>
          <a:p>
            <a:pPr marL="0" indent="0">
              <a:buNone/>
            </a:pPr>
            <a:r>
              <a:rPr lang="en-US" b="1" dirty="0" smtClean="0"/>
              <a:t>RHC</a:t>
            </a:r>
            <a:r>
              <a:rPr lang="en-US" dirty="0" smtClean="0"/>
              <a:t>-Relief Higher Classification-When training an employee, this is an incentive for training an employee</a:t>
            </a:r>
            <a:endParaRPr lang="en-US" dirty="0"/>
          </a:p>
        </p:txBody>
      </p:sp>
      <p:sp>
        <p:nvSpPr>
          <p:cNvPr id="4" name="Title 3"/>
          <p:cNvSpPr>
            <a:spLocks noGrp="1"/>
          </p:cNvSpPr>
          <p:nvPr>
            <p:ph type="title"/>
          </p:nvPr>
        </p:nvSpPr>
        <p:spPr/>
        <p:txBody>
          <a:bodyPr/>
          <a:lstStyle/>
          <a:p>
            <a:pPr algn="ctr"/>
            <a:r>
              <a:rPr lang="en-US" sz="5400" dirty="0" smtClean="0"/>
              <a:t>Special Codes</a:t>
            </a:r>
            <a:endParaRPr lang="en-US" sz="5400" dirty="0"/>
          </a:p>
        </p:txBody>
      </p:sp>
    </p:spTree>
    <p:extLst>
      <p:ext uri="{BB962C8B-B14F-4D97-AF65-F5344CB8AC3E}">
        <p14:creationId xmlns:p14="http://schemas.microsoft.com/office/powerpoint/2010/main" val="95703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8</a:t>
            </a:fld>
            <a:endParaRPr lang="en-US"/>
          </a:p>
        </p:txBody>
      </p:sp>
      <p:sp>
        <p:nvSpPr>
          <p:cNvPr id="4" name="Title 3"/>
          <p:cNvSpPr>
            <a:spLocks noGrp="1"/>
          </p:cNvSpPr>
          <p:nvPr>
            <p:ph type="title"/>
          </p:nvPr>
        </p:nvSpPr>
        <p:spPr/>
        <p:txBody>
          <a:bodyPr/>
          <a:lstStyle/>
          <a:p>
            <a:pPr algn="ctr"/>
            <a:r>
              <a:rPr lang="en-US" dirty="0" smtClean="0"/>
              <a:t>Resources for How to Guides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2382006"/>
            <a:ext cx="7858125" cy="657225"/>
          </a:xfrm>
          <a:prstGeom prst="rect">
            <a:avLst/>
          </a:prstGeom>
        </p:spPr>
      </p:pic>
      <p:sp>
        <p:nvSpPr>
          <p:cNvPr id="6" name="TextBox 5"/>
          <p:cNvSpPr txBox="1"/>
          <p:nvPr/>
        </p:nvSpPr>
        <p:spPr>
          <a:xfrm>
            <a:off x="524122" y="2012674"/>
            <a:ext cx="7783733" cy="369332"/>
          </a:xfrm>
          <a:prstGeom prst="rect">
            <a:avLst/>
          </a:prstGeom>
          <a:noFill/>
        </p:spPr>
        <p:txBody>
          <a:bodyPr wrap="square" rtlCol="0">
            <a:spAutoFit/>
          </a:bodyPr>
          <a:lstStyle/>
          <a:p>
            <a:r>
              <a:rPr lang="en-US" dirty="0" smtClean="0"/>
              <a:t>In the TEAM system, click the New TEAM system Help Resource</a:t>
            </a:r>
            <a:endParaRPr lang="en-US" dirty="0"/>
          </a:p>
        </p:txBody>
      </p:sp>
      <p:sp>
        <p:nvSpPr>
          <p:cNvPr id="3" name="TextBox 2"/>
          <p:cNvSpPr txBox="1"/>
          <p:nvPr/>
        </p:nvSpPr>
        <p:spPr>
          <a:xfrm>
            <a:off x="846667" y="3039231"/>
            <a:ext cx="7501713" cy="646331"/>
          </a:xfrm>
          <a:prstGeom prst="rect">
            <a:avLst/>
          </a:prstGeom>
          <a:noFill/>
        </p:spPr>
        <p:txBody>
          <a:bodyPr wrap="square" rtlCol="0">
            <a:spAutoFit/>
          </a:bodyPr>
          <a:lstStyle/>
          <a:p>
            <a:r>
              <a:rPr lang="en-US" dirty="0" smtClean="0"/>
              <a:t>This will bring you to helpful TEAM resources.  Here there are guides and tutorials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581" y="3708140"/>
            <a:ext cx="4709160" cy="3039089"/>
          </a:xfrm>
          <a:prstGeom prst="rect">
            <a:avLst/>
          </a:prstGeom>
        </p:spPr>
      </p:pic>
      <p:sp>
        <p:nvSpPr>
          <p:cNvPr id="8" name="TextBox 7"/>
          <p:cNvSpPr txBox="1"/>
          <p:nvPr/>
        </p:nvSpPr>
        <p:spPr>
          <a:xfrm>
            <a:off x="457201" y="1230489"/>
            <a:ext cx="4577643" cy="372533"/>
          </a:xfrm>
          <a:prstGeom prst="rect">
            <a:avLst/>
          </a:prstGeom>
          <a:noFill/>
        </p:spPr>
        <p:txBody>
          <a:bodyPr wrap="square" rtlCol="0">
            <a:spAutoFit/>
          </a:bodyPr>
          <a:lstStyle/>
          <a:p>
            <a:r>
              <a:rPr lang="en-US" dirty="0" smtClean="0"/>
              <a:t>Access the TEAM system on your desktop</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8311" y="1328638"/>
            <a:ext cx="647700" cy="695325"/>
          </a:xfrm>
          <a:prstGeom prst="rect">
            <a:avLst/>
          </a:prstGeom>
        </p:spPr>
      </p:pic>
    </p:spTree>
    <p:extLst>
      <p:ext uri="{BB962C8B-B14F-4D97-AF65-F5344CB8AC3E}">
        <p14:creationId xmlns:p14="http://schemas.microsoft.com/office/powerpoint/2010/main" val="174795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Thank You for taking the time </a:t>
            </a:r>
            <a:r>
              <a:rPr lang="en-CA" smtClean="0"/>
              <a:t>to learn TEAM!</a:t>
            </a:r>
            <a:r>
              <a:rPr lang="en-CA" dirty="0" smtClean="0"/>
              <a:t/>
            </a:r>
            <a:br>
              <a:rPr lang="en-CA" dirty="0" smtClean="0"/>
            </a:br>
            <a:endParaRPr lang="en-CA" dirty="0"/>
          </a:p>
        </p:txBody>
      </p:sp>
    </p:spTree>
    <p:extLst>
      <p:ext uri="{BB962C8B-B14F-4D97-AF65-F5344CB8AC3E}">
        <p14:creationId xmlns:p14="http://schemas.microsoft.com/office/powerpoint/2010/main" val="26772287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S_NET" val="2.0.50727.1873"/>
  <p:tag name="AS_OS" val="Microsoft Windows NT 5.2.3790 Service Pack 2"/>
  <p:tag name="AS_RELEASE_DATE" val="2012.02.28"/>
  <p:tag name="AS_TITLE" val="Aspose.Slides for .NET 2.0"/>
  <p:tag name="AS_VERSION" val="6.0.0.0"/>
</p:tagLst>
</file>

<file path=ppt/theme/theme1.xml><?xml version="1.0" encoding="utf-8"?>
<a:theme xmlns:a="http://schemas.openxmlformats.org/drawingml/2006/main" name="Marian Powerpoint Blank">
  <a:themeElements>
    <a:clrScheme name="Custom 13">
      <a:dk1>
        <a:srgbClr val="000000"/>
      </a:dk1>
      <a:lt1>
        <a:srgbClr val="FFFFFF"/>
      </a:lt1>
      <a:dk2>
        <a:srgbClr val="D95E00"/>
      </a:dk2>
      <a:lt2>
        <a:srgbClr val="FFFFFF"/>
      </a:lt2>
      <a:accent1>
        <a:srgbClr val="EAAB00"/>
      </a:accent1>
      <a:accent2>
        <a:srgbClr val="D95E00"/>
      </a:accent2>
      <a:accent3>
        <a:srgbClr val="5E9732"/>
      </a:accent3>
      <a:accent4>
        <a:srgbClr val="0070C0"/>
      </a:accent4>
      <a:accent5>
        <a:srgbClr val="AA272F"/>
      </a:accent5>
      <a:accent6>
        <a:srgbClr val="5F6062"/>
      </a:accent6>
      <a:hlink>
        <a:srgbClr val="0070C0"/>
      </a:hlink>
      <a:folHlink>
        <a:srgbClr val="AA272F"/>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Marian Powerpoint Blank</Template>
  <TotalTime>305</TotalTime>
  <Words>502</Words>
  <Application>Microsoft Office PowerPoint</Application>
  <PresentationFormat>On-screen Show (4:3)</PresentationFormat>
  <Paragraphs>40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Marian Powerpoint Blank</vt:lpstr>
      <vt:lpstr>Standard Use of the TEAM System</vt:lpstr>
      <vt:lpstr>TEAM documentation is good for you and the department </vt:lpstr>
      <vt:lpstr>Rounding Punches </vt:lpstr>
      <vt:lpstr>Rounding for Time Keeping and Payroll Only</vt:lpstr>
      <vt:lpstr>End of Pay Period Review and Sign off</vt:lpstr>
      <vt:lpstr>TEAM Terms to Remember</vt:lpstr>
      <vt:lpstr>Special Codes</vt:lpstr>
      <vt:lpstr>Resources for How to Guides</vt:lpstr>
      <vt:lpstr>Thank You for taking the time to learn TEAM! </vt:lpstr>
    </vt:vector>
  </TitlesOfParts>
  <Company>Dignity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Use of the TEAM System</dc:title>
  <dc:creator>Strubeck, Kurt - MRMC</dc:creator>
  <dc:description>Version 2: Final Version as of 5/15/2012.  For assistance or to report issues, please contact Dignity Health IT Help Desk.</dc:description>
  <cp:lastModifiedBy>Strubeck, Kurt - MRMC</cp:lastModifiedBy>
  <cp:revision>11</cp:revision>
  <dcterms:created xsi:type="dcterms:W3CDTF">2018-07-17T18:15:00Z</dcterms:created>
  <dcterms:modified xsi:type="dcterms:W3CDTF">2018-07-25T19:54:14Z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2012-05-15T06:00:00Z</vt:filetime>
  </property>
</Properties>
</file>