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0"/>
  </p:notesMasterIdLst>
  <p:handoutMasterIdLst>
    <p:handoutMasterId r:id="rId61"/>
  </p:handoutMasterIdLst>
  <p:sldIdLst>
    <p:sldId id="256" r:id="rId2"/>
    <p:sldId id="270" r:id="rId3"/>
    <p:sldId id="268" r:id="rId4"/>
    <p:sldId id="305" r:id="rId5"/>
    <p:sldId id="289" r:id="rId6"/>
    <p:sldId id="290" r:id="rId7"/>
    <p:sldId id="257" r:id="rId8"/>
    <p:sldId id="313" r:id="rId9"/>
    <p:sldId id="315" r:id="rId10"/>
    <p:sldId id="314" r:id="rId11"/>
    <p:sldId id="328" r:id="rId12"/>
    <p:sldId id="316" r:id="rId13"/>
    <p:sldId id="318" r:id="rId14"/>
    <p:sldId id="329" r:id="rId15"/>
    <p:sldId id="330" r:id="rId16"/>
    <p:sldId id="317" r:id="rId17"/>
    <p:sldId id="319" r:id="rId18"/>
    <p:sldId id="320" r:id="rId19"/>
    <p:sldId id="321" r:id="rId20"/>
    <p:sldId id="322" r:id="rId21"/>
    <p:sldId id="323" r:id="rId22"/>
    <p:sldId id="324" r:id="rId23"/>
    <p:sldId id="331" r:id="rId24"/>
    <p:sldId id="325" r:id="rId25"/>
    <p:sldId id="333" r:id="rId26"/>
    <p:sldId id="258" r:id="rId27"/>
    <p:sldId id="309" r:id="rId28"/>
    <p:sldId id="301" r:id="rId29"/>
    <p:sldId id="302" r:id="rId30"/>
    <p:sldId id="303" r:id="rId31"/>
    <p:sldId id="311" r:id="rId32"/>
    <p:sldId id="334" r:id="rId33"/>
    <p:sldId id="335" r:id="rId34"/>
    <p:sldId id="336" r:id="rId35"/>
    <p:sldId id="337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39" r:id="rId44"/>
    <p:sldId id="338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08" r:id="rId59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6" autoAdjust="0"/>
    <p:restoredTop sz="94660"/>
  </p:normalViewPr>
  <p:slideViewPr>
    <p:cSldViewPr>
      <p:cViewPr varScale="1">
        <p:scale>
          <a:sx n="68" d="100"/>
          <a:sy n="68" d="100"/>
        </p:scale>
        <p:origin x="-96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://frozenwomanlifewithra.blogspot.com/2011/03/iv-bruise.html" TargetMode="External"/><Relationship Id="rId1" Type="http://schemas.openxmlformats.org/officeDocument/2006/relationships/image" Target="../media/image29.jpg"/><Relationship Id="rId6" Type="http://schemas.openxmlformats.org/officeDocument/2006/relationships/hyperlink" Target="http://www.flickr.com/photos/meredith/158757363/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shroomery.org/forums/showflat.php/Number/13890759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://frozenwomanlifewithra.blogspot.com/2011/03/iv-bruise.html" TargetMode="External"/><Relationship Id="rId1" Type="http://schemas.openxmlformats.org/officeDocument/2006/relationships/image" Target="../media/image29.jpg"/><Relationship Id="rId6" Type="http://schemas.openxmlformats.org/officeDocument/2006/relationships/hyperlink" Target="http://www.flickr.com/photos/meredith/158757363/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shroomery.org/forums/showflat.php/Number/1389075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3D357-73C3-4EE1-8A67-C78D6D30D974}" type="doc">
      <dgm:prSet loTypeId="urn:microsoft.com/office/officeart/2005/8/layout/hList7" loCatId="list" qsTypeId="urn:microsoft.com/office/officeart/2005/8/quickstyle/simple5" qsCatId="simple" csTypeId="urn:microsoft.com/office/officeart/2005/8/colors/accent1_2" csCatId="accent1" phldr="1"/>
      <dgm:spPr/>
    </dgm:pt>
    <dgm:pt modelId="{807B42E5-AD0C-4B52-AEA5-3BC8108CD5D0}">
      <dgm:prSet phldrT="[Text]"/>
      <dgm:spPr/>
      <dgm:t>
        <a:bodyPr/>
        <a:lstStyle/>
        <a:p>
          <a:r>
            <a:rPr lang="en-US" dirty="0"/>
            <a:t>Bleeding and</a:t>
          </a:r>
        </a:p>
        <a:p>
          <a:r>
            <a:rPr lang="en-US" dirty="0"/>
            <a:t>Bruising</a:t>
          </a:r>
        </a:p>
      </dgm:t>
    </dgm:pt>
    <dgm:pt modelId="{8877AFE2-3C58-4C41-BC14-03CFFE1D97F3}" type="parTrans" cxnId="{DCFCA78B-E580-4BBC-9E8A-66D6F5159C68}">
      <dgm:prSet/>
      <dgm:spPr/>
      <dgm:t>
        <a:bodyPr/>
        <a:lstStyle/>
        <a:p>
          <a:endParaRPr lang="en-US"/>
        </a:p>
      </dgm:t>
    </dgm:pt>
    <dgm:pt modelId="{AC336276-67BE-4A7F-8273-ECA766AF4554}" type="sibTrans" cxnId="{DCFCA78B-E580-4BBC-9E8A-66D6F5159C68}">
      <dgm:prSet/>
      <dgm:spPr/>
      <dgm:t>
        <a:bodyPr/>
        <a:lstStyle/>
        <a:p>
          <a:endParaRPr lang="en-US"/>
        </a:p>
      </dgm:t>
    </dgm:pt>
    <dgm:pt modelId="{88063977-0B5E-4BF7-AF17-D2BCAB39D277}">
      <dgm:prSet phldrT="[Text]"/>
      <dgm:spPr/>
      <dgm:t>
        <a:bodyPr/>
        <a:lstStyle/>
        <a:p>
          <a:r>
            <a:rPr lang="en-US" dirty="0"/>
            <a:t>Nerve and Muscle Damage</a:t>
          </a:r>
        </a:p>
      </dgm:t>
    </dgm:pt>
    <dgm:pt modelId="{72E91937-3F03-4209-9289-655839DF8961}" type="parTrans" cxnId="{03CE9EAC-6EA0-4BA2-8213-FEA7B8E1D216}">
      <dgm:prSet/>
      <dgm:spPr/>
      <dgm:t>
        <a:bodyPr/>
        <a:lstStyle/>
        <a:p>
          <a:endParaRPr lang="en-US"/>
        </a:p>
      </dgm:t>
    </dgm:pt>
    <dgm:pt modelId="{8204484D-05B3-46E0-86EF-5A48131C21AB}" type="sibTrans" cxnId="{03CE9EAC-6EA0-4BA2-8213-FEA7B8E1D216}">
      <dgm:prSet/>
      <dgm:spPr/>
      <dgm:t>
        <a:bodyPr/>
        <a:lstStyle/>
        <a:p>
          <a:endParaRPr lang="en-US"/>
        </a:p>
      </dgm:t>
    </dgm:pt>
    <dgm:pt modelId="{ECF64331-6BC1-4EE6-A3FB-09E338F58711}">
      <dgm:prSet phldrT="[Text]"/>
      <dgm:spPr/>
      <dgm:t>
        <a:bodyPr/>
        <a:lstStyle/>
        <a:p>
          <a:r>
            <a:rPr lang="en-US" dirty="0"/>
            <a:t>Allergic Reactions and Fainting</a:t>
          </a:r>
        </a:p>
      </dgm:t>
    </dgm:pt>
    <dgm:pt modelId="{969A28FA-3932-4363-AF74-2DA324A4B74C}" type="sibTrans" cxnId="{1EF6DCD2-C0EA-4AF2-AF96-94A427B7DAE3}">
      <dgm:prSet/>
      <dgm:spPr/>
      <dgm:t>
        <a:bodyPr/>
        <a:lstStyle/>
        <a:p>
          <a:endParaRPr lang="en-US"/>
        </a:p>
      </dgm:t>
    </dgm:pt>
    <dgm:pt modelId="{89C92F20-52C2-4D58-BD47-FFD7DB482CEC}" type="parTrans" cxnId="{1EF6DCD2-C0EA-4AF2-AF96-94A427B7DAE3}">
      <dgm:prSet/>
      <dgm:spPr/>
      <dgm:t>
        <a:bodyPr/>
        <a:lstStyle/>
        <a:p>
          <a:endParaRPr lang="en-US"/>
        </a:p>
      </dgm:t>
    </dgm:pt>
    <dgm:pt modelId="{B99399BF-C2F5-4D78-BAF7-8EF6EDC68D23}" type="pres">
      <dgm:prSet presAssocID="{C203D357-73C3-4EE1-8A67-C78D6D30D974}" presName="Name0" presStyleCnt="0">
        <dgm:presLayoutVars>
          <dgm:dir/>
          <dgm:resizeHandles val="exact"/>
        </dgm:presLayoutVars>
      </dgm:prSet>
      <dgm:spPr/>
    </dgm:pt>
    <dgm:pt modelId="{744D6E0C-D0E0-4EE5-AC83-9A7A612C2FEB}" type="pres">
      <dgm:prSet presAssocID="{C203D357-73C3-4EE1-8A67-C78D6D30D974}" presName="fgShape" presStyleLbl="fgShp" presStyleIdx="0" presStyleCnt="1"/>
      <dgm:spPr/>
    </dgm:pt>
    <dgm:pt modelId="{ECFBBEA1-2B2E-4328-B06F-31C2AABFFE77}" type="pres">
      <dgm:prSet presAssocID="{C203D357-73C3-4EE1-8A67-C78D6D30D974}" presName="linComp" presStyleCnt="0"/>
      <dgm:spPr/>
    </dgm:pt>
    <dgm:pt modelId="{5725AA45-C1B0-4170-AE74-EFC9BCB54D8D}" type="pres">
      <dgm:prSet presAssocID="{807B42E5-AD0C-4B52-AEA5-3BC8108CD5D0}" presName="compNode" presStyleCnt="0"/>
      <dgm:spPr/>
    </dgm:pt>
    <dgm:pt modelId="{3CA80DEE-7C68-4F77-8E57-3D152E558588}" type="pres">
      <dgm:prSet presAssocID="{807B42E5-AD0C-4B52-AEA5-3BC8108CD5D0}" presName="bkgdShape" presStyleLbl="node1" presStyleIdx="0" presStyleCnt="3"/>
      <dgm:spPr/>
      <dgm:t>
        <a:bodyPr/>
        <a:lstStyle/>
        <a:p>
          <a:endParaRPr lang="en-US"/>
        </a:p>
      </dgm:t>
    </dgm:pt>
    <dgm:pt modelId="{2D65C79D-81E3-4B4E-8888-578D09B6E680}" type="pres">
      <dgm:prSet presAssocID="{807B42E5-AD0C-4B52-AEA5-3BC8108CD5D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BD9A3-5D50-4926-B342-05095414CE8F}" type="pres">
      <dgm:prSet presAssocID="{807B42E5-AD0C-4B52-AEA5-3BC8108CD5D0}" presName="invisiNode" presStyleLbl="node1" presStyleIdx="0" presStyleCnt="3"/>
      <dgm:spPr/>
    </dgm:pt>
    <dgm:pt modelId="{9B74A256-CF3E-4CA2-A519-10C390756111}" type="pres">
      <dgm:prSet presAssocID="{807B42E5-AD0C-4B52-AEA5-3BC8108CD5D0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</dgm:spPr>
    </dgm:pt>
    <dgm:pt modelId="{9751F06B-8D0B-47FB-B2FF-15B1E11C9BFC}" type="pres">
      <dgm:prSet presAssocID="{AC336276-67BE-4A7F-8273-ECA766AF455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C51088E-EA78-4AA7-B6C4-CA3F937A5EC8}" type="pres">
      <dgm:prSet presAssocID="{88063977-0B5E-4BF7-AF17-D2BCAB39D277}" presName="compNode" presStyleCnt="0"/>
      <dgm:spPr/>
    </dgm:pt>
    <dgm:pt modelId="{652477C3-DF4A-4DD3-BD97-35B6A2EE0130}" type="pres">
      <dgm:prSet presAssocID="{88063977-0B5E-4BF7-AF17-D2BCAB39D277}" presName="bkgdShape" presStyleLbl="node1" presStyleIdx="1" presStyleCnt="3"/>
      <dgm:spPr/>
      <dgm:t>
        <a:bodyPr/>
        <a:lstStyle/>
        <a:p>
          <a:endParaRPr lang="en-US"/>
        </a:p>
      </dgm:t>
    </dgm:pt>
    <dgm:pt modelId="{DA63D95D-5B42-4B69-BAE3-DEE598B362FC}" type="pres">
      <dgm:prSet presAssocID="{88063977-0B5E-4BF7-AF17-D2BCAB39D27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A1B92-DF1B-44C7-8387-041E7DDC5200}" type="pres">
      <dgm:prSet presAssocID="{88063977-0B5E-4BF7-AF17-D2BCAB39D277}" presName="invisiNode" presStyleLbl="node1" presStyleIdx="1" presStyleCnt="3"/>
      <dgm:spPr/>
    </dgm:pt>
    <dgm:pt modelId="{0E0D0355-2538-402A-AEAB-D457ECBCF269}" type="pres">
      <dgm:prSet presAssocID="{88063977-0B5E-4BF7-AF17-D2BCAB39D277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27000" r="-27000"/>
          </a:stretch>
        </a:blipFill>
      </dgm:spPr>
    </dgm:pt>
    <dgm:pt modelId="{8D43718E-05B5-4511-B52E-69225BAEC2A0}" type="pres">
      <dgm:prSet presAssocID="{8204484D-05B3-46E0-86EF-5A48131C21A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294C91-4E0A-477D-9076-33DA28FD8F1E}" type="pres">
      <dgm:prSet presAssocID="{ECF64331-6BC1-4EE6-A3FB-09E338F58711}" presName="compNode" presStyleCnt="0"/>
      <dgm:spPr/>
    </dgm:pt>
    <dgm:pt modelId="{EC1E3486-53DF-4341-B840-DCAA320E3C16}" type="pres">
      <dgm:prSet presAssocID="{ECF64331-6BC1-4EE6-A3FB-09E338F58711}" presName="bkgdShape" presStyleLbl="node1" presStyleIdx="2" presStyleCnt="3"/>
      <dgm:spPr/>
      <dgm:t>
        <a:bodyPr/>
        <a:lstStyle/>
        <a:p>
          <a:endParaRPr lang="en-US"/>
        </a:p>
      </dgm:t>
    </dgm:pt>
    <dgm:pt modelId="{BC67DA07-3DE6-4812-976C-B9BBFB4EA30A}" type="pres">
      <dgm:prSet presAssocID="{ECF64331-6BC1-4EE6-A3FB-09E338F5871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D5692-4E04-4B22-8006-5B33BE54A40C}" type="pres">
      <dgm:prSet presAssocID="{ECF64331-6BC1-4EE6-A3FB-09E338F58711}" presName="invisiNode" presStyleLbl="node1" presStyleIdx="2" presStyleCnt="3"/>
      <dgm:spPr/>
    </dgm:pt>
    <dgm:pt modelId="{DADA49FF-FB89-4C1F-AD8B-24B408BDDC75}" type="pres">
      <dgm:prSet presAssocID="{ECF64331-6BC1-4EE6-A3FB-09E338F58711}" presName="imagNode" presStyleLbl="fgImgPlac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F4BC3211-9C4B-4227-A2D7-81381937AD38}" type="presOf" srcId="{88063977-0B5E-4BF7-AF17-D2BCAB39D277}" destId="{652477C3-DF4A-4DD3-BD97-35B6A2EE0130}" srcOrd="0" destOrd="0" presId="urn:microsoft.com/office/officeart/2005/8/layout/hList7"/>
    <dgm:cxn modelId="{BDCA05C8-B768-4181-B4E9-C8415886883F}" type="presOf" srcId="{8204484D-05B3-46E0-86EF-5A48131C21AB}" destId="{8D43718E-05B5-4511-B52E-69225BAEC2A0}" srcOrd="0" destOrd="0" presId="urn:microsoft.com/office/officeart/2005/8/layout/hList7"/>
    <dgm:cxn modelId="{C18C12D1-2E7F-4E4F-B949-95B5303C100A}" type="presOf" srcId="{AC336276-67BE-4A7F-8273-ECA766AF4554}" destId="{9751F06B-8D0B-47FB-B2FF-15B1E11C9BFC}" srcOrd="0" destOrd="0" presId="urn:microsoft.com/office/officeart/2005/8/layout/hList7"/>
    <dgm:cxn modelId="{352D0650-C35E-47B2-B785-973F083B9DCB}" type="presOf" srcId="{807B42E5-AD0C-4B52-AEA5-3BC8108CD5D0}" destId="{3CA80DEE-7C68-4F77-8E57-3D152E558588}" srcOrd="0" destOrd="0" presId="urn:microsoft.com/office/officeart/2005/8/layout/hList7"/>
    <dgm:cxn modelId="{B3F3EBD0-618A-4972-91E5-01F8C4F39D71}" type="presOf" srcId="{ECF64331-6BC1-4EE6-A3FB-09E338F58711}" destId="{BC67DA07-3DE6-4812-976C-B9BBFB4EA30A}" srcOrd="1" destOrd="0" presId="urn:microsoft.com/office/officeart/2005/8/layout/hList7"/>
    <dgm:cxn modelId="{DD2E5577-0AFA-4796-8BE0-703337195781}" type="presOf" srcId="{88063977-0B5E-4BF7-AF17-D2BCAB39D277}" destId="{DA63D95D-5B42-4B69-BAE3-DEE598B362FC}" srcOrd="1" destOrd="0" presId="urn:microsoft.com/office/officeart/2005/8/layout/hList7"/>
    <dgm:cxn modelId="{DCFCA78B-E580-4BBC-9E8A-66D6F5159C68}" srcId="{C203D357-73C3-4EE1-8A67-C78D6D30D974}" destId="{807B42E5-AD0C-4B52-AEA5-3BC8108CD5D0}" srcOrd="0" destOrd="0" parTransId="{8877AFE2-3C58-4C41-BC14-03CFFE1D97F3}" sibTransId="{AC336276-67BE-4A7F-8273-ECA766AF4554}"/>
    <dgm:cxn modelId="{61C9730A-BF9E-4E72-8C0D-1DF08F0BC92A}" type="presOf" srcId="{807B42E5-AD0C-4B52-AEA5-3BC8108CD5D0}" destId="{2D65C79D-81E3-4B4E-8888-578D09B6E680}" srcOrd="1" destOrd="0" presId="urn:microsoft.com/office/officeart/2005/8/layout/hList7"/>
    <dgm:cxn modelId="{18FDA290-2905-45F5-8ABC-9DDA78D72AED}" type="presOf" srcId="{ECF64331-6BC1-4EE6-A3FB-09E338F58711}" destId="{EC1E3486-53DF-4341-B840-DCAA320E3C16}" srcOrd="0" destOrd="0" presId="urn:microsoft.com/office/officeart/2005/8/layout/hList7"/>
    <dgm:cxn modelId="{1EF6DCD2-C0EA-4AF2-AF96-94A427B7DAE3}" srcId="{C203D357-73C3-4EE1-8A67-C78D6D30D974}" destId="{ECF64331-6BC1-4EE6-A3FB-09E338F58711}" srcOrd="2" destOrd="0" parTransId="{89C92F20-52C2-4D58-BD47-FFD7DB482CEC}" sibTransId="{969A28FA-3932-4363-AF74-2DA324A4B74C}"/>
    <dgm:cxn modelId="{36094097-067D-4D17-93CD-4A5E6DBD4A14}" type="presOf" srcId="{C203D357-73C3-4EE1-8A67-C78D6D30D974}" destId="{B99399BF-C2F5-4D78-BAF7-8EF6EDC68D23}" srcOrd="0" destOrd="0" presId="urn:microsoft.com/office/officeart/2005/8/layout/hList7"/>
    <dgm:cxn modelId="{03CE9EAC-6EA0-4BA2-8213-FEA7B8E1D216}" srcId="{C203D357-73C3-4EE1-8A67-C78D6D30D974}" destId="{88063977-0B5E-4BF7-AF17-D2BCAB39D277}" srcOrd="1" destOrd="0" parTransId="{72E91937-3F03-4209-9289-655839DF8961}" sibTransId="{8204484D-05B3-46E0-86EF-5A48131C21AB}"/>
    <dgm:cxn modelId="{D2579FCD-26E9-4259-A2CD-DC4A8088EA5E}" type="presParOf" srcId="{B99399BF-C2F5-4D78-BAF7-8EF6EDC68D23}" destId="{744D6E0C-D0E0-4EE5-AC83-9A7A612C2FEB}" srcOrd="0" destOrd="0" presId="urn:microsoft.com/office/officeart/2005/8/layout/hList7"/>
    <dgm:cxn modelId="{BAE39ECC-45C1-40F6-A07F-1FAF41E7CD39}" type="presParOf" srcId="{B99399BF-C2F5-4D78-BAF7-8EF6EDC68D23}" destId="{ECFBBEA1-2B2E-4328-B06F-31C2AABFFE77}" srcOrd="1" destOrd="0" presId="urn:microsoft.com/office/officeart/2005/8/layout/hList7"/>
    <dgm:cxn modelId="{248F5500-6592-47A3-B36C-3939F5078878}" type="presParOf" srcId="{ECFBBEA1-2B2E-4328-B06F-31C2AABFFE77}" destId="{5725AA45-C1B0-4170-AE74-EFC9BCB54D8D}" srcOrd="0" destOrd="0" presId="urn:microsoft.com/office/officeart/2005/8/layout/hList7"/>
    <dgm:cxn modelId="{941B678F-45F2-485B-9D42-FE2020A33CC0}" type="presParOf" srcId="{5725AA45-C1B0-4170-AE74-EFC9BCB54D8D}" destId="{3CA80DEE-7C68-4F77-8E57-3D152E558588}" srcOrd="0" destOrd="0" presId="urn:microsoft.com/office/officeart/2005/8/layout/hList7"/>
    <dgm:cxn modelId="{C038EFDA-321D-4869-B41D-63C35151352C}" type="presParOf" srcId="{5725AA45-C1B0-4170-AE74-EFC9BCB54D8D}" destId="{2D65C79D-81E3-4B4E-8888-578D09B6E680}" srcOrd="1" destOrd="0" presId="urn:microsoft.com/office/officeart/2005/8/layout/hList7"/>
    <dgm:cxn modelId="{324E21EB-9D93-47D7-AA78-FC14A6738140}" type="presParOf" srcId="{5725AA45-C1B0-4170-AE74-EFC9BCB54D8D}" destId="{856BD9A3-5D50-4926-B342-05095414CE8F}" srcOrd="2" destOrd="0" presId="urn:microsoft.com/office/officeart/2005/8/layout/hList7"/>
    <dgm:cxn modelId="{8CA6D216-862C-4E1F-BB8A-5DD594E79859}" type="presParOf" srcId="{5725AA45-C1B0-4170-AE74-EFC9BCB54D8D}" destId="{9B74A256-CF3E-4CA2-A519-10C390756111}" srcOrd="3" destOrd="0" presId="urn:microsoft.com/office/officeart/2005/8/layout/hList7"/>
    <dgm:cxn modelId="{4792142C-FC07-4023-A421-3FC95799D916}" type="presParOf" srcId="{ECFBBEA1-2B2E-4328-B06F-31C2AABFFE77}" destId="{9751F06B-8D0B-47FB-B2FF-15B1E11C9BFC}" srcOrd="1" destOrd="0" presId="urn:microsoft.com/office/officeart/2005/8/layout/hList7"/>
    <dgm:cxn modelId="{2DB650BB-23BD-4E59-BCB8-26D1A7584260}" type="presParOf" srcId="{ECFBBEA1-2B2E-4328-B06F-31C2AABFFE77}" destId="{DC51088E-EA78-4AA7-B6C4-CA3F937A5EC8}" srcOrd="2" destOrd="0" presId="urn:microsoft.com/office/officeart/2005/8/layout/hList7"/>
    <dgm:cxn modelId="{A0F75C97-0795-4409-A46D-67D3E9D1FF31}" type="presParOf" srcId="{DC51088E-EA78-4AA7-B6C4-CA3F937A5EC8}" destId="{652477C3-DF4A-4DD3-BD97-35B6A2EE0130}" srcOrd="0" destOrd="0" presId="urn:microsoft.com/office/officeart/2005/8/layout/hList7"/>
    <dgm:cxn modelId="{F922C082-0C16-4514-92BA-30A49DF2806E}" type="presParOf" srcId="{DC51088E-EA78-4AA7-B6C4-CA3F937A5EC8}" destId="{DA63D95D-5B42-4B69-BAE3-DEE598B362FC}" srcOrd="1" destOrd="0" presId="urn:microsoft.com/office/officeart/2005/8/layout/hList7"/>
    <dgm:cxn modelId="{48A3B688-4506-43BC-BA80-BB4093936F8D}" type="presParOf" srcId="{DC51088E-EA78-4AA7-B6C4-CA3F937A5EC8}" destId="{611A1B92-DF1B-44C7-8387-041E7DDC5200}" srcOrd="2" destOrd="0" presId="urn:microsoft.com/office/officeart/2005/8/layout/hList7"/>
    <dgm:cxn modelId="{CA01D680-F968-4E4B-BDAE-EA27FEFA33B4}" type="presParOf" srcId="{DC51088E-EA78-4AA7-B6C4-CA3F937A5EC8}" destId="{0E0D0355-2538-402A-AEAB-D457ECBCF269}" srcOrd="3" destOrd="0" presId="urn:microsoft.com/office/officeart/2005/8/layout/hList7"/>
    <dgm:cxn modelId="{8AEAB7DB-10AB-44DA-BD53-1B943136753A}" type="presParOf" srcId="{ECFBBEA1-2B2E-4328-B06F-31C2AABFFE77}" destId="{8D43718E-05B5-4511-B52E-69225BAEC2A0}" srcOrd="3" destOrd="0" presId="urn:microsoft.com/office/officeart/2005/8/layout/hList7"/>
    <dgm:cxn modelId="{41E45758-9C65-4C78-AA6E-FDCEACB09FD7}" type="presParOf" srcId="{ECFBBEA1-2B2E-4328-B06F-31C2AABFFE77}" destId="{E5294C91-4E0A-477D-9076-33DA28FD8F1E}" srcOrd="4" destOrd="0" presId="urn:microsoft.com/office/officeart/2005/8/layout/hList7"/>
    <dgm:cxn modelId="{DD40C566-3E45-41A9-BFE0-1831F48D61C8}" type="presParOf" srcId="{E5294C91-4E0A-477D-9076-33DA28FD8F1E}" destId="{EC1E3486-53DF-4341-B840-DCAA320E3C16}" srcOrd="0" destOrd="0" presId="urn:microsoft.com/office/officeart/2005/8/layout/hList7"/>
    <dgm:cxn modelId="{3F7EE9F0-F98A-47DE-BDF0-534759BC3DDC}" type="presParOf" srcId="{E5294C91-4E0A-477D-9076-33DA28FD8F1E}" destId="{BC67DA07-3DE6-4812-976C-B9BBFB4EA30A}" srcOrd="1" destOrd="0" presId="urn:microsoft.com/office/officeart/2005/8/layout/hList7"/>
    <dgm:cxn modelId="{E2D4BF6B-5201-46A7-9044-D4B0857EA7F8}" type="presParOf" srcId="{E5294C91-4E0A-477D-9076-33DA28FD8F1E}" destId="{5D1D5692-4E04-4B22-8006-5B33BE54A40C}" srcOrd="2" destOrd="0" presId="urn:microsoft.com/office/officeart/2005/8/layout/hList7"/>
    <dgm:cxn modelId="{7CC7F955-4625-4FC3-A26B-54E43EFFFE0B}" type="presParOf" srcId="{E5294C91-4E0A-477D-9076-33DA28FD8F1E}" destId="{DADA49FF-FB89-4C1F-AD8B-24B408BDDC7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80DEE-7C68-4F77-8E57-3D152E558588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Bleeding and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Bruising</a:t>
          </a:r>
        </a:p>
      </dsp:txBody>
      <dsp:txXfrm>
        <a:off x="1279" y="1625600"/>
        <a:ext cx="1991320" cy="1625600"/>
      </dsp:txXfrm>
    </dsp:sp>
    <dsp:sp modelId="{9B74A256-CF3E-4CA2-A519-10C390756111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2477C3-DF4A-4DD3-BD97-35B6A2EE0130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Nerve and Muscle Damage</a:t>
          </a:r>
        </a:p>
      </dsp:txBody>
      <dsp:txXfrm>
        <a:off x="2052339" y="1625600"/>
        <a:ext cx="1991320" cy="1625600"/>
      </dsp:txXfrm>
    </dsp:sp>
    <dsp:sp modelId="{0E0D0355-2538-402A-AEAB-D457ECBCF269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C1E3486-53DF-4341-B840-DCAA320E3C16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Allergic Reactions and Fainting</a:t>
          </a:r>
        </a:p>
      </dsp:txBody>
      <dsp:txXfrm>
        <a:off x="4103399" y="1625600"/>
        <a:ext cx="1991320" cy="1625600"/>
      </dsp:txXfrm>
    </dsp:sp>
    <dsp:sp modelId="{DADA49FF-FB89-4C1F-AD8B-24B408BDDC75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4D6E0C-D0E0-4EE5-AC83-9A7A612C2FEB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612D-E0C5-4BEC-A01E-B43183C784AC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5AF12-4466-4250-8103-CF37DD3B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84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C385A-83B9-4E0D-AB59-5C1C75AC5457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9438"/>
            <a:ext cx="5564188" cy="4157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B7607-4400-4F88-8BB2-0B68099A7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1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38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440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987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135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758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14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216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8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828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503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90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04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059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875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653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595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547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912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288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23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82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2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799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466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722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841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716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5248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3647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5889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859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50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55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9886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6207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3047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490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5943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9606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5460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4367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4194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24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245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4014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1088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1341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9366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0132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091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4155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49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9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B7607-4400-4F88-8BB2-0B68099A78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98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242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39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2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0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5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1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6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9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7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7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AD49-2AC1-4B25-A693-2431D3510C4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7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AD49-2AC1-4B25-A693-2431D3510C45}" type="datetimeFigureOut">
              <a:rPr lang="en-US" smtClean="0"/>
              <a:t>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56010-6691-45CE-8889-C148409A5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679450"/>
            <a:ext cx="6350000" cy="5499100"/>
          </a:xfrm>
          <a:prstGeom prst="round2DiagRect">
            <a:avLst>
              <a:gd name="adj1" fmla="val 16667"/>
              <a:gd name="adj2" fmla="val 0"/>
            </a:avLst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79325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72" y="0"/>
            <a:ext cx="9144000" cy="4525963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experts say that you only get one chance to make a good impression.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 descr="C:\Users\kstrubeck\AppData\Local\Microsoft\Windows\Temporary Internet Files\Content.IE5\S2FBM0OS\3183525-508742-chance-win-lose-dice-showing-luck-and-opportunit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90757"/>
            <a:ext cx="1661160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0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34"/>
            <a:ext cx="9144000" cy="4525963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Experts believe that a customer can form </a:t>
            </a:r>
            <a:r>
              <a:rPr 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a </a:t>
            </a: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lasting impression within 7 seconds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 descr="C:\Users\kstrubeck\AppData\Local\Microsoft\Windows\Temporary Internet Files\Content.IE5\S2FBM0OS\stopwatch-525x64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80114"/>
            <a:ext cx="2014538" cy="24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03"/>
            <a:ext cx="9144000" cy="333169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Why 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did you choose to become a phlebotomist?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8" name="Picture 2" descr="C:\Users\kstrubeck\AppData\Local\Microsoft\Windows\Temporary Internet Files\Content.IE5\6C45B1ZB\path2[1]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4069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8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342" y="7035"/>
            <a:ext cx="9144000" cy="296476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Types </a:t>
            </a: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of Motivation</a:t>
            </a:r>
          </a:p>
          <a:p>
            <a:pPr marL="0" indent="0" algn="ctr">
              <a:buNone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Intrinsic vs. extrinsic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2" name="Picture 2" descr="C:\Users\kstrubeck\AppData\Local\Microsoft\Windows\Temporary Internet Files\Content.IE5\S2FBM0OS\Intrinsic-motivation-and-extrinsic-motiva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11" y="2743200"/>
            <a:ext cx="6858000" cy="214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308" y="0"/>
            <a:ext cx="91440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Extrinsic motivation fueled by outside goals</a:t>
            </a:r>
          </a:p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endPos="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Often 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is short-lived and can lead to early job burn-out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266" name="Picture 2" descr="C:\Users\kstrubeck\AppData\Local\Microsoft\Windows\Temporary Internet Files\Content.IE5\28O19KM6\social-inclus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33548"/>
            <a:ext cx="2596896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99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5" y="35169"/>
            <a:ext cx="91440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Intrinsic motivation</a:t>
            </a:r>
          </a:p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endPos="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Motivation that originates from within and focuses on lifetime goals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290" name="Picture 2" descr="C:\Users\kstrubeck\AppData\Local\Microsoft\Windows\Temporary Internet Files\Content.IE5\6C45B1ZB\Metacogni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10" y="4114800"/>
            <a:ext cx="2337867" cy="245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strubeck\AppData\Local\Microsoft\Windows\Temporary Internet Files\Content.IE5\EG5L97U2\brai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" y="0"/>
            <a:ext cx="91440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Professional/Therapeutic communication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314" name="Picture 2" descr="C:\Users\kstrubeck\AppData\Local\Microsoft\Windows\Temporary Internet Files\Content.IE5\EG5L97U2\communicati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6145"/>
            <a:ext cx="4195701" cy="26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6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Focuses on the patient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46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4525963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3000" dist="5000" dir="5400000" sy="-100000" rotWithShape="0"/>
                </a:effectLst>
              </a:rPr>
              <a:t>Don’t allow distractions</a:t>
            </a:r>
          </a:p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3000" dist="5000" dir="5400000" sy="-100000" rotWithShape="0"/>
                </a:effectLst>
              </a:rPr>
              <a:t>Listen 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3000" dist="5000" dir="5400000" sy="-100000" rotWithShape="0"/>
                </a:effectLst>
              </a:rPr>
              <a:t>actively </a:t>
            </a:r>
          </a:p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3000" dist="5000" dir="5400000" sy="-100000" rotWithShape="0"/>
                </a:effectLst>
              </a:rPr>
              <a:t>Speak 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3000" dist="5000" dir="5400000" sy="-100000" rotWithShape="0"/>
                </a:effectLst>
              </a:rPr>
              <a:t>professionally (clear and concise)</a:t>
            </a:r>
          </a:p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3000" dist="5000" dir="5400000" sy="-100000" rotWithShape="0"/>
                </a:effectLst>
              </a:rPr>
              <a:t>Match 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3000" dist="5000" dir="5400000" sy="-100000" rotWithShape="0"/>
                </a:effectLst>
              </a:rPr>
              <a:t>verbal with non-verbal communication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endPos="3000" dist="5000" dir="5400000" sy="-100000" rotWithShape="0"/>
              </a:effectLst>
            </a:endParaRPr>
          </a:p>
        </p:txBody>
      </p:sp>
      <p:pic>
        <p:nvPicPr>
          <p:cNvPr id="14340" name="Picture 4" descr="C:\Users\kstrubeck\AppData\Local\Microsoft\Windows\Temporary Internet Files\Content.IE5\6C45B1ZB\distracti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95" y="5181600"/>
            <a:ext cx="1950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206" y="0"/>
            <a:ext cx="9144000" cy="49831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Make </a:t>
            </a: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eye contact with the patient while in the room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4" name="Picture 4" descr="C:\Users\kstrubeck\AppData\Local\Microsoft\Windows\Temporary Internet Files\Content.IE5\6C45B1ZB\Eye_macr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2414016" cy="166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kstrubeck\AppData\Local\Microsoft\Windows\Temporary Internet Files\Content.IE5\6C45B1ZB\cartoon-eyes-1391699874Ip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69788"/>
            <a:ext cx="3221831" cy="15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6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381000"/>
            <a:ext cx="8839200" cy="25146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0" endPos="0" dist="1270000" dir="5400000" sy="-100000" rotWithShape="0"/>
                </a:effectLst>
              </a:rPr>
              <a:t>The Role of the Phlebotomist</a:t>
            </a:r>
          </a:p>
        </p:txBody>
      </p:sp>
      <p:pic>
        <p:nvPicPr>
          <p:cNvPr id="1026" name="Picture 2" descr="C:\Users\kstrubeck\AppData\Local\Microsoft\Windows\Temporary Internet Files\Content.IE5\6C45B1ZB\sangre-donacic3b3n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335280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169"/>
            <a:ext cx="9144000" cy="4525963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Active listening</a:t>
            </a:r>
          </a:p>
          <a:p>
            <a:pPr algn="ctr"/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Reflect </a:t>
            </a:r>
          </a:p>
          <a:p>
            <a:pPr algn="ctr"/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Restate</a:t>
            </a:r>
          </a:p>
          <a:p>
            <a:pPr algn="ctr"/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clarify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387" name="Picture 3" descr="C:\Users\kstrubeck\AppData\Local\Microsoft\Windows\Temporary Internet Files\Content.IE5\28O19KM6\132677494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1291175" cy="231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kstrubeck\AppData\Local\Microsoft\Windows\Temporary Internet Files\Content.IE5\EG5L97U2\Speech_bubble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194560" cy="165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9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4525963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Use terms that are age sensitive</a:t>
            </a:r>
          </a:p>
          <a:p>
            <a:pPr marL="0" indent="0" algn="ctr">
              <a:buNone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Speak to express not impress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3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Verbal vs nonverbal.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7410" name="Picture 2" descr="C:\Users\kstrubeck\AppData\Local\Microsoft\Windows\Temporary Internet Files\Content.IE5\EG5L97U2\Smiley_No_Spea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1584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kstrubeck\AppData\Local\Microsoft\Windows\Temporary Internet Files\Content.IE5\EG5L97U2\boy20shouting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63002"/>
            <a:ext cx="2649870" cy="1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6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34"/>
            <a:ext cx="9144000" cy="4525963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Verbal is spoken words and tone of voice</a:t>
            </a:r>
          </a:p>
          <a:p>
            <a:pPr marL="0" indent="0" algn="ctr">
              <a:buNone/>
            </a:pP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Non-verbal communication include gestures and facial expressions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endPos="0" dist="5000" dir="5400000" sy="-100000" rotWithShape="0"/>
              </a:effectLst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8436" name="Picture 4" descr="C:\Users\kstrubeck\AppData\Local\Microsoft\Windows\Temporary Internet Files\Content.IE5\28O19KM6\nv8jsjhq-13962239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19600"/>
            <a:ext cx="3824478" cy="1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280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4" y="0"/>
            <a:ext cx="9144000" cy="4525963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A UCLA professor stated that 70% of communication is </a:t>
            </a:r>
          </a:p>
          <a:p>
            <a:pPr marL="0" indent="0" algn="ctr">
              <a:buNone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non-verbal.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9458" name="Picture 2" descr="C:\Users\kstrubeck\AppData\Local\Microsoft\Windows\Temporary Internet Files\Content.IE5\28O19KM6\Professor_5_tnb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" y="4038600"/>
            <a:ext cx="2576268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1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Always make sure to match 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non-verbal with verbal 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communication </a:t>
            </a:r>
          </a:p>
        </p:txBody>
      </p:sp>
      <p:pic>
        <p:nvPicPr>
          <p:cNvPr id="20482" name="Picture 2" descr="C:\Users\kstrubeck\AppData\Local\Microsoft\Windows\Temporary Internet Files\Content.IE5\EG5L97U2\Matching_maxim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2705631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Patient safety</a:t>
            </a:r>
          </a:p>
        </p:txBody>
      </p:sp>
      <p:pic>
        <p:nvPicPr>
          <p:cNvPr id="21506" name="Picture 2" descr="C:\Users\kstrubeck\AppData\Local\Microsoft\Windows\Temporary Internet Files\Content.IE5\6C45B1ZB\133030303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88" y="2971800"/>
            <a:ext cx="2190872" cy="184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74A7F4-C535-4F4D-9115-3A233A70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Risk Factors with Phlebotomy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21495B-5D4C-43DE-885A-D05F2B850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CEEF18F8-739A-4AFA-A5E1-5E2CFFC5B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0686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93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6223000"/>
            <a:ext cx="381000" cy="520700"/>
          </a:xfrm>
          <a:prstGeom prst="rect">
            <a:avLst/>
          </a:prstGeom>
        </p:spPr>
      </p:pic>
      <p:sp>
        <p:nvSpPr>
          <p:cNvPr id="3" name="TextBox 2" hidden="1"/>
          <p:cNvSpPr txBox="1"/>
          <p:nvPr/>
        </p:nvSpPr>
        <p:spPr>
          <a:xfrm>
            <a:off x="3810000" y="635000"/>
            <a:ext cx="1905000" cy="369332"/>
          </a:xfrm>
          <a:prstGeom prst="rect">
            <a:avLst/>
          </a:prstGeom>
          <a:noFill/>
          <a:ln cap="rnd">
            <a:solidFill>
              <a:schemeClr val="tx1"/>
            </a:solidFill>
            <a:prstDash val="dot"/>
          </a:ln>
        </p:spPr>
        <p:txBody>
          <a:bodyPr vert="horz" rtlCol="0">
            <a:spAutoFit/>
          </a:bodyPr>
          <a:lstStyle/>
          <a:p>
            <a:r>
              <a:rPr lang="en-US"/>
              <a:t>MultipleChoice</a:t>
            </a:r>
          </a:p>
        </p:txBody>
      </p:sp>
      <p:sp>
        <p:nvSpPr>
          <p:cNvPr id="4" name="txtQuestionBox"/>
          <p:cNvSpPr txBox="1">
            <a:spLocks noChangeAspect="1"/>
          </p:cNvSpPr>
          <p:nvPr/>
        </p:nvSpPr>
        <p:spPr>
          <a:xfrm>
            <a:off x="228600" y="609600"/>
            <a:ext cx="8724900" cy="1498600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The use of needles larger than 21 gauge for 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venipunctures</a:t>
            </a: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, places the patient at an 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increased 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risk </a:t>
            </a: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to which of the following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70000" y="2794000"/>
            <a:ext cx="6731000" cy="400110"/>
            <a:chOff x="1270000" y="2794000"/>
            <a:chExt cx="6731000" cy="400110"/>
          </a:xfrm>
        </p:grpSpPr>
        <p:sp>
          <p:nvSpPr>
            <p:cNvPr id="5" name="labelA"/>
            <p:cNvSpPr txBox="1">
              <a:spLocks noChangeAspect="1"/>
            </p:cNvSpPr>
            <p:nvPr/>
          </p:nvSpPr>
          <p:spPr>
            <a:xfrm>
              <a:off x="1270000" y="2794000"/>
              <a:ext cx="386709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/>
                <a:t>A.</a:t>
              </a:r>
            </a:p>
          </p:txBody>
        </p:sp>
        <p:sp>
          <p:nvSpPr>
            <p:cNvPr id="6" name="textboxA"/>
            <p:cNvSpPr txBox="1">
              <a:spLocks noChangeAspect="1"/>
            </p:cNvSpPr>
            <p:nvPr/>
          </p:nvSpPr>
          <p:spPr>
            <a:xfrm>
              <a:off x="1651000" y="2794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Excessive</a:t>
              </a:r>
              <a:r>
                <a:rPr lang="en-US" dirty="0"/>
                <a:t> Bleeding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70000" y="3302000"/>
            <a:ext cx="6731000" cy="400110"/>
            <a:chOff x="1270000" y="3302000"/>
            <a:chExt cx="6731000" cy="400110"/>
          </a:xfrm>
        </p:grpSpPr>
        <p:sp>
          <p:nvSpPr>
            <p:cNvPr id="7" name="labelB"/>
            <p:cNvSpPr txBox="1">
              <a:spLocks noChangeAspect="1"/>
            </p:cNvSpPr>
            <p:nvPr/>
          </p:nvSpPr>
          <p:spPr>
            <a:xfrm>
              <a:off x="1270000" y="3302000"/>
              <a:ext cx="39786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/>
                <a:t>B.</a:t>
              </a:r>
            </a:p>
          </p:txBody>
        </p:sp>
        <p:sp>
          <p:nvSpPr>
            <p:cNvPr id="8" name="textboxB"/>
            <p:cNvSpPr txBox="1">
              <a:spLocks noChangeAspect="1"/>
            </p:cNvSpPr>
            <p:nvPr/>
          </p:nvSpPr>
          <p:spPr>
            <a:xfrm>
              <a:off x="1651000" y="3302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Tissue Damage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70000" y="3810000"/>
            <a:ext cx="6731000" cy="369332"/>
            <a:chOff x="1270000" y="3810000"/>
            <a:chExt cx="6731000" cy="369332"/>
          </a:xfrm>
        </p:grpSpPr>
        <p:sp>
          <p:nvSpPr>
            <p:cNvPr id="9" name="labelC"/>
            <p:cNvSpPr txBox="1">
              <a:spLocks noChangeAspect="1"/>
            </p:cNvSpPr>
            <p:nvPr/>
          </p:nvSpPr>
          <p:spPr>
            <a:xfrm>
              <a:off x="1270000" y="3810000"/>
              <a:ext cx="36580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C.</a:t>
              </a:r>
            </a:p>
          </p:txBody>
        </p:sp>
        <p:sp>
          <p:nvSpPr>
            <p:cNvPr id="10" name="textboxC"/>
            <p:cNvSpPr txBox="1">
              <a:spLocks noChangeAspect="1"/>
            </p:cNvSpPr>
            <p:nvPr/>
          </p:nvSpPr>
          <p:spPr>
            <a:xfrm>
              <a:off x="1651000" y="3810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Bruising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70000" y="4318000"/>
            <a:ext cx="6731000" cy="369332"/>
            <a:chOff x="1270000" y="4318000"/>
            <a:chExt cx="6731000" cy="369332"/>
          </a:xfrm>
        </p:grpSpPr>
        <p:sp>
          <p:nvSpPr>
            <p:cNvPr id="11" name="labelD"/>
            <p:cNvSpPr txBox="1">
              <a:spLocks noChangeAspect="1"/>
            </p:cNvSpPr>
            <p:nvPr/>
          </p:nvSpPr>
          <p:spPr>
            <a:xfrm>
              <a:off x="1270000" y="4318000"/>
              <a:ext cx="38638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D.</a:t>
              </a:r>
            </a:p>
          </p:txBody>
        </p:sp>
        <p:sp>
          <p:nvSpPr>
            <p:cNvPr id="12" name="textboxD"/>
            <p:cNvSpPr txBox="1">
              <a:spLocks noChangeAspect="1"/>
            </p:cNvSpPr>
            <p:nvPr/>
          </p:nvSpPr>
          <p:spPr>
            <a:xfrm>
              <a:off x="1651000" y="4318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Delayed bleeding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70000" y="4826000"/>
            <a:ext cx="6731000" cy="369332"/>
            <a:chOff x="1270000" y="4826000"/>
            <a:chExt cx="6731000" cy="369332"/>
          </a:xfrm>
        </p:grpSpPr>
        <p:sp>
          <p:nvSpPr>
            <p:cNvPr id="13" name="labelE"/>
            <p:cNvSpPr txBox="1">
              <a:spLocks noChangeAspect="1"/>
            </p:cNvSpPr>
            <p:nvPr/>
          </p:nvSpPr>
          <p:spPr>
            <a:xfrm>
              <a:off x="1270000" y="4826000"/>
              <a:ext cx="354584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E.</a:t>
              </a:r>
            </a:p>
          </p:txBody>
        </p:sp>
        <p:sp>
          <p:nvSpPr>
            <p:cNvPr id="14" name="textboxE"/>
            <p:cNvSpPr txBox="1">
              <a:spLocks noChangeAspect="1"/>
            </p:cNvSpPr>
            <p:nvPr/>
          </p:nvSpPr>
          <p:spPr>
            <a:xfrm>
              <a:off x="1651000" y="4826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All of the above</a:t>
              </a:r>
            </a:p>
          </p:txBody>
        </p:sp>
      </p:grpSp>
      <p:sp>
        <p:nvSpPr>
          <p:cNvPr id="15" name="ShowAns_label" hidden="1"/>
          <p:cNvSpPr txBox="1">
            <a:spLocks noChangeAspect="1"/>
          </p:cNvSpPr>
          <p:nvPr/>
        </p:nvSpPr>
        <p:spPr>
          <a:xfrm>
            <a:off x="4762500" y="5334000"/>
            <a:ext cx="102169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/>
              <a:t>Answer :</a:t>
            </a:r>
          </a:p>
        </p:txBody>
      </p:sp>
      <p:sp>
        <p:nvSpPr>
          <p:cNvPr id="16" name="ShowAns" hidden="1"/>
          <p:cNvSpPr txBox="1">
            <a:spLocks noChangeAspect="1"/>
          </p:cNvSpPr>
          <p:nvPr/>
        </p:nvSpPr>
        <p:spPr>
          <a:xfrm>
            <a:off x="5715000" y="5334000"/>
            <a:ext cx="2286000" cy="369332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4400" y="56388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press “send” after making your selection. </a:t>
            </a:r>
          </a:p>
        </p:txBody>
      </p:sp>
    </p:spTree>
    <p:extLst>
      <p:ext uri="{BB962C8B-B14F-4D97-AF65-F5344CB8AC3E}">
        <p14:creationId xmlns:p14="http://schemas.microsoft.com/office/powerpoint/2010/main" val="26815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6223000"/>
            <a:ext cx="381000" cy="520700"/>
          </a:xfrm>
          <a:prstGeom prst="rect">
            <a:avLst/>
          </a:prstGeom>
        </p:spPr>
      </p:pic>
      <p:sp>
        <p:nvSpPr>
          <p:cNvPr id="3" name="TextBox 2" hidden="1"/>
          <p:cNvSpPr txBox="1"/>
          <p:nvPr/>
        </p:nvSpPr>
        <p:spPr>
          <a:xfrm>
            <a:off x="3810000" y="635000"/>
            <a:ext cx="1905000" cy="369332"/>
          </a:xfrm>
          <a:prstGeom prst="rect">
            <a:avLst/>
          </a:prstGeom>
          <a:noFill/>
          <a:ln cap="rnd">
            <a:solidFill>
              <a:schemeClr val="tx1"/>
            </a:solidFill>
            <a:prstDash val="dot"/>
          </a:ln>
        </p:spPr>
        <p:txBody>
          <a:bodyPr vert="horz" rtlCol="0">
            <a:spAutoFit/>
          </a:bodyPr>
          <a:lstStyle/>
          <a:p>
            <a:r>
              <a:rPr lang="en-US"/>
              <a:t>MultipleChoice</a:t>
            </a:r>
          </a:p>
        </p:txBody>
      </p:sp>
      <p:sp>
        <p:nvSpPr>
          <p:cNvPr id="4" name="txtQuestionBox"/>
          <p:cNvSpPr txBox="1">
            <a:spLocks noChangeAspect="1"/>
          </p:cNvSpPr>
          <p:nvPr/>
        </p:nvSpPr>
        <p:spPr>
          <a:xfrm>
            <a:off x="1066800" y="152400"/>
            <a:ext cx="6731000" cy="1270000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Blind Probing is best defined as which of the following?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45772" y="1905000"/>
            <a:ext cx="6731000" cy="400110"/>
            <a:chOff x="1270000" y="2794000"/>
            <a:chExt cx="6731000" cy="400110"/>
          </a:xfrm>
        </p:grpSpPr>
        <p:sp>
          <p:nvSpPr>
            <p:cNvPr id="5" name="labelA"/>
            <p:cNvSpPr txBox="1">
              <a:spLocks noChangeAspect="1"/>
            </p:cNvSpPr>
            <p:nvPr/>
          </p:nvSpPr>
          <p:spPr>
            <a:xfrm>
              <a:off x="1270000" y="2794000"/>
              <a:ext cx="41094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/>
                <a:t>A.</a:t>
              </a:r>
            </a:p>
          </p:txBody>
        </p:sp>
        <p:sp>
          <p:nvSpPr>
            <p:cNvPr id="6" name="textboxA"/>
            <p:cNvSpPr txBox="1">
              <a:spLocks noChangeAspect="1"/>
            </p:cNvSpPr>
            <p:nvPr/>
          </p:nvSpPr>
          <p:spPr>
            <a:xfrm>
              <a:off x="1651000" y="2794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Closing your eyes while inserting the needle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45772" y="2594114"/>
            <a:ext cx="6731000" cy="707886"/>
            <a:chOff x="1270000" y="3302000"/>
            <a:chExt cx="6731000" cy="707886"/>
          </a:xfrm>
        </p:grpSpPr>
        <p:sp>
          <p:nvSpPr>
            <p:cNvPr id="7" name="labelB"/>
            <p:cNvSpPr txBox="1">
              <a:spLocks noChangeAspect="1"/>
            </p:cNvSpPr>
            <p:nvPr/>
          </p:nvSpPr>
          <p:spPr>
            <a:xfrm>
              <a:off x="1270000" y="3302000"/>
              <a:ext cx="39786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 dirty="0"/>
                <a:t>B.</a:t>
              </a:r>
            </a:p>
          </p:txBody>
        </p:sp>
        <p:sp>
          <p:nvSpPr>
            <p:cNvPr id="8" name="textboxB"/>
            <p:cNvSpPr txBox="1">
              <a:spLocks noChangeAspect="1"/>
            </p:cNvSpPr>
            <p:nvPr/>
          </p:nvSpPr>
          <p:spPr>
            <a:xfrm>
              <a:off x="1651000" y="3302000"/>
              <a:ext cx="6350000" cy="707886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Not taking time to accurately locate the vessel before insertion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45772" y="3505200"/>
            <a:ext cx="6739850" cy="400110"/>
            <a:chOff x="1245772" y="3254772"/>
            <a:chExt cx="6739850" cy="400110"/>
          </a:xfrm>
        </p:grpSpPr>
        <p:sp>
          <p:nvSpPr>
            <p:cNvPr id="9" name="labelC"/>
            <p:cNvSpPr txBox="1">
              <a:spLocks noChangeAspect="1"/>
            </p:cNvSpPr>
            <p:nvPr/>
          </p:nvSpPr>
          <p:spPr>
            <a:xfrm>
              <a:off x="1245772" y="3254772"/>
              <a:ext cx="389850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 dirty="0"/>
                <a:t>C.</a:t>
              </a:r>
            </a:p>
          </p:txBody>
        </p:sp>
        <p:sp>
          <p:nvSpPr>
            <p:cNvPr id="10" name="textboxC"/>
            <p:cNvSpPr txBox="1">
              <a:spLocks noChangeAspect="1"/>
            </p:cNvSpPr>
            <p:nvPr/>
          </p:nvSpPr>
          <p:spPr>
            <a:xfrm>
              <a:off x="1635622" y="3254772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Inserting the needle at the wrong angle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45772" y="4241224"/>
            <a:ext cx="6731000" cy="400110"/>
            <a:chOff x="1270000" y="4318000"/>
            <a:chExt cx="6731000" cy="400110"/>
          </a:xfrm>
        </p:grpSpPr>
        <p:sp>
          <p:nvSpPr>
            <p:cNvPr id="11" name="labelD"/>
            <p:cNvSpPr txBox="1">
              <a:spLocks noChangeAspect="1"/>
            </p:cNvSpPr>
            <p:nvPr/>
          </p:nvSpPr>
          <p:spPr>
            <a:xfrm>
              <a:off x="1270000" y="4318000"/>
              <a:ext cx="40985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 dirty="0"/>
                <a:t>D.</a:t>
              </a:r>
            </a:p>
          </p:txBody>
        </p:sp>
        <p:sp>
          <p:nvSpPr>
            <p:cNvPr id="12" name="textboxD"/>
            <p:cNvSpPr txBox="1">
              <a:spLocks noChangeAspect="1"/>
            </p:cNvSpPr>
            <p:nvPr/>
          </p:nvSpPr>
          <p:spPr>
            <a:xfrm>
              <a:off x="1651000" y="4318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Inserting the needle past the vessel lumen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45772" y="4960108"/>
            <a:ext cx="6731000" cy="400110"/>
            <a:chOff x="1270000" y="4826000"/>
            <a:chExt cx="6731000" cy="400110"/>
          </a:xfrm>
        </p:grpSpPr>
        <p:sp>
          <p:nvSpPr>
            <p:cNvPr id="13" name="labelE"/>
            <p:cNvSpPr txBox="1">
              <a:spLocks noChangeAspect="1"/>
            </p:cNvSpPr>
            <p:nvPr/>
          </p:nvSpPr>
          <p:spPr>
            <a:xfrm>
              <a:off x="1270000" y="4826000"/>
              <a:ext cx="354584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E.</a:t>
              </a:r>
            </a:p>
          </p:txBody>
        </p:sp>
        <p:sp>
          <p:nvSpPr>
            <p:cNvPr id="14" name="textboxE"/>
            <p:cNvSpPr txBox="1">
              <a:spLocks noChangeAspect="1"/>
            </p:cNvSpPr>
            <p:nvPr/>
          </p:nvSpPr>
          <p:spPr>
            <a:xfrm>
              <a:off x="1651000" y="4826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Hitting the bone</a:t>
              </a:r>
            </a:p>
          </p:txBody>
        </p:sp>
      </p:grpSp>
      <p:sp>
        <p:nvSpPr>
          <p:cNvPr id="15" name="ShowAns_label" hidden="1"/>
          <p:cNvSpPr txBox="1">
            <a:spLocks noChangeAspect="1"/>
          </p:cNvSpPr>
          <p:nvPr/>
        </p:nvSpPr>
        <p:spPr>
          <a:xfrm>
            <a:off x="4762500" y="5334000"/>
            <a:ext cx="102169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/>
              <a:t>Answer :</a:t>
            </a:r>
          </a:p>
        </p:txBody>
      </p:sp>
      <p:sp>
        <p:nvSpPr>
          <p:cNvPr id="16" name="ShowAns" hidden="1"/>
          <p:cNvSpPr txBox="1">
            <a:spLocks noChangeAspect="1"/>
          </p:cNvSpPr>
          <p:nvPr/>
        </p:nvSpPr>
        <p:spPr>
          <a:xfrm>
            <a:off x="5715000" y="5334000"/>
            <a:ext cx="2286000" cy="369332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4400" y="60198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press “send” after making your selection. </a:t>
            </a:r>
          </a:p>
        </p:txBody>
      </p:sp>
    </p:spTree>
    <p:extLst>
      <p:ext uri="{BB962C8B-B14F-4D97-AF65-F5344CB8AC3E}">
        <p14:creationId xmlns:p14="http://schemas.microsoft.com/office/powerpoint/2010/main" val="41788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Phlebotomists Role in Healthcare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029200"/>
          </a:xfrm>
        </p:spPr>
        <p:txBody>
          <a:bodyPr>
            <a:normAutofit/>
          </a:bodyPr>
          <a:lstStyle/>
          <a:p>
            <a:r>
              <a:rPr lang="en-US" b="1" dirty="0"/>
              <a:t>Phlebotomists are an important member of the health care team.</a:t>
            </a:r>
          </a:p>
          <a:p>
            <a:r>
              <a:rPr lang="en-US" b="1" dirty="0"/>
              <a:t>60 to 70 percent of all decisions regarding a patient’s diagnosis and treatment are based on laboratory results.</a:t>
            </a:r>
          </a:p>
          <a:p>
            <a:r>
              <a:rPr lang="en-US" b="1" dirty="0"/>
              <a:t>Health care providers rely on us to help them care for their patients.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1" name="Picture 3" descr="C:\Users\kstrubeck\AppData\Local\Microsoft\Windows\Temporary Internet Files\Content.IE5\EG5L97U2\Problemas_na_coleta_de_sangu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97710"/>
            <a:ext cx="1790700" cy="162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7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6223000"/>
            <a:ext cx="381000" cy="520700"/>
          </a:xfrm>
          <a:prstGeom prst="rect">
            <a:avLst/>
          </a:prstGeom>
        </p:spPr>
      </p:pic>
      <p:sp>
        <p:nvSpPr>
          <p:cNvPr id="3" name="TextBox 2" hidden="1"/>
          <p:cNvSpPr txBox="1"/>
          <p:nvPr/>
        </p:nvSpPr>
        <p:spPr>
          <a:xfrm>
            <a:off x="3810000" y="635000"/>
            <a:ext cx="1905000" cy="369332"/>
          </a:xfrm>
          <a:prstGeom prst="rect">
            <a:avLst/>
          </a:prstGeom>
          <a:noFill/>
          <a:ln cap="rnd">
            <a:solidFill>
              <a:schemeClr val="tx1"/>
            </a:solidFill>
            <a:prstDash val="dot"/>
          </a:ln>
        </p:spPr>
        <p:txBody>
          <a:bodyPr vert="horz" rtlCol="0">
            <a:spAutoFit/>
          </a:bodyPr>
          <a:lstStyle/>
          <a:p>
            <a:r>
              <a:rPr lang="en-US"/>
              <a:t>MultipleChoice</a:t>
            </a:r>
          </a:p>
        </p:txBody>
      </p:sp>
      <p:sp>
        <p:nvSpPr>
          <p:cNvPr id="4" name="txtQuestionBox"/>
          <p:cNvSpPr txBox="1">
            <a:spLocks noChangeAspect="1"/>
          </p:cNvSpPr>
          <p:nvPr/>
        </p:nvSpPr>
        <p:spPr>
          <a:xfrm>
            <a:off x="1143000" y="0"/>
            <a:ext cx="6731000" cy="1828800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Excessive Probing is acceptable when?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70000" y="2133600"/>
            <a:ext cx="6731000" cy="400110"/>
            <a:chOff x="1270000" y="2794000"/>
            <a:chExt cx="6731000" cy="400110"/>
          </a:xfrm>
        </p:grpSpPr>
        <p:sp>
          <p:nvSpPr>
            <p:cNvPr id="5" name="labelA"/>
            <p:cNvSpPr txBox="1">
              <a:spLocks noChangeAspect="1"/>
            </p:cNvSpPr>
            <p:nvPr/>
          </p:nvSpPr>
          <p:spPr>
            <a:xfrm>
              <a:off x="1270000" y="2794000"/>
              <a:ext cx="41094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/>
                <a:t>A.</a:t>
              </a:r>
            </a:p>
          </p:txBody>
        </p:sp>
        <p:sp>
          <p:nvSpPr>
            <p:cNvPr id="6" name="textboxA"/>
            <p:cNvSpPr txBox="1">
              <a:spLocks noChangeAspect="1"/>
            </p:cNvSpPr>
            <p:nvPr/>
          </p:nvSpPr>
          <p:spPr>
            <a:xfrm>
              <a:off x="1651000" y="2794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Patient moved arm back after inserting the needle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70000" y="2732613"/>
            <a:ext cx="6731000" cy="400110"/>
            <a:chOff x="1270000" y="3302000"/>
            <a:chExt cx="6731000" cy="400110"/>
          </a:xfrm>
        </p:grpSpPr>
        <p:sp>
          <p:nvSpPr>
            <p:cNvPr id="7" name="labelB"/>
            <p:cNvSpPr txBox="1">
              <a:spLocks noChangeAspect="1"/>
            </p:cNvSpPr>
            <p:nvPr/>
          </p:nvSpPr>
          <p:spPr>
            <a:xfrm>
              <a:off x="1270000" y="3302000"/>
              <a:ext cx="39786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 dirty="0"/>
                <a:t>B.</a:t>
              </a:r>
            </a:p>
          </p:txBody>
        </p:sp>
        <p:sp>
          <p:nvSpPr>
            <p:cNvPr id="8" name="textboxB"/>
            <p:cNvSpPr txBox="1">
              <a:spLocks noChangeAspect="1"/>
            </p:cNvSpPr>
            <p:nvPr/>
          </p:nvSpPr>
          <p:spPr>
            <a:xfrm>
              <a:off x="1651000" y="3302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You suspect that you did not go into the skin deep enough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70000" y="3315271"/>
            <a:ext cx="6731000" cy="707886"/>
            <a:chOff x="1270000" y="3602541"/>
            <a:chExt cx="6731000" cy="707886"/>
          </a:xfrm>
        </p:grpSpPr>
        <p:sp>
          <p:nvSpPr>
            <p:cNvPr id="9" name="labelC"/>
            <p:cNvSpPr txBox="1">
              <a:spLocks noChangeAspect="1"/>
            </p:cNvSpPr>
            <p:nvPr/>
          </p:nvSpPr>
          <p:spPr>
            <a:xfrm>
              <a:off x="1270000" y="3609945"/>
              <a:ext cx="389850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 dirty="0"/>
                <a:t>C.</a:t>
              </a:r>
            </a:p>
          </p:txBody>
        </p:sp>
        <p:sp>
          <p:nvSpPr>
            <p:cNvPr id="10" name="textboxC"/>
            <p:cNvSpPr txBox="1">
              <a:spLocks noChangeAspect="1"/>
            </p:cNvSpPr>
            <p:nvPr/>
          </p:nvSpPr>
          <p:spPr>
            <a:xfrm>
              <a:off x="1651000" y="3602541"/>
              <a:ext cx="6350000" cy="707886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Your needle placement is too far to the left or right of the vein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70000" y="4133334"/>
            <a:ext cx="6731000" cy="400110"/>
            <a:chOff x="1270000" y="4318000"/>
            <a:chExt cx="6731000" cy="400110"/>
          </a:xfrm>
        </p:grpSpPr>
        <p:sp>
          <p:nvSpPr>
            <p:cNvPr id="11" name="labelD"/>
            <p:cNvSpPr txBox="1">
              <a:spLocks noChangeAspect="1"/>
            </p:cNvSpPr>
            <p:nvPr/>
          </p:nvSpPr>
          <p:spPr>
            <a:xfrm>
              <a:off x="1270000" y="4318000"/>
              <a:ext cx="40985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/>
                <a:t>D.</a:t>
              </a:r>
            </a:p>
          </p:txBody>
        </p:sp>
        <p:sp>
          <p:nvSpPr>
            <p:cNvPr id="12" name="textboxD"/>
            <p:cNvSpPr txBox="1">
              <a:spLocks noChangeAspect="1"/>
            </p:cNvSpPr>
            <p:nvPr/>
          </p:nvSpPr>
          <p:spPr>
            <a:xfrm>
              <a:off x="1651000" y="4318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Vessel is difficult to find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70000" y="4826000"/>
            <a:ext cx="6731000" cy="400110"/>
            <a:chOff x="1270000" y="4826000"/>
            <a:chExt cx="6731000" cy="400110"/>
          </a:xfrm>
        </p:grpSpPr>
        <p:sp>
          <p:nvSpPr>
            <p:cNvPr id="13" name="labelE"/>
            <p:cNvSpPr txBox="1">
              <a:spLocks noChangeAspect="1"/>
            </p:cNvSpPr>
            <p:nvPr/>
          </p:nvSpPr>
          <p:spPr>
            <a:xfrm>
              <a:off x="1270000" y="4826000"/>
              <a:ext cx="378630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/>
                <a:t>E.</a:t>
              </a:r>
            </a:p>
          </p:txBody>
        </p:sp>
        <p:sp>
          <p:nvSpPr>
            <p:cNvPr id="14" name="textboxE"/>
            <p:cNvSpPr txBox="1">
              <a:spLocks noChangeAspect="1"/>
            </p:cNvSpPr>
            <p:nvPr/>
          </p:nvSpPr>
          <p:spPr>
            <a:xfrm>
              <a:off x="1651000" y="4826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Never</a:t>
              </a:r>
            </a:p>
          </p:txBody>
        </p:sp>
      </p:grpSp>
      <p:sp>
        <p:nvSpPr>
          <p:cNvPr id="15" name="ShowAns_label" hidden="1"/>
          <p:cNvSpPr txBox="1">
            <a:spLocks noChangeAspect="1"/>
          </p:cNvSpPr>
          <p:nvPr/>
        </p:nvSpPr>
        <p:spPr>
          <a:xfrm>
            <a:off x="4762500" y="5334000"/>
            <a:ext cx="102169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/>
              <a:t>Answer :</a:t>
            </a:r>
          </a:p>
        </p:txBody>
      </p:sp>
      <p:sp>
        <p:nvSpPr>
          <p:cNvPr id="16" name="ShowAns" hidden="1"/>
          <p:cNvSpPr txBox="1">
            <a:spLocks noChangeAspect="1"/>
          </p:cNvSpPr>
          <p:nvPr/>
        </p:nvSpPr>
        <p:spPr>
          <a:xfrm>
            <a:off x="5715000" y="5334000"/>
            <a:ext cx="2286000" cy="369332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4400" y="56388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press “send” after making your selection. </a:t>
            </a:r>
          </a:p>
        </p:txBody>
      </p:sp>
    </p:spTree>
    <p:extLst>
      <p:ext uri="{BB962C8B-B14F-4D97-AF65-F5344CB8AC3E}">
        <p14:creationId xmlns:p14="http://schemas.microsoft.com/office/powerpoint/2010/main" val="8191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6223000"/>
            <a:ext cx="381000" cy="520700"/>
          </a:xfrm>
          <a:prstGeom prst="rect">
            <a:avLst/>
          </a:prstGeom>
        </p:spPr>
      </p:pic>
      <p:sp>
        <p:nvSpPr>
          <p:cNvPr id="3" name="TextBox 2" hidden="1"/>
          <p:cNvSpPr txBox="1"/>
          <p:nvPr/>
        </p:nvSpPr>
        <p:spPr>
          <a:xfrm>
            <a:off x="3810000" y="635000"/>
            <a:ext cx="1905000" cy="369332"/>
          </a:xfrm>
          <a:prstGeom prst="rect">
            <a:avLst/>
          </a:prstGeom>
          <a:noFill/>
          <a:ln cap="rnd">
            <a:solidFill>
              <a:schemeClr val="tx1"/>
            </a:solidFill>
            <a:prstDash val="dot"/>
          </a:ln>
        </p:spPr>
        <p:txBody>
          <a:bodyPr vert="horz" rtlCol="0">
            <a:spAutoFit/>
          </a:bodyPr>
          <a:lstStyle/>
          <a:p>
            <a:r>
              <a:rPr lang="en-US"/>
              <a:t>MultipleChoice</a:t>
            </a:r>
          </a:p>
        </p:txBody>
      </p:sp>
      <p:sp>
        <p:nvSpPr>
          <p:cNvPr id="4" name="txtQuestionBox"/>
          <p:cNvSpPr txBox="1">
            <a:spLocks noChangeAspect="1"/>
          </p:cNvSpPr>
          <p:nvPr/>
        </p:nvSpPr>
        <p:spPr>
          <a:xfrm>
            <a:off x="228600" y="76200"/>
            <a:ext cx="8724900" cy="1270000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What is the best action to follow when a patient tells you they are about to faint?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91961" y="2424668"/>
            <a:ext cx="6731000" cy="400110"/>
            <a:chOff x="1270000" y="2794000"/>
            <a:chExt cx="6731000" cy="400110"/>
          </a:xfrm>
        </p:grpSpPr>
        <p:sp>
          <p:nvSpPr>
            <p:cNvPr id="5" name="labelA"/>
            <p:cNvSpPr txBox="1">
              <a:spLocks noChangeAspect="1"/>
            </p:cNvSpPr>
            <p:nvPr/>
          </p:nvSpPr>
          <p:spPr>
            <a:xfrm>
              <a:off x="1270000" y="2794000"/>
              <a:ext cx="41094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/>
                <a:t>A.</a:t>
              </a:r>
            </a:p>
          </p:txBody>
        </p:sp>
        <p:sp>
          <p:nvSpPr>
            <p:cNvPr id="6" name="textboxA"/>
            <p:cNvSpPr txBox="1">
              <a:spLocks noChangeAspect="1"/>
            </p:cNvSpPr>
            <p:nvPr/>
          </p:nvSpPr>
          <p:spPr>
            <a:xfrm>
              <a:off x="1651000" y="2794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Divert their attention by talking to them	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85767" y="3106783"/>
            <a:ext cx="6731000" cy="400110"/>
            <a:chOff x="1270000" y="3302000"/>
            <a:chExt cx="6731000" cy="400110"/>
          </a:xfrm>
        </p:grpSpPr>
        <p:sp>
          <p:nvSpPr>
            <p:cNvPr id="7" name="labelB"/>
            <p:cNvSpPr txBox="1">
              <a:spLocks noChangeAspect="1"/>
            </p:cNvSpPr>
            <p:nvPr/>
          </p:nvSpPr>
          <p:spPr>
            <a:xfrm>
              <a:off x="1270000" y="3302000"/>
              <a:ext cx="39786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 dirty="0"/>
                <a:t>B.</a:t>
              </a:r>
            </a:p>
          </p:txBody>
        </p:sp>
        <p:sp>
          <p:nvSpPr>
            <p:cNvPr id="8" name="textboxB"/>
            <p:cNvSpPr txBox="1">
              <a:spLocks noChangeAspect="1"/>
            </p:cNvSpPr>
            <p:nvPr/>
          </p:nvSpPr>
          <p:spPr>
            <a:xfrm>
              <a:off x="1651000" y="3302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Pull the tourniquet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02101" y="3813462"/>
            <a:ext cx="6731000" cy="400110"/>
            <a:chOff x="1270000" y="3810000"/>
            <a:chExt cx="6731000" cy="400110"/>
          </a:xfrm>
        </p:grpSpPr>
        <p:sp>
          <p:nvSpPr>
            <p:cNvPr id="9" name="labelC"/>
            <p:cNvSpPr txBox="1">
              <a:spLocks noChangeAspect="1"/>
            </p:cNvSpPr>
            <p:nvPr/>
          </p:nvSpPr>
          <p:spPr>
            <a:xfrm>
              <a:off x="1270000" y="3810000"/>
              <a:ext cx="389850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 dirty="0"/>
                <a:t>C.</a:t>
              </a:r>
            </a:p>
          </p:txBody>
        </p:sp>
        <p:sp>
          <p:nvSpPr>
            <p:cNvPr id="10" name="textboxC"/>
            <p:cNvSpPr txBox="1">
              <a:spLocks noChangeAspect="1"/>
            </p:cNvSpPr>
            <p:nvPr/>
          </p:nvSpPr>
          <p:spPr>
            <a:xfrm>
              <a:off x="1651000" y="3810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Pull the needle out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02101" y="4390664"/>
            <a:ext cx="6731000" cy="400110"/>
            <a:chOff x="1270000" y="4318000"/>
            <a:chExt cx="6731000" cy="400110"/>
          </a:xfrm>
        </p:grpSpPr>
        <p:sp>
          <p:nvSpPr>
            <p:cNvPr id="11" name="labelD"/>
            <p:cNvSpPr txBox="1">
              <a:spLocks noChangeAspect="1"/>
            </p:cNvSpPr>
            <p:nvPr/>
          </p:nvSpPr>
          <p:spPr>
            <a:xfrm>
              <a:off x="1270000" y="4318000"/>
              <a:ext cx="40985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sz="2000" b="1" dirty="0"/>
                <a:t>D.</a:t>
              </a:r>
            </a:p>
          </p:txBody>
        </p:sp>
        <p:sp>
          <p:nvSpPr>
            <p:cNvPr id="12" name="textboxD"/>
            <p:cNvSpPr txBox="1">
              <a:spLocks noChangeAspect="1"/>
            </p:cNvSpPr>
            <p:nvPr/>
          </p:nvSpPr>
          <p:spPr>
            <a:xfrm>
              <a:off x="1651000" y="4318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Have </a:t>
              </a:r>
              <a:r>
                <a:rPr lang="en-US" sz="2000" dirty="0"/>
                <a:t>them</a:t>
              </a:r>
              <a:r>
                <a:rPr lang="en-US" dirty="0"/>
                <a:t> place their head between their knees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02101" y="5049668"/>
            <a:ext cx="6731000" cy="400110"/>
            <a:chOff x="1270000" y="4826000"/>
            <a:chExt cx="6731000" cy="400110"/>
          </a:xfrm>
        </p:grpSpPr>
        <p:sp>
          <p:nvSpPr>
            <p:cNvPr id="13" name="labelE"/>
            <p:cNvSpPr txBox="1">
              <a:spLocks noChangeAspect="1"/>
            </p:cNvSpPr>
            <p:nvPr/>
          </p:nvSpPr>
          <p:spPr>
            <a:xfrm>
              <a:off x="1270000" y="4826000"/>
              <a:ext cx="354584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E.</a:t>
              </a:r>
            </a:p>
          </p:txBody>
        </p:sp>
        <p:sp>
          <p:nvSpPr>
            <p:cNvPr id="14" name="textboxE"/>
            <p:cNvSpPr txBox="1">
              <a:spLocks noChangeAspect="1"/>
            </p:cNvSpPr>
            <p:nvPr/>
          </p:nvSpPr>
          <p:spPr>
            <a:xfrm>
              <a:off x="1651000" y="4826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All of the </a:t>
              </a:r>
              <a:r>
                <a:rPr lang="en-US" sz="2000" dirty="0"/>
                <a:t>above</a:t>
              </a:r>
              <a:endParaRPr lang="en-US" dirty="0"/>
            </a:p>
          </p:txBody>
        </p:sp>
      </p:grpSp>
      <p:sp>
        <p:nvSpPr>
          <p:cNvPr id="15" name="ShowAns_label" hidden="1"/>
          <p:cNvSpPr txBox="1">
            <a:spLocks noChangeAspect="1"/>
          </p:cNvSpPr>
          <p:nvPr/>
        </p:nvSpPr>
        <p:spPr>
          <a:xfrm>
            <a:off x="4762500" y="5334000"/>
            <a:ext cx="102169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/>
              <a:t>Answer :</a:t>
            </a:r>
          </a:p>
        </p:txBody>
      </p:sp>
      <p:sp>
        <p:nvSpPr>
          <p:cNvPr id="16" name="ShowAns" hidden="1"/>
          <p:cNvSpPr txBox="1">
            <a:spLocks noChangeAspect="1"/>
          </p:cNvSpPr>
          <p:nvPr/>
        </p:nvSpPr>
        <p:spPr>
          <a:xfrm>
            <a:off x="5715000" y="5334000"/>
            <a:ext cx="2286000" cy="369332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4400" y="6017455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press “send” after making your selection. </a:t>
            </a:r>
          </a:p>
        </p:txBody>
      </p:sp>
    </p:spTree>
    <p:extLst>
      <p:ext uri="{BB962C8B-B14F-4D97-AF65-F5344CB8AC3E}">
        <p14:creationId xmlns:p14="http://schemas.microsoft.com/office/powerpoint/2010/main" val="21439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9" y="838200"/>
            <a:ext cx="91440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97000" endPos="0" dist="5000" dir="5400000" sy="-100000" rotWithShape="0"/>
                </a:effectLst>
              </a:rPr>
              <a:t>Difficult draws</a:t>
            </a:r>
          </a:p>
        </p:txBody>
      </p:sp>
      <p:pic>
        <p:nvPicPr>
          <p:cNvPr id="22530" name="Picture 2" descr="C:\Users\kstrubeck\AppData\Local\Microsoft\Windows\Temporary Internet Files\Content.IE5\28O19KM6\coloring-page-difficult-p135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61" y="2667000"/>
            <a:ext cx="26955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2209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Patient doesn’t understand your instructions</a:t>
            </a:r>
          </a:p>
        </p:txBody>
      </p:sp>
      <p:pic>
        <p:nvPicPr>
          <p:cNvPr id="23554" name="Picture 2" descr="C:\Users\kstrubeck\AppData\Local\Microsoft\Windows\Temporary Internet Files\Content.IE5\S2FBM0OS\Confused_Matthe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8098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20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endPos="0" dist="5000" dir="5400000" sy="-100000" rotWithShape="0"/>
                </a:effectLst>
              </a:rPr>
              <a:t>Patient is needle phobic</a:t>
            </a:r>
          </a:p>
        </p:txBody>
      </p:sp>
      <p:pic>
        <p:nvPicPr>
          <p:cNvPr id="24579" name="Picture 3" descr="C:\Users\kstrubeck\AppData\Local\Microsoft\Windows\Temporary Internet Files\Content.IE5\S2FBM0OS\Boy_Scare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24188"/>
            <a:ext cx="24003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6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6" y="914400"/>
            <a:ext cx="9144000" cy="1600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Geriatric patients with fragile skin</a:t>
            </a:r>
          </a:p>
        </p:txBody>
      </p:sp>
      <p:pic>
        <p:nvPicPr>
          <p:cNvPr id="25602" name="Picture 2" descr="C:\Users\kstrubeck\AppData\Local\Microsoft\Windows\Temporary Internet Files\Content.IE5\6C45B1ZB\fragil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2005013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2514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Patient’s with “hard to find” veins</a:t>
            </a:r>
          </a:p>
        </p:txBody>
      </p:sp>
      <p:pic>
        <p:nvPicPr>
          <p:cNvPr id="26627" name="Picture 3" descr="C:\Users\kstrubeck\AppData\Local\Microsoft\Windows\Temporary Internet Files\Content.IE5\28O19KM6\hide_and_seek_ie253-02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3962400" cy="275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169" y="152400"/>
            <a:ext cx="9144000" cy="2590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Always ask the patient for location of the best veins</a:t>
            </a:r>
          </a:p>
        </p:txBody>
      </p:sp>
      <p:pic>
        <p:nvPicPr>
          <p:cNvPr id="27650" name="Picture 2" descr="C:\Users\kstrubeck\AppData\Local\Microsoft\Windows\Temporary Internet Files\Content.IE5\EG5L97U2\treasure-map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95" y="3200400"/>
            <a:ext cx="2487168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981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Carefully look on both arms</a:t>
            </a:r>
          </a:p>
        </p:txBody>
      </p:sp>
      <p:pic>
        <p:nvPicPr>
          <p:cNvPr id="28674" name="Picture 2" descr="C:\Users\kstrubeck\AppData\Local\Microsoft\Windows\Temporary Internet Files\Content.IE5\28O19KM6\495485293_67a94a45e0_z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5851" r="14894" b="7243"/>
          <a:stretch/>
        </p:blipFill>
        <p:spPr bwMode="auto">
          <a:xfrm>
            <a:off x="3505200" y="2784621"/>
            <a:ext cx="1981200" cy="29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400"/>
            <a:ext cx="9144000" cy="3124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Place warm </a:t>
            </a:r>
            <a:r>
              <a:rPr lang="en-US" sz="65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blankeT</a:t>
            </a:r>
            <a:r>
              <a:rPr lang="en-US" sz="6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 </a:t>
            </a:r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on arm for 5 min before looking for a vein</a:t>
            </a:r>
          </a:p>
        </p:txBody>
      </p:sp>
    </p:spTree>
    <p:extLst>
      <p:ext uri="{BB962C8B-B14F-4D97-AF65-F5344CB8AC3E}">
        <p14:creationId xmlns:p14="http://schemas.microsoft.com/office/powerpoint/2010/main" val="28460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Pre-course 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Quiz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that your </a:t>
            </a:r>
            <a:r>
              <a:rPr lang="en-US" dirty="0" err="1"/>
              <a:t>iclicker</a:t>
            </a:r>
            <a:r>
              <a:rPr lang="en-US" dirty="0"/>
              <a:t> is turned on</a:t>
            </a:r>
          </a:p>
        </p:txBody>
      </p:sp>
      <p:pic>
        <p:nvPicPr>
          <p:cNvPr id="3074" name="Picture 2" descr="C:\Users\kstrubeck\AppData\Local\Microsoft\Windows\Temporary Internet Files\Content.IE5\EG5L97U2\pac-man-500x5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18" y="2667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42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Get help</a:t>
            </a:r>
          </a:p>
        </p:txBody>
      </p:sp>
      <p:pic>
        <p:nvPicPr>
          <p:cNvPr id="29698" name="Picture 2" descr="C:\Users\kstrubeck\AppData\Local\Microsoft\Windows\Temporary Internet Files\Content.IE5\S2FBM0OS\helpbutt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35" y="1981200"/>
            <a:ext cx="3619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048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Never place tourniquet on too tight or too long</a:t>
            </a:r>
          </a:p>
        </p:txBody>
      </p:sp>
      <p:pic>
        <p:nvPicPr>
          <p:cNvPr id="30723" name="Picture 3" descr="C:\Users\kstrubeck\AppData\Local\Microsoft\Windows\Temporary Internet Files\Content.IE5\28O19KM6\zeimusu_Warning_notificati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12" y="3581400"/>
            <a:ext cx="2594594" cy="250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2133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Only stick twice if you know you can get it</a:t>
            </a:r>
          </a:p>
        </p:txBody>
      </p:sp>
      <p:pic>
        <p:nvPicPr>
          <p:cNvPr id="31746" name="Picture 2" descr="C:\Users\kstrubeck\AppData\Local\Microsoft\Windows\Temporary Internet Files\Content.IE5\6C45B1ZB\daytwoblogpost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505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3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" y="1143000"/>
            <a:ext cx="91440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Patient refuses</a:t>
            </a:r>
          </a:p>
        </p:txBody>
      </p:sp>
      <p:pic>
        <p:nvPicPr>
          <p:cNvPr id="32770" name="Picture 2" descr="C:\Users\kstrubeck\AppData\Local\Microsoft\Windows\Temporary Internet Files\Content.IE5\EG5L97U2\picky-eaters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02"/>
          <a:stretch/>
        </p:blipFill>
        <p:spPr bwMode="auto">
          <a:xfrm>
            <a:off x="3200400" y="2590800"/>
            <a:ext cx="2790825" cy="206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3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1981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Patients with bleeding disorders</a:t>
            </a:r>
          </a:p>
        </p:txBody>
      </p:sp>
      <p:pic>
        <p:nvPicPr>
          <p:cNvPr id="33796" name="Picture 4" descr="C:\Users\kstrubeck\AppData\Local\Microsoft\Windows\Temporary Internet Files\Content.IE5\S2FBM0OS\blood_clipar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56225"/>
            <a:ext cx="2992234" cy="33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Preanalytical errors</a:t>
            </a:r>
          </a:p>
        </p:txBody>
      </p:sp>
      <p:pic>
        <p:nvPicPr>
          <p:cNvPr id="34818" name="Picture 2" descr="C:\Users\kstrubeck\AppData\Local\Microsoft\Windows\Temporary Internet Files\Content.IE5\6C45B1ZB\25-3_Lenicek%20Krleza_Figure1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72" y="2514600"/>
            <a:ext cx="1438656" cy="26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2819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Errors that occur before testing or analysis</a:t>
            </a:r>
          </a:p>
        </p:txBody>
      </p:sp>
    </p:spTree>
    <p:extLst>
      <p:ext uri="{BB962C8B-B14F-4D97-AF65-F5344CB8AC3E}">
        <p14:creationId xmlns:p14="http://schemas.microsoft.com/office/powerpoint/2010/main" val="40820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0"/>
            <a:ext cx="9144000" cy="5715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Include:</a:t>
            </a:r>
            <a:b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contaminated specimens</a:t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short samples</a:t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hemolyzed specimens</a:t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specimen incorrectly labeled</a:t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wrong patient drawn</a:t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specimen drawn in incorrect tube</a:t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specimen transported incorrectly</a:t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specimen processed incorrectly</a:t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hemo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-concentrated specimen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6867" name="Picture 3" descr="C:\Users\kstrubeck\AppData\Local\Microsoft\Windows\Temporary Internet Files\Content.IE5\28O19KM6\Arnoud999-Right-or-wrong-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"/>
            <a:ext cx="1398588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C:\Users\kstrubeck\AppData\Local\Microsoft\Windows\Temporary Internet Files\Content.IE5\28O19KM6\Arnoud999-Right-or-wrong-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92" y="5257800"/>
            <a:ext cx="1398013" cy="139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9144000" cy="1524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Clia regulations</a:t>
            </a:r>
          </a:p>
        </p:txBody>
      </p:sp>
      <p:pic>
        <p:nvPicPr>
          <p:cNvPr id="37890" name="Picture 2" descr="C:\Users\kstrubeck\AppData\Local\Microsoft\Windows\Temporary Internet Files\Content.IE5\6C45B1ZB\regulations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76379"/>
            <a:ext cx="2957358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495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All preanalytical errors must be documented.</a:t>
            </a:r>
            <a:b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</a:br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corrective actions must follow</a:t>
            </a:r>
          </a:p>
        </p:txBody>
      </p:sp>
    </p:spTree>
    <p:extLst>
      <p:ext uri="{BB962C8B-B14F-4D97-AF65-F5344CB8AC3E}">
        <p14:creationId xmlns:p14="http://schemas.microsoft.com/office/powerpoint/2010/main" val="1609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6223000"/>
            <a:ext cx="381000" cy="520700"/>
          </a:xfrm>
          <a:prstGeom prst="rect">
            <a:avLst/>
          </a:prstGeom>
        </p:spPr>
      </p:pic>
      <p:sp>
        <p:nvSpPr>
          <p:cNvPr id="3" name="TextBox 2" hidden="1"/>
          <p:cNvSpPr txBox="1"/>
          <p:nvPr/>
        </p:nvSpPr>
        <p:spPr>
          <a:xfrm>
            <a:off x="3810000" y="635000"/>
            <a:ext cx="1905000" cy="369332"/>
          </a:xfrm>
          <a:prstGeom prst="rect">
            <a:avLst/>
          </a:prstGeom>
          <a:noFill/>
          <a:ln cap="rnd">
            <a:solidFill>
              <a:schemeClr val="tx1"/>
            </a:solidFill>
            <a:prstDash val="dot"/>
          </a:ln>
        </p:spPr>
        <p:txBody>
          <a:bodyPr vert="horz" rtlCol="0">
            <a:spAutoFit/>
          </a:bodyPr>
          <a:lstStyle/>
          <a:p>
            <a:r>
              <a:rPr lang="en-US"/>
              <a:t>MultipleChoice</a:t>
            </a:r>
          </a:p>
        </p:txBody>
      </p:sp>
      <p:sp>
        <p:nvSpPr>
          <p:cNvPr id="4" name="txtQuestionBox"/>
          <p:cNvSpPr txBox="1">
            <a:spLocks noChangeAspect="1"/>
          </p:cNvSpPr>
          <p:nvPr/>
        </p:nvSpPr>
        <p:spPr>
          <a:xfrm>
            <a:off x="76200" y="76200"/>
            <a:ext cx="9144000" cy="1295400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What is the root meaning of the word </a:t>
            </a:r>
            <a:r>
              <a:rPr lang="en-US" sz="4000" b="1" dirty="0" smtClean="0">
                <a:solidFill>
                  <a:schemeClr val="accent1"/>
                </a:solidFill>
              </a:rPr>
              <a:t>Phlebotomist?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63475" y="1752600"/>
            <a:ext cx="6731000" cy="400110"/>
            <a:chOff x="1270000" y="2794000"/>
            <a:chExt cx="6731000" cy="400110"/>
          </a:xfrm>
        </p:grpSpPr>
        <p:sp>
          <p:nvSpPr>
            <p:cNvPr id="5" name="labelA"/>
            <p:cNvSpPr txBox="1">
              <a:spLocks noChangeAspect="1"/>
            </p:cNvSpPr>
            <p:nvPr/>
          </p:nvSpPr>
          <p:spPr>
            <a:xfrm>
              <a:off x="1270000" y="2794000"/>
              <a:ext cx="386709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/>
                <a:t>A.</a:t>
              </a:r>
            </a:p>
          </p:txBody>
        </p:sp>
        <p:sp>
          <p:nvSpPr>
            <p:cNvPr id="6" name="textboxA"/>
            <p:cNvSpPr txBox="1">
              <a:spLocks noChangeAspect="1"/>
            </p:cNvSpPr>
            <p:nvPr/>
          </p:nvSpPr>
          <p:spPr>
            <a:xfrm>
              <a:off x="1651000" y="2794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Laboratory</a:t>
              </a:r>
              <a:r>
                <a:rPr lang="en-US" dirty="0"/>
                <a:t> employee	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3475" y="2286000"/>
            <a:ext cx="6731000" cy="400110"/>
            <a:chOff x="1270000" y="3302000"/>
            <a:chExt cx="6731000" cy="400110"/>
          </a:xfrm>
        </p:grpSpPr>
        <p:sp>
          <p:nvSpPr>
            <p:cNvPr id="7" name="labelB"/>
            <p:cNvSpPr txBox="1">
              <a:spLocks noChangeAspect="1"/>
            </p:cNvSpPr>
            <p:nvPr/>
          </p:nvSpPr>
          <p:spPr>
            <a:xfrm>
              <a:off x="1270000" y="3302000"/>
              <a:ext cx="375424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B.</a:t>
              </a:r>
            </a:p>
          </p:txBody>
        </p:sp>
        <p:sp>
          <p:nvSpPr>
            <p:cNvPr id="8" name="textboxB"/>
            <p:cNvSpPr txBox="1">
              <a:spLocks noChangeAspect="1"/>
            </p:cNvSpPr>
            <p:nvPr/>
          </p:nvSpPr>
          <p:spPr>
            <a:xfrm>
              <a:off x="1651000" y="3302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Vein</a:t>
              </a:r>
              <a:r>
                <a:rPr lang="en-US" dirty="0"/>
                <a:t> Specialist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63475" y="2914011"/>
            <a:ext cx="6731000" cy="369332"/>
            <a:chOff x="1270000" y="3810000"/>
            <a:chExt cx="6731000" cy="369332"/>
          </a:xfrm>
        </p:grpSpPr>
        <p:sp>
          <p:nvSpPr>
            <p:cNvPr id="9" name="labelC"/>
            <p:cNvSpPr txBox="1">
              <a:spLocks noChangeAspect="1"/>
            </p:cNvSpPr>
            <p:nvPr/>
          </p:nvSpPr>
          <p:spPr>
            <a:xfrm>
              <a:off x="1270000" y="3810000"/>
              <a:ext cx="36580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C.</a:t>
              </a:r>
            </a:p>
          </p:txBody>
        </p:sp>
        <p:sp>
          <p:nvSpPr>
            <p:cNvPr id="10" name="textboxC"/>
            <p:cNvSpPr txBox="1">
              <a:spLocks noChangeAspect="1"/>
            </p:cNvSpPr>
            <p:nvPr/>
          </p:nvSpPr>
          <p:spPr>
            <a:xfrm>
              <a:off x="1651000" y="3810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Lab Specimen Specialist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63475" y="3549073"/>
            <a:ext cx="6736388" cy="401659"/>
            <a:chOff x="1120632" y="3549073"/>
            <a:chExt cx="6736388" cy="401659"/>
          </a:xfrm>
        </p:grpSpPr>
        <p:sp>
          <p:nvSpPr>
            <p:cNvPr id="11" name="labelD"/>
            <p:cNvSpPr txBox="1">
              <a:spLocks noChangeAspect="1"/>
            </p:cNvSpPr>
            <p:nvPr/>
          </p:nvSpPr>
          <p:spPr>
            <a:xfrm>
              <a:off x="1120632" y="3581400"/>
              <a:ext cx="38638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D.</a:t>
              </a:r>
            </a:p>
          </p:txBody>
        </p:sp>
        <p:sp>
          <p:nvSpPr>
            <p:cNvPr id="12" name="textboxD"/>
            <p:cNvSpPr txBox="1">
              <a:spLocks noChangeAspect="1"/>
            </p:cNvSpPr>
            <p:nvPr/>
          </p:nvSpPr>
          <p:spPr>
            <a:xfrm>
              <a:off x="1507020" y="3549073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Blood</a:t>
              </a:r>
              <a:r>
                <a:rPr lang="en-US" dirty="0"/>
                <a:t> Processing Employee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3475" y="4236509"/>
            <a:ext cx="6731000" cy="400110"/>
            <a:chOff x="1270000" y="4826000"/>
            <a:chExt cx="6731000" cy="400110"/>
          </a:xfrm>
        </p:grpSpPr>
        <p:sp>
          <p:nvSpPr>
            <p:cNvPr id="13" name="labelE"/>
            <p:cNvSpPr txBox="1">
              <a:spLocks noChangeAspect="1"/>
            </p:cNvSpPr>
            <p:nvPr/>
          </p:nvSpPr>
          <p:spPr>
            <a:xfrm>
              <a:off x="1270000" y="4826000"/>
              <a:ext cx="354584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E.</a:t>
              </a:r>
            </a:p>
          </p:txBody>
        </p:sp>
        <p:sp>
          <p:nvSpPr>
            <p:cNvPr id="14" name="textboxE"/>
            <p:cNvSpPr txBox="1">
              <a:spLocks noChangeAspect="1"/>
            </p:cNvSpPr>
            <p:nvPr/>
          </p:nvSpPr>
          <p:spPr>
            <a:xfrm>
              <a:off x="1651000" y="4826000"/>
              <a:ext cx="6350000" cy="400110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sz="2000" dirty="0"/>
                <a:t>Person</a:t>
              </a:r>
              <a:r>
                <a:rPr lang="en-US" dirty="0"/>
                <a:t> who transports blood</a:t>
              </a:r>
            </a:p>
          </p:txBody>
        </p:sp>
      </p:grpSp>
      <p:sp>
        <p:nvSpPr>
          <p:cNvPr id="15" name="ShowAns_label" hidden="1"/>
          <p:cNvSpPr txBox="1">
            <a:spLocks noChangeAspect="1"/>
          </p:cNvSpPr>
          <p:nvPr/>
        </p:nvSpPr>
        <p:spPr>
          <a:xfrm>
            <a:off x="4762500" y="5334000"/>
            <a:ext cx="102169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/>
              <a:t>Answer :</a:t>
            </a:r>
          </a:p>
        </p:txBody>
      </p:sp>
      <p:sp>
        <p:nvSpPr>
          <p:cNvPr id="16" name="ShowAns" hidden="1"/>
          <p:cNvSpPr txBox="1">
            <a:spLocks noChangeAspect="1"/>
          </p:cNvSpPr>
          <p:nvPr/>
        </p:nvSpPr>
        <p:spPr>
          <a:xfrm>
            <a:off x="5715000" y="5334000"/>
            <a:ext cx="2286000" cy="369332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90600" y="56515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press “send” after making your selection. </a:t>
            </a:r>
          </a:p>
        </p:txBody>
      </p:sp>
    </p:spTree>
    <p:extLst>
      <p:ext uri="{BB962C8B-B14F-4D97-AF65-F5344CB8AC3E}">
        <p14:creationId xmlns:p14="http://schemas.microsoft.com/office/powerpoint/2010/main" val="1267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17" y="838200"/>
            <a:ext cx="9144000" cy="1981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Errors can go undetected</a:t>
            </a:r>
          </a:p>
        </p:txBody>
      </p:sp>
      <p:pic>
        <p:nvPicPr>
          <p:cNvPr id="38914" name="Picture 2" descr="C:\Users\kstrubeck\AppData\Local\Microsoft\Windows\Temporary Internet Files\Content.IE5\S2FBM0OS\20121230-no-erro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91" y="3329439"/>
            <a:ext cx="2405568" cy="238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581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Remember, 70% of diagnosis are arrived from lab test results</a:t>
            </a:r>
          </a:p>
        </p:txBody>
      </p:sp>
      <p:pic>
        <p:nvPicPr>
          <p:cNvPr id="39938" name="Picture 2" descr="C:\Users\kstrubeck\AppData\Local\Microsoft\Windows\Temporary Internet Files\Content.IE5\6C45B1ZB\lab-result-lo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46806"/>
            <a:ext cx="2462784" cy="24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981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Contaminated specimens</a:t>
            </a:r>
          </a:p>
        </p:txBody>
      </p:sp>
      <p:pic>
        <p:nvPicPr>
          <p:cNvPr id="40963" name="Picture 3" descr="C:\Users\kstrubeck\AppData\Local\Microsoft\Windows\Temporary Internet Files\Content.IE5\EG5L97U2\IV_bag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981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Drawing above an Iv site</a:t>
            </a:r>
          </a:p>
        </p:txBody>
      </p:sp>
      <p:pic>
        <p:nvPicPr>
          <p:cNvPr id="41986" name="Picture 2" descr="C:\Users\kstrubeck\AppData\Local\Microsoft\Windows\Temporary Internet Files\Content.IE5\6C45B1ZB\IV_ba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2578100" cy="38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C:\Users\kstrubeck\AppData\Local\Microsoft\Windows\Temporary Internet Files\Content.IE5\EG5L97U2\8974857766_4ba62ef604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05797"/>
            <a:ext cx="3495040" cy="26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57200"/>
            <a:ext cx="9144000" cy="2971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Not recommended due to high possibility of contamination</a:t>
            </a:r>
          </a:p>
        </p:txBody>
      </p:sp>
      <p:pic>
        <p:nvPicPr>
          <p:cNvPr id="43010" name="Picture 2" descr="C:\Users\kstrubeck\AppData\Local\Microsoft\Windows\Temporary Internet Files\Content.IE5\28O19KM6\Photoxpress_628336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r="11763" b="15923"/>
          <a:stretch/>
        </p:blipFill>
        <p:spPr bwMode="auto">
          <a:xfrm>
            <a:off x="3221500" y="3657600"/>
            <a:ext cx="2729133" cy="216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757" y="0"/>
            <a:ext cx="9144000" cy="4419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Much better for the patient to stick below and avoid contamination</a:t>
            </a:r>
          </a:p>
        </p:txBody>
      </p:sp>
      <p:pic>
        <p:nvPicPr>
          <p:cNvPr id="44034" name="Picture 2" descr="C:\Users\kstrubeck\AppData\Local\Microsoft\Windows\Temporary Internet Files\Content.IE5\S2FBM0OS\512px-Thumbs_up_font_awesome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88" y="4267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8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7" y="457200"/>
            <a:ext cx="9144000" cy="3733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When a stick is performed above an iv site, you must document.</a:t>
            </a:r>
          </a:p>
        </p:txBody>
      </p:sp>
      <p:pic>
        <p:nvPicPr>
          <p:cNvPr id="45058" name="Picture 2" descr="C:\Users\kstrubeck\AppData\Local\Microsoft\Windows\Temporary Internet Files\Content.IE5\6C45B1ZB\1279645884_106136290_1-Traduccion-y-Edicion-de-Abstracts-Resumenes-de-Tesis-o-Trabajos-Academicos-Centro-127964588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2613660" cy="22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757" y="685800"/>
            <a:ext cx="9144000" cy="20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Accuracy starts with you!</a:t>
            </a:r>
          </a:p>
        </p:txBody>
      </p:sp>
      <p:pic>
        <p:nvPicPr>
          <p:cNvPr id="46082" name="Picture 2" descr="C:\Users\kstrubeck\AppData\Local\Microsoft\Windows\Temporary Internet Files\Content.IE5\28O19KM6\bullsey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2965391" cy="31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0216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577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6223000"/>
            <a:ext cx="381000" cy="520700"/>
          </a:xfrm>
          <a:prstGeom prst="rect">
            <a:avLst/>
          </a:prstGeom>
        </p:spPr>
      </p:pic>
      <p:sp>
        <p:nvSpPr>
          <p:cNvPr id="3" name="TextBox 2" hidden="1"/>
          <p:cNvSpPr txBox="1"/>
          <p:nvPr/>
        </p:nvSpPr>
        <p:spPr>
          <a:xfrm>
            <a:off x="3810000" y="635000"/>
            <a:ext cx="1905000" cy="369332"/>
          </a:xfrm>
          <a:prstGeom prst="rect">
            <a:avLst/>
          </a:prstGeom>
          <a:noFill/>
          <a:ln cap="rnd">
            <a:solidFill>
              <a:schemeClr val="tx1"/>
            </a:solidFill>
            <a:prstDash val="dot"/>
          </a:ln>
        </p:spPr>
        <p:txBody>
          <a:bodyPr vert="horz" rtlCol="0">
            <a:spAutoFit/>
          </a:bodyPr>
          <a:lstStyle/>
          <a:p>
            <a:r>
              <a:rPr lang="en-US"/>
              <a:t>MultipleChoice</a:t>
            </a:r>
          </a:p>
        </p:txBody>
      </p:sp>
      <p:sp>
        <p:nvSpPr>
          <p:cNvPr id="4" name="txtQuestionBox"/>
          <p:cNvSpPr txBox="1">
            <a:spLocks noChangeAspect="1"/>
          </p:cNvSpPr>
          <p:nvPr/>
        </p:nvSpPr>
        <p:spPr>
          <a:xfrm>
            <a:off x="152400" y="152400"/>
            <a:ext cx="8801100" cy="1270000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Which of the following words describes a specialist?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96109" y="2057400"/>
            <a:ext cx="6731000" cy="369332"/>
            <a:chOff x="1270000" y="2794000"/>
            <a:chExt cx="6731000" cy="369332"/>
          </a:xfrm>
        </p:grpSpPr>
        <p:sp>
          <p:nvSpPr>
            <p:cNvPr id="5" name="labelA"/>
            <p:cNvSpPr txBox="1">
              <a:spLocks noChangeAspect="1"/>
            </p:cNvSpPr>
            <p:nvPr/>
          </p:nvSpPr>
          <p:spPr>
            <a:xfrm>
              <a:off x="1270000" y="2794000"/>
              <a:ext cx="386709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/>
                <a:t>A.</a:t>
              </a:r>
            </a:p>
          </p:txBody>
        </p:sp>
        <p:sp>
          <p:nvSpPr>
            <p:cNvPr id="6" name="textboxA"/>
            <p:cNvSpPr txBox="1">
              <a:spLocks noChangeAspect="1"/>
            </p:cNvSpPr>
            <p:nvPr/>
          </p:nvSpPr>
          <p:spPr>
            <a:xfrm>
              <a:off x="1651000" y="2794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A person who has received proper training in a particular field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87450" y="2558228"/>
            <a:ext cx="6731000" cy="369332"/>
            <a:chOff x="1270000" y="3302000"/>
            <a:chExt cx="6731000" cy="369332"/>
          </a:xfrm>
        </p:grpSpPr>
        <p:sp>
          <p:nvSpPr>
            <p:cNvPr id="7" name="labelB"/>
            <p:cNvSpPr txBox="1">
              <a:spLocks noChangeAspect="1"/>
            </p:cNvSpPr>
            <p:nvPr/>
          </p:nvSpPr>
          <p:spPr>
            <a:xfrm>
              <a:off x="1270000" y="3302000"/>
              <a:ext cx="375424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 dirty="0"/>
                <a:t>B.</a:t>
              </a:r>
            </a:p>
          </p:txBody>
        </p:sp>
        <p:sp>
          <p:nvSpPr>
            <p:cNvPr id="8" name="textboxB"/>
            <p:cNvSpPr txBox="1">
              <a:spLocks noChangeAspect="1"/>
            </p:cNvSpPr>
            <p:nvPr/>
          </p:nvSpPr>
          <p:spPr>
            <a:xfrm>
              <a:off x="1651000" y="3302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A person highly skilled in a specific and restricted field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96109" y="3124200"/>
            <a:ext cx="6731000" cy="369332"/>
            <a:chOff x="1270000" y="3810000"/>
            <a:chExt cx="6731000" cy="369332"/>
          </a:xfrm>
        </p:grpSpPr>
        <p:sp>
          <p:nvSpPr>
            <p:cNvPr id="9" name="labelC"/>
            <p:cNvSpPr txBox="1">
              <a:spLocks noChangeAspect="1"/>
            </p:cNvSpPr>
            <p:nvPr/>
          </p:nvSpPr>
          <p:spPr>
            <a:xfrm>
              <a:off x="1270000" y="3810000"/>
              <a:ext cx="36580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/>
                <a:t>C.</a:t>
              </a:r>
            </a:p>
          </p:txBody>
        </p:sp>
        <p:sp>
          <p:nvSpPr>
            <p:cNvPr id="10" name="textboxC"/>
            <p:cNvSpPr txBox="1">
              <a:spLocks noChangeAspect="1"/>
            </p:cNvSpPr>
            <p:nvPr/>
          </p:nvSpPr>
          <p:spPr>
            <a:xfrm>
              <a:off x="1651000" y="3810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A person who has enjoys his/her occupation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96109" y="3585896"/>
            <a:ext cx="6731000" cy="369332"/>
            <a:chOff x="1270000" y="4318000"/>
            <a:chExt cx="6731000" cy="369332"/>
          </a:xfrm>
        </p:grpSpPr>
        <p:sp>
          <p:nvSpPr>
            <p:cNvPr id="11" name="labelD"/>
            <p:cNvSpPr txBox="1">
              <a:spLocks noChangeAspect="1"/>
            </p:cNvSpPr>
            <p:nvPr/>
          </p:nvSpPr>
          <p:spPr>
            <a:xfrm>
              <a:off x="1270000" y="4318000"/>
              <a:ext cx="38638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/>
                <a:t>D.</a:t>
              </a:r>
            </a:p>
          </p:txBody>
        </p:sp>
        <p:sp>
          <p:nvSpPr>
            <p:cNvPr id="12" name="textboxD"/>
            <p:cNvSpPr txBox="1">
              <a:spLocks noChangeAspect="1"/>
            </p:cNvSpPr>
            <p:nvPr/>
          </p:nvSpPr>
          <p:spPr>
            <a:xfrm>
              <a:off x="1651000" y="4318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A person who performs a job duty correctly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96109" y="4114800"/>
            <a:ext cx="6731000" cy="369332"/>
            <a:chOff x="1270000" y="4826000"/>
            <a:chExt cx="6731000" cy="369332"/>
          </a:xfrm>
        </p:grpSpPr>
        <p:sp>
          <p:nvSpPr>
            <p:cNvPr id="13" name="labelE"/>
            <p:cNvSpPr txBox="1">
              <a:spLocks noChangeAspect="1"/>
            </p:cNvSpPr>
            <p:nvPr/>
          </p:nvSpPr>
          <p:spPr>
            <a:xfrm>
              <a:off x="1270000" y="4826000"/>
              <a:ext cx="354584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b="1"/>
                <a:t>E.</a:t>
              </a:r>
            </a:p>
          </p:txBody>
        </p:sp>
        <p:sp>
          <p:nvSpPr>
            <p:cNvPr id="14" name="textboxE"/>
            <p:cNvSpPr txBox="1">
              <a:spLocks noChangeAspect="1"/>
            </p:cNvSpPr>
            <p:nvPr/>
          </p:nvSpPr>
          <p:spPr>
            <a:xfrm>
              <a:off x="1651000" y="4826000"/>
              <a:ext cx="6350000" cy="369332"/>
            </a:xfrm>
            <a:prstGeom prst="rect">
              <a:avLst/>
            </a:prstGeom>
            <a:noFill/>
            <a:ln cap="rnd">
              <a:noFill/>
              <a:prstDash val="dot"/>
            </a:ln>
            <a:extLst>
              <a:ext uri="{91240B29-F687-4F45-9708-019B960494DF}">
                <a14:hiddenLine xmlns:a14="http://schemas.microsoft.com/office/drawing/2010/main" cap="rnd">
                  <a:solidFill>
                    <a:schemeClr val="tx1"/>
                  </a:solidFill>
                  <a:prstDash val="dot"/>
                </a14:hiddenLine>
              </a:ext>
            </a:extLst>
          </p:spPr>
          <p:txBody>
            <a:bodyPr vert="horz" rtlCol="0">
              <a:spAutoFit/>
            </a:bodyPr>
            <a:lstStyle/>
            <a:p>
              <a:r>
                <a:rPr lang="en-US" dirty="0"/>
                <a:t>None of the above</a:t>
              </a:r>
            </a:p>
          </p:txBody>
        </p:sp>
      </p:grpSp>
      <p:sp>
        <p:nvSpPr>
          <p:cNvPr id="15" name="ShowAns_label" hidden="1"/>
          <p:cNvSpPr txBox="1">
            <a:spLocks noChangeAspect="1"/>
          </p:cNvSpPr>
          <p:nvPr/>
        </p:nvSpPr>
        <p:spPr>
          <a:xfrm>
            <a:off x="4762500" y="5334000"/>
            <a:ext cx="102169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/>
              <a:t>Answer :</a:t>
            </a:r>
          </a:p>
        </p:txBody>
      </p:sp>
      <p:sp>
        <p:nvSpPr>
          <p:cNvPr id="16" name="ShowAns" hidden="1"/>
          <p:cNvSpPr txBox="1">
            <a:spLocks noChangeAspect="1"/>
          </p:cNvSpPr>
          <p:nvPr/>
        </p:nvSpPr>
        <p:spPr>
          <a:xfrm>
            <a:off x="5715000" y="5334000"/>
            <a:ext cx="2286000" cy="369332"/>
          </a:xfrm>
          <a:prstGeom prst="rect">
            <a:avLst/>
          </a:prstGeom>
          <a:noFill/>
          <a:ln cap="rnd">
            <a:noFill/>
            <a:prstDash val="dot"/>
          </a:ln>
          <a:extLst>
            <a:ext uri="{91240B29-F687-4F45-9708-019B960494DF}">
              <a14:hiddenLine xmlns:a14="http://schemas.microsoft.com/office/drawing/2010/main" cap="rnd">
                <a:solidFill>
                  <a:schemeClr val="tx1"/>
                </a:solidFill>
                <a:prstDash val="dot"/>
              </a14:hiddenLine>
            </a:ext>
          </a:extLst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4400" y="56388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press “send” after making your selection. </a:t>
            </a:r>
          </a:p>
        </p:txBody>
      </p:sp>
    </p:spTree>
    <p:extLst>
      <p:ext uri="{BB962C8B-B14F-4D97-AF65-F5344CB8AC3E}">
        <p14:creationId xmlns:p14="http://schemas.microsoft.com/office/powerpoint/2010/main" val="38745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685800"/>
            <a:ext cx="9144000" cy="1524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What do patients expect of their 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Phlebotomist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 (specialist)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endPos="0" dist="5000" dir="5400000" sy="-100000" rotWithShape="0"/>
              </a:effectLst>
            </a:endParaRPr>
          </a:p>
        </p:txBody>
      </p:sp>
      <p:pic>
        <p:nvPicPr>
          <p:cNvPr id="4098" name="Picture 2" descr="C:\Users\kstrubeck\AppData\Local\Microsoft\Windows\Temporary Internet Files\Content.IE5\28O19KM6\thumb_phlebotom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5433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0"/>
            <a:ext cx="7391400" cy="4724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stA="0" endPos="65000" dist="50800" dir="5400000" sy="-100000" algn="bl" rotWithShape="0"/>
                </a:effectLst>
              </a:rPr>
              <a:t>Courteousness</a:t>
            </a:r>
          </a:p>
          <a:p>
            <a:pPr algn="ctr"/>
            <a:r>
              <a:rPr lang="en-US" sz="4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stA="0" endPos="65000" dist="50800" dir="5400000" sy="-100000" algn="bl" rotWithShape="0"/>
                </a:effectLst>
              </a:rPr>
              <a:t>Gentleness</a:t>
            </a:r>
          </a:p>
          <a:p>
            <a:pPr algn="ctr"/>
            <a:r>
              <a:rPr lang="en-US" sz="4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stA="0" endPos="65000" dist="50800" dir="5400000" sy="-100000" algn="bl" rotWithShape="0"/>
                </a:effectLst>
              </a:rPr>
              <a:t>Empathy</a:t>
            </a:r>
          </a:p>
          <a:p>
            <a:pPr algn="ctr"/>
            <a:r>
              <a:rPr lang="en-US" sz="4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stA="0" endPos="65000" dist="50800" dir="5400000" sy="-100000" algn="bl" rotWithShape="0"/>
                </a:effectLst>
              </a:rPr>
              <a:t>Good communication skills</a:t>
            </a:r>
          </a:p>
          <a:p>
            <a:pPr algn="ctr"/>
            <a:r>
              <a:rPr lang="en-US" sz="4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stA="0" endPos="65000" dist="50800" dir="5400000" sy="-100000" algn="bl" rotWithShape="0"/>
                </a:effectLst>
              </a:rPr>
              <a:t>Professionalism</a:t>
            </a:r>
          </a:p>
          <a:p>
            <a:pPr algn="ctr"/>
            <a:r>
              <a:rPr lang="en-US" sz="40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stA="0" endPos="65000" dist="50800" dir="5400000" sy="-100000" algn="bl" rotWithShape="0"/>
                </a:effectLst>
              </a:rPr>
              <a:t>Good hygiene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C:\Users\kstrubeck\AppData\Local\Microsoft\Windows\Temporary Internet Files\Content.IE5\S2FBM0OS\Heart-rate-400x2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399"/>
            <a:ext cx="3810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2667001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0" endPos="50000" dist="5000" dir="5400000" sy="-100000" rotWithShape="0"/>
                </a:effectLst>
              </a:rPr>
              <a:t>Perceptions are realities</a:t>
            </a: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 descr="C:\Users\kstrubeck\AppData\Local\Microsoft\Windows\Temporary Internet Files\Content.IE5\S2FBM0OS\38134-Rorschach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01503"/>
            <a:ext cx="444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strubeck\AppData\Local\Microsoft\Windows\Temporary Internet Files\Content.IE5\EG5L97U2\rubin_vas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1024"/>
            <a:ext cx="2320444" cy="269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7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F96A1B"/>
      </a:accent1>
      <a:accent2>
        <a:srgbClr val="FA7C2E"/>
      </a:accent2>
      <a:accent3>
        <a:srgbClr val="D84706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9941</TotalTime>
  <Words>816</Words>
  <Application>Microsoft Office PowerPoint</Application>
  <PresentationFormat>On-screen Show (4:3)</PresentationFormat>
  <Paragraphs>185</Paragraphs>
  <Slides>58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PowerPoint Presentation</vt:lpstr>
      <vt:lpstr>Phlebotomists Role in Healthcare</vt:lpstr>
      <vt:lpstr>Pre-course Quiz Questions</vt:lpstr>
      <vt:lpstr>PowerPoint Presentation</vt:lpstr>
      <vt:lpstr>PowerPoint Presentation</vt:lpstr>
      <vt:lpstr>What do patients expect of their Phlebotomist (specialist)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safety</vt:lpstr>
      <vt:lpstr>Risk Factors with Phlebotomy</vt:lpstr>
      <vt:lpstr>PowerPoint Presentation</vt:lpstr>
      <vt:lpstr>PowerPoint Presentation</vt:lpstr>
      <vt:lpstr>PowerPoint Presentation</vt:lpstr>
      <vt:lpstr>PowerPoint Presentation</vt:lpstr>
      <vt:lpstr>Difficult draws</vt:lpstr>
      <vt:lpstr>Patient doesn’t understand your instructions</vt:lpstr>
      <vt:lpstr>Patient is needle phobic</vt:lpstr>
      <vt:lpstr>Geriatric patients with fragile skin</vt:lpstr>
      <vt:lpstr>Patient’s with “hard to find” veins</vt:lpstr>
      <vt:lpstr>Always ask the patient for location of the best veins</vt:lpstr>
      <vt:lpstr>Carefully look on both arms</vt:lpstr>
      <vt:lpstr>Place warm blankeT on arm for 5 min before looking for a vein</vt:lpstr>
      <vt:lpstr>Get help</vt:lpstr>
      <vt:lpstr>Never place tourniquet on too tight or too long</vt:lpstr>
      <vt:lpstr>Only stick twice if you know you can get it</vt:lpstr>
      <vt:lpstr>Patient refuses</vt:lpstr>
      <vt:lpstr>Patients with bleeding disorders</vt:lpstr>
      <vt:lpstr>Preanalytical errors</vt:lpstr>
      <vt:lpstr>Errors that occur before testing or analysis</vt:lpstr>
      <vt:lpstr>Include: contaminated specimens short samples hemolyzed specimens specimen incorrectly labeled wrong patient drawn specimen drawn in incorrect tube specimen transported incorrectly specimen processed incorrectly hemo-concentrated specimen </vt:lpstr>
      <vt:lpstr>Clia regulations</vt:lpstr>
      <vt:lpstr>All preanalytical errors must be documented. corrective actions must follow</vt:lpstr>
      <vt:lpstr>Errors can go undetected</vt:lpstr>
      <vt:lpstr>Remember, 70% of diagnosis are arrived from lab test results</vt:lpstr>
      <vt:lpstr>Contaminated specimens</vt:lpstr>
      <vt:lpstr>Drawing above an Iv site</vt:lpstr>
      <vt:lpstr>Not recommended due to high possibility of contamination</vt:lpstr>
      <vt:lpstr>Much better for the patient to stick below and avoid contamination</vt:lpstr>
      <vt:lpstr>When a stick is performed above an iv site, you must document.</vt:lpstr>
      <vt:lpstr>Accuracy starts with you!</vt:lpstr>
      <vt:lpstr>Thank you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Control For Phlebotomists</dc:title>
  <dc:creator>carlos</dc:creator>
  <cp:lastModifiedBy>Strubeck, Kurt - MRMC</cp:lastModifiedBy>
  <cp:revision>109</cp:revision>
  <cp:lastPrinted>2014-10-02T22:42:42Z</cp:lastPrinted>
  <dcterms:created xsi:type="dcterms:W3CDTF">2014-10-02T20:59:19Z</dcterms:created>
  <dcterms:modified xsi:type="dcterms:W3CDTF">2018-08-24T22:05:35Z</dcterms:modified>
</cp:coreProperties>
</file>