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57" r:id="rId3"/>
    <p:sldId id="258" r:id="rId4"/>
    <p:sldId id="259" r:id="rId5"/>
    <p:sldId id="262" r:id="rId6"/>
    <p:sldId id="268" r:id="rId7"/>
    <p:sldId id="273" r:id="rId8"/>
    <p:sldId id="274" r:id="rId9"/>
    <p:sldId id="275" r:id="rId10"/>
    <p:sldId id="264" r:id="rId11"/>
    <p:sldId id="266" r:id="rId12"/>
    <p:sldId id="263" r:id="rId13"/>
    <p:sldId id="265" r:id="rId14"/>
    <p:sldId id="269" r:id="rId15"/>
    <p:sldId id="270" r:id="rId16"/>
    <p:sldId id="267" r:id="rId17"/>
    <p:sldId id="276" r:id="rId18"/>
    <p:sldId id="271"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8" d="100"/>
          <a:sy n="128" d="100"/>
        </p:scale>
        <p:origin x="-113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C08022EE-4BA1-41AA-9E3E-22E05D551E33}" type="datetimeFigureOut">
              <a:rPr lang="en-US" smtClean="0"/>
              <a:t>3/22/2019</a:t>
            </a:fld>
            <a:endParaRPr lang="en-US"/>
          </a:p>
        </p:txBody>
      </p:sp>
      <p:sp>
        <p:nvSpPr>
          <p:cNvPr id="8" name="Slide Number Placeholder 7"/>
          <p:cNvSpPr>
            <a:spLocks noGrp="1"/>
          </p:cNvSpPr>
          <p:nvPr>
            <p:ph type="sldNum" sz="quarter" idx="11"/>
          </p:nvPr>
        </p:nvSpPr>
        <p:spPr/>
        <p:txBody>
          <a:bodyPr/>
          <a:lstStyle/>
          <a:p>
            <a:fld id="{04AF58A3-D2DA-4518-B0C8-D15AFF386A7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8022EE-4BA1-41AA-9E3E-22E05D551E33}" type="datetimeFigureOut">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F58A3-D2DA-4518-B0C8-D15AFF386A7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8022EE-4BA1-41AA-9E3E-22E05D551E33}" type="datetimeFigureOut">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F58A3-D2DA-4518-B0C8-D15AFF386A7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8022EE-4BA1-41AA-9E3E-22E05D551E33}" type="datetimeFigureOut">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F58A3-D2DA-4518-B0C8-D15AFF386A7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8022EE-4BA1-41AA-9E3E-22E05D551E33}" type="datetimeFigureOut">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F58A3-D2DA-4518-B0C8-D15AFF386A7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08022EE-4BA1-41AA-9E3E-22E05D551E33}" type="datetimeFigureOut">
              <a:rPr lang="en-US" smtClean="0"/>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F58A3-D2DA-4518-B0C8-D15AFF386A76}"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C08022EE-4BA1-41AA-9E3E-22E05D551E33}" type="datetimeFigureOut">
              <a:rPr lang="en-US" smtClean="0"/>
              <a:t>3/22/2019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AF58A3-D2DA-4518-B0C8-D15AFF386A76}"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8022EE-4BA1-41AA-9E3E-22E05D551E33}" type="datetimeFigureOut">
              <a:rPr lang="en-US" smtClean="0"/>
              <a:t>3/22/2019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AF58A3-D2DA-4518-B0C8-D15AFF386A7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8022EE-4BA1-41AA-9E3E-22E05D551E33}" type="datetimeFigureOut">
              <a:rPr lang="en-US" smtClean="0"/>
              <a:t>3/22/2019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AF58A3-D2DA-4518-B0C8-D15AFF386A7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8022EE-4BA1-41AA-9E3E-22E05D551E33}" type="datetimeFigureOut">
              <a:rPr lang="en-US" smtClean="0"/>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F58A3-D2DA-4518-B0C8-D15AFF386A7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8022EE-4BA1-41AA-9E3E-22E05D551E33}" type="datetimeFigureOut">
              <a:rPr lang="en-US" smtClean="0"/>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F58A3-D2DA-4518-B0C8-D15AFF386A7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C08022EE-4BA1-41AA-9E3E-22E05D551E33}" type="datetimeFigureOut">
              <a:rPr lang="en-US" smtClean="0"/>
              <a:t>3/22/2019</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04AF58A3-D2DA-4518-B0C8-D15AFF386A76}"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914400" y="1544715"/>
            <a:ext cx="7315200" cy="2646285"/>
          </a:xfrm>
        </p:spPr>
        <p:txBody>
          <a:bodyPr>
            <a:normAutofit/>
          </a:bodyPr>
          <a:lstStyle/>
          <a:p>
            <a:r>
              <a:rPr lang="en-US" b="1" dirty="0">
                <a:latin typeface="Tw Cen MT" panose="020B0602020104020603" pitchFamily="34" charset="0"/>
              </a:rPr>
              <a:t>COMMUNICATION LOG</a:t>
            </a:r>
          </a:p>
        </p:txBody>
      </p:sp>
    </p:spTree>
    <p:extLst>
      <p:ext uri="{BB962C8B-B14F-4D97-AF65-F5344CB8AC3E}">
        <p14:creationId xmlns:p14="http://schemas.microsoft.com/office/powerpoint/2010/main" val="31876983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1"/>
            <a:ext cx="7315200" cy="990599"/>
          </a:xfrm>
        </p:spPr>
        <p:txBody>
          <a:bodyPr>
            <a:normAutofit/>
          </a:bodyPr>
          <a:lstStyle/>
          <a:p>
            <a:r>
              <a:rPr lang="en-US" sz="3600" b="1" dirty="0" smtClean="0">
                <a:latin typeface="Tw Cen MT" panose="020B0602020104020603" pitchFamily="34" charset="0"/>
              </a:rPr>
              <a:t>C. </a:t>
            </a:r>
            <a:r>
              <a:rPr lang="en-US" sz="3600" b="1" dirty="0" err="1" smtClean="0">
                <a:latin typeface="Tw Cen MT" panose="020B0602020104020603" pitchFamily="34" charset="0"/>
              </a:rPr>
              <a:t>Smartphrases</a:t>
            </a:r>
            <a:endParaRPr lang="en-US" sz="3600" b="1" dirty="0">
              <a:latin typeface="Tw Cen MT" panose="020B0602020104020603" pitchFamily="34" charset="0"/>
            </a:endParaRPr>
          </a:p>
        </p:txBody>
      </p:sp>
      <p:sp>
        <p:nvSpPr>
          <p:cNvPr id="3" name="Content Placeholder 2"/>
          <p:cNvSpPr>
            <a:spLocks noGrp="1"/>
          </p:cNvSpPr>
          <p:nvPr>
            <p:ph idx="1"/>
          </p:nvPr>
        </p:nvSpPr>
        <p:spPr>
          <a:xfrm>
            <a:off x="914400" y="1524001"/>
            <a:ext cx="7315200" cy="4785360"/>
          </a:xfrm>
        </p:spPr>
        <p:txBody>
          <a:bodyPr/>
          <a:lstStyle/>
          <a:p>
            <a:r>
              <a:rPr lang="en-US" sz="1800" dirty="0" err="1" smtClean="0">
                <a:latin typeface="Tw Cen MT" panose="020B0602020104020603" pitchFamily="34" charset="0"/>
              </a:rPr>
              <a:t>Smartphrases</a:t>
            </a:r>
            <a:r>
              <a:rPr lang="en-US" sz="1800" dirty="0" smtClean="0">
                <a:latin typeface="Tw Cen MT" panose="020B0602020104020603" pitchFamily="34" charset="0"/>
              </a:rPr>
              <a:t> (dot phrases) can be used in the comment box depending on the Topic selected.</a:t>
            </a:r>
          </a:p>
          <a:p>
            <a:r>
              <a:rPr lang="en-US" sz="1800" dirty="0" smtClean="0">
                <a:latin typeface="Tw Cen MT" panose="020B0602020104020603" pitchFamily="34" charset="0"/>
              </a:rPr>
              <a:t>If Critical Result topic is selected,</a:t>
            </a:r>
            <a:r>
              <a:rPr lang="en-US" sz="1800" dirty="0" smtClean="0">
                <a:solidFill>
                  <a:schemeClr val="tx2"/>
                </a:solidFill>
                <a:latin typeface="Tw Cen MT" panose="020B0602020104020603" pitchFamily="34" charset="0"/>
              </a:rPr>
              <a:t> </a:t>
            </a:r>
            <a:r>
              <a:rPr lang="en-US" sz="1800" b="1" dirty="0" smtClean="0">
                <a:solidFill>
                  <a:schemeClr val="tx2"/>
                </a:solidFill>
                <a:latin typeface="Tw Cen MT" panose="020B0602020104020603" pitchFamily="34" charset="0"/>
              </a:rPr>
              <a:t>.</a:t>
            </a:r>
            <a:r>
              <a:rPr lang="en-US" sz="1800" b="1" dirty="0" err="1" smtClean="0">
                <a:solidFill>
                  <a:schemeClr val="tx2"/>
                </a:solidFill>
                <a:latin typeface="Tw Cen MT" panose="020B0602020104020603" pitchFamily="34" charset="0"/>
              </a:rPr>
              <a:t>ccall</a:t>
            </a:r>
            <a:r>
              <a:rPr lang="en-US" sz="1800" b="1" dirty="0" smtClean="0">
                <a:solidFill>
                  <a:schemeClr val="tx2"/>
                </a:solidFill>
                <a:latin typeface="Tw Cen MT" panose="020B0602020104020603" pitchFamily="34" charset="0"/>
              </a:rPr>
              <a:t> </a:t>
            </a:r>
            <a:r>
              <a:rPr lang="en-US" sz="1800" dirty="0" smtClean="0">
                <a:latin typeface="Tw Cen MT" panose="020B0602020104020603" pitchFamily="34" charset="0"/>
              </a:rPr>
              <a:t>can be used.</a:t>
            </a:r>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895600"/>
            <a:ext cx="2318019" cy="3224213"/>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8898805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533401"/>
            <a:ext cx="7315200" cy="5775960"/>
          </a:xfrm>
        </p:spPr>
        <p:txBody>
          <a:bodyPr/>
          <a:lstStyle/>
          <a:p>
            <a:pPr marL="228600" lvl="1"/>
            <a:r>
              <a:rPr lang="en-US" dirty="0">
                <a:latin typeface="Tw Cen MT" panose="020B0602020104020603" pitchFamily="34" charset="0"/>
              </a:rPr>
              <a:t>For courtesy calls or results that are not </a:t>
            </a:r>
            <a:r>
              <a:rPr lang="en-US" dirty="0" smtClean="0">
                <a:latin typeface="Tw Cen MT" panose="020B0602020104020603" pitchFamily="34" charset="0"/>
              </a:rPr>
              <a:t>critical </a:t>
            </a:r>
            <a:r>
              <a:rPr lang="en-US" dirty="0">
                <a:latin typeface="Tw Cen MT" panose="020B0602020104020603" pitchFamily="34" charset="0"/>
              </a:rPr>
              <a:t>but need to be communicated to Providers, select the “</a:t>
            </a:r>
            <a:r>
              <a:rPr lang="en-US" dirty="0">
                <a:solidFill>
                  <a:schemeClr val="tx2"/>
                </a:solidFill>
                <a:latin typeface="Tw Cen MT" panose="020B0602020104020603" pitchFamily="34" charset="0"/>
              </a:rPr>
              <a:t>Lab Call Results</a:t>
            </a:r>
            <a:r>
              <a:rPr lang="en-US" dirty="0">
                <a:latin typeface="Tw Cen MT" panose="020B0602020104020603" pitchFamily="34" charset="0"/>
              </a:rPr>
              <a:t>” </a:t>
            </a:r>
            <a:r>
              <a:rPr lang="en-US" dirty="0" smtClean="0">
                <a:latin typeface="Tw Cen MT" panose="020B0602020104020603" pitchFamily="34" charset="0"/>
              </a:rPr>
              <a:t>topic. </a:t>
            </a:r>
            <a:r>
              <a:rPr lang="en-US" dirty="0" err="1">
                <a:latin typeface="Tw Cen MT" panose="020B0602020104020603" pitchFamily="34" charset="0"/>
              </a:rPr>
              <a:t>Smartphrase</a:t>
            </a:r>
            <a:r>
              <a:rPr lang="en-US" dirty="0">
                <a:latin typeface="Tw Cen MT" panose="020B0602020104020603" pitchFamily="34" charset="0"/>
              </a:rPr>
              <a:t> </a:t>
            </a:r>
            <a:r>
              <a:rPr lang="en-US" b="1" dirty="0">
                <a:solidFill>
                  <a:schemeClr val="tx2"/>
                </a:solidFill>
                <a:latin typeface="Tw Cen MT" panose="020B0602020104020603" pitchFamily="34" charset="0"/>
              </a:rPr>
              <a:t>.called </a:t>
            </a:r>
            <a:r>
              <a:rPr lang="en-US" dirty="0">
                <a:latin typeface="Tw Cen MT" panose="020B0602020104020603" pitchFamily="34" charset="0"/>
              </a:rPr>
              <a:t>can be added as a comment</a:t>
            </a:r>
            <a:r>
              <a:rPr lang="en-US" dirty="0" smtClean="0">
                <a:latin typeface="Tw Cen MT" panose="020B0602020104020603" pitchFamily="34" charset="0"/>
              </a:rPr>
              <a:t>.</a:t>
            </a:r>
          </a:p>
          <a:p>
            <a:pPr marL="228600" lvl="1"/>
            <a:r>
              <a:rPr lang="en-US" dirty="0" err="1">
                <a:latin typeface="Tw Cen MT" panose="020B0602020104020603" pitchFamily="34" charset="0"/>
              </a:rPr>
              <a:t>Comm</a:t>
            </a:r>
            <a:r>
              <a:rPr lang="en-US" dirty="0">
                <a:latin typeface="Tw Cen MT" panose="020B0602020104020603" pitchFamily="34" charset="0"/>
              </a:rPr>
              <a:t> log can also be used to document messages sent to Providers by selecting the “</a:t>
            </a:r>
            <a:r>
              <a:rPr lang="en-US" b="1" dirty="0">
                <a:solidFill>
                  <a:schemeClr val="tx2"/>
                </a:solidFill>
                <a:latin typeface="Tw Cen MT" panose="020B0602020104020603" pitchFamily="34" charset="0"/>
              </a:rPr>
              <a:t>Left Message</a:t>
            </a:r>
            <a:r>
              <a:rPr lang="en-US" dirty="0">
                <a:latin typeface="Tw Cen MT" panose="020B0602020104020603" pitchFamily="34" charset="0"/>
              </a:rPr>
              <a:t>” outcome button. </a:t>
            </a:r>
            <a:r>
              <a:rPr lang="en-US" dirty="0" err="1">
                <a:latin typeface="Tw Cen MT" panose="020B0602020104020603" pitchFamily="34" charset="0"/>
              </a:rPr>
              <a:t>Smartphrase</a:t>
            </a:r>
            <a:r>
              <a:rPr lang="en-US" dirty="0">
                <a:latin typeface="Tw Cen MT" panose="020B0602020104020603" pitchFamily="34" charset="0"/>
              </a:rPr>
              <a:t> .paged can be used to add a comment to the log.</a:t>
            </a:r>
          </a:p>
          <a:p>
            <a:pPr marL="320040" lvl="1" indent="0">
              <a:buNone/>
            </a:pPr>
            <a:r>
              <a:rPr lang="en-US" dirty="0"/>
              <a:t>	</a:t>
            </a:r>
          </a:p>
          <a:p>
            <a:pPr marL="228600" lvl="1"/>
            <a:endParaRPr lang="en-US" dirty="0"/>
          </a:p>
          <a:p>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667000"/>
            <a:ext cx="2302727" cy="3222513"/>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2665300"/>
            <a:ext cx="2320104" cy="3224213"/>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3251921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0" y="457201"/>
            <a:ext cx="7315200" cy="685799"/>
          </a:xfrm>
        </p:spPr>
        <p:txBody>
          <a:bodyPr>
            <a:normAutofit/>
          </a:bodyPr>
          <a:lstStyle/>
          <a:p>
            <a:r>
              <a:rPr lang="en-US" sz="3600" b="1" dirty="0" smtClean="0">
                <a:latin typeface="Tw Cen MT" panose="020B0602020104020603" pitchFamily="34" charset="0"/>
              </a:rPr>
              <a:t>B. Hard Hold </a:t>
            </a:r>
            <a:endParaRPr lang="en-US" sz="3600" b="1" dirty="0">
              <a:latin typeface="Tw Cen MT" panose="020B0602020104020603" pitchFamily="34" charset="0"/>
            </a:endParaRPr>
          </a:p>
        </p:txBody>
      </p:sp>
      <p:sp>
        <p:nvSpPr>
          <p:cNvPr id="6" name="Content Placeholder 5"/>
          <p:cNvSpPr>
            <a:spLocks noGrp="1"/>
          </p:cNvSpPr>
          <p:nvPr>
            <p:ph idx="1"/>
          </p:nvPr>
        </p:nvSpPr>
        <p:spPr>
          <a:xfrm>
            <a:off x="914400" y="1066800"/>
            <a:ext cx="7315200" cy="5386676"/>
          </a:xfrm>
        </p:spPr>
        <p:txBody>
          <a:bodyPr/>
          <a:lstStyle/>
          <a:p>
            <a:r>
              <a:rPr lang="en-US" sz="1800" dirty="0" smtClean="0">
                <a:latin typeface="Tw Cen MT" panose="020B0602020104020603" pitchFamily="34" charset="0"/>
              </a:rPr>
              <a:t>To ensure that staff follow the </a:t>
            </a:r>
            <a:r>
              <a:rPr lang="en-US" sz="1800" dirty="0" err="1" smtClean="0">
                <a:latin typeface="Tw Cen MT" panose="020B0602020104020603" pitchFamily="34" charset="0"/>
              </a:rPr>
              <a:t>Comm</a:t>
            </a:r>
            <a:r>
              <a:rPr lang="en-US" sz="1800" dirty="0" smtClean="0">
                <a:latin typeface="Tw Cen MT" panose="020B0602020104020603" pitchFamily="34" charset="0"/>
              </a:rPr>
              <a:t> Log workflow, a </a:t>
            </a:r>
            <a:r>
              <a:rPr lang="en-US" sz="1800" b="1" dirty="0" smtClean="0">
                <a:solidFill>
                  <a:schemeClr val="tx2"/>
                </a:solidFill>
                <a:latin typeface="Tw Cen MT" panose="020B0602020104020603" pitchFamily="34" charset="0"/>
              </a:rPr>
              <a:t>Hard Hold</a:t>
            </a:r>
            <a:r>
              <a:rPr lang="en-US" sz="1800" dirty="0" smtClean="0">
                <a:solidFill>
                  <a:schemeClr val="tx2"/>
                </a:solidFill>
                <a:latin typeface="Tw Cen MT" panose="020B0602020104020603" pitchFamily="34" charset="0"/>
              </a:rPr>
              <a:t> </a:t>
            </a:r>
            <a:r>
              <a:rPr lang="en-US" sz="1800" dirty="0" smtClean="0">
                <a:latin typeface="Tw Cen MT" panose="020B0602020104020603" pitchFamily="34" charset="0"/>
              </a:rPr>
              <a:t>will fire to prevent </a:t>
            </a:r>
            <a:r>
              <a:rPr lang="en-US" sz="1800" b="1" dirty="0" smtClean="0">
                <a:solidFill>
                  <a:schemeClr val="tx2"/>
                </a:solidFill>
                <a:latin typeface="Tw Cen MT" panose="020B0602020104020603" pitchFamily="34" charset="0"/>
              </a:rPr>
              <a:t>“Critical” </a:t>
            </a:r>
            <a:r>
              <a:rPr lang="en-US" sz="1800" dirty="0" smtClean="0">
                <a:latin typeface="Tw Cen MT" panose="020B0602020104020603" pitchFamily="34" charset="0"/>
              </a:rPr>
              <a:t>result </a:t>
            </a:r>
            <a:r>
              <a:rPr lang="en-US" sz="1800" dirty="0">
                <a:latin typeface="Tw Cen MT" panose="020B0602020104020603" pitchFamily="34" charset="0"/>
              </a:rPr>
              <a:t>from </a:t>
            </a:r>
            <a:r>
              <a:rPr lang="en-US" sz="1800" dirty="0" smtClean="0">
                <a:latin typeface="Tw Cen MT" panose="020B0602020104020603" pitchFamily="34" charset="0"/>
              </a:rPr>
              <a:t>being Final </a:t>
            </a:r>
            <a:r>
              <a:rPr lang="en-US" sz="1800" dirty="0">
                <a:latin typeface="Tw Cen MT" panose="020B0602020104020603" pitchFamily="34" charset="0"/>
              </a:rPr>
              <a:t>verified if there's no communication log </a:t>
            </a:r>
            <a:r>
              <a:rPr lang="en-US" sz="1800" dirty="0" smtClean="0">
                <a:latin typeface="Tw Cen MT" panose="020B0602020104020603" pitchFamily="34" charset="0"/>
              </a:rPr>
              <a:t>opened or </a:t>
            </a:r>
            <a:r>
              <a:rPr lang="en-US" sz="1800" dirty="0">
                <a:latin typeface="Tw Cen MT" panose="020B0602020104020603" pitchFamily="34" charset="0"/>
              </a:rPr>
              <a:t>the communication log is still </a:t>
            </a:r>
            <a:r>
              <a:rPr lang="en-US" sz="1800" dirty="0" smtClean="0">
                <a:latin typeface="Tw Cen MT" panose="020B0602020104020603" pitchFamily="34" charset="0"/>
              </a:rPr>
              <a:t>not completed. A </a:t>
            </a:r>
            <a:r>
              <a:rPr lang="en-US" sz="1800" b="1" dirty="0" smtClean="0">
                <a:solidFill>
                  <a:schemeClr val="tx2"/>
                </a:solidFill>
                <a:latin typeface="Tw Cen MT" panose="020B0602020104020603" pitchFamily="34" charset="0"/>
              </a:rPr>
              <a:t>Hard Hold </a:t>
            </a:r>
            <a:r>
              <a:rPr lang="en-US" sz="1800" dirty="0" smtClean="0">
                <a:latin typeface="Tw Cen MT" panose="020B0602020104020603" pitchFamily="34" charset="0"/>
              </a:rPr>
              <a:t>will only fire if there is a “Critical Result” flagged. Click Go Back to create and complete the </a:t>
            </a:r>
            <a:r>
              <a:rPr lang="en-US" sz="1800" dirty="0" err="1" smtClean="0">
                <a:latin typeface="Tw Cen MT" panose="020B0602020104020603" pitchFamily="34" charset="0"/>
              </a:rPr>
              <a:t>Comm</a:t>
            </a:r>
            <a:r>
              <a:rPr lang="en-US" sz="1800" dirty="0" smtClean="0">
                <a:latin typeface="Tw Cen MT" panose="020B0602020104020603" pitchFamily="34" charset="0"/>
              </a:rPr>
              <a:t> Log.</a:t>
            </a:r>
          </a:p>
          <a:p>
            <a:endParaRPr lang="en-US" dirty="0" smtClean="0"/>
          </a:p>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514600"/>
            <a:ext cx="5791787" cy="4038600"/>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8978616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85799"/>
            <a:ext cx="7315200" cy="6019801"/>
          </a:xfrm>
        </p:spPr>
        <p:txBody>
          <a:bodyPr/>
          <a:lstStyle/>
          <a:p>
            <a:r>
              <a:rPr lang="en-US" sz="1800" dirty="0" smtClean="0">
                <a:latin typeface="Tw Cen MT" panose="020B0602020104020603" pitchFamily="34" charset="0"/>
              </a:rPr>
              <a:t>Hard Holds for test results that do not need a </a:t>
            </a:r>
            <a:r>
              <a:rPr lang="en-US" sz="1800" dirty="0" err="1" smtClean="0">
                <a:latin typeface="Tw Cen MT" panose="020B0602020104020603" pitchFamily="34" charset="0"/>
              </a:rPr>
              <a:t>Comm</a:t>
            </a:r>
            <a:r>
              <a:rPr lang="en-US" sz="1800" dirty="0" smtClean="0">
                <a:latin typeface="Tw Cen MT" panose="020B0602020104020603" pitchFamily="34" charset="0"/>
              </a:rPr>
              <a:t> Log can be cleared</a:t>
            </a:r>
            <a:r>
              <a:rPr lang="en-US" sz="1800" dirty="0">
                <a:latin typeface="Tw Cen MT" panose="020B0602020104020603" pitchFamily="34" charset="0"/>
              </a:rPr>
              <a:t> </a:t>
            </a:r>
            <a:r>
              <a:rPr lang="en-US" sz="1800" dirty="0" smtClean="0">
                <a:latin typeface="Tw Cen MT" panose="020B0602020104020603" pitchFamily="34" charset="0"/>
              </a:rPr>
              <a:t>per policy.</a:t>
            </a:r>
          </a:p>
          <a:p>
            <a:pPr lvl="1"/>
            <a:r>
              <a:rPr lang="en-US" sz="1400" i="1" dirty="0" smtClean="0">
                <a:latin typeface="Tw Cen MT" panose="020B0602020104020603" pitchFamily="34" charset="0"/>
              </a:rPr>
              <a:t>Answer: Yes to Anti-Coagulant Therapy question</a:t>
            </a:r>
          </a:p>
          <a:p>
            <a:pPr lvl="1"/>
            <a:r>
              <a:rPr lang="en-US" sz="1400" i="1" dirty="0" smtClean="0">
                <a:latin typeface="Tw Cen MT" panose="020B0602020104020603" pitchFamily="34" charset="0"/>
              </a:rPr>
              <a:t>Creatinine and Sodium results - Consistent with Previous Results</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4414" y="1981200"/>
            <a:ext cx="6902605" cy="4453172"/>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348713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600200"/>
            <a:ext cx="7315200" cy="1154097"/>
          </a:xfrm>
        </p:spPr>
        <p:txBody>
          <a:bodyPr>
            <a:normAutofit/>
          </a:bodyPr>
          <a:lstStyle/>
          <a:p>
            <a:pPr lvl="1"/>
            <a:r>
              <a:rPr lang="en-US" i="1" dirty="0"/>
              <a:t/>
            </a:r>
            <a:br>
              <a:rPr lang="en-US" i="1" dirty="0"/>
            </a:br>
            <a:endParaRPr lang="en-US" dirty="0"/>
          </a:p>
        </p:txBody>
      </p:sp>
      <p:sp>
        <p:nvSpPr>
          <p:cNvPr id="3" name="Content Placeholder 2"/>
          <p:cNvSpPr>
            <a:spLocks noGrp="1"/>
          </p:cNvSpPr>
          <p:nvPr>
            <p:ph idx="1"/>
          </p:nvPr>
        </p:nvSpPr>
        <p:spPr>
          <a:xfrm>
            <a:off x="914400" y="457201"/>
            <a:ext cx="7315200" cy="5852160"/>
          </a:xfrm>
        </p:spPr>
        <p:txBody>
          <a:bodyPr>
            <a:normAutofit/>
          </a:bodyPr>
          <a:lstStyle/>
          <a:p>
            <a:r>
              <a:rPr lang="en-US" sz="1800" dirty="0" smtClean="0"/>
              <a:t>Hard Holds can be cleared by selecting the appropriate reason. Click “Clear” to proceed</a:t>
            </a:r>
            <a:r>
              <a:rPr lang="en-US" dirty="0" smtClean="0"/>
              <a:t>.</a:t>
            </a:r>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pPr marL="45720" indent="0">
              <a:buNone/>
            </a:pPr>
            <a:endParaRPr lang="en-US" dirty="0" smtClean="0"/>
          </a:p>
          <a:p>
            <a:endParaRPr lang="en-US" i="1" dirty="0" smtClean="0"/>
          </a:p>
          <a:p>
            <a:endParaRPr lang="en-US" i="1" dirty="0"/>
          </a:p>
          <a:p>
            <a:endParaRPr lang="en-US" i="1" dirty="0" smtClean="0"/>
          </a:p>
          <a:p>
            <a:endParaRPr lang="en-US" i="1" dirty="0"/>
          </a:p>
          <a:p>
            <a:endParaRPr lang="en-US" i="1" dirty="0" smtClean="0"/>
          </a:p>
          <a:p>
            <a:endParaRPr lang="en-US" i="1" dirty="0"/>
          </a:p>
          <a:p>
            <a:pPr marL="45720" indent="0">
              <a:buNone/>
            </a:pPr>
            <a:endParaRPr lang="en-US" i="1" dirty="0" smtClean="0"/>
          </a:p>
          <a:p>
            <a:endParaRPr lang="en-US" i="1"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295400"/>
            <a:ext cx="6818313" cy="2952750"/>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1726340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
            <a:ext cx="7315200" cy="45719"/>
          </a:xfrm>
        </p:spPr>
        <p:txBody>
          <a:bodyPr>
            <a:normAutofit fontScale="90000"/>
          </a:bodyPr>
          <a:lstStyle/>
          <a:p>
            <a:endParaRPr lang="en-US" dirty="0"/>
          </a:p>
        </p:txBody>
      </p:sp>
      <p:sp>
        <p:nvSpPr>
          <p:cNvPr id="3" name="Content Placeholder 2"/>
          <p:cNvSpPr>
            <a:spLocks noGrp="1"/>
          </p:cNvSpPr>
          <p:nvPr>
            <p:ph idx="1"/>
          </p:nvPr>
        </p:nvSpPr>
        <p:spPr>
          <a:xfrm>
            <a:off x="914400" y="533400"/>
            <a:ext cx="7315200" cy="6095999"/>
          </a:xfrm>
        </p:spPr>
        <p:txBody>
          <a:bodyPr/>
          <a:lstStyle/>
          <a:p>
            <a:r>
              <a:rPr lang="en-US" sz="1800" dirty="0"/>
              <a:t>Clear Specimen Holds box with display. Click the magnifying glass to view all selections and select the appropriate reason.</a:t>
            </a:r>
          </a:p>
          <a:p>
            <a:pPr lvl="1"/>
            <a:r>
              <a:rPr lang="en-US" sz="1400" i="1" dirty="0"/>
              <a:t>Consistent with Previous Results ( Creatinine, Sodium etc. )</a:t>
            </a:r>
          </a:p>
          <a:p>
            <a:pPr lvl="1"/>
            <a:r>
              <a:rPr lang="en-US" sz="1400" i="1" dirty="0"/>
              <a:t>Patient on Anti-Coagulant Therapy</a:t>
            </a:r>
            <a:endParaRPr lang="en-US" sz="1400" dirty="0"/>
          </a:p>
          <a:p>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676400"/>
            <a:ext cx="5448300" cy="4776787"/>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1059342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1"/>
            <a:ext cx="7315200" cy="761999"/>
          </a:xfrm>
        </p:spPr>
        <p:txBody>
          <a:bodyPr>
            <a:normAutofit/>
          </a:bodyPr>
          <a:lstStyle/>
          <a:p>
            <a:r>
              <a:rPr lang="en-US" sz="3600" b="1" dirty="0" smtClean="0">
                <a:latin typeface="Tw Cen MT" panose="020B0602020104020603" pitchFamily="34" charset="0"/>
              </a:rPr>
              <a:t>D. Reports</a:t>
            </a:r>
            <a:endParaRPr lang="en-US" sz="3600" b="1" dirty="0">
              <a:latin typeface="Tw Cen MT" panose="020B0602020104020603" pitchFamily="34" charset="0"/>
            </a:endParaRPr>
          </a:p>
        </p:txBody>
      </p:sp>
      <p:sp>
        <p:nvSpPr>
          <p:cNvPr id="3" name="Content Placeholder 2"/>
          <p:cNvSpPr>
            <a:spLocks noGrp="1"/>
          </p:cNvSpPr>
          <p:nvPr>
            <p:ph idx="1"/>
          </p:nvPr>
        </p:nvSpPr>
        <p:spPr>
          <a:xfrm>
            <a:off x="838200" y="1143000"/>
            <a:ext cx="7391400" cy="5505450"/>
          </a:xfrm>
        </p:spPr>
        <p:txBody>
          <a:bodyPr>
            <a:normAutofit/>
          </a:bodyPr>
          <a:lstStyle/>
          <a:p>
            <a:r>
              <a:rPr lang="en-US" sz="1800" dirty="0">
                <a:latin typeface="Tw Cen MT" panose="020B0602020104020603" pitchFamily="34" charset="0"/>
              </a:rPr>
              <a:t>Communication details are available in several reports in Epic.</a:t>
            </a:r>
          </a:p>
          <a:p>
            <a:r>
              <a:rPr lang="en-US" sz="1800" dirty="0">
                <a:latin typeface="Tw Cen MT" panose="020B0602020104020603" pitchFamily="34" charset="0"/>
              </a:rPr>
              <a:t>Green check mark icon - Completed </a:t>
            </a:r>
            <a:r>
              <a:rPr lang="en-US" sz="1800" dirty="0" err="1">
                <a:latin typeface="Tw Cen MT" panose="020B0602020104020603" pitchFamily="34" charset="0"/>
              </a:rPr>
              <a:t>Comm</a:t>
            </a:r>
            <a:r>
              <a:rPr lang="en-US" sz="1800" dirty="0">
                <a:latin typeface="Tw Cen MT" panose="020B0602020104020603" pitchFamily="34" charset="0"/>
              </a:rPr>
              <a:t> Log with a Critical topic, Contact info, </a:t>
            </a:r>
            <a:r>
              <a:rPr lang="en-US" sz="1800" dirty="0" err="1">
                <a:latin typeface="Tw Cen MT" panose="020B0602020104020603" pitchFamily="34" charset="0"/>
              </a:rPr>
              <a:t>Smartphase</a:t>
            </a:r>
            <a:r>
              <a:rPr lang="en-US" sz="1800" dirty="0">
                <a:latin typeface="Tw Cen MT" panose="020B0602020104020603" pitchFamily="34" charset="0"/>
              </a:rPr>
              <a:t> used with correct date/time and the occurrence information including user name.</a:t>
            </a:r>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6112" y="2438400"/>
            <a:ext cx="3350972" cy="4053925"/>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628874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914400" y="-304800"/>
            <a:ext cx="7315200" cy="380999"/>
          </a:xfrm>
        </p:spPr>
        <p:txBody>
          <a:bodyPr>
            <a:normAutofit fontScale="90000"/>
          </a:bodyPr>
          <a:lstStyle/>
          <a:p>
            <a:endParaRPr lang="en-US" dirty="0"/>
          </a:p>
        </p:txBody>
      </p:sp>
      <p:sp>
        <p:nvSpPr>
          <p:cNvPr id="3" name="Content Placeholder 2"/>
          <p:cNvSpPr>
            <a:spLocks noGrp="1"/>
          </p:cNvSpPr>
          <p:nvPr>
            <p:ph idx="1"/>
          </p:nvPr>
        </p:nvSpPr>
        <p:spPr>
          <a:xfrm>
            <a:off x="914400" y="381001"/>
            <a:ext cx="7315200" cy="5928360"/>
          </a:xfrm>
        </p:spPr>
        <p:txBody>
          <a:bodyPr>
            <a:normAutofit/>
          </a:bodyPr>
          <a:lstStyle/>
          <a:p>
            <a:r>
              <a:rPr lang="en-US" sz="1800" dirty="0">
                <a:latin typeface="Tw Cen MT" panose="020B0602020104020603" pitchFamily="34" charset="0"/>
              </a:rPr>
              <a:t>No Answer/Busy – hover over the icon to view the contact outcome. Follow up is required to complete the </a:t>
            </a:r>
            <a:r>
              <a:rPr lang="en-US" sz="1800" dirty="0" err="1">
                <a:latin typeface="Tw Cen MT" panose="020B0602020104020603" pitchFamily="34" charset="0"/>
              </a:rPr>
              <a:t>Comm</a:t>
            </a:r>
            <a:r>
              <a:rPr lang="en-US" sz="1800" dirty="0">
                <a:latin typeface="Tw Cen MT" panose="020B0602020104020603" pitchFamily="34" charset="0"/>
              </a:rPr>
              <a:t> Log documentation. </a:t>
            </a:r>
          </a:p>
          <a:p>
            <a:endParaRPr lang="en-US" dirty="0"/>
          </a:p>
          <a:p>
            <a:endParaRPr lang="en-US" dirty="0" smtClean="0"/>
          </a:p>
          <a:p>
            <a:endParaRPr lang="en-US" dirty="0"/>
          </a:p>
          <a:p>
            <a:endParaRPr lang="en-US" dirty="0" smtClean="0"/>
          </a:p>
          <a:p>
            <a:r>
              <a:rPr lang="en-US" sz="1800" dirty="0">
                <a:latin typeface="Tw Cen MT" panose="020B0602020104020603" pitchFamily="34" charset="0"/>
              </a:rPr>
              <a:t>Left Message - hover over the icon to view the contact outcome. Contact info of the person the message was left to displays. Comments entered will also display.</a:t>
            </a:r>
          </a:p>
          <a:p>
            <a:endParaRPr lang="en-US" sz="1800" dirty="0">
              <a:latin typeface="Tw Cen MT" panose="020B0602020104020603" pitchFamily="34" charset="0"/>
            </a:endParaRPr>
          </a:p>
          <a:p>
            <a:endParaRPr lang="en-US" dirty="0" smtClean="0"/>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143000"/>
            <a:ext cx="3095625" cy="1076325"/>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5585" y="3962400"/>
            <a:ext cx="3200400" cy="1323975"/>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6820012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1"/>
            <a:ext cx="7315200" cy="761999"/>
          </a:xfrm>
        </p:spPr>
        <p:txBody>
          <a:bodyPr>
            <a:normAutofit/>
          </a:bodyPr>
          <a:lstStyle/>
          <a:p>
            <a:r>
              <a:rPr lang="en-US" sz="2400" b="1" dirty="0" smtClean="0">
                <a:latin typeface="Tw Cen MT" panose="020B0602020104020603" pitchFamily="34" charset="0"/>
              </a:rPr>
              <a:t>Nursing Reports</a:t>
            </a:r>
            <a:endParaRPr lang="en-US" sz="2400" b="1" dirty="0">
              <a:latin typeface="Tw Cen MT" panose="020B0602020104020603" pitchFamily="34" charset="0"/>
            </a:endParaRPr>
          </a:p>
        </p:txBody>
      </p:sp>
      <p:sp>
        <p:nvSpPr>
          <p:cNvPr id="3" name="Content Placeholder 2"/>
          <p:cNvSpPr>
            <a:spLocks noGrp="1"/>
          </p:cNvSpPr>
          <p:nvPr>
            <p:ph idx="1"/>
          </p:nvPr>
        </p:nvSpPr>
        <p:spPr>
          <a:xfrm>
            <a:off x="914400" y="1219201"/>
            <a:ext cx="7315200" cy="5090160"/>
          </a:xfrm>
        </p:spPr>
        <p:txBody>
          <a:bodyPr/>
          <a:lstStyle/>
          <a:p>
            <a:r>
              <a:rPr lang="en-US" dirty="0" smtClean="0">
                <a:latin typeface="Tw Cen MT" panose="020B0602020104020603" pitchFamily="34" charset="0"/>
              </a:rPr>
              <a:t>Nursing</a:t>
            </a:r>
            <a:r>
              <a:rPr lang="en-US" dirty="0" smtClean="0"/>
              <a:t> </a:t>
            </a:r>
            <a:r>
              <a:rPr lang="en-US" dirty="0">
                <a:latin typeface="Tw Cen MT" panose="020B0602020104020603" pitchFamily="34" charset="0"/>
              </a:rPr>
              <a:t>department are also required to follow up on all Lab Critical Results</a:t>
            </a:r>
          </a:p>
          <a:p>
            <a:r>
              <a:rPr lang="en-US" dirty="0">
                <a:latin typeface="Tw Cen MT" panose="020B0602020104020603" pitchFamily="34" charset="0"/>
              </a:rPr>
              <a:t>All information entered by LAB in </a:t>
            </a:r>
            <a:r>
              <a:rPr lang="en-US" dirty="0" err="1">
                <a:latin typeface="Tw Cen MT" panose="020B0602020104020603" pitchFamily="34" charset="0"/>
              </a:rPr>
              <a:t>Comm</a:t>
            </a:r>
            <a:r>
              <a:rPr lang="en-US" dirty="0">
                <a:latin typeface="Tw Cen MT" panose="020B0602020104020603" pitchFamily="34" charset="0"/>
              </a:rPr>
              <a:t> log are visible on the reports that Nursing generates for their review:</a:t>
            </a:r>
          </a:p>
          <a:p>
            <a:pPr lvl="1"/>
            <a:r>
              <a:rPr lang="en-US" sz="1400" i="1" dirty="0" smtClean="0">
                <a:latin typeface="Tw Cen MT" panose="020B0602020104020603" pitchFamily="34" charset="0"/>
              </a:rPr>
              <a:t>Contact</a:t>
            </a:r>
            <a:r>
              <a:rPr lang="en-US" sz="1400" i="1" dirty="0" smtClean="0"/>
              <a:t> </a:t>
            </a:r>
            <a:r>
              <a:rPr lang="en-US" sz="1400" i="1" dirty="0" smtClean="0">
                <a:latin typeface="Tw Cen MT" panose="020B0602020104020603" pitchFamily="34" charset="0"/>
              </a:rPr>
              <a:t>Person</a:t>
            </a:r>
          </a:p>
          <a:p>
            <a:pPr lvl="1"/>
            <a:r>
              <a:rPr lang="en-US" sz="1400" i="1" dirty="0" smtClean="0">
                <a:latin typeface="Tw Cen MT" panose="020B0602020104020603" pitchFamily="34" charset="0"/>
              </a:rPr>
              <a:t>Date and Time the call was made</a:t>
            </a:r>
          </a:p>
          <a:p>
            <a:pPr lvl="1"/>
            <a:r>
              <a:rPr lang="en-US" sz="1400" i="1" dirty="0" smtClean="0">
                <a:latin typeface="Tw Cen MT" panose="020B0602020104020603" pitchFamily="34" charset="0"/>
              </a:rPr>
              <a:t>Lab personnel who completed the </a:t>
            </a:r>
            <a:r>
              <a:rPr lang="en-US" sz="1400" i="1" dirty="0" err="1" smtClean="0">
                <a:latin typeface="Tw Cen MT" panose="020B0602020104020603" pitchFamily="34" charset="0"/>
              </a:rPr>
              <a:t>Comm</a:t>
            </a:r>
            <a:r>
              <a:rPr lang="en-US" sz="1400" i="1" dirty="0" smtClean="0">
                <a:latin typeface="Tw Cen MT" panose="020B0602020104020603" pitchFamily="34" charset="0"/>
              </a:rPr>
              <a:t> Log</a:t>
            </a:r>
          </a:p>
          <a:p>
            <a:pPr lvl="1"/>
            <a:r>
              <a:rPr lang="en-US" sz="1400" i="1" dirty="0" smtClean="0">
                <a:latin typeface="Tw Cen MT" panose="020B0602020104020603" pitchFamily="34" charset="0"/>
              </a:rPr>
              <a:t>Topic (Critical, Lab Call, Paged)</a:t>
            </a:r>
          </a:p>
          <a:p>
            <a:pPr lvl="1"/>
            <a:r>
              <a:rPr lang="en-US" sz="1400" i="1" dirty="0" smtClean="0">
                <a:latin typeface="Tw Cen MT" panose="020B0602020104020603" pitchFamily="34" charset="0"/>
              </a:rPr>
              <a:t>Contact Outcome (Communicated, No Answer/Busy, Left Message)</a:t>
            </a:r>
          </a:p>
          <a:p>
            <a:pPr lvl="1"/>
            <a:r>
              <a:rPr lang="en-US" sz="1400" i="1" dirty="0" smtClean="0">
                <a:latin typeface="Tw Cen MT" panose="020B0602020104020603" pitchFamily="34" charset="0"/>
              </a:rPr>
              <a:t>External Comments </a:t>
            </a:r>
          </a:p>
          <a:p>
            <a:pPr lvl="1"/>
            <a:r>
              <a:rPr lang="en-US" sz="1400" i="1" dirty="0" smtClean="0">
                <a:latin typeface="Tw Cen MT" panose="020B0602020104020603" pitchFamily="34" charset="0"/>
              </a:rPr>
              <a:t>If the Hold was cleared, they can also see - Reason for Clearing Hold – and who cleared the Hold</a:t>
            </a:r>
          </a:p>
          <a:p>
            <a:pPr lvl="1"/>
            <a:endParaRPr lang="en-US" sz="1400" i="1" dirty="0" smtClean="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4648200"/>
            <a:ext cx="5638800" cy="1162050"/>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866366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1"/>
            <a:ext cx="7315200" cy="1905000"/>
          </a:xfrm>
        </p:spPr>
        <p:txBody>
          <a:bodyPr>
            <a:normAutofit/>
          </a:bodyPr>
          <a:lstStyle/>
          <a:p>
            <a:r>
              <a:rPr lang="en-US" sz="3600" b="1" dirty="0" err="1">
                <a:latin typeface="Tw Cen MT" panose="020B0602020104020603" pitchFamily="34" charset="0"/>
              </a:rPr>
              <a:t>Comm</a:t>
            </a:r>
            <a:r>
              <a:rPr lang="en-US" sz="3600" b="1" dirty="0">
                <a:latin typeface="Tw Cen MT" panose="020B0602020104020603" pitchFamily="34" charset="0"/>
              </a:rPr>
              <a:t> Log:</a:t>
            </a:r>
            <a:br>
              <a:rPr lang="en-US" sz="3600" b="1" dirty="0">
                <a:latin typeface="Tw Cen MT" panose="020B0602020104020603" pitchFamily="34" charset="0"/>
              </a:rPr>
            </a:br>
            <a:r>
              <a:rPr lang="en-US" sz="3600" b="1" dirty="0">
                <a:latin typeface="Tw Cen MT" panose="020B0602020104020603" pitchFamily="34" charset="0"/>
              </a:rPr>
              <a:t>Smoother Critical Result Communication</a:t>
            </a:r>
          </a:p>
        </p:txBody>
      </p:sp>
      <p:sp>
        <p:nvSpPr>
          <p:cNvPr id="3" name="Content Placeholder 2"/>
          <p:cNvSpPr>
            <a:spLocks noGrp="1"/>
          </p:cNvSpPr>
          <p:nvPr>
            <p:ph idx="1"/>
          </p:nvPr>
        </p:nvSpPr>
        <p:spPr>
          <a:xfrm>
            <a:off x="914400" y="2590801"/>
            <a:ext cx="7315200" cy="2666999"/>
          </a:xfrm>
        </p:spPr>
        <p:txBody>
          <a:bodyPr>
            <a:normAutofit/>
          </a:bodyPr>
          <a:lstStyle/>
          <a:p>
            <a:pPr marL="45720" indent="0">
              <a:buNone/>
            </a:pPr>
            <a:endParaRPr lang="en-US" dirty="0" smtClean="0"/>
          </a:p>
          <a:p>
            <a:r>
              <a:rPr lang="en-US" dirty="0" smtClean="0">
                <a:latin typeface="Tw Cen MT" panose="020B0602020104020603" pitchFamily="34" charset="0"/>
              </a:rPr>
              <a:t>Share </a:t>
            </a:r>
            <a:r>
              <a:rPr lang="en-US" dirty="0">
                <a:latin typeface="Tw Cen MT" panose="020B0602020104020603" pitchFamily="34" charset="0"/>
              </a:rPr>
              <a:t>critical lab results with providers sooner </a:t>
            </a:r>
            <a:r>
              <a:rPr lang="en-US" dirty="0" smtClean="0">
                <a:latin typeface="Tw Cen MT" panose="020B0602020104020603" pitchFamily="34" charset="0"/>
              </a:rPr>
              <a:t>by speeding </a:t>
            </a:r>
            <a:r>
              <a:rPr lang="en-US" dirty="0">
                <a:latin typeface="Tw Cen MT" panose="020B0602020104020603" pitchFamily="34" charset="0"/>
              </a:rPr>
              <a:t>up log entry. Users can open </a:t>
            </a:r>
            <a:r>
              <a:rPr lang="en-US" dirty="0" smtClean="0">
                <a:latin typeface="Tw Cen MT" panose="020B0602020104020603" pitchFamily="34" charset="0"/>
              </a:rPr>
              <a:t>the Communication </a:t>
            </a:r>
            <a:r>
              <a:rPr lang="en-US" dirty="0">
                <a:latin typeface="Tw Cen MT" panose="020B0602020104020603" pitchFamily="34" charset="0"/>
              </a:rPr>
              <a:t>Log activity as a sidebar without </a:t>
            </a:r>
            <a:r>
              <a:rPr lang="en-US" dirty="0" smtClean="0">
                <a:latin typeface="Tw Cen MT" panose="020B0602020104020603" pitchFamily="34" charset="0"/>
              </a:rPr>
              <a:t>leaving their </a:t>
            </a:r>
            <a:r>
              <a:rPr lang="en-US" dirty="0">
                <a:latin typeface="Tw Cen MT" panose="020B0602020104020603" pitchFamily="34" charset="0"/>
              </a:rPr>
              <a:t>current activity, and when they document </a:t>
            </a:r>
            <a:r>
              <a:rPr lang="en-US" dirty="0" smtClean="0">
                <a:latin typeface="Tw Cen MT" panose="020B0602020104020603" pitchFamily="34" charset="0"/>
              </a:rPr>
              <a:t>an outcome</a:t>
            </a:r>
            <a:r>
              <a:rPr lang="en-US" dirty="0">
                <a:latin typeface="Tw Cen MT" panose="020B0602020104020603" pitchFamily="34" charset="0"/>
              </a:rPr>
              <a:t>, a relevant </a:t>
            </a:r>
            <a:r>
              <a:rPr lang="en-US" dirty="0" smtClean="0">
                <a:latin typeface="Tw Cen MT" panose="020B0602020104020603" pitchFamily="34" charset="0"/>
              </a:rPr>
              <a:t>dot phrase (comment) can be added</a:t>
            </a:r>
            <a:r>
              <a:rPr lang="en-US" sz="2200" dirty="0" smtClean="0"/>
              <a:t>.</a:t>
            </a:r>
          </a:p>
          <a:p>
            <a:pPr marL="45720" indent="0">
              <a:buNone/>
            </a:pPr>
            <a:endParaRPr lang="en-US" dirty="0"/>
          </a:p>
        </p:txBody>
      </p:sp>
    </p:spTree>
    <p:extLst>
      <p:ext uri="{BB962C8B-B14F-4D97-AF65-F5344CB8AC3E}">
        <p14:creationId xmlns:p14="http://schemas.microsoft.com/office/powerpoint/2010/main" val="26827849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0" y="838201"/>
            <a:ext cx="7315200" cy="990599"/>
          </a:xfrm>
        </p:spPr>
        <p:txBody>
          <a:bodyPr>
            <a:normAutofit/>
          </a:bodyPr>
          <a:lstStyle/>
          <a:p>
            <a:r>
              <a:rPr lang="en-US" sz="3600" b="1" dirty="0">
                <a:latin typeface="Tw Cen MT" panose="020B0602020104020603" pitchFamily="34" charset="0"/>
              </a:rPr>
              <a:t>A. </a:t>
            </a:r>
            <a:r>
              <a:rPr lang="en-US" sz="3600" b="1" dirty="0" err="1">
                <a:latin typeface="Tw Cen MT" panose="020B0602020104020603" pitchFamily="34" charset="0"/>
              </a:rPr>
              <a:t>Comm</a:t>
            </a:r>
            <a:r>
              <a:rPr lang="en-US" sz="3600" b="1" dirty="0">
                <a:latin typeface="Tw Cen MT" panose="020B0602020104020603" pitchFamily="34" charset="0"/>
              </a:rPr>
              <a:t> Log Activity</a:t>
            </a:r>
          </a:p>
        </p:txBody>
      </p:sp>
      <p:sp>
        <p:nvSpPr>
          <p:cNvPr id="3" name="Content Placeholder 2"/>
          <p:cNvSpPr>
            <a:spLocks noGrp="1"/>
          </p:cNvSpPr>
          <p:nvPr>
            <p:ph idx="1"/>
          </p:nvPr>
        </p:nvSpPr>
        <p:spPr>
          <a:xfrm>
            <a:off x="914400" y="2286001"/>
            <a:ext cx="7315200" cy="3657599"/>
          </a:xfrm>
        </p:spPr>
        <p:txBody>
          <a:bodyPr>
            <a:noAutofit/>
          </a:bodyPr>
          <a:lstStyle/>
          <a:p>
            <a:r>
              <a:rPr lang="en-US" sz="1600" dirty="0" smtClean="0"/>
              <a:t>Communication </a:t>
            </a:r>
            <a:r>
              <a:rPr lang="en-US" sz="1600" dirty="0"/>
              <a:t>Log activity opens as a sidebar to the right of the lab user's current activity when lab users click the </a:t>
            </a:r>
            <a:r>
              <a:rPr lang="en-US" sz="1600" dirty="0" err="1"/>
              <a:t>Comm</a:t>
            </a:r>
            <a:r>
              <a:rPr lang="en-US" sz="1600" dirty="0"/>
              <a:t> Log button in the toolbars for Result Entry, the Follow-up Work List, </a:t>
            </a:r>
            <a:r>
              <a:rPr lang="en-US" sz="1600" dirty="0" smtClean="0"/>
              <a:t>and </a:t>
            </a:r>
            <a:r>
              <a:rPr lang="en-US" sz="1600" dirty="0"/>
              <a:t>the Outstanding List. </a:t>
            </a:r>
            <a:endParaRPr lang="en-US" sz="1600" dirty="0" smtClean="0"/>
          </a:p>
          <a:p>
            <a:endParaRPr lang="en-US" sz="1600" dirty="0" smtClean="0"/>
          </a:p>
          <a:p>
            <a:r>
              <a:rPr lang="en-US" sz="1600" dirty="0" smtClean="0"/>
              <a:t>Lab </a:t>
            </a:r>
            <a:r>
              <a:rPr lang="en-US" sz="1600" dirty="0"/>
              <a:t>users can also open the activity from the Actions button in Requisition Entry, Receiving, </a:t>
            </a:r>
            <a:r>
              <a:rPr lang="en-US" sz="1600" dirty="0" smtClean="0"/>
              <a:t>Case Results and Specimen Inquiry by Patient</a:t>
            </a:r>
          </a:p>
          <a:p>
            <a:endParaRPr lang="en-US" sz="1600" dirty="0" smtClean="0"/>
          </a:p>
          <a:p>
            <a:r>
              <a:rPr lang="en-US" sz="1600" dirty="0" smtClean="0"/>
              <a:t>The recommended workflow is that a lab user entering test results attempts to contact a Provider after a critical result have been entered. During or after this attempt, they open the </a:t>
            </a:r>
            <a:r>
              <a:rPr lang="en-US" sz="1600" dirty="0" err="1" smtClean="0"/>
              <a:t>Comm</a:t>
            </a:r>
            <a:r>
              <a:rPr lang="en-US" sz="1600" dirty="0" smtClean="0"/>
              <a:t> Log from the toolbar and completes the necessary fields.</a:t>
            </a:r>
          </a:p>
          <a:p>
            <a:endParaRPr lang="en-US" sz="1600" dirty="0"/>
          </a:p>
          <a:p>
            <a:endParaRPr lang="en-US" sz="1600" dirty="0" smtClean="0"/>
          </a:p>
          <a:p>
            <a:endParaRPr lang="en-US" sz="1600" dirty="0" smtClean="0"/>
          </a:p>
          <a:p>
            <a:endParaRPr lang="en-US" sz="1600" dirty="0"/>
          </a:p>
        </p:txBody>
      </p:sp>
    </p:spTree>
    <p:extLst>
      <p:ext uri="{BB962C8B-B14F-4D97-AF65-F5344CB8AC3E}">
        <p14:creationId xmlns:p14="http://schemas.microsoft.com/office/powerpoint/2010/main" val="2370883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28600"/>
            <a:ext cx="7315200" cy="6400799"/>
          </a:xfrm>
        </p:spPr>
        <p:txBody>
          <a:bodyPr/>
          <a:lstStyle/>
          <a:p>
            <a:endParaRPr lang="en-US" sz="1800" dirty="0" smtClean="0"/>
          </a:p>
          <a:p>
            <a:pPr marL="45720" indent="0">
              <a:buNone/>
            </a:pPr>
            <a:r>
              <a:rPr lang="en-US" sz="2400" b="1" dirty="0">
                <a:solidFill>
                  <a:schemeClr val="tx2"/>
                </a:solidFill>
                <a:latin typeface="Tw Cen MT" panose="020B0602020104020603" pitchFamily="34" charset="0"/>
                <a:ea typeface="+mj-ea"/>
                <a:cs typeface="+mj-cs"/>
              </a:rPr>
              <a:t>1. Contact</a:t>
            </a:r>
          </a:p>
          <a:p>
            <a:r>
              <a:rPr lang="en-US" sz="1800" dirty="0" smtClean="0">
                <a:latin typeface="Tw Cen MT" panose="020B0602020104020603" pitchFamily="34" charset="0"/>
              </a:rPr>
              <a:t>When </a:t>
            </a:r>
            <a:r>
              <a:rPr lang="en-US" sz="1800" dirty="0">
                <a:latin typeface="Tw Cen MT" panose="020B0602020104020603" pitchFamily="34" charset="0"/>
              </a:rPr>
              <a:t>the activity opens, the </a:t>
            </a:r>
            <a:r>
              <a:rPr lang="en-US" sz="1800" dirty="0" smtClean="0">
                <a:latin typeface="Tw Cen MT" panose="020B0602020104020603" pitchFamily="34" charset="0"/>
              </a:rPr>
              <a:t>“Authorizing” button with the </a:t>
            </a:r>
            <a:r>
              <a:rPr lang="en-US" sz="1800" dirty="0">
                <a:latin typeface="Tw Cen MT" panose="020B0602020104020603" pitchFamily="34" charset="0"/>
              </a:rPr>
              <a:t>name and phone number appear automatically if the communication log is for an outpatient encounter</a:t>
            </a:r>
            <a:r>
              <a:rPr lang="en-US" sz="1800" dirty="0" smtClean="0">
                <a:latin typeface="Tw Cen MT" panose="020B0602020104020603" pitchFamily="34" charset="0"/>
              </a:rPr>
              <a:t>.</a:t>
            </a:r>
            <a:endParaRPr lang="en-US" sz="1800" b="1" dirty="0" smtClean="0">
              <a:latin typeface="Tw Cen MT" panose="020B0602020104020603" pitchFamily="34" charset="0"/>
            </a:endParaRPr>
          </a:p>
          <a:p>
            <a:r>
              <a:rPr lang="en-US" sz="1800" dirty="0">
                <a:latin typeface="Tw Cen MT" panose="020B0602020104020603" pitchFamily="34" charset="0"/>
              </a:rPr>
              <a:t>For inpatient encounters, the </a:t>
            </a:r>
            <a:r>
              <a:rPr lang="en-US" sz="1800" dirty="0" smtClean="0">
                <a:latin typeface="Tw Cen MT" panose="020B0602020104020603" pitchFamily="34" charset="0"/>
              </a:rPr>
              <a:t>“Unit” button </a:t>
            </a:r>
            <a:r>
              <a:rPr lang="en-US" sz="1800" dirty="0">
                <a:latin typeface="Tw Cen MT" panose="020B0602020104020603" pitchFamily="34" charset="0"/>
              </a:rPr>
              <a:t>and unit phone number appear </a:t>
            </a:r>
            <a:r>
              <a:rPr lang="en-US" sz="1800" dirty="0" smtClean="0">
                <a:latin typeface="Tw Cen MT" panose="020B0602020104020603" pitchFamily="34" charset="0"/>
              </a:rPr>
              <a:t>automatically. If the nurse assigned to the patient is Signed In, then the “Nurse” button and the phone number appear automatically.</a:t>
            </a:r>
          </a:p>
          <a:p>
            <a:endParaRPr lang="en-US" sz="1800" dirty="0">
              <a:latin typeface="Tw Cen MT" panose="020B0602020104020603"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819400"/>
            <a:ext cx="2362200" cy="3676506"/>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8853" y="2819400"/>
            <a:ext cx="2232920" cy="3676506"/>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2682507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65356" y="457200"/>
            <a:ext cx="4135244" cy="5791200"/>
          </a:xfrm>
        </p:spPr>
        <p:txBody>
          <a:bodyPr/>
          <a:lstStyle/>
          <a:p>
            <a:endParaRPr lang="en-US" dirty="0"/>
          </a:p>
        </p:txBody>
      </p:sp>
      <p:sp>
        <p:nvSpPr>
          <p:cNvPr id="5" name="Content Placeholder 4"/>
          <p:cNvSpPr>
            <a:spLocks noGrp="1"/>
          </p:cNvSpPr>
          <p:nvPr>
            <p:ph idx="1"/>
          </p:nvPr>
        </p:nvSpPr>
        <p:spPr>
          <a:xfrm>
            <a:off x="4800600" y="457201"/>
            <a:ext cx="3962400" cy="3733799"/>
          </a:xfrm>
        </p:spPr>
        <p:txBody>
          <a:bodyPr>
            <a:normAutofit fontScale="85000" lnSpcReduction="10000"/>
          </a:bodyPr>
          <a:lstStyle/>
          <a:p>
            <a:endParaRPr lang="en-US" sz="1600" dirty="0" smtClean="0"/>
          </a:p>
          <a:p>
            <a:endParaRPr lang="en-US" sz="1600" dirty="0"/>
          </a:p>
          <a:p>
            <a:r>
              <a:rPr lang="en-US" sz="1900" dirty="0" smtClean="0">
                <a:latin typeface="Tw Cen MT" panose="020B0602020104020603" pitchFamily="34" charset="0"/>
              </a:rPr>
              <a:t>When </a:t>
            </a:r>
            <a:r>
              <a:rPr lang="en-US" sz="1900" dirty="0">
                <a:latin typeface="Tw Cen MT" panose="020B0602020104020603" pitchFamily="34" charset="0"/>
              </a:rPr>
              <a:t>lab users need to document a </a:t>
            </a:r>
            <a:r>
              <a:rPr lang="en-US" sz="1900" dirty="0" err="1">
                <a:latin typeface="Tw Cen MT" panose="020B0602020104020603" pitchFamily="34" charset="0"/>
              </a:rPr>
              <a:t>Comm</a:t>
            </a:r>
            <a:r>
              <a:rPr lang="en-US" sz="1900" dirty="0">
                <a:latin typeface="Tw Cen MT" panose="020B0602020104020603" pitchFamily="34" charset="0"/>
              </a:rPr>
              <a:t> Log for a contact not listed in the speed buttons, they can use the </a:t>
            </a:r>
            <a:r>
              <a:rPr lang="en-US" sz="1900" b="1" dirty="0">
                <a:solidFill>
                  <a:schemeClr val="tx2"/>
                </a:solidFill>
                <a:latin typeface="Tw Cen MT" panose="020B0602020104020603" pitchFamily="34" charset="0"/>
              </a:rPr>
              <a:t>“Other” </a:t>
            </a:r>
            <a:r>
              <a:rPr lang="en-US" sz="1900" dirty="0">
                <a:latin typeface="Tw Cen MT" panose="020B0602020104020603" pitchFamily="34" charset="0"/>
              </a:rPr>
              <a:t>button to search the system for the right person</a:t>
            </a:r>
            <a:r>
              <a:rPr lang="en-US" sz="1900" dirty="0" smtClean="0">
                <a:latin typeface="Tw Cen MT" panose="020B0602020104020603" pitchFamily="34" charset="0"/>
              </a:rPr>
              <a:t>.</a:t>
            </a:r>
          </a:p>
          <a:p>
            <a:endParaRPr lang="en-US" sz="1600" dirty="0" smtClean="0"/>
          </a:p>
          <a:p>
            <a:r>
              <a:rPr lang="en-US" sz="1900" dirty="0">
                <a:latin typeface="Tw Cen MT" panose="020B0602020104020603" pitchFamily="34" charset="0"/>
              </a:rPr>
              <a:t>When the Recipient Lookup window opens up, type in the Contact’s last name and select the correct one. </a:t>
            </a:r>
          </a:p>
          <a:p>
            <a:endParaRPr lang="en-US" sz="1600" dirty="0"/>
          </a:p>
          <a:p>
            <a:r>
              <a:rPr lang="en-US" sz="1900" dirty="0">
                <a:latin typeface="Tw Cen MT" panose="020B0602020104020603" pitchFamily="34" charset="0"/>
              </a:rPr>
              <a:t>There may be same first and last name listed, make sure to select the correct one with the license/credential after their name</a:t>
            </a:r>
          </a:p>
          <a:p>
            <a:pPr marL="45720" indent="0">
              <a:buNone/>
            </a:pPr>
            <a:endParaRPr lang="en-US" dirty="0"/>
          </a:p>
          <a:p>
            <a:endParaRPr lang="en-US" dirty="0"/>
          </a:p>
        </p:txBody>
      </p:sp>
      <p:sp>
        <p:nvSpPr>
          <p:cNvPr id="6" name="Text Placeholder 5"/>
          <p:cNvSpPr>
            <a:spLocks noGrp="1"/>
          </p:cNvSpPr>
          <p:nvPr>
            <p:ph type="body" sz="half" idx="2"/>
          </p:nvPr>
        </p:nvSpPr>
        <p:spPr>
          <a:xfrm>
            <a:off x="1081086" y="4343401"/>
            <a:ext cx="3324226" cy="1963082"/>
          </a:xfrm>
        </p:spPr>
        <p:txBody>
          <a:bodyPr/>
          <a:lstStyle/>
          <a:p>
            <a:endParaRPr lang="en-US"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335" y="533400"/>
            <a:ext cx="3476625" cy="3305175"/>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613" y="4343400"/>
            <a:ext cx="7723187" cy="1819275"/>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252594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1"/>
            <a:ext cx="2950936" cy="2438400"/>
          </a:xfrm>
        </p:spPr>
        <p:txBody>
          <a:bodyPr/>
          <a:lstStyle/>
          <a:p>
            <a:endParaRPr lang="en-US" dirty="0"/>
          </a:p>
        </p:txBody>
      </p:sp>
      <p:sp>
        <p:nvSpPr>
          <p:cNvPr id="3" name="Content Placeholder 2"/>
          <p:cNvSpPr>
            <a:spLocks noGrp="1"/>
          </p:cNvSpPr>
          <p:nvPr>
            <p:ph idx="1"/>
          </p:nvPr>
        </p:nvSpPr>
        <p:spPr>
          <a:xfrm>
            <a:off x="4021752" y="381000"/>
            <a:ext cx="4207848" cy="5922323"/>
          </a:xfrm>
        </p:spPr>
        <p:txBody>
          <a:bodyPr/>
          <a:lstStyle/>
          <a:p>
            <a:r>
              <a:rPr lang="en-US" dirty="0"/>
              <a:t> </a:t>
            </a:r>
            <a:r>
              <a:rPr lang="en-US" sz="1600" dirty="0"/>
              <a:t>If the correct person is not listed in the Lookup, users can still enter </a:t>
            </a:r>
            <a:r>
              <a:rPr lang="en-US" sz="1600" dirty="0" smtClean="0"/>
              <a:t>the contact name </a:t>
            </a:r>
            <a:r>
              <a:rPr lang="en-US" sz="1600" dirty="0"/>
              <a:t>as free text by typing over the Contact box. Enter the first and last name and the license/credential (RN, MD</a:t>
            </a:r>
            <a:r>
              <a:rPr lang="en-US" sz="1600" dirty="0" smtClean="0"/>
              <a:t>)</a:t>
            </a:r>
          </a:p>
          <a:p>
            <a:endParaRPr lang="en-US" sz="1600" dirty="0"/>
          </a:p>
          <a:p>
            <a:r>
              <a:rPr lang="en-US" sz="1600" dirty="0"/>
              <a:t>Type over the phone number to enter the correct Contact number if available</a:t>
            </a:r>
          </a:p>
          <a:p>
            <a:endParaRPr lang="en-US" dirty="0"/>
          </a:p>
        </p:txBody>
      </p:sp>
      <p:sp>
        <p:nvSpPr>
          <p:cNvPr id="4" name="Text Placeholder 3"/>
          <p:cNvSpPr>
            <a:spLocks noGrp="1"/>
          </p:cNvSpPr>
          <p:nvPr>
            <p:ph type="body" sz="half" idx="2"/>
          </p:nvPr>
        </p:nvSpPr>
        <p:spPr>
          <a:xfrm>
            <a:off x="762000" y="2971801"/>
            <a:ext cx="3103336" cy="3334682"/>
          </a:xfrm>
        </p:spPr>
        <p:txBody>
          <a:bodyPr/>
          <a:lstStyle/>
          <a:p>
            <a:endParaRPr 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131" y="990600"/>
            <a:ext cx="3209925" cy="2438400"/>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2262" y="3886200"/>
            <a:ext cx="3224793" cy="1602624"/>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332845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1"/>
            <a:ext cx="7315200" cy="1752599"/>
          </a:xfrm>
        </p:spPr>
        <p:txBody>
          <a:bodyPr>
            <a:normAutofit fontScale="90000"/>
          </a:bodyPr>
          <a:lstStyle/>
          <a:p>
            <a:r>
              <a:rPr lang="en-US" sz="2700" b="1" dirty="0">
                <a:latin typeface="Tw Cen MT" panose="020B0602020104020603" pitchFamily="34" charset="0"/>
              </a:rPr>
              <a:t>2. Topic</a:t>
            </a:r>
            <a:r>
              <a:rPr lang="en-US" sz="4800" b="1" dirty="0"/>
              <a:t/>
            </a:r>
            <a:br>
              <a:rPr lang="en-US" sz="4800" b="1" dirty="0"/>
            </a:br>
            <a:r>
              <a:rPr lang="en-US" sz="2200" b="1" dirty="0"/>
              <a:t/>
            </a:r>
            <a:br>
              <a:rPr lang="en-US" sz="2200" b="1" dirty="0"/>
            </a:br>
            <a:r>
              <a:rPr lang="en-US" sz="2000" dirty="0">
                <a:solidFill>
                  <a:schemeClr val="tx1"/>
                </a:solidFill>
              </a:rPr>
              <a:t>The default topic is “</a:t>
            </a:r>
            <a:r>
              <a:rPr lang="en-US" sz="2000" b="1" dirty="0"/>
              <a:t>Critical Result</a:t>
            </a:r>
            <a:r>
              <a:rPr lang="en-US" sz="2000" dirty="0">
                <a:solidFill>
                  <a:schemeClr val="tx1"/>
                </a:solidFill>
              </a:rPr>
              <a:t>”, but there are other options for this. Click the magnifying glass to open your </a:t>
            </a:r>
            <a:r>
              <a:rPr lang="en-US" sz="2000" dirty="0" smtClean="0">
                <a:solidFill>
                  <a:schemeClr val="tx1"/>
                </a:solidFill>
              </a:rPr>
              <a:t>selection (Lab Call Results, Missing Items and other).</a:t>
            </a:r>
            <a:br>
              <a:rPr lang="en-US" sz="2000" dirty="0" smtClean="0">
                <a:solidFill>
                  <a:schemeClr val="tx1"/>
                </a:solidFill>
              </a:rPr>
            </a:br>
            <a:endParaRPr lang="en-US" sz="2000"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343254" y="2770188"/>
            <a:ext cx="2457492" cy="3538537"/>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8274296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1"/>
            <a:ext cx="7315200" cy="533399"/>
          </a:xfrm>
        </p:spPr>
        <p:txBody>
          <a:bodyPr>
            <a:normAutofit/>
          </a:bodyPr>
          <a:lstStyle/>
          <a:p>
            <a:r>
              <a:rPr lang="en-US" sz="2000" b="1" dirty="0" smtClean="0">
                <a:latin typeface="Tw Cen MT" panose="020B0602020104020603" pitchFamily="34" charset="0"/>
              </a:rPr>
              <a:t>3. Contact Outcome (Speed Buttons)</a:t>
            </a:r>
            <a:endParaRPr lang="en-US" sz="2000" b="1" dirty="0">
              <a:latin typeface="Tw Cen MT" panose="020B0602020104020603" pitchFamily="34" charset="0"/>
            </a:endParaRPr>
          </a:p>
        </p:txBody>
      </p:sp>
      <p:sp>
        <p:nvSpPr>
          <p:cNvPr id="3" name="Content Placeholder 2"/>
          <p:cNvSpPr>
            <a:spLocks noGrp="1"/>
          </p:cNvSpPr>
          <p:nvPr>
            <p:ph idx="1"/>
          </p:nvPr>
        </p:nvSpPr>
        <p:spPr>
          <a:xfrm>
            <a:off x="914400" y="990600"/>
            <a:ext cx="7315200" cy="5472415"/>
          </a:xfrm>
        </p:spPr>
        <p:txBody>
          <a:bodyPr/>
          <a:lstStyle/>
          <a:p>
            <a:r>
              <a:rPr lang="en-US" sz="1800" b="1" dirty="0" smtClean="0">
                <a:solidFill>
                  <a:schemeClr val="tx2"/>
                </a:solidFill>
                <a:latin typeface="Tw Cen MT" panose="020B0602020104020603" pitchFamily="34" charset="0"/>
              </a:rPr>
              <a:t>Communicated</a:t>
            </a:r>
            <a:r>
              <a:rPr lang="en-US" dirty="0" smtClean="0">
                <a:solidFill>
                  <a:schemeClr val="tx2"/>
                </a:solidFill>
                <a:latin typeface="Tw Cen MT" panose="020B0602020104020603" pitchFamily="34" charset="0"/>
              </a:rPr>
              <a:t> </a:t>
            </a:r>
            <a:r>
              <a:rPr lang="en-US" dirty="0" smtClean="0">
                <a:latin typeface="Tw Cen MT" panose="020B0602020104020603" pitchFamily="34" charset="0"/>
              </a:rPr>
              <a:t>– </a:t>
            </a:r>
            <a:r>
              <a:rPr lang="en-US" sz="1800" dirty="0" smtClean="0">
                <a:latin typeface="Tw Cen MT" panose="020B0602020104020603" pitchFamily="34" charset="0"/>
              </a:rPr>
              <a:t>default button, select this when a lab user successfully reached the Provider</a:t>
            </a:r>
          </a:p>
          <a:p>
            <a:r>
              <a:rPr lang="en-US" sz="1800" b="1" dirty="0">
                <a:solidFill>
                  <a:schemeClr val="tx2"/>
                </a:solidFill>
                <a:latin typeface="Tw Cen MT" panose="020B0602020104020603" pitchFamily="34" charset="0"/>
              </a:rPr>
              <a:t>No Answer/Busy </a:t>
            </a:r>
            <a:r>
              <a:rPr lang="en-US" sz="1800" dirty="0">
                <a:latin typeface="Tw Cen MT" panose="020B0602020104020603" pitchFamily="34" charset="0"/>
              </a:rPr>
              <a:t>– suggested for Outpatient results during or after office hours. Not recommended for Inpatient results that need to be communicated immediately. Follow up is required. Unit location should be selected as contact for this outcome if there was no one notified. Comments can be added for additional documentation.</a:t>
            </a:r>
          </a:p>
          <a:p>
            <a:r>
              <a:rPr lang="en-US" sz="1800" b="1" dirty="0">
                <a:solidFill>
                  <a:schemeClr val="tx2"/>
                </a:solidFill>
                <a:latin typeface="Tw Cen MT" panose="020B0602020104020603" pitchFamily="34" charset="0"/>
              </a:rPr>
              <a:t>Left Message </a:t>
            </a:r>
            <a:r>
              <a:rPr lang="en-US" sz="1800" dirty="0">
                <a:latin typeface="Tw Cen MT" panose="020B0602020104020603" pitchFamily="34" charset="0"/>
              </a:rPr>
              <a:t>– suggested for Outpatient results during or after office hours or when a page is sent out. Comments are suggested for additional documentation. Not recommended for Inpatient results that need to be communicated immediately. Follow up is required.</a:t>
            </a:r>
          </a:p>
          <a:p>
            <a:endParaRPr lang="en-US" sz="1800" dirty="0" smtClean="0"/>
          </a:p>
          <a:p>
            <a:endParaRPr lang="en-US" sz="1800" dirty="0" smtClean="0"/>
          </a:p>
          <a:p>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4267200"/>
            <a:ext cx="3371850" cy="21958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5701345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1"/>
            <a:ext cx="7315200" cy="533399"/>
          </a:xfrm>
        </p:spPr>
        <p:txBody>
          <a:bodyPr>
            <a:normAutofit fontScale="90000"/>
          </a:bodyPr>
          <a:lstStyle/>
          <a:p>
            <a:r>
              <a:rPr lang="en-US" sz="2200" b="1" dirty="0" smtClean="0">
                <a:latin typeface="Tw Cen MT" panose="020B0602020104020603" pitchFamily="34" charset="0"/>
              </a:rPr>
              <a:t>4</a:t>
            </a:r>
            <a:r>
              <a:rPr lang="en-US" b="1" dirty="0" smtClean="0">
                <a:latin typeface="Tw Cen MT" panose="020B0602020104020603" pitchFamily="34" charset="0"/>
              </a:rPr>
              <a:t>. </a:t>
            </a:r>
            <a:r>
              <a:rPr lang="en-US" sz="2200" b="1" dirty="0" smtClean="0">
                <a:latin typeface="Tw Cen MT" panose="020B0602020104020603" pitchFamily="34" charset="0"/>
              </a:rPr>
              <a:t>Comments</a:t>
            </a:r>
            <a:endParaRPr lang="en-US" sz="2200" b="1" dirty="0">
              <a:latin typeface="Tw Cen MT" panose="020B0602020104020603" pitchFamily="34" charset="0"/>
            </a:endParaRPr>
          </a:p>
        </p:txBody>
      </p:sp>
      <p:sp>
        <p:nvSpPr>
          <p:cNvPr id="3" name="Content Placeholder 2"/>
          <p:cNvSpPr>
            <a:spLocks noGrp="1"/>
          </p:cNvSpPr>
          <p:nvPr>
            <p:ph idx="1"/>
          </p:nvPr>
        </p:nvSpPr>
        <p:spPr>
          <a:xfrm>
            <a:off x="914400" y="762000"/>
            <a:ext cx="7315200" cy="5547361"/>
          </a:xfrm>
        </p:spPr>
        <p:txBody>
          <a:bodyPr>
            <a:normAutofit/>
          </a:bodyPr>
          <a:lstStyle/>
          <a:p>
            <a:pPr lvl="1"/>
            <a:r>
              <a:rPr lang="en-US" dirty="0">
                <a:latin typeface="Tw Cen MT" panose="020B0602020104020603" pitchFamily="34" charset="0"/>
              </a:rPr>
              <a:t>Comments entered </a:t>
            </a:r>
            <a:r>
              <a:rPr lang="en-US" dirty="0" smtClean="0">
                <a:latin typeface="Tw Cen MT" panose="020B0602020104020603" pitchFamily="34" charset="0"/>
              </a:rPr>
              <a:t>in the white box </a:t>
            </a:r>
            <a:r>
              <a:rPr lang="en-US" dirty="0">
                <a:latin typeface="Tw Cen MT" panose="020B0602020104020603" pitchFamily="34" charset="0"/>
              </a:rPr>
              <a:t>are seen by staff outside of the lab and </a:t>
            </a:r>
            <a:r>
              <a:rPr lang="en-US" dirty="0" smtClean="0">
                <a:latin typeface="Tw Cen MT" panose="020B0602020104020603" pitchFamily="34" charset="0"/>
              </a:rPr>
              <a:t>is included </a:t>
            </a:r>
            <a:r>
              <a:rPr lang="en-US" dirty="0">
                <a:latin typeface="Tw Cen MT" panose="020B0602020104020603" pitchFamily="34" charset="0"/>
              </a:rPr>
              <a:t>in the </a:t>
            </a:r>
            <a:r>
              <a:rPr lang="en-US" dirty="0" smtClean="0">
                <a:latin typeface="Tw Cen MT" panose="020B0602020104020603" pitchFamily="34" charset="0"/>
              </a:rPr>
              <a:t>report.</a:t>
            </a:r>
            <a:r>
              <a:rPr lang="en-US" dirty="0">
                <a:latin typeface="Tw Cen MT" panose="020B0602020104020603" pitchFamily="34" charset="0"/>
              </a:rPr>
              <a:t> Enter the </a:t>
            </a:r>
            <a:r>
              <a:rPr lang="en-US" dirty="0" err="1" smtClean="0">
                <a:latin typeface="Tw Cen MT" panose="020B0602020104020603" pitchFamily="34" charset="0"/>
              </a:rPr>
              <a:t>smartphrase</a:t>
            </a:r>
            <a:r>
              <a:rPr lang="en-US" dirty="0" smtClean="0">
                <a:latin typeface="Tw Cen MT" panose="020B0602020104020603" pitchFamily="34" charset="0"/>
              </a:rPr>
              <a:t> here.</a:t>
            </a:r>
            <a:endParaRPr lang="en-US" dirty="0">
              <a:latin typeface="Tw Cen MT" panose="020B0602020104020603" pitchFamily="34" charset="0"/>
            </a:endParaRPr>
          </a:p>
          <a:p>
            <a:pPr lvl="1"/>
            <a:r>
              <a:rPr lang="en-US" b="1" dirty="0" smtClean="0">
                <a:solidFill>
                  <a:schemeClr val="tx2"/>
                </a:solidFill>
                <a:latin typeface="Tw Cen MT" panose="020B0602020104020603" pitchFamily="34" charset="0"/>
              </a:rPr>
              <a:t>.</a:t>
            </a:r>
            <a:r>
              <a:rPr lang="en-US" b="1" dirty="0" err="1">
                <a:solidFill>
                  <a:schemeClr val="tx2"/>
                </a:solidFill>
                <a:latin typeface="Tw Cen MT" panose="020B0602020104020603" pitchFamily="34" charset="0"/>
              </a:rPr>
              <a:t>ccall</a:t>
            </a:r>
            <a:r>
              <a:rPr lang="en-US" b="1" dirty="0">
                <a:solidFill>
                  <a:schemeClr val="tx2"/>
                </a:solidFill>
                <a:latin typeface="Tw Cen MT" panose="020B0602020104020603" pitchFamily="34" charset="0"/>
              </a:rPr>
              <a:t> </a:t>
            </a:r>
            <a:r>
              <a:rPr lang="en-US" dirty="0" smtClean="0"/>
              <a:t>- </a:t>
            </a:r>
            <a:r>
              <a:rPr lang="en-US" dirty="0">
                <a:latin typeface="Tw Cen MT" panose="020B0602020104020603" pitchFamily="34" charset="0"/>
              </a:rPr>
              <a:t>Critical result(s) available 12/20/2018 3:14 PM. Called to and read back by contact at 12/20/2018 3:14 PM. Verbal value confirmed.</a:t>
            </a:r>
          </a:p>
          <a:p>
            <a:pPr lvl="1"/>
            <a:r>
              <a:rPr lang="en-US" b="1" dirty="0">
                <a:solidFill>
                  <a:schemeClr val="tx2"/>
                </a:solidFill>
                <a:latin typeface="Tw Cen MT" panose="020B0602020104020603" pitchFamily="34" charset="0"/>
              </a:rPr>
              <a:t>.</a:t>
            </a:r>
            <a:r>
              <a:rPr lang="en-US" b="1" dirty="0" err="1">
                <a:solidFill>
                  <a:schemeClr val="tx2"/>
                </a:solidFill>
                <a:latin typeface="Tw Cen MT" panose="020B0602020104020603" pitchFamily="34" charset="0"/>
              </a:rPr>
              <a:t>mcall</a:t>
            </a:r>
            <a:r>
              <a:rPr lang="en-US" b="1" dirty="0">
                <a:solidFill>
                  <a:schemeClr val="tx2"/>
                </a:solidFill>
                <a:latin typeface="Tw Cen MT" panose="020B0602020104020603" pitchFamily="34" charset="0"/>
              </a:rPr>
              <a:t> </a:t>
            </a:r>
            <a:r>
              <a:rPr lang="en-US" dirty="0" smtClean="0"/>
              <a:t>- </a:t>
            </a:r>
            <a:r>
              <a:rPr lang="en-US" dirty="0">
                <a:latin typeface="Tw Cen MT" panose="020B0602020104020603" pitchFamily="34" charset="0"/>
              </a:rPr>
              <a:t>Result(s) called to and repeated by contact 12/20/2018 at 3:16 PM.</a:t>
            </a:r>
          </a:p>
          <a:p>
            <a:pPr lvl="1"/>
            <a:r>
              <a:rPr lang="en-US" dirty="0">
                <a:latin typeface="Tw Cen MT" panose="020B0602020104020603" pitchFamily="34" charset="0"/>
              </a:rPr>
              <a:t>Lab Notes – enter internal lab comments here. Comments entered here are not seen outside of the lab.</a:t>
            </a:r>
          </a:p>
          <a:p>
            <a:pPr lvl="1"/>
            <a:endParaRPr lang="en-US" dirty="0">
              <a:latin typeface="Tw Cen MT" panose="020B0602020104020603" pitchFamily="34" charset="0"/>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3276600"/>
            <a:ext cx="3200400" cy="2900947"/>
          </a:xfrm>
          <a:prstGeom prst="rect">
            <a:avLst/>
          </a:prstGeom>
          <a:ln w="38100" cap="sq">
            <a:solidFill>
              <a:schemeClr val="tx2"/>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9020522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Override1.xml><?xml version="1.0" encoding="utf-8"?>
<a:themeOverride xmlns:a="http://schemas.openxmlformats.org/drawingml/2006/main">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themeOverride>
</file>

<file path=docProps/app.xml><?xml version="1.0" encoding="utf-8"?>
<Properties xmlns="http://schemas.openxmlformats.org/officeDocument/2006/extended-properties" xmlns:vt="http://schemas.openxmlformats.org/officeDocument/2006/docPropsVTypes">
  <Template/>
  <TotalTime>2501</TotalTime>
  <Words>916</Words>
  <Application>Microsoft Office PowerPoint</Application>
  <PresentationFormat>On-screen Show (4:3)</PresentationFormat>
  <Paragraphs>92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Perspective</vt:lpstr>
      <vt:lpstr>COMMUNICATION LOG</vt:lpstr>
      <vt:lpstr>Comm Log: Smoother Critical Result Communication</vt:lpstr>
      <vt:lpstr>A. Comm Log Activity</vt:lpstr>
      <vt:lpstr>PowerPoint Presentation</vt:lpstr>
      <vt:lpstr>PowerPoint Presentation</vt:lpstr>
      <vt:lpstr>PowerPoint Presentation</vt:lpstr>
      <vt:lpstr>2. Topic  The default topic is “Critical Result”, but there are other options for this. Click the magnifying glass to open your selection (Lab Call Results, Missing Items and other). </vt:lpstr>
      <vt:lpstr>3. Contact Outcome (Speed Buttons)</vt:lpstr>
      <vt:lpstr>4. Comments</vt:lpstr>
      <vt:lpstr>C. Smartphrases</vt:lpstr>
      <vt:lpstr>PowerPoint Presentation</vt:lpstr>
      <vt:lpstr>B. Hard Hold </vt:lpstr>
      <vt:lpstr>PowerPoint Presentation</vt:lpstr>
      <vt:lpstr> </vt:lpstr>
      <vt:lpstr>PowerPoint Presentation</vt:lpstr>
      <vt:lpstr>D. Reports</vt:lpstr>
      <vt:lpstr>PowerPoint Presentation</vt:lpstr>
      <vt:lpstr>Nursing Reports</vt:lpstr>
    </vt:vector>
  </TitlesOfParts>
  <Company>Rady Children's Hospital San Diego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Capuno, Jobel</dc:creator>
  <cp:lastModifiedBy>Capuno, Jobel</cp:lastModifiedBy>
  <cp:revision>68</cp:revision>
  <cp:lastPrinted>2016-09-22T23:26:29Z</cp:lastPrinted>
  <dcterms:created xsi:type="dcterms:W3CDTF">2016-09-22T21:25:15Z</dcterms:created>
  <dcterms:modified xsi:type="dcterms:W3CDTF">2019-03-22T21:39:03Z</dcterms:modified>
</cp:coreProperties>
</file>