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63" r:id="rId8"/>
    <p:sldId id="265" r:id="rId9"/>
    <p:sldId id="269" r:id="rId10"/>
    <p:sldId id="270" r:id="rId11"/>
    <p:sldId id="264" r:id="rId12"/>
    <p:sldId id="266" r:id="rId13"/>
    <p:sldId id="267" r:id="rId14"/>
    <p:sldId id="27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11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08022EE-4BA1-41AA-9E3E-22E05D551E33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4AF58A3-D2DA-4518-B0C8-D15AFF386A7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2646285"/>
          </a:xfrm>
        </p:spPr>
        <p:txBody>
          <a:bodyPr/>
          <a:lstStyle/>
          <a:p>
            <a:r>
              <a:rPr lang="en-US" dirty="0" smtClean="0"/>
              <a:t>COMMUNICATION LOG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9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0"/>
            <a:ext cx="7315200" cy="6095999"/>
          </a:xfrm>
        </p:spPr>
        <p:txBody>
          <a:bodyPr/>
          <a:lstStyle/>
          <a:p>
            <a:r>
              <a:rPr lang="en-US" dirty="0"/>
              <a:t>Clear Specimen Holds box with display. Click the magnifying glass to view all selections and select the appropriate reason.</a:t>
            </a:r>
          </a:p>
          <a:p>
            <a:pPr lvl="1"/>
            <a:r>
              <a:rPr lang="en-US" sz="1400" i="1" dirty="0"/>
              <a:t>Consistent with Previous Results ( Creatinine, Sodium etc. )</a:t>
            </a:r>
          </a:p>
          <a:p>
            <a:pPr lvl="1"/>
            <a:r>
              <a:rPr lang="en-US" sz="1400" i="1" dirty="0"/>
              <a:t>Patient on Anti-Coagulant Therapy</a:t>
            </a:r>
            <a:endParaRPr lang="en-US" sz="1400" dirty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44" y="1828800"/>
            <a:ext cx="5448300" cy="477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934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9905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C. </a:t>
            </a:r>
            <a:r>
              <a:rPr lang="en-US" sz="3600" b="1" dirty="0" err="1" smtClean="0"/>
              <a:t>Smartphrases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1"/>
            <a:ext cx="7315200" cy="4785360"/>
          </a:xfrm>
        </p:spPr>
        <p:txBody>
          <a:bodyPr/>
          <a:lstStyle/>
          <a:p>
            <a:r>
              <a:rPr lang="en-US" dirty="0" err="1" smtClean="0"/>
              <a:t>Smartphrases</a:t>
            </a:r>
            <a:r>
              <a:rPr lang="en-US" dirty="0" smtClean="0"/>
              <a:t> (dot phrases) can be used in the comment box depending on the Topic selected.</a:t>
            </a:r>
          </a:p>
          <a:p>
            <a:r>
              <a:rPr lang="en-US" dirty="0" smtClean="0"/>
              <a:t>If Critical Result topic is selected,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</a:rPr>
              <a:t>ccall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can be used.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95600"/>
            <a:ext cx="2318019" cy="3224213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8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7315200" cy="5775960"/>
          </a:xfrm>
        </p:spPr>
        <p:txBody>
          <a:bodyPr/>
          <a:lstStyle/>
          <a:p>
            <a:pPr marL="228600" lvl="1"/>
            <a:r>
              <a:rPr lang="en-US" sz="2000" dirty="0"/>
              <a:t>For courtesy calls or results that are not </a:t>
            </a:r>
            <a:r>
              <a:rPr lang="en-US" sz="2000" dirty="0" smtClean="0"/>
              <a:t>panic or critical </a:t>
            </a:r>
            <a:r>
              <a:rPr lang="en-US" sz="2000" dirty="0"/>
              <a:t>but need to be communicated to Providers, select the “Lab Call Results” button. </a:t>
            </a:r>
            <a:r>
              <a:rPr lang="en-US" sz="2000" dirty="0" err="1"/>
              <a:t>Smartphrase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00"/>
                </a:solidFill>
              </a:rPr>
              <a:t>.called </a:t>
            </a:r>
            <a:r>
              <a:rPr lang="en-US" sz="2000" dirty="0"/>
              <a:t>can be added as a comment</a:t>
            </a:r>
            <a:r>
              <a:rPr lang="en-US" sz="2000" dirty="0" smtClean="0"/>
              <a:t>.</a:t>
            </a:r>
          </a:p>
          <a:p>
            <a:r>
              <a:rPr lang="en-US" dirty="0" err="1"/>
              <a:t>Comm</a:t>
            </a:r>
            <a:r>
              <a:rPr lang="en-US" dirty="0"/>
              <a:t> log can also be used to document messages sent to Providers by selecting the “Left Message” button. </a:t>
            </a:r>
            <a:r>
              <a:rPr lang="en-US" dirty="0" err="1"/>
              <a:t>Smartphrase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.paged </a:t>
            </a:r>
            <a:r>
              <a:rPr lang="en-US" dirty="0"/>
              <a:t>can be used to add a comment to the log.</a:t>
            </a:r>
          </a:p>
          <a:p>
            <a:pPr marL="320040" lvl="1" indent="0">
              <a:buNone/>
            </a:pPr>
            <a:r>
              <a:rPr lang="en-US" dirty="0"/>
              <a:t>	</a:t>
            </a:r>
          </a:p>
          <a:p>
            <a:pPr marL="228600" lvl="1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135193"/>
            <a:ext cx="2302727" cy="3222513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124199"/>
            <a:ext cx="2320104" cy="3224213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19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7619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D. Reports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7391400" cy="5505450"/>
          </a:xfrm>
        </p:spPr>
        <p:txBody>
          <a:bodyPr/>
          <a:lstStyle/>
          <a:p>
            <a:r>
              <a:rPr lang="en-US" dirty="0" smtClean="0"/>
              <a:t>Communication details are available in several reports and can be seen in Chart Review, Result Report and Follow-Up Work list activity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129883"/>
            <a:ext cx="3731972" cy="4514850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7315200" cy="914399"/>
          </a:xfrm>
        </p:spPr>
        <p:txBody>
          <a:bodyPr/>
          <a:lstStyle/>
          <a:p>
            <a:r>
              <a:rPr lang="en-US" dirty="0" smtClean="0"/>
              <a:t>Nursing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1"/>
            <a:ext cx="7315200" cy="5090160"/>
          </a:xfrm>
        </p:spPr>
        <p:txBody>
          <a:bodyPr/>
          <a:lstStyle/>
          <a:p>
            <a:r>
              <a:rPr lang="en-US" dirty="0" smtClean="0"/>
              <a:t>Nursing department are also required to follow up on all Lab Critical Results</a:t>
            </a:r>
          </a:p>
          <a:p>
            <a:r>
              <a:rPr lang="en-US" dirty="0" smtClean="0"/>
              <a:t>All information Lab entered in the </a:t>
            </a:r>
            <a:r>
              <a:rPr lang="en-US" dirty="0" err="1" smtClean="0"/>
              <a:t>Comm</a:t>
            </a:r>
            <a:r>
              <a:rPr lang="en-US" dirty="0" smtClean="0"/>
              <a:t> log are visible in the reports that Nursing generates for their to review:</a:t>
            </a:r>
          </a:p>
          <a:p>
            <a:pPr lvl="1"/>
            <a:r>
              <a:rPr lang="en-US" sz="1400" i="1" dirty="0" smtClean="0"/>
              <a:t>Contact </a:t>
            </a:r>
            <a:r>
              <a:rPr lang="en-US" sz="1400" i="1" dirty="0" err="1" smtClean="0"/>
              <a:t>Peson</a:t>
            </a:r>
            <a:endParaRPr lang="en-US" sz="1400" i="1" dirty="0" smtClean="0"/>
          </a:p>
          <a:p>
            <a:pPr lvl="1"/>
            <a:r>
              <a:rPr lang="en-US" sz="1400" i="1" dirty="0" smtClean="0"/>
              <a:t>Date and Time the call was made</a:t>
            </a:r>
          </a:p>
          <a:p>
            <a:pPr lvl="1"/>
            <a:r>
              <a:rPr lang="en-US" sz="1400" i="1" dirty="0" smtClean="0"/>
              <a:t>Lab personnel who completed the </a:t>
            </a:r>
            <a:r>
              <a:rPr lang="en-US" sz="1400" i="1" dirty="0" err="1" smtClean="0"/>
              <a:t>Comm</a:t>
            </a:r>
            <a:r>
              <a:rPr lang="en-US" sz="1400" i="1" dirty="0" smtClean="0"/>
              <a:t> Log</a:t>
            </a:r>
          </a:p>
          <a:p>
            <a:pPr lvl="1"/>
            <a:r>
              <a:rPr lang="en-US" sz="1400" i="1" dirty="0" smtClean="0"/>
              <a:t>Topic (Critical, Lab Call, Paged)</a:t>
            </a:r>
          </a:p>
          <a:p>
            <a:pPr lvl="1"/>
            <a:r>
              <a:rPr lang="en-US" sz="1400" i="1" dirty="0" smtClean="0"/>
              <a:t>Comments </a:t>
            </a:r>
          </a:p>
          <a:p>
            <a:pPr lvl="1"/>
            <a:r>
              <a:rPr lang="en-US" sz="1400" i="1" dirty="0" smtClean="0"/>
              <a:t>If the Hold was cleared, they can also see - Reason for Clearing Hold – and who cleared the Hold</a:t>
            </a:r>
          </a:p>
          <a:p>
            <a:pPr lvl="1"/>
            <a:endParaRPr lang="en-US" sz="1400" i="1" dirty="0" smtClean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343400"/>
            <a:ext cx="5638800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36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7315200" cy="1905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Comm</a:t>
            </a:r>
            <a:r>
              <a:rPr lang="en-US" b="1" dirty="0" smtClean="0"/>
              <a:t> Log:</a:t>
            </a:r>
            <a:br>
              <a:rPr lang="en-US" b="1" dirty="0" smtClean="0"/>
            </a:br>
            <a:r>
              <a:rPr lang="en-US" b="1" dirty="0" smtClean="0"/>
              <a:t>Smoother </a:t>
            </a:r>
            <a:r>
              <a:rPr lang="en-US" b="1" dirty="0"/>
              <a:t>Critical Result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90801"/>
            <a:ext cx="7315200" cy="266699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sz="2200" dirty="0" smtClean="0"/>
              <a:t>Share </a:t>
            </a:r>
            <a:r>
              <a:rPr lang="en-US" sz="2200" dirty="0"/>
              <a:t>critical lab results with providers sooner </a:t>
            </a:r>
            <a:r>
              <a:rPr lang="en-US" sz="2200" dirty="0" smtClean="0"/>
              <a:t>by speeding </a:t>
            </a:r>
            <a:r>
              <a:rPr lang="en-US" sz="2200" dirty="0"/>
              <a:t>up log entry. Users can open </a:t>
            </a:r>
            <a:r>
              <a:rPr lang="en-US" sz="2200" dirty="0" smtClean="0"/>
              <a:t>the Communication </a:t>
            </a:r>
            <a:r>
              <a:rPr lang="en-US" sz="2200" dirty="0"/>
              <a:t>Log activity as a sidebar without </a:t>
            </a:r>
            <a:r>
              <a:rPr lang="en-US" sz="2200" dirty="0" smtClean="0"/>
              <a:t>leaving their </a:t>
            </a:r>
            <a:r>
              <a:rPr lang="en-US" sz="2200" dirty="0"/>
              <a:t>current activity, and when they document </a:t>
            </a:r>
            <a:r>
              <a:rPr lang="en-US" sz="2200" dirty="0" smtClean="0"/>
              <a:t>an outcome</a:t>
            </a:r>
            <a:r>
              <a:rPr lang="en-US" sz="2200" dirty="0"/>
              <a:t>, a relevant </a:t>
            </a:r>
            <a:r>
              <a:rPr lang="en-US" sz="2200" dirty="0" smtClean="0"/>
              <a:t>dot phrase (comment) can be added.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8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838201"/>
            <a:ext cx="7315200" cy="9905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A. </a:t>
            </a:r>
            <a:r>
              <a:rPr lang="en-US" sz="3600" b="1" dirty="0" err="1" smtClean="0"/>
              <a:t>Comm</a:t>
            </a:r>
            <a:r>
              <a:rPr lang="en-US" sz="3600" b="1" dirty="0" smtClean="0"/>
              <a:t> Log Activity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315200" cy="4023360"/>
          </a:xfrm>
        </p:spPr>
        <p:txBody>
          <a:bodyPr>
            <a:noAutofit/>
          </a:bodyPr>
          <a:lstStyle/>
          <a:p>
            <a:r>
              <a:rPr lang="en-US" dirty="0"/>
              <a:t>Lab users </a:t>
            </a:r>
            <a:r>
              <a:rPr lang="en-US" dirty="0" smtClean="0"/>
              <a:t>do not have </a:t>
            </a:r>
            <a:r>
              <a:rPr lang="en-US" dirty="0"/>
              <a:t>to leave their current activity to create log entries for critical result calls, saving time and allowing lab users to refer to information in another activity when creating entries</a:t>
            </a:r>
          </a:p>
          <a:p>
            <a:r>
              <a:rPr lang="en-US" dirty="0" smtClean="0"/>
              <a:t>Communication </a:t>
            </a:r>
            <a:r>
              <a:rPr lang="en-US" dirty="0"/>
              <a:t>Log activity opens as a sidebar to the right of the lab user's current activity when lab users click the </a:t>
            </a:r>
            <a:r>
              <a:rPr lang="en-US" dirty="0" err="1"/>
              <a:t>Comm</a:t>
            </a:r>
            <a:r>
              <a:rPr lang="en-US" dirty="0"/>
              <a:t> Log button in the toolbars for Result Entry, the Follow-up Work List, and the Outstanding List. </a:t>
            </a:r>
            <a:endParaRPr lang="en-US" dirty="0" smtClean="0"/>
          </a:p>
          <a:p>
            <a:r>
              <a:rPr lang="en-US" dirty="0" smtClean="0"/>
              <a:t>Lab </a:t>
            </a:r>
            <a:r>
              <a:rPr lang="en-US" dirty="0"/>
              <a:t>users can also open the activity from the Actions button in Requisition Entry, Receiving, and Case Results.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88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7315200" cy="5775960"/>
          </a:xfrm>
        </p:spPr>
        <p:txBody>
          <a:bodyPr/>
          <a:lstStyle/>
          <a:p>
            <a:r>
              <a:rPr lang="en-US" dirty="0"/>
              <a:t>When the activity opens, the </a:t>
            </a:r>
            <a:r>
              <a:rPr lang="en-US" dirty="0" smtClean="0"/>
              <a:t>“Authorizing” button with the </a:t>
            </a:r>
            <a:r>
              <a:rPr lang="en-US" dirty="0"/>
              <a:t>name and phone number appear automatically if the communication log is for an outpatient encounter</a:t>
            </a:r>
            <a:r>
              <a:rPr lang="en-US" dirty="0" smtClean="0"/>
              <a:t>.</a:t>
            </a:r>
            <a:endParaRPr lang="en-US" b="1" dirty="0" smtClean="0"/>
          </a:p>
          <a:p>
            <a:r>
              <a:rPr lang="en-US" dirty="0"/>
              <a:t>For inpatient encounters, the </a:t>
            </a:r>
            <a:r>
              <a:rPr lang="en-US" dirty="0" smtClean="0"/>
              <a:t>“Unit” button </a:t>
            </a:r>
            <a:r>
              <a:rPr lang="en-US" dirty="0"/>
              <a:t>and unit phone number appear </a:t>
            </a:r>
            <a:r>
              <a:rPr lang="en-US" dirty="0" smtClean="0"/>
              <a:t>automatically. If the nurse assigned to the patient is Signed In, then the “Nurse” button and the phone number appear automatically.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2362200" cy="3676506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712" y="2895600"/>
            <a:ext cx="2232920" cy="3676506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25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65356" y="457200"/>
            <a:ext cx="4135244" cy="6096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00600" y="609600"/>
            <a:ext cx="3962400" cy="5693723"/>
          </a:xfrm>
        </p:spPr>
        <p:txBody>
          <a:bodyPr>
            <a:normAutofit/>
          </a:bodyPr>
          <a:lstStyle/>
          <a:p>
            <a:r>
              <a:rPr lang="en-US" dirty="0"/>
              <a:t>When lab users need to document a </a:t>
            </a:r>
            <a:r>
              <a:rPr lang="en-US" dirty="0" err="1"/>
              <a:t>C</a:t>
            </a:r>
            <a:r>
              <a:rPr lang="en-US" dirty="0" err="1" smtClean="0"/>
              <a:t>omm</a:t>
            </a:r>
            <a:r>
              <a:rPr lang="en-US" dirty="0" smtClean="0"/>
              <a:t> Log </a:t>
            </a:r>
            <a:r>
              <a:rPr lang="en-US" dirty="0"/>
              <a:t>for a contact not listed in the speed buttons, they can use the </a:t>
            </a:r>
            <a:r>
              <a:rPr lang="en-US" dirty="0">
                <a:solidFill>
                  <a:schemeClr val="tx2"/>
                </a:solidFill>
              </a:rPr>
              <a:t>“Other” </a:t>
            </a:r>
            <a:r>
              <a:rPr lang="en-US" dirty="0"/>
              <a:t>button to search the system for the right person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 Recipient Lookup window opens up, type in the Contact’s last name and select the correct one</a:t>
            </a: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1081086" y="4343401"/>
            <a:ext cx="3324226" cy="19630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36" y="457200"/>
            <a:ext cx="3476625" cy="3305175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4724400"/>
            <a:ext cx="7723187" cy="1819275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25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1"/>
            <a:ext cx="2950936" cy="2438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381000"/>
            <a:ext cx="4207848" cy="5922323"/>
          </a:xfrm>
        </p:spPr>
        <p:txBody>
          <a:bodyPr/>
          <a:lstStyle/>
          <a:p>
            <a:r>
              <a:rPr lang="en-US" dirty="0"/>
              <a:t> If the correct person </a:t>
            </a:r>
            <a:r>
              <a:rPr lang="en-US" dirty="0" smtClean="0"/>
              <a:t>is not </a:t>
            </a:r>
            <a:r>
              <a:rPr lang="en-US" dirty="0"/>
              <a:t>listed in the </a:t>
            </a:r>
            <a:r>
              <a:rPr lang="en-US" dirty="0" smtClean="0"/>
              <a:t>Lookup, </a:t>
            </a:r>
            <a:r>
              <a:rPr lang="en-US" dirty="0"/>
              <a:t>users can still enter contact names as free text by typing over the Contact box</a:t>
            </a:r>
            <a:r>
              <a:rPr lang="en-US" dirty="0" smtClean="0"/>
              <a:t>. Enter the first and last name and the license/credential (RN, Dr.)</a:t>
            </a:r>
          </a:p>
          <a:p>
            <a:r>
              <a:rPr lang="en-US" dirty="0" smtClean="0"/>
              <a:t>Type over the phone number to enter the correct Contact number if available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971801"/>
            <a:ext cx="3103336" cy="333468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31" y="990600"/>
            <a:ext cx="3209925" cy="2438400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62" y="3886200"/>
            <a:ext cx="3224793" cy="1602624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845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457201"/>
            <a:ext cx="7315200" cy="6857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B. Hard Hold </a:t>
            </a: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066800"/>
            <a:ext cx="7315200" cy="5386676"/>
          </a:xfrm>
        </p:spPr>
        <p:txBody>
          <a:bodyPr/>
          <a:lstStyle/>
          <a:p>
            <a:r>
              <a:rPr lang="en-US" dirty="0" smtClean="0"/>
              <a:t>To ensure that staff follow the </a:t>
            </a:r>
            <a:r>
              <a:rPr lang="en-US" dirty="0" err="1" smtClean="0"/>
              <a:t>Comm</a:t>
            </a:r>
            <a:r>
              <a:rPr lang="en-US" dirty="0" smtClean="0"/>
              <a:t> Log workflow, a </a:t>
            </a:r>
            <a:r>
              <a:rPr lang="en-US" b="1" dirty="0" smtClean="0">
                <a:solidFill>
                  <a:srgbClr val="FF0000"/>
                </a:solidFill>
              </a:rPr>
              <a:t>Hard Hold</a:t>
            </a:r>
            <a:r>
              <a:rPr lang="en-US" dirty="0" smtClean="0"/>
              <a:t> will fire to prevent </a:t>
            </a:r>
            <a:r>
              <a:rPr lang="en-US" dirty="0"/>
              <a:t>critical results from being verified if there's no communication log or the communication log is still open</a:t>
            </a:r>
            <a:r>
              <a:rPr lang="en-US" dirty="0" smtClean="0"/>
              <a:t>. Click Go Back to create a </a:t>
            </a:r>
            <a:r>
              <a:rPr lang="en-US" dirty="0" err="1" smtClean="0"/>
              <a:t>Comm</a:t>
            </a:r>
            <a:r>
              <a:rPr lang="en-US" dirty="0" smtClean="0"/>
              <a:t> Log.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413" y="2438400"/>
            <a:ext cx="5791787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78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85799"/>
            <a:ext cx="7315200" cy="6019801"/>
          </a:xfrm>
        </p:spPr>
        <p:txBody>
          <a:bodyPr/>
          <a:lstStyle/>
          <a:p>
            <a:r>
              <a:rPr lang="en-US" dirty="0" smtClean="0"/>
              <a:t>Hard Holds for test results that do not need a </a:t>
            </a:r>
            <a:r>
              <a:rPr lang="en-US" dirty="0" err="1" smtClean="0"/>
              <a:t>Comm</a:t>
            </a:r>
            <a:r>
              <a:rPr lang="en-US" dirty="0" smtClean="0"/>
              <a:t> Log can be </a:t>
            </a:r>
            <a:r>
              <a:rPr lang="en-US" dirty="0" smtClean="0"/>
              <a:t>cleared: </a:t>
            </a:r>
          </a:p>
          <a:p>
            <a:pPr lvl="1"/>
            <a:r>
              <a:rPr lang="en-US" sz="1400" i="1" dirty="0" smtClean="0"/>
              <a:t>Answer: Yes to Anti-Coagulant Therapy question</a:t>
            </a:r>
          </a:p>
          <a:p>
            <a:pPr lvl="1"/>
            <a:r>
              <a:rPr lang="en-US" sz="1400" i="1" dirty="0" smtClean="0"/>
              <a:t>Creatinine result is Consistent with Previous Results from a Renal patient</a:t>
            </a:r>
            <a:endParaRPr lang="en-US" sz="1400" i="1" dirty="0" smtClean="0"/>
          </a:p>
          <a:p>
            <a:pPr lvl="1"/>
            <a:endParaRPr lang="en-US" sz="1400" i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94" y="2057400"/>
            <a:ext cx="6902605" cy="4453172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00200"/>
            <a:ext cx="7315200" cy="1154097"/>
          </a:xfrm>
        </p:spPr>
        <p:txBody>
          <a:bodyPr>
            <a:normAutofit/>
          </a:bodyPr>
          <a:lstStyle/>
          <a:p>
            <a:pPr lvl="1"/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57201"/>
            <a:ext cx="7315200" cy="5852160"/>
          </a:xfrm>
        </p:spPr>
        <p:txBody>
          <a:bodyPr>
            <a:normAutofit/>
          </a:bodyPr>
          <a:lstStyle/>
          <a:p>
            <a:r>
              <a:rPr lang="en-US" dirty="0" smtClean="0"/>
              <a:t>Hard Holds can be cleared by selecting the appropriate reason. Click “Clear” to proceed.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pPr marL="45720" indent="0">
              <a:buNone/>
            </a:pPr>
            <a:endParaRPr lang="en-US" i="1" dirty="0" smtClean="0"/>
          </a:p>
          <a:p>
            <a:endParaRPr lang="en-US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6818313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634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1006</TotalTime>
  <Words>603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Perspective</vt:lpstr>
      <vt:lpstr>COMMUNICATION LOG</vt:lpstr>
      <vt:lpstr>Comm Log: Smoother Critical Result Communication</vt:lpstr>
      <vt:lpstr>A. Comm Log Activity</vt:lpstr>
      <vt:lpstr>PowerPoint Presentation</vt:lpstr>
      <vt:lpstr>PowerPoint Presentation</vt:lpstr>
      <vt:lpstr>PowerPoint Presentation</vt:lpstr>
      <vt:lpstr>B. Hard Hold </vt:lpstr>
      <vt:lpstr>PowerPoint Presentation</vt:lpstr>
      <vt:lpstr> </vt:lpstr>
      <vt:lpstr>PowerPoint Presentation</vt:lpstr>
      <vt:lpstr>C. Smartphrases</vt:lpstr>
      <vt:lpstr>PowerPoint Presentation</vt:lpstr>
      <vt:lpstr>D. Reports</vt:lpstr>
      <vt:lpstr>Nursing Reports</vt:lpstr>
    </vt:vector>
  </TitlesOfParts>
  <Company>Rady Children's Hospital San Diego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Capuno, Jobel</dc:creator>
  <cp:lastModifiedBy>Capuno, Jobel</cp:lastModifiedBy>
  <cp:revision>40</cp:revision>
  <cp:lastPrinted>2016-09-22T23:26:29Z</cp:lastPrinted>
  <dcterms:created xsi:type="dcterms:W3CDTF">2016-09-22T21:25:15Z</dcterms:created>
  <dcterms:modified xsi:type="dcterms:W3CDTF">2019-03-11T20:05:52Z</dcterms:modified>
</cp:coreProperties>
</file>