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handoutMasterIdLst>
    <p:handoutMasterId r:id="rId25"/>
  </p:handoutMasterIdLst>
  <p:sldIdLst>
    <p:sldId id="261" r:id="rId2"/>
    <p:sldId id="262" r:id="rId3"/>
    <p:sldId id="406" r:id="rId4"/>
    <p:sldId id="515" r:id="rId5"/>
    <p:sldId id="537" r:id="rId6"/>
    <p:sldId id="569" r:id="rId7"/>
    <p:sldId id="567" r:id="rId8"/>
    <p:sldId id="568" r:id="rId9"/>
    <p:sldId id="566" r:id="rId10"/>
    <p:sldId id="565" r:id="rId11"/>
    <p:sldId id="541" r:id="rId12"/>
    <p:sldId id="542" r:id="rId13"/>
    <p:sldId id="545" r:id="rId14"/>
    <p:sldId id="557" r:id="rId15"/>
    <p:sldId id="558" r:id="rId16"/>
    <p:sldId id="560" r:id="rId17"/>
    <p:sldId id="552" r:id="rId18"/>
    <p:sldId id="553" r:id="rId19"/>
    <p:sldId id="561" r:id="rId20"/>
    <p:sldId id="563" r:id="rId21"/>
    <p:sldId id="564" r:id="rId22"/>
    <p:sldId id="291"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FF"/>
    <a:srgbClr val="FF9933"/>
    <a:srgbClr val="43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9" autoAdjust="0"/>
    <p:restoredTop sz="94494" autoAdjust="0"/>
  </p:normalViewPr>
  <p:slideViewPr>
    <p:cSldViewPr>
      <p:cViewPr>
        <p:scale>
          <a:sx n="80" d="100"/>
          <a:sy n="80" d="100"/>
        </p:scale>
        <p:origin x="-1098" y="3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5ED1ADE-D075-49E5-BD43-934310A21DC0}" type="datetimeFigureOut">
              <a:rPr lang="en-US" smtClean="0"/>
              <a:t>5/28/2019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58816AF-649D-4414-A5DE-D03278F3C624}" type="slidenum">
              <a:rPr lang="en-US" smtClean="0"/>
              <a:t>‹#›</a:t>
            </a:fld>
            <a:endParaRPr lang="en-US" dirty="0"/>
          </a:p>
        </p:txBody>
      </p:sp>
    </p:spTree>
    <p:extLst>
      <p:ext uri="{BB962C8B-B14F-4D97-AF65-F5344CB8AC3E}">
        <p14:creationId xmlns:p14="http://schemas.microsoft.com/office/powerpoint/2010/main" val="3583932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7517A63-280A-4BAB-94CE-574E4C93C9EE}" type="datetimeFigureOut">
              <a:rPr lang="en-US" smtClean="0"/>
              <a:t>5/28/2019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DEF948-73FE-4952-9B7B-2B2A9D0A4F57}" type="slidenum">
              <a:rPr lang="en-US" smtClean="0"/>
              <a:t>‹#›</a:t>
            </a:fld>
            <a:endParaRPr lang="en-US" dirty="0"/>
          </a:p>
        </p:txBody>
      </p:sp>
    </p:spTree>
    <p:extLst>
      <p:ext uri="{BB962C8B-B14F-4D97-AF65-F5344CB8AC3E}">
        <p14:creationId xmlns:p14="http://schemas.microsoft.com/office/powerpoint/2010/main" val="318873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EF948-73FE-4952-9B7B-2B2A9D0A4F57}" type="slidenum">
              <a:rPr lang="en-US" smtClean="0"/>
              <a:t>1</a:t>
            </a:fld>
            <a:endParaRPr lang="en-US" dirty="0"/>
          </a:p>
        </p:txBody>
      </p:sp>
    </p:spTree>
    <p:extLst>
      <p:ext uri="{BB962C8B-B14F-4D97-AF65-F5344CB8AC3E}">
        <p14:creationId xmlns:p14="http://schemas.microsoft.com/office/powerpoint/2010/main" val="442498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EF948-73FE-4952-9B7B-2B2A9D0A4F57}" type="slidenum">
              <a:rPr lang="en-US" smtClean="0"/>
              <a:t>2</a:t>
            </a:fld>
            <a:endParaRPr lang="en-US" dirty="0"/>
          </a:p>
        </p:txBody>
      </p:sp>
    </p:spTree>
    <p:extLst>
      <p:ext uri="{BB962C8B-B14F-4D97-AF65-F5344CB8AC3E}">
        <p14:creationId xmlns:p14="http://schemas.microsoft.com/office/powerpoint/2010/main" val="68654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EF948-73FE-4952-9B7B-2B2A9D0A4F57}" type="slidenum">
              <a:rPr lang="en-US" smtClean="0"/>
              <a:t>18</a:t>
            </a:fld>
            <a:endParaRPr lang="en-US" dirty="0"/>
          </a:p>
        </p:txBody>
      </p:sp>
    </p:spTree>
    <p:extLst>
      <p:ext uri="{BB962C8B-B14F-4D97-AF65-F5344CB8AC3E}">
        <p14:creationId xmlns:p14="http://schemas.microsoft.com/office/powerpoint/2010/main" val="76390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EF948-73FE-4952-9B7B-2B2A9D0A4F57}" type="slidenum">
              <a:rPr lang="en-US" smtClean="0"/>
              <a:t>22</a:t>
            </a:fld>
            <a:endParaRPr lang="en-US" dirty="0"/>
          </a:p>
        </p:txBody>
      </p:sp>
    </p:spTree>
    <p:extLst>
      <p:ext uri="{BB962C8B-B14F-4D97-AF65-F5344CB8AC3E}">
        <p14:creationId xmlns:p14="http://schemas.microsoft.com/office/powerpoint/2010/main" val="304429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5/28/2019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5/28/2019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533400" y="1066800"/>
            <a:ext cx="8382000" cy="1470025"/>
          </a:xfrm>
          <a:extLst/>
        </p:spPr>
        <p:txBody>
          <a:bodyPr>
            <a:normAutofit fontScale="90000"/>
          </a:bodyPr>
          <a:lstStyle/>
          <a:p>
            <a:pPr eaLnBrk="1" fontAlgn="auto" hangingPunct="1">
              <a:spcAft>
                <a:spcPts val="0"/>
              </a:spcAft>
              <a:defRPr/>
            </a:pPr>
            <a:r>
              <a:rPr lang="en-US" altLang="en-US" sz="4800" dirty="0" smtClean="0">
                <a:cs typeface="Trebuchet MS" pitchFamily="34" charset="0"/>
              </a:rPr>
              <a:t>Rady Children’s Hospital-San Diego </a:t>
            </a:r>
            <a:br>
              <a:rPr lang="en-US" altLang="en-US" sz="4800" dirty="0" smtClean="0">
                <a:cs typeface="Trebuchet MS" pitchFamily="34" charset="0"/>
              </a:rPr>
            </a:br>
            <a:r>
              <a:rPr lang="en-US" altLang="en-US" sz="4800" dirty="0" smtClean="0">
                <a:cs typeface="Trebuchet MS" pitchFamily="34" charset="0"/>
              </a:rPr>
              <a:t>Laboratory Services</a:t>
            </a:r>
          </a:p>
        </p:txBody>
      </p:sp>
      <p:sp>
        <p:nvSpPr>
          <p:cNvPr id="6147" name="Rectangle 3"/>
          <p:cNvSpPr>
            <a:spLocks noGrp="1" noChangeArrowheads="1"/>
          </p:cNvSpPr>
          <p:nvPr>
            <p:ph type="subTitle" idx="1"/>
          </p:nvPr>
        </p:nvSpPr>
        <p:spPr>
          <a:xfrm>
            <a:off x="685800" y="3733800"/>
            <a:ext cx="8259763" cy="2590800"/>
          </a:xfrm>
        </p:spPr>
        <p:txBody>
          <a:bodyPr>
            <a:noAutofit/>
          </a:bodyPr>
          <a:lstStyle/>
          <a:p>
            <a:pPr marR="0" eaLnBrk="1" hangingPunct="1"/>
            <a:r>
              <a:rPr lang="en-US" altLang="en-US" sz="5400" b="1" dirty="0" smtClean="0"/>
              <a:t>DEPARTMENT MEETING</a:t>
            </a:r>
          </a:p>
          <a:p>
            <a:pPr marR="0" eaLnBrk="1" hangingPunct="1"/>
            <a:r>
              <a:rPr lang="en-US" altLang="en-US" sz="5400" b="1" dirty="0" smtClean="0"/>
              <a:t>May 2019</a:t>
            </a:r>
          </a:p>
        </p:txBody>
      </p:sp>
    </p:spTree>
    <p:extLst>
      <p:ext uri="{BB962C8B-B14F-4D97-AF65-F5344CB8AC3E}">
        <p14:creationId xmlns:p14="http://schemas.microsoft.com/office/powerpoint/2010/main" val="2728662137"/>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8382000" cy="86177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5000" b="1" dirty="0" smtClean="0"/>
              <a:t>Earth Day – April 22</a:t>
            </a:r>
            <a:r>
              <a:rPr lang="en-US" sz="5000" b="1" baseline="30000" dirty="0" smtClean="0"/>
              <a:t>nd</a:t>
            </a:r>
            <a:r>
              <a:rPr lang="en-US" sz="5000" b="1" dirty="0" smtClean="0"/>
              <a:t> </a:t>
            </a:r>
            <a:endParaRPr lang="en-US" sz="5000" b="1" dirty="0"/>
          </a:p>
        </p:txBody>
      </p:sp>
      <p:sp>
        <p:nvSpPr>
          <p:cNvPr id="4" name="TextBox 3"/>
          <p:cNvSpPr txBox="1"/>
          <p:nvPr/>
        </p:nvSpPr>
        <p:spPr>
          <a:xfrm>
            <a:off x="304800" y="1371600"/>
            <a:ext cx="8382000" cy="3754874"/>
          </a:xfrm>
          <a:prstGeom prst="rect">
            <a:avLst/>
          </a:prstGeom>
          <a:noFill/>
        </p:spPr>
        <p:txBody>
          <a:bodyPr wrap="square" rtlCol="0">
            <a:spAutoFit/>
          </a:bodyPr>
          <a:lstStyle/>
          <a:p>
            <a:pPr marL="285750" indent="-285750">
              <a:buFont typeface="Arial" panose="020B0604020202020204" pitchFamily="34" charset="0"/>
              <a:buChar char="•"/>
            </a:pPr>
            <a:r>
              <a:rPr lang="en-US" sz="4000" b="1" dirty="0" smtClean="0"/>
              <a:t>Green Day – (1</a:t>
            </a:r>
            <a:r>
              <a:rPr lang="en-US" sz="4000" b="1" baseline="30000" dirty="0" smtClean="0"/>
              <a:t>st</a:t>
            </a:r>
            <a:r>
              <a:rPr lang="en-US" sz="4000" b="1" dirty="0" smtClean="0"/>
              <a:t> Day of Lab Week)</a:t>
            </a:r>
            <a:endParaRPr lang="en-US" sz="3000" dirty="0" smtClean="0"/>
          </a:p>
          <a:p>
            <a:pPr marL="1200150" lvl="2" indent="-285750">
              <a:buFont typeface="Arial" panose="020B0604020202020204" pitchFamily="34" charset="0"/>
              <a:buChar char="•"/>
            </a:pPr>
            <a:r>
              <a:rPr lang="en-US" sz="3000" dirty="0" smtClean="0"/>
              <a:t>Collected many electronic waste items that needed to be disposed</a:t>
            </a:r>
          </a:p>
          <a:p>
            <a:pPr marL="1200150" lvl="2" indent="-285750">
              <a:buFont typeface="Arial" panose="020B0604020202020204" pitchFamily="34" charset="0"/>
              <a:buChar char="•"/>
            </a:pPr>
            <a:r>
              <a:rPr lang="en-US" sz="3000" dirty="0" smtClean="0"/>
              <a:t>Many departments participated across RCHSD.</a:t>
            </a:r>
          </a:p>
          <a:p>
            <a:pPr marL="1200150" lvl="2" indent="-285750">
              <a:buFont typeface="Arial" panose="020B0604020202020204" pitchFamily="34" charset="0"/>
              <a:buChar char="•"/>
            </a:pPr>
            <a:endParaRPr lang="en-US" sz="3000" dirty="0" smtClean="0"/>
          </a:p>
          <a:p>
            <a:endParaRPr lang="en-US" sz="3000" dirty="0" smtClean="0"/>
          </a:p>
          <a:p>
            <a:pPr marL="285750" indent="-285750">
              <a:buFont typeface="Arial" panose="020B0604020202020204" pitchFamily="34" charset="0"/>
              <a:buChar char="•"/>
            </a:pPr>
            <a:endParaRPr lang="en-US" dirty="0"/>
          </a:p>
        </p:txBody>
      </p:sp>
      <p:pic>
        <p:nvPicPr>
          <p:cNvPr id="5" name="Picture 4"/>
          <p:cNvPicPr/>
          <p:nvPr/>
        </p:nvPicPr>
        <p:blipFill>
          <a:blip r:embed="rId2"/>
          <a:stretch>
            <a:fillRect/>
          </a:stretch>
        </p:blipFill>
        <p:spPr>
          <a:xfrm>
            <a:off x="457200" y="4191000"/>
            <a:ext cx="2362200" cy="2133600"/>
          </a:xfrm>
          <a:prstGeom prst="rect">
            <a:avLst/>
          </a:prstGeom>
        </p:spPr>
      </p:pic>
      <p:pic>
        <p:nvPicPr>
          <p:cNvPr id="6" name="Picture 5"/>
          <p:cNvPicPr/>
          <p:nvPr/>
        </p:nvPicPr>
        <p:blipFill>
          <a:blip r:embed="rId3"/>
          <a:stretch>
            <a:fillRect/>
          </a:stretch>
        </p:blipFill>
        <p:spPr>
          <a:xfrm>
            <a:off x="3348038" y="4191000"/>
            <a:ext cx="2900362" cy="2133600"/>
          </a:xfrm>
          <a:prstGeom prst="rect">
            <a:avLst/>
          </a:prstGeom>
        </p:spPr>
      </p:pic>
      <p:pic>
        <p:nvPicPr>
          <p:cNvPr id="7" name="Picture 6"/>
          <p:cNvPicPr/>
          <p:nvPr/>
        </p:nvPicPr>
        <p:blipFill>
          <a:blip r:embed="rId4"/>
          <a:stretch>
            <a:fillRect/>
          </a:stretch>
        </p:blipFill>
        <p:spPr>
          <a:xfrm rot="5400000">
            <a:off x="6634163" y="4424363"/>
            <a:ext cx="2057400" cy="1743074"/>
          </a:xfrm>
          <a:prstGeom prst="rect">
            <a:avLst/>
          </a:prstGeom>
        </p:spPr>
      </p:pic>
    </p:spTree>
    <p:extLst>
      <p:ext uri="{BB962C8B-B14F-4D97-AF65-F5344CB8AC3E}">
        <p14:creationId xmlns:p14="http://schemas.microsoft.com/office/powerpoint/2010/main" val="971607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0" cy="86177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5000" b="1" dirty="0" smtClean="0"/>
              <a:t>5K Walk and Silent Auction</a:t>
            </a:r>
            <a:endParaRPr lang="en-US" sz="5000" b="1" dirty="0"/>
          </a:p>
        </p:txBody>
      </p:sp>
      <p:sp>
        <p:nvSpPr>
          <p:cNvPr id="5" name="TextBox 4"/>
          <p:cNvSpPr txBox="1"/>
          <p:nvPr/>
        </p:nvSpPr>
        <p:spPr>
          <a:xfrm>
            <a:off x="914400" y="1676400"/>
            <a:ext cx="7162800" cy="2862322"/>
          </a:xfrm>
          <a:prstGeom prst="rect">
            <a:avLst/>
          </a:prstGeom>
          <a:noFill/>
        </p:spPr>
        <p:txBody>
          <a:bodyPr wrap="square" rtlCol="0">
            <a:spAutoFit/>
          </a:bodyPr>
          <a:lstStyle/>
          <a:p>
            <a:pPr marL="914400" lvl="1" indent="-457200">
              <a:buFont typeface="Arial" panose="020B0604020202020204" pitchFamily="34" charset="0"/>
              <a:buChar char="•"/>
            </a:pPr>
            <a:r>
              <a:rPr lang="en-US" sz="3000" dirty="0" smtClean="0"/>
              <a:t>THANK YOU </a:t>
            </a:r>
            <a:r>
              <a:rPr lang="en-US" sz="3000" dirty="0" smtClean="0"/>
              <a:t>to everyone who contributed to the 5K Walk</a:t>
            </a:r>
          </a:p>
          <a:p>
            <a:pPr marL="914400" lvl="1" indent="-457200">
              <a:buFont typeface="Arial" panose="020B0604020202020204" pitchFamily="34" charset="0"/>
              <a:buChar char="•"/>
            </a:pPr>
            <a:r>
              <a:rPr lang="en-US" sz="3000" dirty="0" smtClean="0"/>
              <a:t>Lab Rats Team generated a total of $1,245 </a:t>
            </a:r>
          </a:p>
          <a:p>
            <a:pPr marL="914400" lvl="1" indent="-457200">
              <a:buFont typeface="Arial" panose="020B0604020202020204" pitchFamily="34" charset="0"/>
              <a:buChar char="•"/>
            </a:pPr>
            <a:r>
              <a:rPr lang="en-US" sz="3000" dirty="0"/>
              <a:t>A</a:t>
            </a:r>
            <a:r>
              <a:rPr lang="en-US" sz="3000" dirty="0" smtClean="0"/>
              <a:t>ll </a:t>
            </a:r>
            <a:r>
              <a:rPr lang="en-US" sz="3000" dirty="0" smtClean="0"/>
              <a:t>funds were designated to our Lab Department </a:t>
            </a:r>
            <a:endParaRPr lang="en-US" sz="30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0" t="21111" r="5875"/>
          <a:stretch/>
        </p:blipFill>
        <p:spPr bwMode="auto">
          <a:xfrm>
            <a:off x="2819400" y="4794396"/>
            <a:ext cx="3581400" cy="1725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6357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447800"/>
            <a:ext cx="8458200" cy="5216813"/>
          </a:xfrm>
          <a:prstGeom prst="rect">
            <a:avLst/>
          </a:prstGeom>
          <a:noFill/>
        </p:spPr>
        <p:txBody>
          <a:bodyPr wrap="square" rtlCol="0">
            <a:spAutoFit/>
          </a:bodyPr>
          <a:lstStyle/>
          <a:p>
            <a:pPr marL="285750" indent="-285750">
              <a:buFont typeface="Arial" panose="020B0604020202020204" pitchFamily="34" charset="0"/>
              <a:buChar char="•"/>
            </a:pPr>
            <a:r>
              <a:rPr lang="en-US" sz="3500" dirty="0" smtClean="0"/>
              <a:t>The 5K Walk generated a total of $701.00</a:t>
            </a:r>
          </a:p>
          <a:p>
            <a:endParaRPr lang="en-US" sz="3500" dirty="0" smtClean="0"/>
          </a:p>
          <a:p>
            <a:pPr marL="285750" indent="-285750">
              <a:buFont typeface="Arial" panose="020B0604020202020204" pitchFamily="34" charset="0"/>
              <a:buChar char="•"/>
            </a:pPr>
            <a:r>
              <a:rPr lang="en-US" sz="3500" dirty="0" smtClean="0"/>
              <a:t>Silent Action generated $544.00</a:t>
            </a:r>
          </a:p>
          <a:p>
            <a:pPr marL="742950" lvl="1" indent="-285750">
              <a:buFont typeface="Arial" panose="020B0604020202020204" pitchFamily="34" charset="0"/>
              <a:buChar char="•"/>
            </a:pPr>
            <a:r>
              <a:rPr lang="en-US" sz="3500" dirty="0" smtClean="0"/>
              <a:t>All items were donated by Lab Staff, and we thank you so much for helping our </a:t>
            </a:r>
            <a:r>
              <a:rPr lang="en-US" sz="3500" dirty="0" smtClean="0"/>
              <a:t>Department</a:t>
            </a:r>
            <a:r>
              <a:rPr lang="en-US" sz="3500" dirty="0" smtClean="0"/>
              <a:t>.</a:t>
            </a:r>
          </a:p>
          <a:p>
            <a:pPr lvl="1"/>
            <a:endParaRPr lang="en-US" sz="3500" dirty="0"/>
          </a:p>
          <a:p>
            <a:pPr algn="ctr"/>
            <a:r>
              <a:rPr lang="en-US" sz="3500" i="1" dirty="0" smtClean="0">
                <a:solidFill>
                  <a:srgbClr val="0000FF"/>
                </a:solidFill>
              </a:rPr>
              <a:t>We thank you for your </a:t>
            </a:r>
            <a:r>
              <a:rPr lang="en-US" sz="3500" i="1" dirty="0" smtClean="0">
                <a:solidFill>
                  <a:srgbClr val="0000FF"/>
                </a:solidFill>
              </a:rPr>
              <a:t>generosity.  Together </a:t>
            </a:r>
            <a:r>
              <a:rPr lang="en-US" sz="3500" i="1" dirty="0" smtClean="0">
                <a:solidFill>
                  <a:srgbClr val="0000FF"/>
                </a:solidFill>
              </a:rPr>
              <a:t>we are better. </a:t>
            </a:r>
          </a:p>
          <a:p>
            <a:endParaRPr lang="en-US" dirty="0" smtClean="0"/>
          </a:p>
        </p:txBody>
      </p:sp>
      <p:sp>
        <p:nvSpPr>
          <p:cNvPr id="4" name="TextBox 3"/>
          <p:cNvSpPr txBox="1"/>
          <p:nvPr/>
        </p:nvSpPr>
        <p:spPr>
          <a:xfrm>
            <a:off x="457200" y="457200"/>
            <a:ext cx="83820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dirty="0" smtClean="0"/>
              <a:t>5K Walk and Silent </a:t>
            </a:r>
            <a:r>
              <a:rPr lang="en-US" sz="4000" b="1" dirty="0" smtClean="0"/>
              <a:t>Auction (</a:t>
            </a:r>
            <a:r>
              <a:rPr lang="en-US" sz="4000" b="1" i="1" dirty="0" smtClean="0"/>
              <a:t>cont.</a:t>
            </a:r>
            <a:r>
              <a:rPr lang="en-US" sz="4000" b="1" dirty="0" smtClean="0"/>
              <a:t>)</a:t>
            </a:r>
            <a:endParaRPr lang="en-US" sz="4000" b="1" dirty="0"/>
          </a:p>
        </p:txBody>
      </p:sp>
    </p:spTree>
    <p:extLst>
      <p:ext uri="{BB962C8B-B14F-4D97-AF65-F5344CB8AC3E}">
        <p14:creationId xmlns:p14="http://schemas.microsoft.com/office/powerpoint/2010/main" val="952551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0"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5000" b="1" dirty="0" smtClean="0"/>
              <a:t>Hematology/Coagulation/Urinalysis</a:t>
            </a:r>
            <a:endParaRPr lang="en-US" sz="5000" b="1" dirty="0"/>
          </a:p>
        </p:txBody>
      </p:sp>
      <p:sp>
        <p:nvSpPr>
          <p:cNvPr id="3" name="Rectangle 2"/>
          <p:cNvSpPr/>
          <p:nvPr/>
        </p:nvSpPr>
        <p:spPr>
          <a:xfrm>
            <a:off x="990600" y="2274838"/>
            <a:ext cx="7391400" cy="4031873"/>
          </a:xfrm>
          <a:prstGeom prst="rect">
            <a:avLst/>
          </a:prstGeom>
        </p:spPr>
        <p:txBody>
          <a:bodyPr wrap="square">
            <a:spAutoFit/>
          </a:bodyPr>
          <a:lstStyle/>
          <a:p>
            <a:endParaRPr lang="en-US" sz="3200" dirty="0"/>
          </a:p>
          <a:p>
            <a:r>
              <a:rPr lang="en-US" sz="3200" dirty="0"/>
              <a:t>1.	Finishing TEG system setup, currently waiting for interface built.</a:t>
            </a:r>
          </a:p>
          <a:p>
            <a:r>
              <a:rPr lang="en-US" sz="3200" dirty="0"/>
              <a:t>2.	Urinalysis instrument: currently training staff and will complete in the second week of June.</a:t>
            </a:r>
          </a:p>
          <a:p>
            <a:r>
              <a:rPr lang="en-US" sz="3200" dirty="0"/>
              <a:t>3.	Hematology competency review is due by May 31st.</a:t>
            </a:r>
          </a:p>
        </p:txBody>
      </p:sp>
    </p:spTree>
    <p:extLst>
      <p:ext uri="{BB962C8B-B14F-4D97-AF65-F5344CB8AC3E}">
        <p14:creationId xmlns:p14="http://schemas.microsoft.com/office/powerpoint/2010/main" val="1227566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0" cy="86177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5000" b="1" dirty="0" smtClean="0"/>
              <a:t>LIS</a:t>
            </a:r>
            <a:endParaRPr lang="en-US" sz="5000" b="1" dirty="0"/>
          </a:p>
        </p:txBody>
      </p:sp>
      <p:sp>
        <p:nvSpPr>
          <p:cNvPr id="3" name="TextBox 2"/>
          <p:cNvSpPr txBox="1"/>
          <p:nvPr/>
        </p:nvSpPr>
        <p:spPr>
          <a:xfrm>
            <a:off x="76200" y="1371600"/>
            <a:ext cx="8839199" cy="5016758"/>
          </a:xfrm>
          <a:prstGeom prst="rect">
            <a:avLst/>
          </a:prstGeom>
          <a:noFill/>
        </p:spPr>
        <p:txBody>
          <a:bodyPr wrap="square" rtlCol="0">
            <a:spAutoFit/>
          </a:bodyPr>
          <a:lstStyle/>
          <a:p>
            <a:pPr marL="457200" indent="-457200">
              <a:buFont typeface="Arial" panose="020B0604020202020204" pitchFamily="34" charset="0"/>
              <a:buChar char="•"/>
            </a:pPr>
            <a:r>
              <a:rPr lang="en-US" sz="4000" dirty="0" smtClean="0"/>
              <a:t>Epic Upgrade</a:t>
            </a:r>
          </a:p>
          <a:p>
            <a:pPr marL="914400" lvl="1" indent="-457200">
              <a:buFont typeface="Arial" panose="020B0604020202020204" pitchFamily="34" charset="0"/>
              <a:buChar char="•"/>
            </a:pPr>
            <a:r>
              <a:rPr lang="en-US" sz="4000" dirty="0" smtClean="0"/>
              <a:t>Sunday, June, 2, </a:t>
            </a:r>
            <a:r>
              <a:rPr lang="en-US" sz="4000" dirty="0" smtClean="0"/>
              <a:t>2019 (2am-4am)</a:t>
            </a:r>
          </a:p>
          <a:p>
            <a:pPr marL="1028700" lvl="1" indent="-571500">
              <a:buFont typeface="Arial" panose="020B0604020202020204" pitchFamily="34" charset="0"/>
              <a:buChar char="•"/>
            </a:pPr>
            <a:r>
              <a:rPr lang="en-US" sz="4000" dirty="0" smtClean="0"/>
              <a:t>Onsite Support during downtime:  </a:t>
            </a:r>
          </a:p>
          <a:p>
            <a:pPr marL="1485900" lvl="2" indent="-571500">
              <a:buFont typeface="Arial" panose="020B0604020202020204" pitchFamily="34" charset="0"/>
              <a:buChar char="•"/>
            </a:pPr>
            <a:r>
              <a:rPr lang="en-US" sz="4000" dirty="0" smtClean="0"/>
              <a:t>Steve Watanabe</a:t>
            </a:r>
          </a:p>
          <a:p>
            <a:pPr marL="1485900" lvl="2" indent="-571500">
              <a:buFont typeface="Arial" panose="020B0604020202020204" pitchFamily="34" charset="0"/>
              <a:buChar char="•"/>
            </a:pPr>
            <a:r>
              <a:rPr lang="en-US" sz="4000" dirty="0" smtClean="0"/>
              <a:t>Ann Lindgren</a:t>
            </a:r>
          </a:p>
          <a:p>
            <a:pPr lvl="1"/>
            <a:r>
              <a:rPr lang="en-US" sz="4000" i="1" dirty="0" smtClean="0">
                <a:solidFill>
                  <a:srgbClr val="0000FF"/>
                </a:solidFill>
              </a:rPr>
              <a:t>Post-Upgrade:  Please wait for call notification from Beaker Team before using Epic  </a:t>
            </a:r>
            <a:endParaRPr lang="en-US" sz="4000" i="1" dirty="0">
              <a:solidFill>
                <a:srgbClr val="0000FF"/>
              </a:solidFill>
            </a:endParaRPr>
          </a:p>
        </p:txBody>
      </p:sp>
    </p:spTree>
    <p:extLst>
      <p:ext uri="{BB962C8B-B14F-4D97-AF65-F5344CB8AC3E}">
        <p14:creationId xmlns:p14="http://schemas.microsoft.com/office/powerpoint/2010/main" val="874550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0" cy="86177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5000" b="1" dirty="0" smtClean="0"/>
              <a:t>LIS </a:t>
            </a:r>
            <a:r>
              <a:rPr lang="en-US" sz="5000" b="1" dirty="0" smtClean="0"/>
              <a:t>(</a:t>
            </a:r>
            <a:r>
              <a:rPr lang="en-US" sz="5000" b="1" i="1" dirty="0" smtClean="0"/>
              <a:t>Cont.</a:t>
            </a:r>
            <a:r>
              <a:rPr lang="en-US" sz="5000" b="1" dirty="0"/>
              <a:t>)</a:t>
            </a:r>
            <a:endParaRPr lang="en-US" sz="5000" b="1" dirty="0" smtClean="0"/>
          </a:p>
        </p:txBody>
      </p:sp>
      <p:sp>
        <p:nvSpPr>
          <p:cNvPr id="3" name="TextBox 2"/>
          <p:cNvSpPr txBox="1"/>
          <p:nvPr/>
        </p:nvSpPr>
        <p:spPr>
          <a:xfrm>
            <a:off x="228600" y="1524000"/>
            <a:ext cx="8610599" cy="5016758"/>
          </a:xfrm>
          <a:prstGeom prst="rect">
            <a:avLst/>
          </a:prstGeom>
          <a:noFill/>
        </p:spPr>
        <p:txBody>
          <a:bodyPr wrap="square" rtlCol="0">
            <a:spAutoFit/>
          </a:bodyPr>
          <a:lstStyle/>
          <a:p>
            <a:pPr marL="457200" indent="-457200">
              <a:buFont typeface="Arial" panose="020B0604020202020204" pitchFamily="34" charset="0"/>
              <a:buChar char="•"/>
            </a:pPr>
            <a:r>
              <a:rPr lang="en-US" sz="4000" dirty="0" smtClean="0"/>
              <a:t>Upgrade Downtime Procedures:</a:t>
            </a:r>
          </a:p>
          <a:p>
            <a:pPr marL="914400" lvl="1" indent="-457200">
              <a:buFont typeface="Arial" panose="020B0604020202020204" pitchFamily="34" charset="0"/>
              <a:buChar char="•"/>
            </a:pPr>
            <a:r>
              <a:rPr lang="en-US" sz="2000" dirty="0" smtClean="0"/>
              <a:t>Epic will be available in Shadow Read only  (SRO) mode to view patient information only. It will not permit data entry.</a:t>
            </a:r>
          </a:p>
          <a:p>
            <a:pPr marL="914400" lvl="1" indent="-457200">
              <a:buFont typeface="Arial" panose="020B0604020202020204" pitchFamily="34" charset="0"/>
              <a:buChar char="•"/>
            </a:pPr>
            <a:r>
              <a:rPr lang="en-US" sz="2000" dirty="0" smtClean="0"/>
              <a:t>SRO can be accessed by clicking on the standard Epic Production icon on all computers. This mode will permit users to view current orders as well as documentation  entered into Epic up to the start of the downtime</a:t>
            </a:r>
          </a:p>
          <a:p>
            <a:pPr marL="914400" lvl="1" indent="-457200">
              <a:buFont typeface="Arial" panose="020B0604020202020204" pitchFamily="34" charset="0"/>
              <a:buChar char="•"/>
            </a:pPr>
            <a:r>
              <a:rPr lang="en-US" sz="2000" dirty="0" smtClean="0"/>
              <a:t>You will be able to use all other systems during the downtime; however, interfaced data will not pass between systems.</a:t>
            </a:r>
          </a:p>
          <a:p>
            <a:pPr marL="914400" lvl="1" indent="-457200">
              <a:buFont typeface="Arial" panose="020B0604020202020204" pitchFamily="34" charset="0"/>
              <a:buChar char="•"/>
            </a:pPr>
            <a:r>
              <a:rPr lang="en-US" sz="2000" dirty="0" smtClean="0"/>
              <a:t>Instruments will continue to run but orders and results will not cross over between the analyzers and Epic</a:t>
            </a:r>
          </a:p>
          <a:p>
            <a:pPr marL="914400" lvl="1" indent="-457200">
              <a:buFont typeface="Arial" panose="020B0604020202020204" pitchFamily="34" charset="0"/>
              <a:buChar char="•"/>
            </a:pPr>
            <a:r>
              <a:rPr lang="en-US" sz="2000" dirty="0" smtClean="0"/>
              <a:t>At he end of the downtime, the interfaces will catch up and you will be able to see all patient data in all systems.</a:t>
            </a:r>
          </a:p>
          <a:p>
            <a:pPr marL="914400" lvl="1" indent="-457200">
              <a:buFont typeface="Arial" panose="020B0604020202020204" pitchFamily="34" charset="0"/>
              <a:buChar char="•"/>
            </a:pPr>
            <a:r>
              <a:rPr lang="en-US" sz="2000" dirty="0" smtClean="0"/>
              <a:t>New patients admitted during this time will not show up in downstream systems. </a:t>
            </a:r>
            <a:endParaRPr lang="en-US" sz="2000" dirty="0"/>
          </a:p>
        </p:txBody>
      </p:sp>
    </p:spTree>
    <p:extLst>
      <p:ext uri="{BB962C8B-B14F-4D97-AF65-F5344CB8AC3E}">
        <p14:creationId xmlns:p14="http://schemas.microsoft.com/office/powerpoint/2010/main" val="2983195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0" cy="86177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5000" b="1" dirty="0" smtClean="0"/>
              <a:t>Director of Lab Services</a:t>
            </a:r>
            <a:endParaRPr lang="en-US" sz="5000" b="1" dirty="0"/>
          </a:p>
        </p:txBody>
      </p:sp>
      <p:sp>
        <p:nvSpPr>
          <p:cNvPr id="3" name="Rectangle 2"/>
          <p:cNvSpPr/>
          <p:nvPr/>
        </p:nvSpPr>
        <p:spPr>
          <a:xfrm>
            <a:off x="990600" y="1447799"/>
            <a:ext cx="7848600" cy="5262979"/>
          </a:xfrm>
          <a:prstGeom prst="rect">
            <a:avLst/>
          </a:prstGeom>
        </p:spPr>
        <p:txBody>
          <a:bodyPr wrap="square">
            <a:spAutoFit/>
          </a:bodyPr>
          <a:lstStyle/>
          <a:p>
            <a:pPr marL="342900" indent="-342900">
              <a:buFont typeface="Wingdings" panose="05000000000000000000" pitchFamily="2" charset="2"/>
              <a:buChar char="§"/>
            </a:pPr>
            <a:r>
              <a:rPr lang="en-US" sz="2800" dirty="0" smtClean="0"/>
              <a:t>Current </a:t>
            </a:r>
            <a:r>
              <a:rPr lang="en-US" sz="2800" dirty="0"/>
              <a:t>Status:  Working </a:t>
            </a:r>
            <a:r>
              <a:rPr lang="en-US" sz="2800" dirty="0" smtClean="0"/>
              <a:t>remotely full time during recovery</a:t>
            </a:r>
            <a:endParaRPr lang="en-US" sz="2800" dirty="0"/>
          </a:p>
          <a:p>
            <a:pPr marL="342900" indent="-342900">
              <a:buFont typeface="Wingdings" panose="05000000000000000000" pitchFamily="2" charset="2"/>
              <a:buChar char="§"/>
            </a:pPr>
            <a:r>
              <a:rPr lang="en-US" sz="2800" dirty="0" smtClean="0"/>
              <a:t>Goal</a:t>
            </a:r>
            <a:r>
              <a:rPr lang="en-US" sz="2800" dirty="0"/>
              <a:t>:  Back to working onsite in 2 weeks (starting June 10</a:t>
            </a:r>
            <a:r>
              <a:rPr lang="en-US" sz="2800" baseline="30000" dirty="0"/>
              <a:t>th</a:t>
            </a:r>
            <a:r>
              <a:rPr lang="en-US" sz="2800" dirty="0"/>
              <a:t>)</a:t>
            </a:r>
          </a:p>
          <a:p>
            <a:endParaRPr lang="en-US" sz="2800" dirty="0" smtClean="0"/>
          </a:p>
          <a:p>
            <a:r>
              <a:rPr lang="en-US" sz="2800" dirty="0" smtClean="0"/>
              <a:t>Connect </a:t>
            </a:r>
            <a:r>
              <a:rPr lang="en-US" sz="2800" dirty="0"/>
              <a:t>with </a:t>
            </a:r>
            <a:r>
              <a:rPr lang="en-US" sz="2800" dirty="0" smtClean="0"/>
              <a:t>LaVonnye:</a:t>
            </a:r>
            <a:endParaRPr lang="en-US" sz="2800" dirty="0"/>
          </a:p>
          <a:p>
            <a:pPr lvl="0"/>
            <a:r>
              <a:rPr lang="en-US" sz="2800" dirty="0" smtClean="0"/>
              <a:t>1. Daily </a:t>
            </a:r>
            <a:r>
              <a:rPr lang="en-US" sz="2800" dirty="0"/>
              <a:t>Lab Huddles</a:t>
            </a:r>
          </a:p>
          <a:p>
            <a:pPr lvl="0"/>
            <a:r>
              <a:rPr lang="en-US" sz="2800" dirty="0" smtClean="0"/>
              <a:t>2. Email</a:t>
            </a:r>
            <a:endParaRPr lang="en-US" sz="2800" dirty="0"/>
          </a:p>
          <a:p>
            <a:pPr lvl="0"/>
            <a:r>
              <a:rPr lang="en-US" sz="2800" dirty="0" smtClean="0"/>
              <a:t>3. Private FaceTime Zoom session </a:t>
            </a:r>
            <a:r>
              <a:rPr lang="en-US" sz="2800" dirty="0"/>
              <a:t>during office hours – Email </a:t>
            </a:r>
            <a:r>
              <a:rPr lang="en-US" sz="2800" dirty="0" smtClean="0"/>
              <a:t>LaVonnye </a:t>
            </a:r>
            <a:r>
              <a:rPr lang="en-US" sz="2800" dirty="0"/>
              <a:t>to schedule, or make arrangements with Karla Escalante</a:t>
            </a:r>
          </a:p>
          <a:p>
            <a:r>
              <a:rPr lang="en-US" sz="2800" dirty="0"/>
              <a:t>*</a:t>
            </a:r>
            <a:r>
              <a:rPr lang="en-US" sz="2800" i="1" dirty="0"/>
              <a:t>You may use </a:t>
            </a:r>
            <a:r>
              <a:rPr lang="en-US" sz="2800" i="1" dirty="0" smtClean="0"/>
              <a:t>LaVonnye’s</a:t>
            </a:r>
            <a:r>
              <a:rPr lang="en-US" sz="2800" i="1" dirty="0" smtClean="0"/>
              <a:t> office </a:t>
            </a:r>
            <a:endParaRPr lang="en-US" sz="2800" dirty="0"/>
          </a:p>
        </p:txBody>
      </p:sp>
    </p:spTree>
    <p:extLst>
      <p:ext uri="{BB962C8B-B14F-4D97-AF65-F5344CB8AC3E}">
        <p14:creationId xmlns:p14="http://schemas.microsoft.com/office/powerpoint/2010/main" val="2354578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362200"/>
            <a:ext cx="8229600" cy="2554545"/>
          </a:xfrm>
          <a:prstGeom prst="rect">
            <a:avLst/>
          </a:prstGeom>
          <a:noFill/>
        </p:spPr>
        <p:txBody>
          <a:bodyPr wrap="square" rtlCol="0">
            <a:spAutoFit/>
          </a:bodyPr>
          <a:lstStyle/>
          <a:p>
            <a:r>
              <a:rPr lang="en-US" sz="8000" dirty="0" smtClean="0"/>
              <a:t>Hospital Updates</a:t>
            </a:r>
          </a:p>
          <a:p>
            <a:endParaRPr lang="en-US" sz="8000" dirty="0"/>
          </a:p>
        </p:txBody>
      </p:sp>
    </p:spTree>
    <p:extLst>
      <p:ext uri="{BB962C8B-B14F-4D97-AF65-F5344CB8AC3E}">
        <p14:creationId xmlns:p14="http://schemas.microsoft.com/office/powerpoint/2010/main" val="1713812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400" b="1" dirty="0" smtClean="0"/>
              <a:t>Green Team Initiative</a:t>
            </a:r>
            <a:endParaRPr lang="en-US" sz="4400" b="1" dirty="0"/>
          </a:p>
        </p:txBody>
      </p:sp>
      <p:sp>
        <p:nvSpPr>
          <p:cNvPr id="3" name="TextBox 2"/>
          <p:cNvSpPr txBox="1"/>
          <p:nvPr/>
        </p:nvSpPr>
        <p:spPr>
          <a:xfrm>
            <a:off x="4495801" y="4722267"/>
            <a:ext cx="4648199" cy="2185214"/>
          </a:xfrm>
          <a:prstGeom prst="rect">
            <a:avLst/>
          </a:prstGeom>
          <a:noFill/>
        </p:spPr>
        <p:txBody>
          <a:bodyPr wrap="square" rtlCol="0">
            <a:spAutoFit/>
          </a:bodyPr>
          <a:lstStyle/>
          <a:p>
            <a:pPr marL="285750" indent="-285750">
              <a:buFont typeface="Wingdings" panose="05000000000000000000" pitchFamily="2" charset="2"/>
              <a:buChar char="§"/>
            </a:pPr>
            <a:r>
              <a:rPr lang="en-US" sz="1700" dirty="0" smtClean="0"/>
              <a:t>Early June:  Gift from RCHSD to ALL STAFF</a:t>
            </a:r>
          </a:p>
          <a:p>
            <a:pPr marL="285750" indent="-285750">
              <a:buFont typeface="Wingdings" panose="05000000000000000000" pitchFamily="2" charset="2"/>
              <a:buChar char="§"/>
            </a:pPr>
            <a:r>
              <a:rPr lang="en-US" sz="1700" dirty="0" smtClean="0"/>
              <a:t>$0.25 discount when you use the RCHSD Container</a:t>
            </a:r>
          </a:p>
          <a:p>
            <a:pPr marL="285750" indent="-285750">
              <a:buFont typeface="Wingdings" panose="05000000000000000000" pitchFamily="2" charset="2"/>
              <a:buChar char="§"/>
            </a:pPr>
            <a:r>
              <a:rPr lang="en-US" sz="1700" dirty="0" smtClean="0"/>
              <a:t>Use RCHSD Container:</a:t>
            </a:r>
          </a:p>
          <a:p>
            <a:pPr marL="742950" lvl="1" indent="-285750">
              <a:buFont typeface="Wingdings" panose="05000000000000000000" pitchFamily="2" charset="2"/>
              <a:buChar char="ü"/>
            </a:pPr>
            <a:r>
              <a:rPr lang="en-US" sz="1700" dirty="0" smtClean="0"/>
              <a:t>For grill, deli</a:t>
            </a:r>
            <a:r>
              <a:rPr lang="en-US" sz="1700" dirty="0"/>
              <a:t>, </a:t>
            </a:r>
            <a:r>
              <a:rPr lang="en-US" sz="1700" dirty="0" smtClean="0"/>
              <a:t>Hot </a:t>
            </a:r>
            <a:r>
              <a:rPr lang="en-US" sz="1700" dirty="0"/>
              <a:t>L</a:t>
            </a:r>
            <a:r>
              <a:rPr lang="en-US" sz="1700" dirty="0" smtClean="0"/>
              <a:t>ine</a:t>
            </a:r>
            <a:r>
              <a:rPr lang="en-US" sz="1700" dirty="0"/>
              <a:t>, </a:t>
            </a:r>
            <a:r>
              <a:rPr lang="en-US" sz="1700" dirty="0"/>
              <a:t>A</a:t>
            </a:r>
            <a:r>
              <a:rPr lang="en-US" sz="1700" dirty="0" smtClean="0"/>
              <a:t>ction </a:t>
            </a:r>
            <a:r>
              <a:rPr lang="en-US" sz="1700" dirty="0"/>
              <a:t>S</a:t>
            </a:r>
            <a:r>
              <a:rPr lang="en-US" sz="1700" dirty="0" smtClean="0"/>
              <a:t>tation </a:t>
            </a:r>
            <a:r>
              <a:rPr lang="en-US" sz="1700" dirty="0"/>
              <a:t>and salad bar items.  </a:t>
            </a:r>
            <a:endParaRPr lang="en-US" sz="1700" dirty="0" smtClean="0"/>
          </a:p>
          <a:p>
            <a:pPr marL="742950" lvl="1" indent="-285750">
              <a:buFont typeface="Wingdings" panose="05000000000000000000" pitchFamily="2" charset="2"/>
              <a:buChar char="ü"/>
            </a:pPr>
            <a:r>
              <a:rPr lang="en-US" sz="1700" dirty="0" smtClean="0"/>
              <a:t>To replace “</a:t>
            </a:r>
            <a:r>
              <a:rPr lang="en-US" sz="1700" dirty="0"/>
              <a:t>To Go” </a:t>
            </a:r>
            <a:r>
              <a:rPr lang="en-US" sz="1700" dirty="0" smtClean="0"/>
              <a:t>containers</a:t>
            </a:r>
          </a:p>
          <a:p>
            <a:endParaRPr lang="en-US" sz="1700" dirty="0"/>
          </a:p>
        </p:txBody>
      </p:sp>
      <p:pic>
        <p:nvPicPr>
          <p:cNvPr id="1027" name="Picture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1" y="5504647"/>
            <a:ext cx="12763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id:image001.jpg@01D50A64.25B1E3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06282">
            <a:off x="5245227" y="1548498"/>
            <a:ext cx="3149348" cy="292246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04800" y="1389847"/>
            <a:ext cx="4038600" cy="411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smtClean="0">
                <a:solidFill>
                  <a:schemeClr val="tx1"/>
                </a:solidFill>
              </a:rPr>
              <a:t>Your health, wellness, and overall well-being are incredibly important to us.  As part of our Green Team initiatives to be environmentally-friendly, we are moving towards eco-friendly food containers and utensils.  To help reduce waste, if you bring this BPA free, microwave and dishwasher safe food container to the cafeteria, you will receive a discount on your food purchase!  Thank you for helping us make a difference, </a:t>
            </a:r>
          </a:p>
          <a:p>
            <a:pPr algn="r"/>
            <a:r>
              <a:rPr lang="en-US" i="1" dirty="0" smtClean="0">
                <a:solidFill>
                  <a:schemeClr val="tx1"/>
                </a:solidFill>
              </a:rPr>
              <a:t>Your Executive Team</a:t>
            </a:r>
            <a:endParaRPr lang="en-US" i="1" dirty="0">
              <a:solidFill>
                <a:schemeClr val="tx1"/>
              </a:solidFill>
            </a:endParaRPr>
          </a:p>
        </p:txBody>
      </p:sp>
    </p:spTree>
    <p:extLst>
      <p:ext uri="{BB962C8B-B14F-4D97-AF65-F5344CB8AC3E}">
        <p14:creationId xmlns:p14="http://schemas.microsoft.com/office/powerpoint/2010/main" val="3909653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600" b="1" dirty="0" smtClean="0"/>
              <a:t>Engagement Survey Report</a:t>
            </a:r>
            <a:endParaRPr lang="en-US" sz="36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826519" cy="502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xplosion 1 2"/>
          <p:cNvSpPr/>
          <p:nvPr/>
        </p:nvSpPr>
        <p:spPr>
          <a:xfrm rot="1160870">
            <a:off x="6477000" y="1066800"/>
            <a:ext cx="2667000" cy="1447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Lab:  73 Responses</a:t>
            </a:r>
            <a:endParaRPr lang="en-US" b="1" dirty="0">
              <a:solidFill>
                <a:srgbClr val="FFFF00"/>
              </a:solidFill>
            </a:endParaRPr>
          </a:p>
        </p:txBody>
      </p:sp>
      <p:sp>
        <p:nvSpPr>
          <p:cNvPr id="4" name="Rounded Rectangle 3"/>
          <p:cNvSpPr/>
          <p:nvPr/>
        </p:nvSpPr>
        <p:spPr>
          <a:xfrm>
            <a:off x="5791200" y="6172200"/>
            <a:ext cx="2895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More details at June Lab Staff Meeting</a:t>
            </a:r>
            <a:endParaRPr lang="en-US" dirty="0">
              <a:solidFill>
                <a:srgbClr val="FFFF00"/>
              </a:solidFill>
            </a:endParaRPr>
          </a:p>
        </p:txBody>
      </p:sp>
    </p:spTree>
    <p:extLst>
      <p:ext uri="{BB962C8B-B14F-4D97-AF65-F5344CB8AC3E}">
        <p14:creationId xmlns:p14="http://schemas.microsoft.com/office/powerpoint/2010/main" val="3100767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381000"/>
            <a:ext cx="7600950" cy="923925"/>
          </a:xfrm>
        </p:spPr>
        <p:txBody>
          <a:bodyPr>
            <a:normAutofit fontScale="90000"/>
          </a:bodyPr>
          <a:lstStyle/>
          <a:p>
            <a:pPr algn="r" eaLnBrk="1" hangingPunct="1"/>
            <a:r>
              <a:rPr lang="en-US" altLang="en-US" sz="3200" b="1" dirty="0" smtClean="0">
                <a:solidFill>
                  <a:srgbClr val="002060"/>
                </a:solidFill>
                <a:ea typeface="Trebuchet MS" pitchFamily="34" charset="0"/>
                <a:cs typeface="Trebuchet MS" pitchFamily="34" charset="0"/>
              </a:rPr>
              <a:t>Rady Children’s Hospital-San Diego </a:t>
            </a:r>
            <a:br>
              <a:rPr lang="en-US" altLang="en-US" sz="3200" b="1" dirty="0" smtClean="0">
                <a:solidFill>
                  <a:srgbClr val="002060"/>
                </a:solidFill>
                <a:ea typeface="Trebuchet MS" pitchFamily="34" charset="0"/>
                <a:cs typeface="Trebuchet MS" pitchFamily="34" charset="0"/>
              </a:rPr>
            </a:br>
            <a:r>
              <a:rPr lang="en-US" altLang="en-US" sz="3200" b="1" dirty="0" smtClean="0">
                <a:solidFill>
                  <a:srgbClr val="002060"/>
                </a:solidFill>
                <a:ea typeface="Trebuchet MS" pitchFamily="34" charset="0"/>
                <a:cs typeface="Trebuchet MS" pitchFamily="34" charset="0"/>
              </a:rPr>
              <a:t>Mission and Vision Statement</a:t>
            </a:r>
          </a:p>
        </p:txBody>
      </p:sp>
      <p:sp>
        <p:nvSpPr>
          <p:cNvPr id="7171" name="Content Placeholder 2"/>
          <p:cNvSpPr>
            <a:spLocks noGrp="1"/>
          </p:cNvSpPr>
          <p:nvPr>
            <p:ph idx="1"/>
          </p:nvPr>
        </p:nvSpPr>
        <p:spPr>
          <a:xfrm>
            <a:off x="304800" y="1676400"/>
            <a:ext cx="8610600" cy="4495800"/>
          </a:xfrm>
        </p:spPr>
        <p:txBody>
          <a:bodyPr>
            <a:noAutofit/>
          </a:bodyPr>
          <a:lstStyle/>
          <a:p>
            <a:pPr marL="0" indent="0">
              <a:buNone/>
            </a:pPr>
            <a:r>
              <a:rPr lang="en-US" altLang="en-US" sz="2800" b="1" dirty="0" smtClean="0"/>
              <a:t>Mission:</a:t>
            </a:r>
            <a:endParaRPr lang="en-US" altLang="en-US" sz="2800" b="1" dirty="0"/>
          </a:p>
          <a:p>
            <a:pPr marL="0" indent="0" eaLnBrk="1" hangingPunct="1">
              <a:buFont typeface="Wingdings 2" pitchFamily="18" charset="2"/>
              <a:buNone/>
            </a:pPr>
            <a:r>
              <a:rPr lang="en-US" altLang="en-US" sz="2800" dirty="0" smtClean="0"/>
              <a:t>“</a:t>
            </a:r>
            <a:r>
              <a:rPr lang="en-US" altLang="en-US" sz="2400" dirty="0" smtClean="0"/>
              <a:t>The mission of Rady Children’s Hospital San Diego is to </a:t>
            </a:r>
          </a:p>
          <a:p>
            <a:pPr marL="0" indent="0" eaLnBrk="1" hangingPunct="1">
              <a:buFont typeface="Wingdings 2" pitchFamily="18" charset="2"/>
              <a:buNone/>
            </a:pPr>
            <a:r>
              <a:rPr lang="en-US" altLang="en-US" sz="2400" dirty="0" smtClean="0"/>
              <a:t>restore, sustain, and enhance the health and developmental </a:t>
            </a:r>
          </a:p>
          <a:p>
            <a:pPr marL="0" indent="0" eaLnBrk="1" hangingPunct="1">
              <a:buFont typeface="Wingdings 2" pitchFamily="18" charset="2"/>
              <a:buNone/>
            </a:pPr>
            <a:r>
              <a:rPr lang="en-US" altLang="en-US" sz="2400" dirty="0" smtClean="0"/>
              <a:t>potential of children through excellence in care, education,  </a:t>
            </a:r>
          </a:p>
          <a:p>
            <a:pPr marL="0" indent="0" eaLnBrk="1" hangingPunct="1">
              <a:buFont typeface="Wingdings 2" pitchFamily="18" charset="2"/>
              <a:buNone/>
            </a:pPr>
            <a:r>
              <a:rPr lang="en-US" altLang="en-US" sz="2400" dirty="0" smtClean="0"/>
              <a:t>research, and advocacy.”</a:t>
            </a:r>
          </a:p>
          <a:p>
            <a:pPr marL="0" indent="0" eaLnBrk="1" hangingPunct="1">
              <a:buFont typeface="Wingdings 2" pitchFamily="18" charset="2"/>
              <a:buNone/>
            </a:pPr>
            <a:endParaRPr lang="en-US" altLang="en-US" sz="2400" b="1" dirty="0" smtClean="0"/>
          </a:p>
          <a:p>
            <a:pPr marL="0" indent="0" eaLnBrk="1" hangingPunct="1">
              <a:buFont typeface="Wingdings 2" pitchFamily="18" charset="2"/>
              <a:buNone/>
            </a:pPr>
            <a:r>
              <a:rPr lang="en-US" altLang="en-US" sz="2800" b="1" dirty="0" smtClean="0"/>
              <a:t>Vision:</a:t>
            </a:r>
          </a:p>
          <a:p>
            <a:pPr marL="0" indent="0" eaLnBrk="1" hangingPunct="1">
              <a:buFont typeface="Wingdings 2" pitchFamily="18" charset="2"/>
              <a:buNone/>
            </a:pPr>
            <a:r>
              <a:rPr lang="en-US" altLang="en-US" sz="2400" dirty="0" smtClean="0"/>
              <a:t>“We will be a leader, recognized nationally and internationally, for Excellence in patient care, education, research and advocacy.”</a:t>
            </a:r>
          </a:p>
        </p:txBody>
      </p:sp>
    </p:spTree>
    <p:extLst>
      <p:ext uri="{BB962C8B-B14F-4D97-AF65-F5344CB8AC3E}">
        <p14:creationId xmlns:p14="http://schemas.microsoft.com/office/powerpoint/2010/main" val="1468223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362200"/>
            <a:ext cx="8229600" cy="2554545"/>
          </a:xfrm>
          <a:prstGeom prst="rect">
            <a:avLst/>
          </a:prstGeom>
          <a:noFill/>
        </p:spPr>
        <p:txBody>
          <a:bodyPr wrap="square" rtlCol="0">
            <a:spAutoFit/>
          </a:bodyPr>
          <a:lstStyle/>
          <a:p>
            <a:pPr algn="ctr"/>
            <a:r>
              <a:rPr lang="en-US" sz="8000" dirty="0" smtClean="0"/>
              <a:t>Patient Story</a:t>
            </a:r>
            <a:endParaRPr lang="en-US" sz="8000" dirty="0" smtClean="0"/>
          </a:p>
          <a:p>
            <a:endParaRPr lang="en-US" sz="8000" dirty="0"/>
          </a:p>
        </p:txBody>
      </p:sp>
    </p:spTree>
    <p:extLst>
      <p:ext uri="{BB962C8B-B14F-4D97-AF65-F5344CB8AC3E}">
        <p14:creationId xmlns:p14="http://schemas.microsoft.com/office/powerpoint/2010/main" val="749587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90600"/>
            <a:ext cx="7391400" cy="5693866"/>
          </a:xfrm>
          <a:prstGeom prst="rect">
            <a:avLst/>
          </a:prstGeom>
        </p:spPr>
        <p:txBody>
          <a:bodyPr wrap="square">
            <a:spAutoFit/>
          </a:bodyPr>
          <a:lstStyle/>
          <a:p>
            <a:pPr algn="ctr"/>
            <a:r>
              <a:rPr lang="en-US" sz="2800" b="1" dirty="0" smtClean="0"/>
              <a:t>Patient’s Compliment</a:t>
            </a:r>
          </a:p>
          <a:p>
            <a:endParaRPr lang="en-US" sz="2800" b="1" dirty="0"/>
          </a:p>
          <a:p>
            <a:r>
              <a:rPr lang="en-US" sz="2800" b="1" dirty="0" smtClean="0"/>
              <a:t>Date:  </a:t>
            </a:r>
            <a:r>
              <a:rPr lang="en-US" sz="2800" dirty="0" smtClean="0"/>
              <a:t>March 20, 2019</a:t>
            </a:r>
            <a:r>
              <a:rPr lang="en-US" sz="2800" dirty="0"/>
              <a:t/>
            </a:r>
            <a:br>
              <a:rPr lang="en-US" sz="2800" dirty="0"/>
            </a:br>
            <a:r>
              <a:rPr lang="en-US" sz="2800" b="1" dirty="0" smtClean="0"/>
              <a:t>Location:</a:t>
            </a:r>
            <a:r>
              <a:rPr lang="en-US" sz="2800" dirty="0" smtClean="0"/>
              <a:t>  Outpatient Lab</a:t>
            </a:r>
          </a:p>
          <a:p>
            <a:r>
              <a:rPr lang="en-US" sz="2800" dirty="0"/>
              <a:t> </a:t>
            </a:r>
          </a:p>
          <a:p>
            <a:r>
              <a:rPr lang="en-US" sz="2800" b="1" dirty="0" smtClean="0">
                <a:solidFill>
                  <a:srgbClr val="0000FF"/>
                </a:solidFill>
                <a:latin typeface="Bradley Hand ITC" panose="03070402050302030203" pitchFamily="66" charset="0"/>
              </a:rPr>
              <a:t>I </a:t>
            </a:r>
            <a:r>
              <a:rPr lang="en-US" sz="2800" b="1" dirty="0">
                <a:solidFill>
                  <a:srgbClr val="0000FF"/>
                </a:solidFill>
                <a:latin typeface="Bradley Hand ITC" panose="03070402050302030203" pitchFamily="66" charset="0"/>
              </a:rPr>
              <a:t>had a kiddo that I drew blood on yesterday and she told me, "This place reminds me of Disneyland because everyone here is so happy and fun to talk to."  I feel like being compared to Disneyland is a huge compliment to everyone here.  Great job team!</a:t>
            </a:r>
          </a:p>
          <a:p>
            <a:r>
              <a:rPr lang="en-US" sz="2800" dirty="0"/>
              <a:t> </a:t>
            </a:r>
          </a:p>
          <a:p>
            <a:pPr algn="r"/>
            <a:r>
              <a:rPr lang="en-US" sz="2800" dirty="0" smtClean="0"/>
              <a:t>Shared by:  Dana Haizlip</a:t>
            </a:r>
            <a:endParaRPr lang="en-US" sz="2800" dirty="0"/>
          </a:p>
        </p:txBody>
      </p:sp>
    </p:spTree>
    <p:extLst>
      <p:ext uri="{BB962C8B-B14F-4D97-AF65-F5344CB8AC3E}">
        <p14:creationId xmlns:p14="http://schemas.microsoft.com/office/powerpoint/2010/main" val="1880804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914400"/>
            <a:ext cx="4648200"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304800"/>
            <a:ext cx="4419600"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Ideas, feedback, concerns</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Rectangle 2"/>
          <p:cNvSpPr/>
          <p:nvPr/>
        </p:nvSpPr>
        <p:spPr>
          <a:xfrm>
            <a:off x="457200" y="3667000"/>
            <a:ext cx="4800600" cy="1938992"/>
          </a:xfrm>
          <a:prstGeom prst="rect">
            <a:avLst/>
          </a:prstGeom>
        </p:spPr>
        <p:txBody>
          <a:bodyPr wrap="square">
            <a:spAutoFit/>
          </a:bodyPr>
          <a:lstStyle/>
          <a:p>
            <a:pPr marL="342900" indent="-342900">
              <a:buAutoNum type="arabicPeriod"/>
            </a:pPr>
            <a:r>
              <a:rPr lang="en-US" sz="2400" dirty="0" smtClean="0"/>
              <a:t>Bring it up at Daily Lab Huddles</a:t>
            </a:r>
          </a:p>
          <a:p>
            <a:pPr marL="342900" indent="-342900">
              <a:buAutoNum type="arabicPeriod"/>
            </a:pPr>
            <a:r>
              <a:rPr lang="en-US" sz="2400" dirty="0" smtClean="0"/>
              <a:t>Discuss with your area Lead</a:t>
            </a:r>
          </a:p>
          <a:p>
            <a:pPr marL="342900" indent="-342900">
              <a:buAutoNum type="arabicPeriod"/>
            </a:pPr>
            <a:r>
              <a:rPr lang="en-US" sz="2400" dirty="0" smtClean="0"/>
              <a:t>Email/schedule appointment with  LaVonnye</a:t>
            </a:r>
          </a:p>
          <a:p>
            <a:pPr marL="342900" indent="-342900">
              <a:buAutoNum type="arabicPeriod"/>
            </a:pPr>
            <a:endParaRPr lang="en-US" sz="2400" dirty="0" smtClean="0"/>
          </a:p>
        </p:txBody>
      </p:sp>
    </p:spTree>
    <p:extLst>
      <p:ext uri="{BB962C8B-B14F-4D97-AF65-F5344CB8AC3E}">
        <p14:creationId xmlns:p14="http://schemas.microsoft.com/office/powerpoint/2010/main" val="457584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458200" cy="838200"/>
          </a:xfrm>
          <a:ln>
            <a:noFill/>
          </a:ln>
        </p:spPr>
        <p:style>
          <a:lnRef idx="1">
            <a:schemeClr val="accent3"/>
          </a:lnRef>
          <a:fillRef idx="2">
            <a:schemeClr val="accent3"/>
          </a:fillRef>
          <a:effectRef idx="1">
            <a:schemeClr val="accent3"/>
          </a:effectRef>
          <a:fontRef idx="minor">
            <a:schemeClr val="dk1"/>
          </a:fontRef>
        </p:style>
        <p:txBody>
          <a:bodyPr>
            <a:noAutofit/>
          </a:bodyPr>
          <a:lstStyle/>
          <a:p>
            <a:pPr algn="ctr"/>
            <a:r>
              <a:rPr lang="en-US" sz="4500" b="1" dirty="0" smtClean="0"/>
              <a:t>Reminders:</a:t>
            </a:r>
            <a:endParaRPr lang="en-US" sz="4500" b="1" dirty="0"/>
          </a:p>
        </p:txBody>
      </p:sp>
      <p:sp>
        <p:nvSpPr>
          <p:cNvPr id="3" name="TextBox 2"/>
          <p:cNvSpPr txBox="1"/>
          <p:nvPr/>
        </p:nvSpPr>
        <p:spPr>
          <a:xfrm>
            <a:off x="685800" y="1744682"/>
            <a:ext cx="8077200" cy="3970318"/>
          </a:xfrm>
          <a:prstGeom prst="rect">
            <a:avLst/>
          </a:prstGeom>
          <a:noFill/>
        </p:spPr>
        <p:txBody>
          <a:bodyPr wrap="square" rtlCol="0">
            <a:spAutoFit/>
          </a:bodyPr>
          <a:lstStyle/>
          <a:p>
            <a:r>
              <a:rPr lang="en-US" sz="3600" b="1" u="sng" dirty="0" smtClean="0"/>
              <a:t>Reminders</a:t>
            </a:r>
            <a:endParaRPr lang="en-US" sz="3600" dirty="0"/>
          </a:p>
          <a:p>
            <a:r>
              <a:rPr lang="en-US" sz="3600" dirty="0" smtClean="0"/>
              <a:t>Complete </a:t>
            </a:r>
            <a:r>
              <a:rPr lang="en-US" sz="3600" dirty="0"/>
              <a:t>AMEs, MTS Training, Competency Assessments, Self-Evaluation</a:t>
            </a:r>
          </a:p>
          <a:p>
            <a:pPr marL="571500" lvl="0" indent="-571500">
              <a:buFont typeface="Arial" panose="020B0604020202020204" pitchFamily="34" charset="0"/>
              <a:buChar char="•"/>
            </a:pPr>
            <a:r>
              <a:rPr lang="en-US" sz="3600" dirty="0"/>
              <a:t>Work with Lab Leadership and Leads to schedule time and </a:t>
            </a:r>
            <a:r>
              <a:rPr lang="en-US" sz="3600" dirty="0" smtClean="0"/>
              <a:t>coverage</a:t>
            </a:r>
          </a:p>
          <a:p>
            <a:pPr marL="571500" lvl="0" indent="-571500">
              <a:buFont typeface="Arial" panose="020B0604020202020204" pitchFamily="34" charset="0"/>
              <a:buChar char="•"/>
            </a:pPr>
            <a:r>
              <a:rPr lang="en-US" sz="3600" dirty="0" smtClean="0"/>
              <a:t>Code </a:t>
            </a:r>
            <a:r>
              <a:rPr lang="en-US" sz="3600" dirty="0"/>
              <a:t>Meeting/Training</a:t>
            </a:r>
          </a:p>
        </p:txBody>
      </p:sp>
    </p:spTree>
    <p:extLst>
      <p:ext uri="{BB962C8B-B14F-4D97-AF65-F5344CB8AC3E}">
        <p14:creationId xmlns:p14="http://schemas.microsoft.com/office/powerpoint/2010/main" val="156039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0"/>
            <a:ext cx="7848600" cy="2554545"/>
          </a:xfrm>
          <a:prstGeom prst="rect">
            <a:avLst/>
          </a:prstGeom>
          <a:noFill/>
        </p:spPr>
        <p:txBody>
          <a:bodyPr wrap="square" rtlCol="0">
            <a:spAutoFit/>
          </a:bodyPr>
          <a:lstStyle/>
          <a:p>
            <a:pPr algn="ctr"/>
            <a:r>
              <a:rPr lang="en-US" sz="8000" dirty="0" smtClean="0"/>
              <a:t>Department</a:t>
            </a:r>
            <a:r>
              <a:rPr lang="en-US" sz="8000" dirty="0" smtClean="0"/>
              <a:t> </a:t>
            </a:r>
            <a:r>
              <a:rPr lang="en-US" sz="8000" dirty="0" smtClean="0"/>
              <a:t>Updates</a:t>
            </a:r>
          </a:p>
        </p:txBody>
      </p:sp>
    </p:spTree>
    <p:extLst>
      <p:ext uri="{BB962C8B-B14F-4D97-AF65-F5344CB8AC3E}">
        <p14:creationId xmlns:p14="http://schemas.microsoft.com/office/powerpoint/2010/main" val="1071895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8382000" cy="86177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5000" b="1" dirty="0" smtClean="0"/>
              <a:t>Productivity Report</a:t>
            </a:r>
            <a:endParaRPr lang="en-US" sz="50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70" y="1876425"/>
            <a:ext cx="81534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12800" y="4874567"/>
            <a:ext cx="8300670" cy="461665"/>
          </a:xfrm>
          <a:prstGeom prst="rect">
            <a:avLst/>
          </a:prstGeom>
          <a:noFill/>
        </p:spPr>
        <p:txBody>
          <a:bodyPr wrap="none" rtlCol="0">
            <a:spAutoFit/>
          </a:bodyPr>
          <a:lstStyle/>
          <a:p>
            <a:r>
              <a:rPr lang="en-US" sz="2400" i="1" dirty="0" smtClean="0"/>
              <a:t>We continue to staff to volume for the rest of this Fiscal Year…</a:t>
            </a:r>
            <a:endParaRPr lang="en-US" sz="2400" i="1" dirty="0"/>
          </a:p>
        </p:txBody>
      </p:sp>
    </p:spTree>
    <p:extLst>
      <p:ext uri="{BB962C8B-B14F-4D97-AF65-F5344CB8AC3E}">
        <p14:creationId xmlns:p14="http://schemas.microsoft.com/office/powerpoint/2010/main" val="270835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8382000" cy="86177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5000" b="1" dirty="0" smtClean="0"/>
              <a:t>Productivity Report (</a:t>
            </a:r>
            <a:r>
              <a:rPr lang="en-US" sz="5000" b="1" i="1" dirty="0" smtClean="0"/>
              <a:t>cont.</a:t>
            </a:r>
            <a:r>
              <a:rPr lang="en-US" sz="5000" b="1" dirty="0" smtClean="0"/>
              <a:t>)</a:t>
            </a:r>
            <a:endParaRPr lang="en-US" sz="5000"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787302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363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83820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dirty="0" smtClean="0"/>
              <a:t>2019 Lab Week Celebration Recap</a:t>
            </a:r>
            <a:endParaRPr lang="en-US" sz="4000" b="1" dirty="0"/>
          </a:p>
        </p:txBody>
      </p:sp>
      <p:pic>
        <p:nvPicPr>
          <p:cNvPr id="8" name="Picture 7"/>
          <p:cNvPicPr/>
          <p:nvPr/>
        </p:nvPicPr>
        <p:blipFill>
          <a:blip r:embed="rId2"/>
          <a:stretch>
            <a:fillRect/>
          </a:stretch>
        </p:blipFill>
        <p:spPr>
          <a:xfrm>
            <a:off x="838200" y="2099627"/>
            <a:ext cx="7620000" cy="3920173"/>
          </a:xfrm>
          <a:prstGeom prst="rect">
            <a:avLst/>
          </a:prstGeom>
        </p:spPr>
      </p:pic>
      <p:sp>
        <p:nvSpPr>
          <p:cNvPr id="2" name="TextBox 1"/>
          <p:cNvSpPr txBox="1"/>
          <p:nvPr/>
        </p:nvSpPr>
        <p:spPr>
          <a:xfrm>
            <a:off x="5693084" y="1690255"/>
            <a:ext cx="2765116" cy="461665"/>
          </a:xfrm>
          <a:prstGeom prst="rect">
            <a:avLst/>
          </a:prstGeom>
          <a:noFill/>
        </p:spPr>
        <p:txBody>
          <a:bodyPr wrap="none" rtlCol="0">
            <a:spAutoFit/>
          </a:bodyPr>
          <a:lstStyle/>
          <a:p>
            <a:pPr algn="r"/>
            <a:r>
              <a:rPr lang="en-US" sz="2400" dirty="0" smtClean="0"/>
              <a:t>Team Rady Bulletin</a:t>
            </a:r>
            <a:endParaRPr lang="en-US" sz="2400" dirty="0"/>
          </a:p>
        </p:txBody>
      </p:sp>
    </p:spTree>
    <p:extLst>
      <p:ext uri="{BB962C8B-B14F-4D97-AF65-F5344CB8AC3E}">
        <p14:creationId xmlns:p14="http://schemas.microsoft.com/office/powerpoint/2010/main" val="2880607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83820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dirty="0" smtClean="0"/>
              <a:t>2019 Lab Week Celebration Recap</a:t>
            </a:r>
            <a:endParaRPr lang="en-US" sz="4000" b="1" dirty="0"/>
          </a:p>
        </p:txBody>
      </p:sp>
      <p:pic>
        <p:nvPicPr>
          <p:cNvPr id="8" name="Picture 7"/>
          <p:cNvPicPr/>
          <p:nvPr/>
        </p:nvPicPr>
        <p:blipFill>
          <a:blip r:embed="rId2"/>
          <a:stretch>
            <a:fillRect/>
          </a:stretch>
        </p:blipFill>
        <p:spPr>
          <a:xfrm>
            <a:off x="838200" y="2099627"/>
            <a:ext cx="7620000" cy="3920173"/>
          </a:xfrm>
          <a:prstGeom prst="rect">
            <a:avLst/>
          </a:prstGeom>
        </p:spPr>
      </p:pic>
      <p:sp>
        <p:nvSpPr>
          <p:cNvPr id="2" name="TextBox 1"/>
          <p:cNvSpPr txBox="1"/>
          <p:nvPr/>
        </p:nvSpPr>
        <p:spPr>
          <a:xfrm>
            <a:off x="5693084" y="1690255"/>
            <a:ext cx="2765116" cy="461665"/>
          </a:xfrm>
          <a:prstGeom prst="rect">
            <a:avLst/>
          </a:prstGeom>
          <a:noFill/>
        </p:spPr>
        <p:txBody>
          <a:bodyPr wrap="none" rtlCol="0">
            <a:spAutoFit/>
          </a:bodyPr>
          <a:lstStyle/>
          <a:p>
            <a:pPr algn="r"/>
            <a:r>
              <a:rPr lang="en-US" sz="2400" dirty="0" smtClean="0"/>
              <a:t>Team Rady Bulletin</a:t>
            </a:r>
            <a:endParaRPr lang="en-US" sz="2400" dirty="0"/>
          </a:p>
        </p:txBody>
      </p:sp>
    </p:spTree>
    <p:extLst>
      <p:ext uri="{BB962C8B-B14F-4D97-AF65-F5344CB8AC3E}">
        <p14:creationId xmlns:p14="http://schemas.microsoft.com/office/powerpoint/2010/main" val="2023388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83820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b="1" dirty="0" smtClean="0"/>
              <a:t>2019 Lab Week Celebration Recap (</a:t>
            </a:r>
            <a:r>
              <a:rPr lang="en-US" sz="3200" b="1" i="1" dirty="0" smtClean="0"/>
              <a:t>cont.</a:t>
            </a:r>
            <a:r>
              <a:rPr lang="en-US" sz="3200" b="1" dirty="0" smtClean="0"/>
              <a:t>)</a:t>
            </a:r>
            <a:endParaRPr lang="en-US" sz="3200" b="1" dirty="0"/>
          </a:p>
        </p:txBody>
      </p:sp>
      <p:sp>
        <p:nvSpPr>
          <p:cNvPr id="4" name="TextBox 3"/>
          <p:cNvSpPr txBox="1"/>
          <p:nvPr/>
        </p:nvSpPr>
        <p:spPr>
          <a:xfrm>
            <a:off x="277090" y="1447800"/>
            <a:ext cx="8866909" cy="546303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Daily Themes:</a:t>
            </a:r>
          </a:p>
          <a:p>
            <a:pPr marL="914400" lvl="1" indent="-457200">
              <a:buFont typeface="+mj-lt"/>
              <a:buAutoNum type="arabicPeriod"/>
            </a:pPr>
            <a:r>
              <a:rPr lang="en-US" sz="2400" dirty="0" smtClean="0"/>
              <a:t>Monday</a:t>
            </a:r>
            <a:r>
              <a:rPr lang="en-US" sz="2400" dirty="0"/>
              <a:t>, April </a:t>
            </a:r>
            <a:r>
              <a:rPr lang="en-US" sz="2400" dirty="0" smtClean="0"/>
              <a:t>22</a:t>
            </a:r>
            <a:r>
              <a:rPr lang="en-US" sz="2400" baseline="30000" dirty="0" smtClean="0"/>
              <a:t>nd</a:t>
            </a:r>
            <a:r>
              <a:rPr lang="en-US" sz="2400" dirty="0" smtClean="0"/>
              <a:t> - Wear </a:t>
            </a:r>
            <a:r>
              <a:rPr lang="en-US" sz="2400" dirty="0"/>
              <a:t>Green or Brown for Earth </a:t>
            </a:r>
            <a:r>
              <a:rPr lang="en-US" sz="2400" dirty="0" smtClean="0"/>
              <a:t>Day</a:t>
            </a:r>
          </a:p>
          <a:p>
            <a:pPr marL="914400" lvl="1" indent="-457200">
              <a:buFont typeface="+mj-lt"/>
              <a:buAutoNum type="arabicPeriod"/>
            </a:pPr>
            <a:r>
              <a:rPr lang="en-US" sz="2400" dirty="0" smtClean="0"/>
              <a:t>Tuesday</a:t>
            </a:r>
            <a:r>
              <a:rPr lang="en-US" sz="2400" dirty="0"/>
              <a:t>, April </a:t>
            </a:r>
            <a:r>
              <a:rPr lang="en-US" sz="2400" dirty="0" smtClean="0"/>
              <a:t>23</a:t>
            </a:r>
            <a:r>
              <a:rPr lang="en-US" sz="2400" baseline="30000" dirty="0" smtClean="0"/>
              <a:t>rd</a:t>
            </a:r>
            <a:r>
              <a:rPr lang="en-US" sz="2400" dirty="0" smtClean="0"/>
              <a:t>  - Crazy </a:t>
            </a:r>
            <a:r>
              <a:rPr lang="en-US" sz="2400" dirty="0"/>
              <a:t>Hair/Hat </a:t>
            </a:r>
            <a:r>
              <a:rPr lang="en-US" sz="2400" dirty="0" smtClean="0"/>
              <a:t>Day</a:t>
            </a:r>
          </a:p>
          <a:p>
            <a:pPr marL="914400" lvl="1" indent="-457200">
              <a:buFont typeface="+mj-lt"/>
              <a:buAutoNum type="arabicPeriod"/>
            </a:pPr>
            <a:r>
              <a:rPr lang="en-US" sz="2400" dirty="0" smtClean="0"/>
              <a:t>Wednesday</a:t>
            </a:r>
            <a:r>
              <a:rPr lang="en-US" sz="2400" dirty="0"/>
              <a:t>, April </a:t>
            </a:r>
            <a:r>
              <a:rPr lang="en-US" sz="2400" dirty="0" smtClean="0"/>
              <a:t>24</a:t>
            </a:r>
            <a:r>
              <a:rPr lang="en-US" sz="2400" baseline="30000" dirty="0" smtClean="0"/>
              <a:t>th</a:t>
            </a:r>
            <a:r>
              <a:rPr lang="en-US" sz="2400" dirty="0" smtClean="0"/>
              <a:t> -  Disney </a:t>
            </a:r>
            <a:r>
              <a:rPr lang="en-US" sz="2400" dirty="0"/>
              <a:t>Dress Up Day</a:t>
            </a:r>
          </a:p>
          <a:p>
            <a:pPr marL="914400" lvl="1" indent="-457200">
              <a:buFont typeface="+mj-lt"/>
              <a:buAutoNum type="arabicPeriod"/>
            </a:pPr>
            <a:r>
              <a:rPr lang="en-US" sz="2400" dirty="0"/>
              <a:t>Thursday, April </a:t>
            </a:r>
            <a:r>
              <a:rPr lang="en-US" sz="2400" dirty="0" smtClean="0"/>
              <a:t>25</a:t>
            </a:r>
            <a:r>
              <a:rPr lang="en-US" sz="2400" baseline="30000" dirty="0" smtClean="0"/>
              <a:t>th</a:t>
            </a:r>
            <a:r>
              <a:rPr lang="en-US" sz="2400" dirty="0" smtClean="0"/>
              <a:t> - Favorite </a:t>
            </a:r>
            <a:r>
              <a:rPr lang="en-US" sz="2400" dirty="0"/>
              <a:t>Sports </a:t>
            </a:r>
            <a:r>
              <a:rPr lang="en-US" sz="2400" dirty="0" smtClean="0"/>
              <a:t>Team</a:t>
            </a:r>
          </a:p>
          <a:p>
            <a:pPr marL="914400" lvl="1" indent="-457200">
              <a:buFont typeface="+mj-lt"/>
              <a:buAutoNum type="arabicPeriod"/>
            </a:pPr>
            <a:r>
              <a:rPr lang="en-US" sz="2400" dirty="0"/>
              <a:t>Friday, April </a:t>
            </a:r>
            <a:r>
              <a:rPr lang="en-US" sz="2400" dirty="0" smtClean="0"/>
              <a:t>26</a:t>
            </a:r>
            <a:r>
              <a:rPr lang="en-US" sz="2400" baseline="30000" dirty="0" smtClean="0"/>
              <a:t>th</a:t>
            </a:r>
            <a:r>
              <a:rPr lang="en-US" sz="2400" dirty="0" smtClean="0"/>
              <a:t> - Aloha </a:t>
            </a:r>
            <a:r>
              <a:rPr lang="en-US" sz="2400" dirty="0"/>
              <a:t>Friday</a:t>
            </a:r>
          </a:p>
          <a:p>
            <a:pPr marL="285750" indent="-285750">
              <a:buFont typeface="Arial" panose="020B0604020202020204" pitchFamily="34" charset="0"/>
              <a:buChar char="•"/>
            </a:pPr>
            <a:r>
              <a:rPr lang="en-US" sz="2400" dirty="0" smtClean="0"/>
              <a:t>Meals for All Shifts</a:t>
            </a:r>
            <a:endParaRPr lang="en-US" sz="2400" dirty="0"/>
          </a:p>
          <a:p>
            <a:pPr marL="285750" indent="-285750">
              <a:buFont typeface="Arial" panose="020B0604020202020204" pitchFamily="34" charset="0"/>
              <a:buChar char="•"/>
            </a:pPr>
            <a:r>
              <a:rPr lang="en-US" sz="2400" dirty="0" smtClean="0"/>
              <a:t>Daily Lunch and Learn</a:t>
            </a:r>
          </a:p>
          <a:p>
            <a:pPr marL="285750" indent="-285750">
              <a:buFont typeface="Arial" panose="020B0604020202020204" pitchFamily="34" charset="0"/>
              <a:buChar char="•"/>
            </a:pPr>
            <a:r>
              <a:rPr lang="en-US" sz="2400" dirty="0" smtClean="0"/>
              <a:t>Daily Fun Activities</a:t>
            </a:r>
          </a:p>
          <a:p>
            <a:pPr marL="285750" indent="-285750">
              <a:buFont typeface="Arial" panose="020B0604020202020204" pitchFamily="34" charset="0"/>
              <a:buChar char="•"/>
            </a:pPr>
            <a:endParaRPr lang="en-US" sz="2400" b="1" dirty="0"/>
          </a:p>
          <a:p>
            <a:endParaRPr lang="en-US" sz="2400" b="1" dirty="0"/>
          </a:p>
          <a:p>
            <a:pPr algn="ctr"/>
            <a:r>
              <a:rPr lang="en-US" sz="2800" b="1" dirty="0" smtClean="0">
                <a:solidFill>
                  <a:srgbClr val="FF66FF"/>
                </a:solidFill>
                <a:latin typeface="Bernard MT Condensed" panose="02050806060905020404" pitchFamily="18" charset="0"/>
              </a:rPr>
              <a:t>SPECIAL THANK YOU TO THE LAB WEEK </a:t>
            </a:r>
            <a:r>
              <a:rPr lang="en-US" sz="2800" b="1" dirty="0">
                <a:solidFill>
                  <a:srgbClr val="FF66FF"/>
                </a:solidFill>
                <a:latin typeface="Bernard MT Condensed" panose="02050806060905020404" pitchFamily="18" charset="0"/>
              </a:rPr>
              <a:t>COMMITTEE </a:t>
            </a:r>
            <a:endParaRPr lang="en-US" sz="2800" b="1" dirty="0" smtClean="0">
              <a:solidFill>
                <a:srgbClr val="FF66FF"/>
              </a:solidFill>
              <a:latin typeface="Bernard MT Condensed" panose="02050806060905020404" pitchFamily="18" charset="0"/>
            </a:endParaRPr>
          </a:p>
          <a:p>
            <a:pPr algn="ctr"/>
            <a:r>
              <a:rPr lang="en-US" sz="2800" b="1" dirty="0" smtClean="0">
                <a:solidFill>
                  <a:srgbClr val="FF66FF"/>
                </a:solidFill>
                <a:latin typeface="Bernard MT Condensed" panose="02050806060905020404" pitchFamily="18" charset="0"/>
              </a:rPr>
              <a:t>(</a:t>
            </a:r>
            <a:r>
              <a:rPr lang="en-US" sz="2800" b="1" dirty="0">
                <a:solidFill>
                  <a:srgbClr val="FF66FF"/>
                </a:solidFill>
                <a:latin typeface="Bernard MT Condensed" panose="02050806060905020404" pitchFamily="18" charset="0"/>
              </a:rPr>
              <a:t>Lead by </a:t>
            </a:r>
            <a:r>
              <a:rPr lang="en-US" sz="2800" b="1" dirty="0" smtClean="0">
                <a:solidFill>
                  <a:srgbClr val="FF66FF"/>
                </a:solidFill>
                <a:latin typeface="Bernard MT Condensed" panose="02050806060905020404" pitchFamily="18" charset="0"/>
              </a:rPr>
              <a:t>Liz Delos Reyes</a:t>
            </a:r>
            <a:r>
              <a:rPr lang="en-US" sz="2800" b="1" dirty="0">
                <a:solidFill>
                  <a:srgbClr val="FF66FF"/>
                </a:solidFill>
                <a:latin typeface="Bernard MT Condensed" panose="02050806060905020404" pitchFamily="18" charset="0"/>
              </a:rPr>
              <a:t>)</a:t>
            </a:r>
            <a:endParaRPr lang="en-US" sz="2800" b="1" dirty="0" smtClean="0">
              <a:solidFill>
                <a:srgbClr val="FF66FF"/>
              </a:solidFill>
              <a:latin typeface="Bernard MT Condensed" panose="02050806060905020404" pitchFamily="18" charset="0"/>
            </a:endParaRPr>
          </a:p>
          <a:p>
            <a:endParaRPr lang="en-US" dirty="0" smtClean="0"/>
          </a:p>
          <a:p>
            <a:pPr marL="285750" indent="-285750">
              <a:buFont typeface="Arial" panose="020B0604020202020204" pitchFamily="34" charset="0"/>
              <a:buChar char="•"/>
            </a:pPr>
            <a:endParaRPr lang="en-US" sz="1100" dirty="0"/>
          </a:p>
        </p:txBody>
      </p:sp>
    </p:spTree>
    <p:extLst>
      <p:ext uri="{BB962C8B-B14F-4D97-AF65-F5344CB8AC3E}">
        <p14:creationId xmlns:p14="http://schemas.microsoft.com/office/powerpoint/2010/main" val="31282921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18100</TotalTime>
  <Words>706</Words>
  <Application>Microsoft Office PowerPoint</Application>
  <PresentationFormat>On-screen Show (4:3)</PresentationFormat>
  <Paragraphs>112</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Rady Children’s Hospital-San Diego  Laboratory Services</vt:lpstr>
      <vt:lpstr>Rady Children’s Hospital-San Diego  Mission and Vision Statement</vt:lpstr>
      <vt:lpstr>Reminders: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Vanderpool, Michelle</dc:creator>
  <cp:lastModifiedBy>Chong, LaVonnye</cp:lastModifiedBy>
  <cp:revision>428</cp:revision>
  <cp:lastPrinted>2019-01-22T19:41:20Z</cp:lastPrinted>
  <dcterms:created xsi:type="dcterms:W3CDTF">2006-08-16T00:00:00Z</dcterms:created>
  <dcterms:modified xsi:type="dcterms:W3CDTF">2019-05-28T22:46:21Z</dcterms:modified>
</cp:coreProperties>
</file>