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7" r:id="rId7"/>
    <p:sldId id="266" r:id="rId8"/>
    <p:sldId id="269" r:id="rId9"/>
    <p:sldId id="270" r:id="rId10"/>
    <p:sldId id="261" r:id="rId11"/>
    <p:sldId id="262" r:id="rId12"/>
    <p:sldId id="264" r:id="rId13"/>
    <p:sldId id="265"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463E3-5387-4DF2-9483-69773D0715F5}">
          <p14:sldIdLst>
            <p14:sldId id="256"/>
            <p14:sldId id="257"/>
            <p14:sldId id="258"/>
            <p14:sldId id="259"/>
            <p14:sldId id="263"/>
            <p14:sldId id="267"/>
            <p14:sldId id="266"/>
            <p14:sldId id="269"/>
            <p14:sldId id="270"/>
            <p14:sldId id="261"/>
            <p14:sldId id="262"/>
            <p14:sldId id="264"/>
            <p14:sldId id="265"/>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E24FC5-81F2-4A69-B2CF-EA2DC9546243}" type="datetimeFigureOut">
              <a:rPr lang="en-US" smtClean="0"/>
              <a:t>12/8/2014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362469-4AB1-44F5-9852-6060A2D8BA6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E24FC5-81F2-4A69-B2CF-EA2DC9546243}" type="datetimeFigureOut">
              <a:rPr lang="en-US" smtClean="0"/>
              <a:t>12/8/2014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E24FC5-81F2-4A69-B2CF-EA2DC9546243}" type="datetimeFigureOut">
              <a:rPr lang="en-US" smtClean="0"/>
              <a:t>12/8/2014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E24FC5-81F2-4A69-B2CF-EA2DC9546243}" type="datetimeFigureOut">
              <a:rPr lang="en-US" smtClean="0"/>
              <a:t>12/8/2014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362469-4AB1-44F5-9852-6060A2D8BA6D}"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E24FC5-81F2-4A69-B2CF-EA2DC9546243}" type="datetimeFigureOut">
              <a:rPr lang="en-US" smtClean="0"/>
              <a:t>12/8/2014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362469-4AB1-44F5-9852-6060A2D8BA6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4281488" cy="4281488"/>
          </a:xfrm>
          <a:prstGeom prst="rect">
            <a:avLst/>
          </a:prstGeom>
        </p:spPr>
      </p:pic>
      <p:sp>
        <p:nvSpPr>
          <p:cNvPr id="2" name="Title 1"/>
          <p:cNvSpPr>
            <a:spLocks noGrp="1"/>
          </p:cNvSpPr>
          <p:nvPr>
            <p:ph type="ctrTitle"/>
          </p:nvPr>
        </p:nvSpPr>
        <p:spPr/>
        <p:txBody>
          <a:bodyPr/>
          <a:lstStyle/>
          <a:p>
            <a:r>
              <a:rPr lang="en-US" dirty="0" smtClean="0"/>
              <a:t>CoaguChek XS</a:t>
            </a:r>
            <a:endParaRPr lang="en-US" dirty="0"/>
          </a:p>
        </p:txBody>
      </p:sp>
      <p:sp>
        <p:nvSpPr>
          <p:cNvPr id="3" name="Subtitle 2"/>
          <p:cNvSpPr>
            <a:spLocks noGrp="1"/>
          </p:cNvSpPr>
          <p:nvPr>
            <p:ph type="subTitle" idx="1"/>
          </p:nvPr>
        </p:nvSpPr>
        <p:spPr/>
        <p:txBody>
          <a:bodyPr/>
          <a:lstStyle/>
          <a:p>
            <a:r>
              <a:rPr lang="en-US" dirty="0" smtClean="0"/>
              <a:t>PT/INR Testing</a:t>
            </a:r>
            <a:endParaRPr lang="en-US" dirty="0"/>
          </a:p>
        </p:txBody>
      </p:sp>
    </p:spTree>
    <p:extLst>
      <p:ext uri="{BB962C8B-B14F-4D97-AF65-F5344CB8AC3E}">
        <p14:creationId xmlns:p14="http://schemas.microsoft.com/office/powerpoint/2010/main" val="72702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Need a “lady bug” size drop of blood to perform test (at least 8µL)  </a:t>
            </a:r>
          </a:p>
          <a:p>
            <a:pPr marL="109728" indent="0">
              <a:buNone/>
            </a:pPr>
            <a:r>
              <a:rPr lang="en-US" sz="2000" dirty="0"/>
              <a:t>	</a:t>
            </a:r>
            <a:r>
              <a:rPr lang="en-US" sz="2000" dirty="0">
                <a:solidFill>
                  <a:srgbClr val="FF0000"/>
                </a:solidFill>
              </a:rPr>
              <a:t>Do not “milk” the finger to stimulate flow!</a:t>
            </a:r>
          </a:p>
          <a:p>
            <a:endParaRPr lang="en-US" sz="2000" dirty="0"/>
          </a:p>
          <a:p>
            <a:pPr marL="365760" lvl="1" indent="-256032">
              <a:spcBef>
                <a:spcPts val="400"/>
              </a:spcBef>
              <a:buSzPct val="68000"/>
              <a:buFont typeface="Wingdings 3"/>
              <a:buChar char=""/>
            </a:pPr>
            <a:r>
              <a:rPr lang="en-US" sz="2000" dirty="0"/>
              <a:t>Use the first drop of blood to perform test.  </a:t>
            </a:r>
          </a:p>
          <a:p>
            <a:pPr marL="109728" lvl="1" indent="0">
              <a:spcBef>
                <a:spcPts val="400"/>
              </a:spcBef>
              <a:buSzPct val="68000"/>
              <a:buNone/>
            </a:pPr>
            <a:r>
              <a:rPr lang="en-US" sz="2000" dirty="0">
                <a:solidFill>
                  <a:srgbClr val="FF0000"/>
                </a:solidFill>
              </a:rPr>
              <a:t>	</a:t>
            </a:r>
            <a:r>
              <a:rPr lang="en-US" sz="2000" dirty="0" smtClean="0">
                <a:solidFill>
                  <a:srgbClr val="FF0000"/>
                </a:solidFill>
              </a:rPr>
              <a:t>Do </a:t>
            </a:r>
            <a:r>
              <a:rPr lang="en-US" sz="2000" dirty="0">
                <a:solidFill>
                  <a:srgbClr val="FF0000"/>
                </a:solidFill>
              </a:rPr>
              <a:t>not wipe away the first drop!</a:t>
            </a:r>
          </a:p>
          <a:p>
            <a:endParaRPr lang="en-US" dirty="0"/>
          </a:p>
        </p:txBody>
      </p:sp>
      <p:sp>
        <p:nvSpPr>
          <p:cNvPr id="3" name="Title 2"/>
          <p:cNvSpPr>
            <a:spLocks noGrp="1"/>
          </p:cNvSpPr>
          <p:nvPr>
            <p:ph type="title"/>
          </p:nvPr>
        </p:nvSpPr>
        <p:spPr/>
        <p:txBody>
          <a:bodyPr>
            <a:normAutofit/>
          </a:bodyPr>
          <a:lstStyle/>
          <a:p>
            <a:r>
              <a:rPr lang="en-US" dirty="0" smtClean="0"/>
              <a:t>Finger Stick </a:t>
            </a:r>
            <a:r>
              <a:rPr lang="en-US" dirty="0"/>
              <a:t>c</a:t>
            </a:r>
            <a:r>
              <a:rPr lang="en-US" dirty="0" smtClean="0"/>
              <a:t>ont…</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43400"/>
            <a:ext cx="3048000" cy="227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00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Perform </a:t>
            </a:r>
            <a:r>
              <a:rPr lang="en-US" sz="2400" dirty="0"/>
              <a:t>venipuncture using only plastic, non-heparinized syringes.  </a:t>
            </a:r>
            <a:endParaRPr lang="en-US" sz="2400" dirty="0" smtClean="0"/>
          </a:p>
          <a:p>
            <a:r>
              <a:rPr lang="en-US" sz="2400" dirty="0" smtClean="0"/>
              <a:t>Must </a:t>
            </a:r>
            <a:r>
              <a:rPr lang="en-US" sz="2400" dirty="0"/>
              <a:t>waste 3-4 drop of blood and test </a:t>
            </a:r>
            <a:r>
              <a:rPr lang="en-US" sz="2400" dirty="0" smtClean="0"/>
              <a:t>immediately.</a:t>
            </a:r>
          </a:p>
          <a:p>
            <a:r>
              <a:rPr lang="en-US" sz="2400" dirty="0" smtClean="0"/>
              <a:t>Do </a:t>
            </a:r>
            <a:r>
              <a:rPr lang="en-US" sz="2400" dirty="0"/>
              <a:t>not fill any tubes with blood before testing or use blood from any tubes to complete testing</a:t>
            </a:r>
            <a:r>
              <a:rPr lang="en-US" dirty="0"/>
              <a:t>.</a:t>
            </a:r>
          </a:p>
          <a:p>
            <a:endParaRPr lang="en-US" dirty="0"/>
          </a:p>
        </p:txBody>
      </p:sp>
      <p:sp>
        <p:nvSpPr>
          <p:cNvPr id="3" name="Title 2"/>
          <p:cNvSpPr>
            <a:spLocks noGrp="1"/>
          </p:cNvSpPr>
          <p:nvPr>
            <p:ph type="title"/>
          </p:nvPr>
        </p:nvSpPr>
        <p:spPr/>
        <p:txBody>
          <a:bodyPr>
            <a:normAutofit/>
          </a:bodyPr>
          <a:lstStyle/>
          <a:p>
            <a:r>
              <a:rPr lang="en-US" dirty="0" smtClean="0"/>
              <a:t>Venous Blood Draw</a:t>
            </a:r>
            <a:endParaRPr lang="en-US" dirty="0"/>
          </a:p>
        </p:txBody>
      </p:sp>
      <p:pic>
        <p:nvPicPr>
          <p:cNvPr id="4" name="Picture 1030" descr="C:\Documents and Settings\Seham Cramer\My Documents\My Pictures\2009-04-05\istat.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8000"/>
                    </a14:imgEffect>
                  </a14:imgLayer>
                </a14:imgProps>
              </a:ext>
            </a:extLst>
          </a:blip>
          <a:srcRect t="12795" r="2252" b="28171"/>
          <a:stretch/>
        </p:blipFill>
        <p:spPr>
          <a:xfrm>
            <a:off x="3657600" y="4331854"/>
            <a:ext cx="3648364" cy="2429163"/>
          </a:xfrm>
          <a:prstGeom prst="rect">
            <a:avLst/>
          </a:prstGeom>
          <a:noFill/>
          <a:ln w="12700">
            <a:noFill/>
          </a:ln>
        </p:spPr>
      </p:pic>
      <p:pic>
        <p:nvPicPr>
          <p:cNvPr id="1026" name="Picture 2" descr="CoaguChek XS INR Testing 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26479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6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Finger Stick</a:t>
            </a:r>
          </a:p>
          <a:p>
            <a:pPr lvl="1"/>
            <a:r>
              <a:rPr lang="en-US" sz="2200" dirty="0" smtClean="0"/>
              <a:t>Using the first drop of sample collected, apply sample to the strip within 15-seconds of lancing the finger</a:t>
            </a:r>
          </a:p>
          <a:p>
            <a:pPr lvl="1"/>
            <a:r>
              <a:rPr lang="en-US" sz="2200" dirty="0" smtClean="0"/>
              <a:t>Hold meter in either hand and touch the clear region of the strip to the patient’s finger below the finger stick site</a:t>
            </a:r>
          </a:p>
          <a:p>
            <a:pPr lvl="1"/>
            <a:r>
              <a:rPr lang="en-US" sz="2200" dirty="0" smtClean="0"/>
              <a:t>Slide the strip up to the finger stick site and stop in the middle of the finger stick site</a:t>
            </a:r>
          </a:p>
          <a:p>
            <a:pPr lvl="1"/>
            <a:r>
              <a:rPr lang="en-US" sz="2200" dirty="0" smtClean="0"/>
              <a:t>Hold the finger to the test strip until the meter beeps</a:t>
            </a:r>
            <a:endParaRPr lang="en-US" sz="2200" dirty="0"/>
          </a:p>
        </p:txBody>
      </p:sp>
      <p:sp>
        <p:nvSpPr>
          <p:cNvPr id="3" name="Title 2"/>
          <p:cNvSpPr>
            <a:spLocks noGrp="1"/>
          </p:cNvSpPr>
          <p:nvPr>
            <p:ph type="title"/>
          </p:nvPr>
        </p:nvSpPr>
        <p:spPr/>
        <p:txBody>
          <a:bodyPr/>
          <a:lstStyle/>
          <a:p>
            <a:r>
              <a:rPr lang="en-US" dirty="0"/>
              <a:t>Sampling the Test Strips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24400"/>
            <a:ext cx="2110509" cy="2099956"/>
          </a:xfrm>
          <a:prstGeom prst="rect">
            <a:avLst/>
          </a:prstGeom>
        </p:spPr>
      </p:pic>
    </p:spTree>
    <p:extLst>
      <p:ext uri="{BB962C8B-B14F-4D97-AF65-F5344CB8AC3E}">
        <p14:creationId xmlns:p14="http://schemas.microsoft.com/office/powerpoint/2010/main" val="381196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Venous Blood Draw</a:t>
            </a:r>
          </a:p>
          <a:p>
            <a:pPr lvl="1"/>
            <a:r>
              <a:rPr lang="en-US" dirty="0" smtClean="0"/>
              <a:t>Sample must be applied to the test strip within 15-seconds after collection</a:t>
            </a:r>
          </a:p>
          <a:p>
            <a:pPr lvl="1"/>
            <a:r>
              <a:rPr lang="en-US" dirty="0" smtClean="0"/>
              <a:t>After wasting 3-4 drops of blood (inspect for clotting while wasting) apply sample immediately to the center of the test strip</a:t>
            </a:r>
          </a:p>
          <a:p>
            <a:pPr lvl="1"/>
            <a:r>
              <a:rPr lang="en-US" dirty="0" smtClean="0"/>
              <a:t>Hold the syringe to the strip while steadily applying sample until the meter beeps</a:t>
            </a:r>
            <a:endParaRPr lang="en-US" dirty="0"/>
          </a:p>
        </p:txBody>
      </p:sp>
      <p:sp>
        <p:nvSpPr>
          <p:cNvPr id="3" name="Title 2"/>
          <p:cNvSpPr>
            <a:spLocks noGrp="1"/>
          </p:cNvSpPr>
          <p:nvPr>
            <p:ph type="title"/>
          </p:nvPr>
        </p:nvSpPr>
        <p:spPr/>
        <p:txBody>
          <a:bodyPr/>
          <a:lstStyle/>
          <a:p>
            <a:r>
              <a:rPr lang="en-US" dirty="0" smtClean="0"/>
              <a:t>Sampling the Test Strips cont…</a:t>
            </a:r>
            <a:endParaRPr lang="en-US" dirty="0"/>
          </a:p>
        </p:txBody>
      </p:sp>
      <p:pic>
        <p:nvPicPr>
          <p:cNvPr id="5" name="Picture 2" descr="CoaguChek XS INR Test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309" y="42672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30" descr="C:\Documents and Settings\Seham Cramer\My Documents\My Pictures\2009-04-05\ista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8000"/>
                    </a14:imgEffect>
                  </a14:imgLayer>
                </a14:imgProps>
              </a:ext>
            </a:extLst>
          </a:blip>
          <a:srcRect t="19305" r="78170" b="62513"/>
          <a:stretch/>
        </p:blipFill>
        <p:spPr>
          <a:xfrm rot="21192336">
            <a:off x="4734093" y="5255869"/>
            <a:ext cx="1458319" cy="748155"/>
          </a:xfrm>
          <a:prstGeom prst="rect">
            <a:avLst/>
          </a:prstGeom>
          <a:noFill/>
          <a:ln w="12700">
            <a:noFill/>
          </a:ln>
        </p:spPr>
      </p:pic>
    </p:spTree>
    <p:extLst>
      <p:ext uri="{BB962C8B-B14F-4D97-AF65-F5344CB8AC3E}">
        <p14:creationId xmlns:p14="http://schemas.microsoft.com/office/powerpoint/2010/main" val="172725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analysis of all samples, an internal quality check is performed</a:t>
            </a:r>
          </a:p>
          <a:p>
            <a:r>
              <a:rPr lang="en-US" dirty="0" smtClean="0"/>
              <a:t>Upon successful quality check performance, “</a:t>
            </a:r>
            <a:r>
              <a:rPr lang="en-US" dirty="0" smtClean="0">
                <a:solidFill>
                  <a:srgbClr val="FF0000"/>
                </a:solidFill>
              </a:rPr>
              <a:t>QC√</a:t>
            </a:r>
            <a:r>
              <a:rPr lang="en-US" dirty="0" smtClean="0"/>
              <a:t>” will appear on the strip shown on the screen </a:t>
            </a:r>
          </a:p>
          <a:p>
            <a:pPr lvl="1"/>
            <a:r>
              <a:rPr lang="en-US" dirty="0" smtClean="0">
                <a:solidFill>
                  <a:srgbClr val="FF0000"/>
                </a:solidFill>
              </a:rPr>
              <a:t>If the internal quality check fails, the meter will display an error message, never a result</a:t>
            </a:r>
          </a:p>
          <a:p>
            <a:r>
              <a:rPr lang="en-US" dirty="0" smtClean="0"/>
              <a:t>The INR for the sample being ran will display upon completion of analysis</a:t>
            </a:r>
            <a:endParaRPr lang="en-US" dirty="0"/>
          </a:p>
        </p:txBody>
      </p:sp>
      <p:sp>
        <p:nvSpPr>
          <p:cNvPr id="3" name="Title 2"/>
          <p:cNvSpPr>
            <a:spLocks noGrp="1"/>
          </p:cNvSpPr>
          <p:nvPr>
            <p:ph type="title"/>
          </p:nvPr>
        </p:nvSpPr>
        <p:spPr/>
        <p:txBody>
          <a:bodyPr>
            <a:normAutofit fontScale="90000"/>
          </a:bodyPr>
          <a:lstStyle/>
          <a:p>
            <a:r>
              <a:rPr lang="en-US" dirty="0" smtClean="0"/>
              <a:t>CoaguChek XS Analysis of Sample</a:t>
            </a:r>
            <a:endParaRPr lang="en-US" dirty="0"/>
          </a:p>
        </p:txBody>
      </p:sp>
      <p:pic>
        <p:nvPicPr>
          <p:cNvPr id="4" name="Picture 2" descr="CoaguChek XS INR Test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246" y="4800600"/>
            <a:ext cx="2823754"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781800" y="6347459"/>
            <a:ext cx="76200"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83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When results are displayed on the screen, pressing the “set” button on the left slide of the meter will change the displayed result from the INR to the PT result </a:t>
            </a:r>
            <a:r>
              <a:rPr lang="en-US" sz="2400" dirty="0" smtClean="0">
                <a:solidFill>
                  <a:srgbClr val="FF0000"/>
                </a:solidFill>
              </a:rPr>
              <a:t>(measured in seconds)</a:t>
            </a:r>
          </a:p>
          <a:p>
            <a:r>
              <a:rPr lang="en-US" sz="2400" dirty="0" smtClean="0"/>
              <a:t>When the meter is off, pressing the “M” button will power on the meter and display the last result the meter analyzed</a:t>
            </a:r>
          </a:p>
          <a:p>
            <a:r>
              <a:rPr lang="en-US" sz="2400" dirty="0" smtClean="0"/>
              <a:t>The meter’s memory contains the last 300 results with only the time and date of testing</a:t>
            </a:r>
          </a:p>
          <a:p>
            <a:pPr lvl="1"/>
            <a:r>
              <a:rPr lang="en-US" dirty="0" smtClean="0">
                <a:solidFill>
                  <a:srgbClr val="FF0000"/>
                </a:solidFill>
              </a:rPr>
              <a:t>No patient identification is entered into the meter so you cannot rely on this information.  You must record your result when it is initially displayed!!</a:t>
            </a:r>
            <a:endParaRPr lang="en-US" dirty="0">
              <a:solidFill>
                <a:srgbClr val="FF0000"/>
              </a:solidFill>
            </a:endParaRPr>
          </a:p>
        </p:txBody>
      </p:sp>
      <p:sp>
        <p:nvSpPr>
          <p:cNvPr id="3" name="Title 2"/>
          <p:cNvSpPr>
            <a:spLocks noGrp="1"/>
          </p:cNvSpPr>
          <p:nvPr>
            <p:ph type="title"/>
          </p:nvPr>
        </p:nvSpPr>
        <p:spPr/>
        <p:txBody>
          <a:bodyPr/>
          <a:lstStyle/>
          <a:p>
            <a:r>
              <a:rPr lang="en-US" dirty="0" smtClean="0"/>
              <a:t>Patient Results</a:t>
            </a:r>
            <a:endParaRPr lang="en-US" dirty="0"/>
          </a:p>
        </p:txBody>
      </p:sp>
    </p:spTree>
    <p:extLst>
      <p:ext uri="{BB962C8B-B14F-4D97-AF65-F5344CB8AC3E}">
        <p14:creationId xmlns:p14="http://schemas.microsoft.com/office/powerpoint/2010/main" val="154927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a:t>
            </a:r>
            <a:r>
              <a:rPr lang="en-US" dirty="0" smtClean="0"/>
              <a:t>ocument all results in Epic and on appropriate log sheet (if in use) </a:t>
            </a:r>
          </a:p>
          <a:p>
            <a:pPr lvl="1"/>
            <a:r>
              <a:rPr lang="en-US" dirty="0" smtClean="0">
                <a:solidFill>
                  <a:srgbClr val="FF0000"/>
                </a:solidFill>
              </a:rPr>
              <a:t>Any INR results &gt;4.0 must have Core Lab PT/INR test ordered and blue top tube sent to the main lab for confirmation of result</a:t>
            </a:r>
          </a:p>
          <a:p>
            <a:r>
              <a:rPr lang="en-US" dirty="0" smtClean="0"/>
              <a:t>To save meter batteries, power off the meter following completion of testing</a:t>
            </a:r>
          </a:p>
          <a:p>
            <a:pPr lvl="1"/>
            <a:r>
              <a:rPr lang="en-US" dirty="0" smtClean="0">
                <a:solidFill>
                  <a:srgbClr val="FF0000"/>
                </a:solidFill>
              </a:rPr>
              <a:t>Meter uses 4-AAA batteries</a:t>
            </a:r>
            <a:endParaRPr lang="en-US" dirty="0">
              <a:solidFill>
                <a:srgbClr val="FF0000"/>
              </a:solidFill>
            </a:endParaRPr>
          </a:p>
          <a:p>
            <a:r>
              <a:rPr lang="en-US" dirty="0" smtClean="0"/>
              <a:t>The meter should be cleaned with appropriate JPS approved cleaner following each patient sample ran (Purple Sani-Cloth)</a:t>
            </a:r>
            <a:endParaRPr lang="en-US" dirty="0"/>
          </a:p>
        </p:txBody>
      </p:sp>
      <p:sp>
        <p:nvSpPr>
          <p:cNvPr id="3" name="Title 2"/>
          <p:cNvSpPr>
            <a:spLocks noGrp="1"/>
          </p:cNvSpPr>
          <p:nvPr>
            <p:ph type="title"/>
          </p:nvPr>
        </p:nvSpPr>
        <p:spPr/>
        <p:txBody>
          <a:bodyPr/>
          <a:lstStyle/>
          <a:p>
            <a:r>
              <a:rPr lang="en-US" dirty="0" smtClean="0"/>
              <a:t>Post Analysis Steps</a:t>
            </a:r>
            <a:endParaRPr lang="en-US" dirty="0"/>
          </a:p>
        </p:txBody>
      </p:sp>
    </p:spTree>
    <p:extLst>
      <p:ext uri="{BB962C8B-B14F-4D97-AF65-F5344CB8AC3E}">
        <p14:creationId xmlns:p14="http://schemas.microsoft.com/office/powerpoint/2010/main" val="417411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Weekly maintenance </a:t>
            </a:r>
          </a:p>
          <a:p>
            <a:pPr lvl="1"/>
            <a:r>
              <a:rPr lang="en-US" sz="2000" dirty="0" smtClean="0"/>
              <a:t>Remove the blue cap where test strips are inserted and clean the white pad test strips sit on with an alcohol wipe at least once each week that the meter is in use </a:t>
            </a:r>
            <a:r>
              <a:rPr lang="en-US" sz="2000" dirty="0" smtClean="0">
                <a:solidFill>
                  <a:srgbClr val="FF0000"/>
                </a:solidFill>
              </a:rPr>
              <a:t>(powered off)</a:t>
            </a:r>
          </a:p>
          <a:p>
            <a:pPr lvl="1"/>
            <a:r>
              <a:rPr lang="en-US" sz="2000" dirty="0" smtClean="0"/>
              <a:t>Record this action on the JPS Laboratory </a:t>
            </a:r>
            <a:r>
              <a:rPr lang="en-US" sz="2000" dirty="0"/>
              <a:t>M</a:t>
            </a:r>
            <a:r>
              <a:rPr lang="en-US" sz="2000" dirty="0" smtClean="0"/>
              <a:t>aintenance Log </a:t>
            </a:r>
            <a:endParaRPr lang="en-US" sz="2000" dirty="0"/>
          </a:p>
        </p:txBody>
      </p:sp>
      <p:sp>
        <p:nvSpPr>
          <p:cNvPr id="3" name="Title 2"/>
          <p:cNvSpPr>
            <a:spLocks noGrp="1"/>
          </p:cNvSpPr>
          <p:nvPr>
            <p:ph type="title"/>
          </p:nvPr>
        </p:nvSpPr>
        <p:spPr/>
        <p:txBody>
          <a:bodyPr/>
          <a:lstStyle/>
          <a:p>
            <a:r>
              <a:rPr lang="en-US" dirty="0" smtClean="0"/>
              <a:t>Maintenance</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50648" t="9084" r="21336" b="15303"/>
          <a:stretch>
            <a:fillRect/>
          </a:stretch>
        </p:blipFill>
        <p:spPr bwMode="auto">
          <a:xfrm>
            <a:off x="3972791" y="3200400"/>
            <a:ext cx="4953000" cy="355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6705600" y="4114800"/>
            <a:ext cx="355600" cy="2286000"/>
          </a:xfrm>
          <a:prstGeom prst="downArrow">
            <a:avLst/>
          </a:pr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2491" b="22604"/>
          <a:stretch/>
        </p:blipFill>
        <p:spPr>
          <a:xfrm>
            <a:off x="914400" y="3983759"/>
            <a:ext cx="2657764" cy="1990436"/>
          </a:xfrm>
          <a:prstGeom prst="rect">
            <a:avLst/>
          </a:prstGeom>
        </p:spPr>
      </p:pic>
    </p:spTree>
    <p:extLst>
      <p:ext uri="{BB962C8B-B14F-4D97-AF65-F5344CB8AC3E}">
        <p14:creationId xmlns:p14="http://schemas.microsoft.com/office/powerpoint/2010/main" val="280858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Measurement range is INR’s from </a:t>
            </a:r>
            <a:r>
              <a:rPr lang="en-US" dirty="0" smtClean="0">
                <a:solidFill>
                  <a:srgbClr val="FF0000"/>
                </a:solidFill>
              </a:rPr>
              <a:t>0.8-8.0</a:t>
            </a:r>
            <a:endParaRPr lang="en-US" dirty="0" smtClean="0"/>
          </a:p>
          <a:p>
            <a:r>
              <a:rPr lang="en-US" dirty="0" smtClean="0"/>
              <a:t>This meter </a:t>
            </a:r>
            <a:r>
              <a:rPr lang="en-US" b="1" dirty="0" smtClean="0">
                <a:solidFill>
                  <a:srgbClr val="FF0000"/>
                </a:solidFill>
              </a:rPr>
              <a:t>should not be used for patients being treated with any Direct Thrombin Inhibitors</a:t>
            </a:r>
            <a:r>
              <a:rPr lang="en-US" dirty="0" smtClean="0"/>
              <a:t>, including Hirudin, Lepirudin, Bivalirudin and Argatroban.</a:t>
            </a:r>
          </a:p>
          <a:p>
            <a:r>
              <a:rPr lang="en-US" dirty="0" smtClean="0"/>
              <a:t>No plasma or serum sample types should be used for testing.</a:t>
            </a:r>
          </a:p>
          <a:p>
            <a:r>
              <a:rPr lang="en-US" dirty="0" smtClean="0"/>
              <a:t>Never add additional blood to the test strip once testing has begun.</a:t>
            </a:r>
          </a:p>
          <a:p>
            <a:r>
              <a:rPr lang="en-US" dirty="0" smtClean="0"/>
              <a:t>If additional testing is required, a new strip and sample should be collected </a:t>
            </a:r>
            <a:r>
              <a:rPr lang="en-US" dirty="0" smtClean="0">
                <a:solidFill>
                  <a:srgbClr val="FF0000"/>
                </a:solidFill>
              </a:rPr>
              <a:t>(from a different finger if performing a finger stick)</a:t>
            </a:r>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dirty="0" smtClean="0"/>
              <a:t>Limitations of the CoaguChek XS</a:t>
            </a:r>
            <a:endParaRPr lang="en-US" dirty="0"/>
          </a:p>
        </p:txBody>
      </p:sp>
    </p:spTree>
    <p:extLst>
      <p:ext uri="{BB962C8B-B14F-4D97-AF65-F5344CB8AC3E}">
        <p14:creationId xmlns:p14="http://schemas.microsoft.com/office/powerpoint/2010/main" val="167953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Patients on IV infusion therapy should not have samples collected from the arm receiving the infusion line.</a:t>
            </a:r>
          </a:p>
          <a:p>
            <a:r>
              <a:rPr lang="en-US" sz="2000" dirty="0" smtClean="0"/>
              <a:t>Patients with known or suspected APA’s (anti-phospholipid antibodies) such as Lupus Antibodies should not have INR checked using this meter.  Main Core Lab testing should be utilized.</a:t>
            </a:r>
          </a:p>
          <a:p>
            <a:r>
              <a:rPr lang="en-US" sz="2000" dirty="0" smtClean="0"/>
              <a:t>“Error 7” may display in rare instances when INR measurement is &gt;8.0</a:t>
            </a:r>
          </a:p>
          <a:p>
            <a:r>
              <a:rPr lang="en-US" sz="2000" dirty="0" smtClean="0"/>
              <a:t>“Error 6” may display in rare instances with patients under treatment with warfarin (vitamin K antagonists) in combination with antibiotics and/or chemotherapeutics leading to extremely prolonged clotting times &gt;10 INR</a:t>
            </a:r>
          </a:p>
          <a:p>
            <a:r>
              <a:rPr lang="en-US" sz="2000" dirty="0" smtClean="0"/>
              <a:t>No glass tubes or syringes should be used for sample collection</a:t>
            </a:r>
            <a:endParaRPr lang="en-US" sz="2000" dirty="0"/>
          </a:p>
        </p:txBody>
      </p:sp>
      <p:sp>
        <p:nvSpPr>
          <p:cNvPr id="3" name="Title 2"/>
          <p:cNvSpPr>
            <a:spLocks noGrp="1"/>
          </p:cNvSpPr>
          <p:nvPr>
            <p:ph type="title"/>
          </p:nvPr>
        </p:nvSpPr>
        <p:spPr/>
        <p:txBody>
          <a:bodyPr>
            <a:normAutofit fontScale="90000"/>
          </a:bodyPr>
          <a:lstStyle/>
          <a:p>
            <a:r>
              <a:rPr lang="en-US" dirty="0"/>
              <a:t>Limitations of the CoaguChek </a:t>
            </a:r>
            <a:r>
              <a:rPr lang="en-US" dirty="0" smtClean="0"/>
              <a:t>XS</a:t>
            </a:r>
            <a:endParaRPr lang="en-US" dirty="0"/>
          </a:p>
        </p:txBody>
      </p:sp>
    </p:spTree>
    <p:extLst>
      <p:ext uri="{BB962C8B-B14F-4D97-AF65-F5344CB8AC3E}">
        <p14:creationId xmlns:p14="http://schemas.microsoft.com/office/powerpoint/2010/main" val="10864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95400"/>
            <a:ext cx="5486400" cy="3952701"/>
          </a:xfrm>
          <a:prstGeom prst="rect">
            <a:avLst/>
          </a:prstGeom>
        </p:spPr>
      </p:pic>
      <p:sp>
        <p:nvSpPr>
          <p:cNvPr id="2" name="Content Placeholder 1"/>
          <p:cNvSpPr>
            <a:spLocks noGrp="1"/>
          </p:cNvSpPr>
          <p:nvPr>
            <p:ph idx="1"/>
          </p:nvPr>
        </p:nvSpPr>
        <p:spPr>
          <a:xfrm>
            <a:off x="-381000" y="3048000"/>
            <a:ext cx="8255000" cy="3044930"/>
          </a:xfrm>
        </p:spPr>
        <p:txBody>
          <a:bodyPr>
            <a:normAutofit/>
          </a:bodyPr>
          <a:lstStyle/>
          <a:p>
            <a:endParaRPr lang="en-US" dirty="0" smtClean="0"/>
          </a:p>
          <a:p>
            <a:endParaRPr lang="en-US" dirty="0" smtClean="0"/>
          </a:p>
          <a:p>
            <a:endParaRPr lang="en-US" dirty="0" smtClean="0"/>
          </a:p>
          <a:p>
            <a:pPr marL="2057400" lvl="8" indent="0">
              <a:buNone/>
            </a:pPr>
            <a:endParaRPr lang="en-US" dirty="0"/>
          </a:p>
          <a:p>
            <a:pPr marL="2057400" lvl="8" indent="0">
              <a:buNone/>
            </a:pPr>
            <a:endParaRPr lang="en-US" sz="2400" dirty="0" smtClean="0"/>
          </a:p>
          <a:p>
            <a:pPr marL="2057400" lvl="8" indent="0">
              <a:buNone/>
            </a:pPr>
            <a:endParaRPr lang="en-US" sz="1400" dirty="0"/>
          </a:p>
          <a:p>
            <a:pPr marL="2057400" lvl="8" indent="0">
              <a:buNone/>
            </a:pPr>
            <a:r>
              <a:rPr lang="en-US" sz="1400" dirty="0" smtClean="0"/>
              <a:t>For measurement of PT/INR with patients on Coumadin therapy </a:t>
            </a:r>
            <a:endParaRPr lang="en-US" sz="1400" dirty="0"/>
          </a:p>
        </p:txBody>
      </p:sp>
      <p:sp>
        <p:nvSpPr>
          <p:cNvPr id="3" name="Title 2"/>
          <p:cNvSpPr>
            <a:spLocks noGrp="1"/>
          </p:cNvSpPr>
          <p:nvPr>
            <p:ph type="title"/>
          </p:nvPr>
        </p:nvSpPr>
        <p:spPr/>
        <p:txBody>
          <a:bodyPr>
            <a:normAutofit/>
          </a:bodyPr>
          <a:lstStyle/>
          <a:p>
            <a:r>
              <a:rPr lang="en-US" dirty="0" smtClean="0"/>
              <a:t>The CoaguChek XS Test System</a:t>
            </a:r>
            <a:endParaRPr lang="en-US" dirty="0"/>
          </a:p>
        </p:txBody>
      </p:sp>
    </p:spTree>
    <p:extLst>
      <p:ext uri="{BB962C8B-B14F-4D97-AF65-F5344CB8AC3E}">
        <p14:creationId xmlns:p14="http://schemas.microsoft.com/office/powerpoint/2010/main" val="642576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smtClean="0"/>
          </a:p>
          <a:p>
            <a:r>
              <a:rPr lang="en-US" sz="2000" dirty="0" smtClean="0"/>
              <a:t>Strips are good until the expiration date printed on the vial</a:t>
            </a:r>
          </a:p>
          <a:p>
            <a:pPr lvl="1"/>
            <a:r>
              <a:rPr lang="en-US" sz="1600" dirty="0" smtClean="0">
                <a:solidFill>
                  <a:srgbClr val="FF0000"/>
                </a:solidFill>
              </a:rPr>
              <a:t>Test strips exp. date does not change when opened</a:t>
            </a:r>
          </a:p>
          <a:p>
            <a:pPr lvl="1"/>
            <a:endParaRPr lang="en-US" sz="1600" dirty="0" smtClean="0"/>
          </a:p>
          <a:p>
            <a:r>
              <a:rPr lang="en-US" sz="2000" dirty="0" smtClean="0"/>
              <a:t>Must perform test within 10 minutes from the time the strip is removed from the strip vial</a:t>
            </a:r>
          </a:p>
          <a:p>
            <a:endParaRPr lang="en-US" dirty="0"/>
          </a:p>
        </p:txBody>
      </p:sp>
      <p:sp>
        <p:nvSpPr>
          <p:cNvPr id="3" name="Title 2"/>
          <p:cNvSpPr>
            <a:spLocks noGrp="1"/>
          </p:cNvSpPr>
          <p:nvPr>
            <p:ph type="title"/>
          </p:nvPr>
        </p:nvSpPr>
        <p:spPr/>
        <p:txBody>
          <a:bodyPr/>
          <a:lstStyle/>
          <a:p>
            <a:r>
              <a:rPr lang="en-US" dirty="0" smtClean="0"/>
              <a:t>CoaguChek XS Strips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70382"/>
            <a:ext cx="2819400" cy="3270504"/>
          </a:xfrm>
          <a:prstGeom prst="rect">
            <a:avLst/>
          </a:prstGeom>
        </p:spPr>
      </p:pic>
    </p:spTree>
    <p:extLst>
      <p:ext uri="{BB962C8B-B14F-4D97-AF65-F5344CB8AC3E}">
        <p14:creationId xmlns:p14="http://schemas.microsoft.com/office/powerpoint/2010/main" val="342923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728" indent="0">
              <a:buNone/>
            </a:pPr>
            <a:endParaRPr lang="en-US" dirty="0" smtClean="0"/>
          </a:p>
          <a:p>
            <a:r>
              <a:rPr lang="en-US" sz="2400" dirty="0" smtClean="0"/>
              <a:t>The lid must stay tightly capped on the vials to prevent moisture from damaging strips</a:t>
            </a:r>
          </a:p>
          <a:p>
            <a:endParaRPr lang="en-US" sz="2400" dirty="0" smtClean="0"/>
          </a:p>
          <a:p>
            <a:r>
              <a:rPr lang="en-US" sz="2400" dirty="0" smtClean="0"/>
              <a:t>Before using strips, inspect the back to ensure that the blue indicator is present (the absence of it indicates strip damage)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648200"/>
            <a:ext cx="2895600" cy="2058961"/>
          </a:xfrm>
          <a:prstGeom prst="rect">
            <a:avLst/>
          </a:prstGeom>
        </p:spPr>
      </p:pic>
      <p:sp>
        <p:nvSpPr>
          <p:cNvPr id="6" name="&quot;No&quot; Symbol 5"/>
          <p:cNvSpPr/>
          <p:nvPr/>
        </p:nvSpPr>
        <p:spPr>
          <a:xfrm>
            <a:off x="5791200" y="4534680"/>
            <a:ext cx="3048000" cy="2286000"/>
          </a:xfrm>
          <a:prstGeom prst="noSmoking">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778" t="32965" r="21482" b="50915"/>
          <a:stretch/>
        </p:blipFill>
        <p:spPr>
          <a:xfrm flipH="1">
            <a:off x="4810478" y="1515903"/>
            <a:ext cx="3800122" cy="75635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4816" t="32922" r="13703" b="48971"/>
          <a:stretch/>
        </p:blipFill>
        <p:spPr>
          <a:xfrm>
            <a:off x="609600" y="1524000"/>
            <a:ext cx="3981182" cy="756356"/>
          </a:xfrm>
          <a:prstGeom prst="rect">
            <a:avLst/>
          </a:prstGeom>
        </p:spPr>
      </p:pic>
      <p:cxnSp>
        <p:nvCxnSpPr>
          <p:cNvPr id="10" name="Straight Arrow Connector 9"/>
          <p:cNvCxnSpPr/>
          <p:nvPr/>
        </p:nvCxnSpPr>
        <p:spPr>
          <a:xfrm>
            <a:off x="2819400" y="1181100"/>
            <a:ext cx="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34200" y="1167359"/>
            <a:ext cx="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00200" y="733778"/>
            <a:ext cx="2590800" cy="369332"/>
          </a:xfrm>
          <a:prstGeom prst="rect">
            <a:avLst/>
          </a:prstGeom>
          <a:noFill/>
        </p:spPr>
        <p:txBody>
          <a:bodyPr wrap="square" rtlCol="0">
            <a:spAutoFit/>
          </a:bodyPr>
          <a:lstStyle/>
          <a:p>
            <a:r>
              <a:rPr lang="en-US" dirty="0" smtClean="0"/>
              <a:t>Good Strip, ok to use</a:t>
            </a:r>
            <a:endParaRPr lang="en-US" dirty="0"/>
          </a:p>
        </p:txBody>
      </p:sp>
      <p:sp>
        <p:nvSpPr>
          <p:cNvPr id="13" name="TextBox 12"/>
          <p:cNvSpPr txBox="1"/>
          <p:nvPr/>
        </p:nvSpPr>
        <p:spPr>
          <a:xfrm>
            <a:off x="5638800" y="702355"/>
            <a:ext cx="2590800" cy="369332"/>
          </a:xfrm>
          <a:prstGeom prst="rect">
            <a:avLst/>
          </a:prstGeom>
          <a:noFill/>
        </p:spPr>
        <p:txBody>
          <a:bodyPr wrap="square" rtlCol="0">
            <a:spAutoFit/>
          </a:bodyPr>
          <a:lstStyle/>
          <a:p>
            <a:r>
              <a:rPr lang="en-US" dirty="0" smtClean="0"/>
              <a:t>Bad Strip, do not use</a:t>
            </a:r>
            <a:endParaRPr lang="en-US" dirty="0"/>
          </a:p>
        </p:txBody>
      </p:sp>
    </p:spTree>
    <p:extLst>
      <p:ext uri="{BB962C8B-B14F-4D97-AF65-F5344CB8AC3E}">
        <p14:creationId xmlns:p14="http://schemas.microsoft.com/office/powerpoint/2010/main" val="100991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Meter will power on when strip is inserted</a:t>
            </a:r>
          </a:p>
          <a:p>
            <a:r>
              <a:rPr lang="en-US" dirty="0" smtClean="0"/>
              <a:t>After removing test strip from strip vial, insert it into the meter </a:t>
            </a:r>
            <a:r>
              <a:rPr lang="en-US" dirty="0" smtClean="0">
                <a:solidFill>
                  <a:srgbClr val="FF0000"/>
                </a:solidFill>
              </a:rPr>
              <a:t>(arrows face up and point into the meter) </a:t>
            </a:r>
            <a:endParaRPr lang="en-US" dirty="0" smtClean="0"/>
          </a:p>
          <a:p>
            <a:endParaRPr lang="en-US" dirty="0"/>
          </a:p>
        </p:txBody>
      </p:sp>
      <p:sp>
        <p:nvSpPr>
          <p:cNvPr id="3" name="Title 2"/>
          <p:cNvSpPr>
            <a:spLocks noGrp="1"/>
          </p:cNvSpPr>
          <p:nvPr>
            <p:ph type="title"/>
          </p:nvPr>
        </p:nvSpPr>
        <p:spPr/>
        <p:txBody>
          <a:bodyPr/>
          <a:lstStyle/>
          <a:p>
            <a:r>
              <a:rPr lang="en-US" dirty="0" smtClean="0"/>
              <a:t>Preparing to run the test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811089"/>
            <a:ext cx="3669071" cy="2437311"/>
          </a:xfrm>
          <a:prstGeom prst="rect">
            <a:avLst/>
          </a:prstGeom>
        </p:spPr>
      </p:pic>
    </p:spTree>
    <p:extLst>
      <p:ext uri="{BB962C8B-B14F-4D97-AF65-F5344CB8AC3E}">
        <p14:creationId xmlns:p14="http://schemas.microsoft.com/office/powerpoint/2010/main" val="30365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Meter will display a 3-digit code on the </a:t>
            </a:r>
            <a:r>
              <a:rPr lang="en-US" sz="2400" dirty="0" smtClean="0"/>
              <a:t>screen</a:t>
            </a:r>
          </a:p>
          <a:p>
            <a:r>
              <a:rPr lang="en-US" sz="2400" dirty="0" smtClean="0"/>
              <a:t>Compare </a:t>
            </a:r>
            <a:r>
              <a:rPr lang="en-US" sz="2400" dirty="0"/>
              <a:t>the code displayed on the screen to the vial and ensure that they match. </a:t>
            </a:r>
            <a:r>
              <a:rPr lang="en-US" sz="2400" dirty="0">
                <a:solidFill>
                  <a:srgbClr val="FF0000"/>
                </a:solidFill>
              </a:rPr>
              <a:t>(open </a:t>
            </a:r>
            <a:r>
              <a:rPr lang="en-US" sz="2400" dirty="0" smtClean="0">
                <a:solidFill>
                  <a:srgbClr val="FF0000"/>
                </a:solidFill>
              </a:rPr>
              <a:t>strip </a:t>
            </a:r>
            <a:r>
              <a:rPr lang="en-US" sz="2400" dirty="0">
                <a:solidFill>
                  <a:srgbClr val="FF0000"/>
                </a:solidFill>
              </a:rPr>
              <a:t>boxes)</a:t>
            </a:r>
          </a:p>
          <a:p>
            <a:r>
              <a:rPr lang="en-US" sz="2400" dirty="0"/>
              <a:t>If </a:t>
            </a:r>
            <a:r>
              <a:rPr lang="en-US" sz="2400" dirty="0" smtClean="0"/>
              <a:t>the codes </a:t>
            </a:r>
            <a:r>
              <a:rPr lang="en-US" sz="2400" dirty="0"/>
              <a:t>do not match or you are opening a new box of test strips, remove the current code chip from the meter and insert the new chip from the box of test strips</a:t>
            </a:r>
            <a:r>
              <a:rPr lang="en-US" sz="2400" dirty="0" smtClean="0"/>
              <a:t>. </a:t>
            </a:r>
            <a:r>
              <a:rPr lang="en-US" sz="2400" dirty="0" smtClean="0">
                <a:solidFill>
                  <a:srgbClr val="FF0000"/>
                </a:solidFill>
              </a:rPr>
              <a:t>(strip is inserted into lower left corner of meter)</a:t>
            </a:r>
            <a:endParaRPr lang="en-US" sz="2400" dirty="0">
              <a:solidFill>
                <a:srgbClr val="FF0000"/>
              </a:solidFill>
            </a:endParaRPr>
          </a:p>
        </p:txBody>
      </p:sp>
      <p:sp>
        <p:nvSpPr>
          <p:cNvPr id="3" name="Title 2"/>
          <p:cNvSpPr>
            <a:spLocks noGrp="1"/>
          </p:cNvSpPr>
          <p:nvPr>
            <p:ph type="title"/>
          </p:nvPr>
        </p:nvSpPr>
        <p:spPr/>
        <p:txBody>
          <a:bodyPr/>
          <a:lstStyle/>
          <a:p>
            <a:r>
              <a:rPr lang="en-US" dirty="0"/>
              <a:t>Preparing to run the </a:t>
            </a:r>
            <a:r>
              <a:rPr lang="en-US" dirty="0" smtClean="0"/>
              <a:t>test cont…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451"/>
          <a:stretch/>
        </p:blipFill>
        <p:spPr>
          <a:xfrm>
            <a:off x="3733800" y="4431145"/>
            <a:ext cx="1527958" cy="182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31145"/>
            <a:ext cx="1676400" cy="2235200"/>
          </a:xfrm>
          <a:prstGeom prst="rect">
            <a:avLst/>
          </a:prstGeom>
        </p:spPr>
      </p:pic>
      <p:sp>
        <p:nvSpPr>
          <p:cNvPr id="8" name="Donut 7"/>
          <p:cNvSpPr/>
          <p:nvPr/>
        </p:nvSpPr>
        <p:spPr>
          <a:xfrm>
            <a:off x="7010400" y="5002645"/>
            <a:ext cx="914400" cy="640080"/>
          </a:xfrm>
          <a:prstGeom prst="donut">
            <a:avLst/>
          </a:prstGeom>
          <a:solidFill>
            <a:srgbClr val="FF0000">
              <a:alpha val="48000"/>
            </a:srgbClr>
          </a:solidFill>
          <a:ln w="95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3891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When you have matching codes, press the “M” button on the meter</a:t>
            </a:r>
          </a:p>
          <a:p>
            <a:r>
              <a:rPr lang="en-US" sz="2400" dirty="0" smtClean="0"/>
              <a:t>An hour glass will display on the screen </a:t>
            </a:r>
          </a:p>
          <a:p>
            <a:pPr lvl="1"/>
            <a:r>
              <a:rPr lang="en-US" sz="2000" dirty="0" smtClean="0"/>
              <a:t>The meter is checking the strip exp. </a:t>
            </a:r>
            <a:r>
              <a:rPr lang="en-US" sz="2000" dirty="0"/>
              <a:t>d</a:t>
            </a:r>
            <a:r>
              <a:rPr lang="en-US" sz="2000" dirty="0" smtClean="0"/>
              <a:t>ate and ensuring the code is correct</a:t>
            </a:r>
          </a:p>
          <a:p>
            <a:pPr lvl="1"/>
            <a:r>
              <a:rPr lang="en-US" sz="2000" dirty="0" smtClean="0">
                <a:solidFill>
                  <a:srgbClr val="FF0000"/>
                </a:solidFill>
              </a:rPr>
              <a:t>During this time, you should prepare to collect your sample</a:t>
            </a:r>
          </a:p>
          <a:p>
            <a:r>
              <a:rPr lang="en-US" sz="2400" dirty="0" smtClean="0"/>
              <a:t>The meter will beep and a 180-seconds countdown begins upon completion of these checks</a:t>
            </a:r>
            <a:endParaRPr lang="en-US" sz="2400" dirty="0"/>
          </a:p>
        </p:txBody>
      </p:sp>
      <p:sp>
        <p:nvSpPr>
          <p:cNvPr id="3" name="Title 2"/>
          <p:cNvSpPr>
            <a:spLocks noGrp="1"/>
          </p:cNvSpPr>
          <p:nvPr>
            <p:ph type="title"/>
          </p:nvPr>
        </p:nvSpPr>
        <p:spPr/>
        <p:txBody>
          <a:bodyPr/>
          <a:lstStyle/>
          <a:p>
            <a:r>
              <a:rPr lang="en-US" dirty="0"/>
              <a:t>Preparing to run the test cont…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541" r="34053" b="12659"/>
          <a:stretch/>
        </p:blipFill>
        <p:spPr>
          <a:xfrm>
            <a:off x="5334000" y="4562763"/>
            <a:ext cx="2359891" cy="2012670"/>
          </a:xfrm>
          <a:prstGeom prst="rect">
            <a:avLst/>
          </a:prstGeom>
        </p:spPr>
      </p:pic>
    </p:spTree>
    <p:extLst>
      <p:ext uri="{BB962C8B-B14F-4D97-AF65-F5344CB8AC3E}">
        <p14:creationId xmlns:p14="http://schemas.microsoft.com/office/powerpoint/2010/main" val="355730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lstStyle/>
          <a:p>
            <a:r>
              <a:rPr lang="en-US" dirty="0" smtClean="0"/>
              <a:t>Finger Stick </a:t>
            </a:r>
          </a:p>
          <a:p>
            <a:endParaRPr lang="en-US" dirty="0"/>
          </a:p>
          <a:p>
            <a:r>
              <a:rPr lang="en-US" dirty="0" smtClean="0"/>
              <a:t>Venous Blood draw (optional method)</a:t>
            </a:r>
          </a:p>
          <a:p>
            <a:endParaRPr lang="en-US" dirty="0"/>
          </a:p>
          <a:p>
            <a:pPr lvl="1"/>
            <a:r>
              <a:rPr lang="en-US" dirty="0" smtClean="0">
                <a:solidFill>
                  <a:srgbClr val="FF0000"/>
                </a:solidFill>
              </a:rPr>
              <a:t>Always use proper PPE when collecting any patient samples</a:t>
            </a:r>
          </a:p>
          <a:p>
            <a:pPr lvl="1"/>
            <a:endParaRPr lang="en-US" dirty="0" smtClean="0">
              <a:solidFill>
                <a:srgbClr val="FF0000"/>
              </a:solidFill>
            </a:endParaRPr>
          </a:p>
          <a:p>
            <a:pPr lvl="1"/>
            <a:r>
              <a:rPr lang="en-US" dirty="0" smtClean="0">
                <a:solidFill>
                  <a:srgbClr val="FF0000"/>
                </a:solidFill>
              </a:rPr>
              <a:t>No sample should be collected prior to the countdown starting and sample should be applied to the test strip prior to the countdown ending</a:t>
            </a:r>
          </a:p>
          <a:p>
            <a:pPr lvl="1"/>
            <a:endParaRPr lang="en-US" sz="800" dirty="0" smtClean="0"/>
          </a:p>
          <a:p>
            <a:pPr marL="109728"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Acceptable Patient Samples</a:t>
            </a:r>
            <a:endParaRPr lang="en-US" dirty="0"/>
          </a:p>
        </p:txBody>
      </p:sp>
    </p:spTree>
    <p:extLst>
      <p:ext uri="{BB962C8B-B14F-4D97-AF65-F5344CB8AC3E}">
        <p14:creationId xmlns:p14="http://schemas.microsoft.com/office/powerpoint/2010/main" val="173677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lstStyle/>
          <a:p>
            <a:pPr marL="365760" lvl="1" indent="-256032">
              <a:spcBef>
                <a:spcPts val="400"/>
              </a:spcBef>
              <a:buSzPct val="68000"/>
              <a:buFont typeface="Wingdings 3"/>
              <a:buChar char=""/>
            </a:pPr>
            <a:r>
              <a:rPr lang="en-US" sz="2000" dirty="0" smtClean="0"/>
              <a:t>Clean </a:t>
            </a:r>
            <a:r>
              <a:rPr lang="en-US" sz="2000" dirty="0"/>
              <a:t>the finger stick site with alcohol and allow to air </a:t>
            </a:r>
            <a:r>
              <a:rPr lang="en-US" sz="2000" dirty="0" smtClean="0"/>
              <a:t>dry</a:t>
            </a:r>
          </a:p>
          <a:p>
            <a:pPr marL="633222" lvl="2" indent="-285750">
              <a:spcBef>
                <a:spcPts val="400"/>
              </a:spcBef>
              <a:buClr>
                <a:srgbClr val="00B0F0"/>
              </a:buClr>
              <a:buSzPct val="68000"/>
              <a:buFont typeface="Courier New" panose="02070309020205020404" pitchFamily="49" charset="0"/>
              <a:buChar char="o"/>
            </a:pPr>
            <a:r>
              <a:rPr lang="en-US" sz="1800" dirty="0" smtClean="0"/>
              <a:t>Patients may also wash their hands with soap and water</a:t>
            </a:r>
          </a:p>
          <a:p>
            <a:pPr marL="109728" lvl="1" indent="0">
              <a:spcBef>
                <a:spcPts val="400"/>
              </a:spcBef>
              <a:buSzPct val="68000"/>
              <a:buNone/>
            </a:pPr>
            <a:endParaRPr lang="en-US" sz="2000" dirty="0"/>
          </a:p>
          <a:p>
            <a:pPr marL="365760" lvl="1" indent="-256032">
              <a:spcBef>
                <a:spcPts val="400"/>
              </a:spcBef>
              <a:buSzPct val="68000"/>
              <a:buFont typeface="Wingdings 3"/>
              <a:buChar char=""/>
            </a:pPr>
            <a:r>
              <a:rPr lang="en-US" altLang="en-US" sz="2000" dirty="0" smtClean="0"/>
              <a:t>The best location to perform a </a:t>
            </a:r>
            <a:r>
              <a:rPr lang="en-US" altLang="en-US" sz="2000" dirty="0"/>
              <a:t>finger stick is </a:t>
            </a:r>
            <a:r>
              <a:rPr lang="en-US" altLang="en-US" sz="2000" dirty="0" smtClean="0"/>
              <a:t>on the </a:t>
            </a:r>
            <a:r>
              <a:rPr lang="en-US" altLang="en-US" sz="2000" dirty="0"/>
              <a:t>3rd and 4th fingers of the non-dominant </a:t>
            </a:r>
            <a:r>
              <a:rPr lang="en-US" altLang="en-US" sz="2000" dirty="0" smtClean="0"/>
              <a:t>hand</a:t>
            </a:r>
          </a:p>
          <a:p>
            <a:pPr marL="109728" lvl="1" indent="0">
              <a:spcBef>
                <a:spcPts val="400"/>
              </a:spcBef>
              <a:buSzPct val="68000"/>
              <a:buNone/>
            </a:pPr>
            <a:endParaRPr lang="en-US" altLang="en-US" sz="2000" dirty="0" smtClean="0"/>
          </a:p>
          <a:p>
            <a:pPr marL="365760" lvl="1" indent="-256032">
              <a:spcBef>
                <a:spcPts val="400"/>
              </a:spcBef>
              <a:buSzPct val="68000"/>
              <a:buFont typeface="Wingdings 3"/>
              <a:buChar char=""/>
            </a:pPr>
            <a:r>
              <a:rPr lang="en-US" altLang="en-US" sz="2000" dirty="0" smtClean="0"/>
              <a:t>Perform </a:t>
            </a:r>
            <a:r>
              <a:rPr lang="en-US" altLang="en-US" sz="2000" dirty="0"/>
              <a:t>the stick off to side of the center of the </a:t>
            </a:r>
            <a:r>
              <a:rPr lang="en-US" altLang="en-US" sz="2000" dirty="0" smtClean="0"/>
              <a:t>finger</a:t>
            </a:r>
            <a:endParaRPr lang="en-US" altLang="en-US" sz="2000" dirty="0"/>
          </a:p>
          <a:p>
            <a:pPr marL="393192" lvl="1" indent="0">
              <a:buNone/>
            </a:pPr>
            <a:r>
              <a:rPr lang="en-US" altLang="en-US" sz="2000" dirty="0">
                <a:solidFill>
                  <a:srgbClr val="FF0000"/>
                </a:solidFill>
              </a:rPr>
              <a:t>	Never use the tip or center of the finger!</a:t>
            </a:r>
            <a:endParaRPr lang="en-US" altLang="en-US" sz="2000" dirty="0"/>
          </a:p>
          <a:p>
            <a:endParaRPr lang="en-US" dirty="0" smtClean="0"/>
          </a:p>
          <a:p>
            <a:pPr lvl="1"/>
            <a:endParaRPr lang="en-US" sz="800" dirty="0" smtClean="0"/>
          </a:p>
          <a:p>
            <a:pPr marL="109728"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a:t>Finger Stick </a:t>
            </a:r>
          </a:p>
        </p:txBody>
      </p:sp>
      <p:pic>
        <p:nvPicPr>
          <p:cNvPr id="4" name="Picture 6" descr="http://www.bd.com/vacutainer/labnotes/Volume20Number1/images/fingerst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091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2390</TotalTime>
  <Words>1103</Words>
  <Application>Microsoft Office PowerPoint</Application>
  <PresentationFormat>On-screen Show (4:3)</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CoaguChek XS</vt:lpstr>
      <vt:lpstr>The CoaguChek XS Test System</vt:lpstr>
      <vt:lpstr>CoaguChek XS Strips</vt:lpstr>
      <vt:lpstr>PowerPoint Presentation</vt:lpstr>
      <vt:lpstr>Preparing to run the test</vt:lpstr>
      <vt:lpstr>Preparing to run the test cont…</vt:lpstr>
      <vt:lpstr>Preparing to run the test cont…</vt:lpstr>
      <vt:lpstr>Acceptable Patient Samples</vt:lpstr>
      <vt:lpstr>Finger Stick </vt:lpstr>
      <vt:lpstr>Finger Stick cont…</vt:lpstr>
      <vt:lpstr>Venous Blood Draw</vt:lpstr>
      <vt:lpstr>Sampling the Test Strips</vt:lpstr>
      <vt:lpstr>Sampling the Test Strips cont…</vt:lpstr>
      <vt:lpstr>CoaguChek XS Analysis of Sample</vt:lpstr>
      <vt:lpstr>Patient Results</vt:lpstr>
      <vt:lpstr>Post Analysis Steps</vt:lpstr>
      <vt:lpstr>Maintenance</vt:lpstr>
      <vt:lpstr>Limitations of the CoaguChek XS</vt:lpstr>
      <vt:lpstr>Limitations of the CoaguChek XS</vt:lpstr>
    </vt:vector>
  </TitlesOfParts>
  <Company>JPS Health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CoaguChek XS</dc:title>
  <dc:creator>Cummings, Cary</dc:creator>
  <cp:lastModifiedBy>Cummings, Cary</cp:lastModifiedBy>
  <cp:revision>40</cp:revision>
  <dcterms:created xsi:type="dcterms:W3CDTF">2014-08-05T13:45:10Z</dcterms:created>
  <dcterms:modified xsi:type="dcterms:W3CDTF">2014-12-08T16:11:32Z</dcterms:modified>
</cp:coreProperties>
</file>