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7" r:id="rId6"/>
    <p:sldId id="269" r:id="rId7"/>
    <p:sldId id="261" r:id="rId8"/>
    <p:sldId id="262" r:id="rId9"/>
    <p:sldId id="263" r:id="rId10"/>
    <p:sldId id="264" r:id="rId11"/>
    <p:sldId id="265" r:id="rId12"/>
    <p:sldId id="266" r:id="rId13"/>
    <p:sldId id="270" r:id="rId14"/>
    <p:sldId id="271" r:id="rId15"/>
    <p:sldId id="272" r:id="rId16"/>
    <p:sldId id="273" r:id="rId17"/>
    <p:sldId id="274" r:id="rId18"/>
    <p:sldId id="275" r:id="rId19"/>
    <p:sldId id="276" r:id="rId20"/>
    <p:sldId id="277"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3" d="100"/>
          <a:sy n="73" d="100"/>
        </p:scale>
        <p:origin x="-1074" y="-75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1B17D9AC-D033-4D9F-A536-3A0B6077CBA8}" type="datetimeFigureOut">
              <a:rPr lang="en-US" smtClean="0"/>
              <a:t>3/6/2015</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27D2E1A3-030E-441B-AB5C-38F84BBDA283}"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B17D9AC-D033-4D9F-A536-3A0B6077CBA8}" type="datetimeFigureOut">
              <a:rPr lang="en-US" smtClean="0"/>
              <a:t>3/6/2015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7D2E1A3-030E-441B-AB5C-38F84BBDA28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1B17D9AC-D033-4D9F-A536-3A0B6077CBA8}" type="datetimeFigureOut">
              <a:rPr lang="en-US" smtClean="0"/>
              <a:t>3/6/2015</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27D2E1A3-030E-441B-AB5C-38F84BBDA28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B17D9AC-D033-4D9F-A536-3A0B6077CBA8}" type="datetimeFigureOut">
              <a:rPr lang="en-US" smtClean="0"/>
              <a:t>3/6/2015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7D2E1A3-030E-441B-AB5C-38F84BBDA28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1B17D9AC-D033-4D9F-A536-3A0B6077CBA8}" type="datetimeFigureOut">
              <a:rPr lang="en-US" smtClean="0"/>
              <a:t>3/6/2015</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27D2E1A3-030E-441B-AB5C-38F84BBDA283}"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B17D9AC-D033-4D9F-A536-3A0B6077CBA8}" type="datetimeFigureOut">
              <a:rPr lang="en-US" smtClean="0"/>
              <a:t>3/6/2015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7D2E1A3-030E-441B-AB5C-38F84BBDA28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B17D9AC-D033-4D9F-A536-3A0B6077CBA8}" type="datetimeFigureOut">
              <a:rPr lang="en-US" smtClean="0"/>
              <a:t>3/6/2015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27D2E1A3-030E-441B-AB5C-38F84BBDA28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B17D9AC-D033-4D9F-A536-3A0B6077CBA8}" type="datetimeFigureOut">
              <a:rPr lang="en-US" smtClean="0"/>
              <a:t>3/6/2015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27D2E1A3-030E-441B-AB5C-38F84BBDA28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1B17D9AC-D033-4D9F-A536-3A0B6077CBA8}" type="datetimeFigureOut">
              <a:rPr lang="en-US" smtClean="0"/>
              <a:t>3/6/2015</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27D2E1A3-030E-441B-AB5C-38F84BBDA28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B17D9AC-D033-4D9F-A536-3A0B6077CBA8}" type="datetimeFigureOut">
              <a:rPr lang="en-US" smtClean="0"/>
              <a:t>3/6/2015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7D2E1A3-030E-441B-AB5C-38F84BBDA28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1B17D9AC-D033-4D9F-A536-3A0B6077CBA8}" type="datetimeFigureOut">
              <a:rPr lang="en-US" smtClean="0"/>
              <a:t>3/6/2015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7D2E1A3-030E-441B-AB5C-38F84BBDA283}" type="slidenum">
              <a:rPr lang="en-US" smtClean="0"/>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1B17D9AC-D033-4D9F-A536-3A0B6077CBA8}" type="datetimeFigureOut">
              <a:rPr lang="en-US" smtClean="0"/>
              <a:t>3/6/2015</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27D2E1A3-030E-441B-AB5C-38F84BBDA283}"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10.JPG"/><Relationship Id="rId1" Type="http://schemas.openxmlformats.org/officeDocument/2006/relationships/slideLayout" Target="../slideLayouts/slideLayout2.xml"/><Relationship Id="rId4" Type="http://schemas.openxmlformats.org/officeDocument/2006/relationships/image" Target="../media/image12.JPG"/></Relationships>
</file>

<file path=ppt/slides/_rels/slide12.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8.JPG"/><Relationship Id="rId2" Type="http://schemas.openxmlformats.org/officeDocument/2006/relationships/image" Target="../media/image17.JPG"/><Relationship Id="rId1" Type="http://schemas.openxmlformats.org/officeDocument/2006/relationships/slideLayout" Target="../slideLayouts/slideLayout2.xml"/><Relationship Id="rId4" Type="http://schemas.openxmlformats.org/officeDocument/2006/relationships/image" Target="../media/image19.JPG"/></Relationships>
</file>

<file path=ppt/slides/_rels/slide15.xml.rels><?xml version="1.0" encoding="UTF-8" standalone="yes"?>
<Relationships xmlns="http://schemas.openxmlformats.org/package/2006/relationships"><Relationship Id="rId2" Type="http://schemas.openxmlformats.org/officeDocument/2006/relationships/image" Target="../media/image20.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0.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1.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2.g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4.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3500" dirty="0" smtClean="0"/>
              <a:t>POCT Hemoglobin A1C</a:t>
            </a:r>
            <a:endParaRPr lang="en-US" sz="3500" dirty="0"/>
          </a:p>
        </p:txBody>
      </p:sp>
      <p:sp>
        <p:nvSpPr>
          <p:cNvPr id="3" name="Subtitle 2"/>
          <p:cNvSpPr>
            <a:spLocks noGrp="1"/>
          </p:cNvSpPr>
          <p:nvPr>
            <p:ph type="subTitle" idx="1"/>
          </p:nvPr>
        </p:nvSpPr>
        <p:spPr/>
        <p:txBody>
          <a:bodyPr/>
          <a:lstStyle/>
          <a:p>
            <a:r>
              <a:rPr lang="en-US" dirty="0" smtClean="0"/>
              <a:t>A1CNOW+ Test Kit</a:t>
            </a:r>
            <a:endParaRPr lang="en-US" dirty="0"/>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9705" t="22653" r="27586" b="23172"/>
          <a:stretch/>
        </p:blipFill>
        <p:spPr>
          <a:xfrm>
            <a:off x="838200" y="3650784"/>
            <a:ext cx="3657600" cy="2956845"/>
          </a:xfrm>
          <a:prstGeom prst="rect">
            <a:avLst/>
          </a:prstGeom>
        </p:spPr>
      </p:pic>
    </p:spTree>
    <p:extLst>
      <p:ext uri="{BB962C8B-B14F-4D97-AF65-F5344CB8AC3E}">
        <p14:creationId xmlns:p14="http://schemas.microsoft.com/office/powerpoint/2010/main" val="27177726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Inspecting the blood collector</a:t>
            </a:r>
            <a:endParaRPr lang="en-US" dirty="0"/>
          </a:p>
        </p:txBody>
      </p:sp>
      <p:sp>
        <p:nvSpPr>
          <p:cNvPr id="3" name="Content Placeholder 2"/>
          <p:cNvSpPr>
            <a:spLocks noGrp="1"/>
          </p:cNvSpPr>
          <p:nvPr>
            <p:ph idx="1"/>
          </p:nvPr>
        </p:nvSpPr>
        <p:spPr/>
        <p:txBody>
          <a:bodyPr/>
          <a:lstStyle/>
          <a:p>
            <a:r>
              <a:rPr lang="en-US" dirty="0" smtClean="0"/>
              <a:t>Inspect the blood collector prior to inserting it into the sampler body.  </a:t>
            </a:r>
          </a:p>
          <a:p>
            <a:r>
              <a:rPr lang="en-US" dirty="0" smtClean="0"/>
              <a:t>Ensure that you wipe away any excess blood on the outside of the blood collector and/or continue filling the blood collector if adequate sample is not present.</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33600" y="4235404"/>
            <a:ext cx="3505200" cy="2622596"/>
          </a:xfrm>
          <a:prstGeom prst="rect">
            <a:avLst/>
          </a:prstGeom>
        </p:spPr>
      </p:pic>
    </p:spTree>
    <p:extLst>
      <p:ext uri="{BB962C8B-B14F-4D97-AF65-F5344CB8AC3E}">
        <p14:creationId xmlns:p14="http://schemas.microsoft.com/office/powerpoint/2010/main" val="7398473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Inserting the blood collector into the sampler body</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8600" y="1676400"/>
            <a:ext cx="2676525" cy="2390775"/>
          </a:xfr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52787" y="3048000"/>
            <a:ext cx="2638425" cy="2143125"/>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48400" y="4478791"/>
            <a:ext cx="2619375" cy="2209800"/>
          </a:xfrm>
          <a:prstGeom prst="rect">
            <a:avLst/>
          </a:prstGeom>
        </p:spPr>
      </p:pic>
    </p:spTree>
    <p:extLst>
      <p:ext uri="{BB962C8B-B14F-4D97-AF65-F5344CB8AC3E}">
        <p14:creationId xmlns:p14="http://schemas.microsoft.com/office/powerpoint/2010/main" val="4757911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Mixing the Sample</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62000" y="2438400"/>
            <a:ext cx="2638425" cy="3219450"/>
          </a:xfr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76800" y="2286000"/>
            <a:ext cx="2619375" cy="3438525"/>
          </a:xfrm>
          <a:prstGeom prst="rect">
            <a:avLst/>
          </a:prstGeom>
        </p:spPr>
      </p:pic>
    </p:spTree>
    <p:extLst>
      <p:ext uri="{BB962C8B-B14F-4D97-AF65-F5344CB8AC3E}">
        <p14:creationId xmlns:p14="http://schemas.microsoft.com/office/powerpoint/2010/main" val="1828002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Preparing to run the test</a:t>
            </a:r>
            <a:endParaRPr lang="en-US" dirty="0"/>
          </a:p>
        </p:txBody>
      </p:sp>
      <p:sp>
        <p:nvSpPr>
          <p:cNvPr id="3" name="Content Placeholder 2"/>
          <p:cNvSpPr>
            <a:spLocks noGrp="1"/>
          </p:cNvSpPr>
          <p:nvPr>
            <p:ph idx="1"/>
          </p:nvPr>
        </p:nvSpPr>
        <p:spPr>
          <a:xfrm>
            <a:off x="457200" y="1609416"/>
            <a:ext cx="4572000" cy="4846320"/>
          </a:xfrm>
        </p:spPr>
        <p:txBody>
          <a:bodyPr>
            <a:normAutofit lnSpcReduction="10000"/>
          </a:bodyPr>
          <a:lstStyle/>
          <a:p>
            <a:r>
              <a:rPr lang="en-US" dirty="0" smtClean="0"/>
              <a:t>Open the test cartridge and immediately insert the cartridge into the meter.</a:t>
            </a:r>
          </a:p>
          <a:p>
            <a:endParaRPr lang="en-US" dirty="0"/>
          </a:p>
          <a:p>
            <a:r>
              <a:rPr lang="en-US" dirty="0" smtClean="0"/>
              <a:t>Ensure that the code on the cartridge matches the code on the meter.</a:t>
            </a:r>
          </a:p>
          <a:p>
            <a:endParaRPr lang="en-US" dirty="0"/>
          </a:p>
          <a:p>
            <a:r>
              <a:rPr lang="en-US" dirty="0" smtClean="0"/>
              <a:t>You only have </a:t>
            </a:r>
            <a:r>
              <a:rPr lang="en-US" dirty="0" smtClean="0">
                <a:solidFill>
                  <a:srgbClr val="FF0000"/>
                </a:solidFill>
              </a:rPr>
              <a:t>2 minutes </a:t>
            </a:r>
            <a:r>
              <a:rPr lang="en-US" dirty="0" smtClean="0"/>
              <a:t>to apply sample to the cartridge once inserted into the meter.</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48448" y="1600200"/>
            <a:ext cx="1933303" cy="1487737"/>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34000" y="3430186"/>
            <a:ext cx="2362200" cy="3403865"/>
          </a:xfrm>
          <a:prstGeom prst="rect">
            <a:avLst/>
          </a:prstGeom>
        </p:spPr>
      </p:pic>
    </p:spTree>
    <p:extLst>
      <p:ext uri="{BB962C8B-B14F-4D97-AF65-F5344CB8AC3E}">
        <p14:creationId xmlns:p14="http://schemas.microsoft.com/office/powerpoint/2010/main" val="27385136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Sampling Cartridge</a:t>
            </a:r>
            <a:endParaRPr lang="en-US" dirty="0"/>
          </a:p>
        </p:txBody>
      </p:sp>
      <p:sp>
        <p:nvSpPr>
          <p:cNvPr id="3" name="Content Placeholder 2"/>
          <p:cNvSpPr>
            <a:spLocks noGrp="1"/>
          </p:cNvSpPr>
          <p:nvPr>
            <p:ph idx="1"/>
          </p:nvPr>
        </p:nvSpPr>
        <p:spPr>
          <a:xfrm>
            <a:off x="457200" y="1609416"/>
            <a:ext cx="4038600" cy="4846320"/>
          </a:xfrm>
        </p:spPr>
        <p:txBody>
          <a:bodyPr>
            <a:normAutofit fontScale="92500" lnSpcReduction="20000"/>
          </a:bodyPr>
          <a:lstStyle/>
          <a:p>
            <a:r>
              <a:rPr lang="en-US" dirty="0" smtClean="0"/>
              <a:t>When the cartridge is inserted into the meter, the screen powers on and instructs you to “WAIT”.</a:t>
            </a:r>
            <a:endParaRPr lang="en-US" dirty="0"/>
          </a:p>
          <a:p>
            <a:r>
              <a:rPr lang="en-US" dirty="0" smtClean="0"/>
              <a:t>Do not apply sample until the display prompt you to sample by displaying “SMPL”.</a:t>
            </a:r>
          </a:p>
          <a:p>
            <a:r>
              <a:rPr lang="en-US" dirty="0" smtClean="0"/>
              <a:t>When Prompted to sample, remove the cap from the sampler body and align it on the cartridge and push down on the sampler body.</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48200" y="1521893"/>
            <a:ext cx="2033931" cy="1495971"/>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00931" y="4591594"/>
            <a:ext cx="1981200" cy="2024426"/>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682131" y="2991738"/>
            <a:ext cx="1924050" cy="1547605"/>
          </a:xfrm>
          <a:prstGeom prst="rect">
            <a:avLst/>
          </a:prstGeom>
        </p:spPr>
      </p:pic>
    </p:spTree>
    <p:extLst>
      <p:ext uri="{BB962C8B-B14F-4D97-AF65-F5344CB8AC3E}">
        <p14:creationId xmlns:p14="http://schemas.microsoft.com/office/powerpoint/2010/main" val="5964231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Meter performing the test</a:t>
            </a:r>
            <a:endParaRPr lang="en-US" dirty="0"/>
          </a:p>
        </p:txBody>
      </p:sp>
      <p:sp>
        <p:nvSpPr>
          <p:cNvPr id="3" name="Content Placeholder 2"/>
          <p:cNvSpPr>
            <a:spLocks noGrp="1"/>
          </p:cNvSpPr>
          <p:nvPr>
            <p:ph idx="1"/>
          </p:nvPr>
        </p:nvSpPr>
        <p:spPr>
          <a:xfrm>
            <a:off x="457200" y="1609416"/>
            <a:ext cx="4800600" cy="4846320"/>
          </a:xfrm>
        </p:spPr>
        <p:txBody>
          <a:bodyPr/>
          <a:lstStyle/>
          <a:p>
            <a:r>
              <a:rPr lang="en-US" dirty="0" smtClean="0"/>
              <a:t>When the meter display says “Run”, remove the sampler body.</a:t>
            </a:r>
          </a:p>
          <a:p>
            <a:r>
              <a:rPr lang="en-US" dirty="0" smtClean="0"/>
              <a:t>Do not handle the meter while sample is running.</a:t>
            </a:r>
          </a:p>
          <a:p>
            <a:r>
              <a:rPr lang="en-US" dirty="0" smtClean="0"/>
              <a:t>A 5 minute count down displays on the screen while sample is running.</a:t>
            </a:r>
          </a:p>
          <a:p>
            <a:pPr marL="0" indent="0">
              <a:buNone/>
            </a:pPr>
            <a:endParaRPr lang="en-US" dirty="0"/>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b="80372"/>
          <a:stretch/>
        </p:blipFill>
        <p:spPr>
          <a:xfrm>
            <a:off x="4724400" y="5029200"/>
            <a:ext cx="2628900" cy="1190897"/>
          </a:xfrm>
          <a:prstGeom prst="rect">
            <a:avLst/>
          </a:prstGeom>
        </p:spPr>
      </p:pic>
    </p:spTree>
    <p:extLst>
      <p:ext uri="{BB962C8B-B14F-4D97-AF65-F5344CB8AC3E}">
        <p14:creationId xmlns:p14="http://schemas.microsoft.com/office/powerpoint/2010/main" val="28192950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a:t>
            </a:r>
            <a:endParaRPr lang="en-US" dirty="0"/>
          </a:p>
        </p:txBody>
      </p:sp>
      <p:sp>
        <p:nvSpPr>
          <p:cNvPr id="3" name="Content Placeholder 2"/>
          <p:cNvSpPr>
            <a:spLocks noGrp="1"/>
          </p:cNvSpPr>
          <p:nvPr>
            <p:ph idx="1"/>
          </p:nvPr>
        </p:nvSpPr>
        <p:spPr>
          <a:xfrm>
            <a:off x="457200" y="1609416"/>
            <a:ext cx="5562600" cy="4846320"/>
          </a:xfrm>
        </p:spPr>
        <p:txBody>
          <a:bodyPr>
            <a:normAutofit lnSpcReduction="10000"/>
          </a:bodyPr>
          <a:lstStyle/>
          <a:p>
            <a:r>
              <a:rPr lang="en-US" dirty="0" smtClean="0"/>
              <a:t>Upon completion of sample testing, the meter should display “QC OK”.</a:t>
            </a:r>
          </a:p>
          <a:p>
            <a:r>
              <a:rPr lang="en-US" dirty="0" smtClean="0"/>
              <a:t>The meter will then cycle through three screens displaying the following </a:t>
            </a:r>
            <a:r>
              <a:rPr lang="en-US" dirty="0" err="1" smtClean="0"/>
              <a:t>promts</a:t>
            </a:r>
            <a:r>
              <a:rPr lang="en-US" dirty="0" smtClean="0"/>
              <a:t>:“QC OK”, “Result”, “# of test left on meter”</a:t>
            </a:r>
          </a:p>
          <a:p>
            <a:r>
              <a:rPr lang="en-US" dirty="0" smtClean="0"/>
              <a:t>Meter measures %A1C from 4-13</a:t>
            </a:r>
          </a:p>
          <a:p>
            <a:r>
              <a:rPr lang="en-US" dirty="0" smtClean="0"/>
              <a:t>If error messages display, see package insert for list of error codes and corrective action.</a:t>
            </a:r>
          </a:p>
          <a:p>
            <a:endParaRPr lang="en-US" dirty="0" smtClean="0"/>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t="21258"/>
          <a:stretch/>
        </p:blipFill>
        <p:spPr>
          <a:xfrm>
            <a:off x="6172200" y="1685108"/>
            <a:ext cx="2628900" cy="4777603"/>
          </a:xfrm>
          <a:prstGeom prst="rect">
            <a:avLst/>
          </a:prstGeom>
        </p:spPr>
      </p:pic>
    </p:spTree>
    <p:extLst>
      <p:ext uri="{BB962C8B-B14F-4D97-AF65-F5344CB8AC3E}">
        <p14:creationId xmlns:p14="http://schemas.microsoft.com/office/powerpoint/2010/main" val="215638951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Discarding Cartridge</a:t>
            </a:r>
            <a:endParaRPr lang="en-US" dirty="0"/>
          </a:p>
        </p:txBody>
      </p:sp>
      <p:sp>
        <p:nvSpPr>
          <p:cNvPr id="3" name="Content Placeholder 2"/>
          <p:cNvSpPr>
            <a:spLocks noGrp="1"/>
          </p:cNvSpPr>
          <p:nvPr>
            <p:ph idx="1"/>
          </p:nvPr>
        </p:nvSpPr>
        <p:spPr>
          <a:xfrm>
            <a:off x="457200" y="1609416"/>
            <a:ext cx="5029200" cy="4846320"/>
          </a:xfrm>
        </p:spPr>
        <p:txBody>
          <a:bodyPr>
            <a:normAutofit fontScale="92500"/>
          </a:bodyPr>
          <a:lstStyle/>
          <a:p>
            <a:r>
              <a:rPr lang="en-US" dirty="0" smtClean="0"/>
              <a:t>Upon completion of testing, remove the cartridge and discard in the appropriate container.</a:t>
            </a:r>
          </a:p>
          <a:p>
            <a:r>
              <a:rPr lang="en-US" dirty="0" smtClean="0"/>
              <a:t>Return the meter to the test kit box (the meter is used for only the 20 tests that come in the box and discarded upon completion of these tests).</a:t>
            </a:r>
          </a:p>
          <a:p>
            <a:r>
              <a:rPr lang="en-US" dirty="0" smtClean="0"/>
              <a:t>Meter should be disinfected with hospital approved disinfectant between each patient test.</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0" y="1066800"/>
            <a:ext cx="2667000" cy="5648325"/>
          </a:xfrm>
          <a:prstGeom prst="rect">
            <a:avLst/>
          </a:prstGeom>
        </p:spPr>
      </p:pic>
    </p:spTree>
    <p:extLst>
      <p:ext uri="{BB962C8B-B14F-4D97-AF65-F5344CB8AC3E}">
        <p14:creationId xmlns:p14="http://schemas.microsoft.com/office/powerpoint/2010/main" val="10150793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Quality Controls</a:t>
            </a:r>
            <a:endParaRPr lang="en-US" dirty="0"/>
          </a:p>
        </p:txBody>
      </p:sp>
      <p:sp>
        <p:nvSpPr>
          <p:cNvPr id="3" name="Content Placeholder 2"/>
          <p:cNvSpPr>
            <a:spLocks noGrp="1"/>
          </p:cNvSpPr>
          <p:nvPr>
            <p:ph idx="1"/>
          </p:nvPr>
        </p:nvSpPr>
        <p:spPr/>
        <p:txBody>
          <a:bodyPr>
            <a:normAutofit/>
          </a:bodyPr>
          <a:lstStyle/>
          <a:p>
            <a:r>
              <a:rPr lang="en-US" sz="2400" dirty="0" smtClean="0"/>
              <a:t>Quality controls should be run with each new shipment of test kits, with each separate lot # within a shipment, and monthly (whichever comes first).</a:t>
            </a:r>
          </a:p>
          <a:p>
            <a:r>
              <a:rPr lang="en-US" sz="2400" dirty="0" smtClean="0"/>
              <a:t>Quality controls are tested in the same manner as venous blood draw samples.</a:t>
            </a:r>
          </a:p>
          <a:p>
            <a:r>
              <a:rPr lang="en-US" sz="2400" dirty="0" smtClean="0"/>
              <a:t>Controls are stable until the refrigerated expiration date printed on the box</a:t>
            </a:r>
            <a:endParaRPr lang="en-US" sz="2400" dirty="0"/>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b="50000"/>
          <a:stretch/>
        </p:blipFill>
        <p:spPr>
          <a:xfrm>
            <a:off x="2438400" y="4800600"/>
            <a:ext cx="3910761" cy="2057400"/>
          </a:xfrm>
          <a:prstGeom prst="rect">
            <a:avLst/>
          </a:prstGeom>
        </p:spPr>
      </p:pic>
    </p:spTree>
    <p:extLst>
      <p:ext uri="{BB962C8B-B14F-4D97-AF65-F5344CB8AC3E}">
        <p14:creationId xmlns:p14="http://schemas.microsoft.com/office/powerpoint/2010/main" val="1158906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Quality Controls</a:t>
            </a:r>
            <a:endParaRPr lang="en-US" dirty="0"/>
          </a:p>
        </p:txBody>
      </p:sp>
      <p:sp>
        <p:nvSpPr>
          <p:cNvPr id="3" name="Content Placeholder 2"/>
          <p:cNvSpPr>
            <a:spLocks noGrp="1"/>
          </p:cNvSpPr>
          <p:nvPr>
            <p:ph idx="1"/>
          </p:nvPr>
        </p:nvSpPr>
        <p:spPr>
          <a:xfrm>
            <a:off x="457200" y="1609416"/>
            <a:ext cx="4038600" cy="4846320"/>
          </a:xfrm>
        </p:spPr>
        <p:txBody>
          <a:bodyPr>
            <a:normAutofit fontScale="92500" lnSpcReduction="10000"/>
          </a:bodyPr>
          <a:lstStyle/>
          <a:p>
            <a:r>
              <a:rPr lang="en-US" dirty="0" smtClean="0"/>
              <a:t>The package insert that comes with the quality controls (ordered </a:t>
            </a:r>
            <a:r>
              <a:rPr lang="en-US" dirty="0" err="1" smtClean="0"/>
              <a:t>seperately</a:t>
            </a:r>
            <a:r>
              <a:rPr lang="en-US" dirty="0" smtClean="0"/>
              <a:t> from the kit) has instructions for running controls as well as the expected values for the controls.</a:t>
            </a:r>
          </a:p>
          <a:p>
            <a:r>
              <a:rPr lang="en-US" dirty="0" smtClean="0"/>
              <a:t>This sheet should be saved with your quality control documents and filed when a new set of controls are put into use.</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36708" y="1752600"/>
            <a:ext cx="3250435" cy="4343400"/>
          </a:xfrm>
          <a:prstGeom prst="rect">
            <a:avLst/>
          </a:prstGeom>
        </p:spPr>
      </p:pic>
    </p:spTree>
    <p:extLst>
      <p:ext uri="{BB962C8B-B14F-4D97-AF65-F5344CB8AC3E}">
        <p14:creationId xmlns:p14="http://schemas.microsoft.com/office/powerpoint/2010/main" val="29880822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HGB A1CNOW+ Kit</a:t>
            </a:r>
            <a:endParaRPr lang="en-US" dirty="0"/>
          </a:p>
        </p:txBody>
      </p:sp>
      <p:sp>
        <p:nvSpPr>
          <p:cNvPr id="3" name="Content Placeholder 2"/>
          <p:cNvSpPr>
            <a:spLocks noGrp="1"/>
          </p:cNvSpPr>
          <p:nvPr>
            <p:ph idx="1"/>
          </p:nvPr>
        </p:nvSpPr>
        <p:spPr>
          <a:xfrm>
            <a:off x="457200" y="1609416"/>
            <a:ext cx="5029200" cy="4846320"/>
          </a:xfrm>
        </p:spPr>
        <p:txBody>
          <a:bodyPr/>
          <a:lstStyle/>
          <a:p>
            <a:r>
              <a:rPr lang="en-US" b="1" dirty="0" smtClean="0"/>
              <a:t>The </a:t>
            </a:r>
            <a:r>
              <a:rPr lang="en-US" b="1" dirty="0"/>
              <a:t>A1CNow</a:t>
            </a:r>
            <a:r>
              <a:rPr lang="en-US" b="1" dirty="0" smtClean="0"/>
              <a:t>+ </a:t>
            </a:r>
            <a:r>
              <a:rPr lang="en-US" b="1" dirty="0"/>
              <a:t>test provides quantitative measurement of the percent of glycated hemoglobin (%A1C) levels in capillary (</a:t>
            </a:r>
            <a:r>
              <a:rPr lang="en-US" b="1" dirty="0" smtClean="0"/>
              <a:t>finger stick</a:t>
            </a:r>
            <a:r>
              <a:rPr lang="en-US" b="1" dirty="0"/>
              <a:t>) or venous whole blood samples</a:t>
            </a:r>
            <a:r>
              <a:rPr lang="en-US" b="1" dirty="0" smtClean="0"/>
              <a:t>.</a:t>
            </a:r>
          </a:p>
          <a:p>
            <a:pPr marL="0" indent="0">
              <a:buNone/>
            </a:pPr>
            <a:r>
              <a:rPr lang="en-US" b="1" dirty="0" smtClean="0"/>
              <a:t> </a:t>
            </a:r>
            <a:endParaRPr lang="en-US" b="1" dirty="0" smtClean="0"/>
          </a:p>
          <a:p>
            <a:r>
              <a:rPr lang="en-US" b="1" dirty="0" smtClean="0"/>
              <a:t>The </a:t>
            </a:r>
            <a:r>
              <a:rPr lang="en-US" b="1" dirty="0"/>
              <a:t>test is for professional use to monitor glycemic control in people with diabetes. </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72175" y="1295400"/>
            <a:ext cx="2800350" cy="5143500"/>
          </a:xfrm>
          <a:prstGeom prst="rect">
            <a:avLst/>
          </a:prstGeom>
        </p:spPr>
      </p:pic>
    </p:spTree>
    <p:extLst>
      <p:ext uri="{BB962C8B-B14F-4D97-AF65-F5344CB8AC3E}">
        <p14:creationId xmlns:p14="http://schemas.microsoft.com/office/powerpoint/2010/main" val="10500873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Documentation</a:t>
            </a:r>
            <a:endParaRPr lang="en-US" dirty="0"/>
          </a:p>
        </p:txBody>
      </p:sp>
      <p:sp>
        <p:nvSpPr>
          <p:cNvPr id="3" name="Content Placeholder 2"/>
          <p:cNvSpPr>
            <a:spLocks noGrp="1"/>
          </p:cNvSpPr>
          <p:nvPr>
            <p:ph idx="1"/>
          </p:nvPr>
        </p:nvSpPr>
        <p:spPr>
          <a:xfrm>
            <a:off x="457200" y="1609416"/>
            <a:ext cx="5410200" cy="4846320"/>
          </a:xfrm>
        </p:spPr>
        <p:txBody>
          <a:bodyPr>
            <a:normAutofit fontScale="85000" lnSpcReduction="20000"/>
          </a:bodyPr>
          <a:lstStyle/>
          <a:p>
            <a:r>
              <a:rPr lang="en-US" dirty="0" smtClean="0"/>
              <a:t>When patient testing is completed, you must document your patient test results, successful internal controls and the lot # and expiration date of the kit used.</a:t>
            </a:r>
          </a:p>
          <a:p>
            <a:pPr marL="0" indent="0">
              <a:buNone/>
            </a:pPr>
            <a:endParaRPr lang="en-US" dirty="0" smtClean="0"/>
          </a:p>
          <a:p>
            <a:r>
              <a:rPr lang="en-US" dirty="0" smtClean="0"/>
              <a:t>When quality controls are performed, you should document these results on the appropriate log sheet.</a:t>
            </a:r>
          </a:p>
          <a:p>
            <a:pPr marL="0" indent="0">
              <a:buNone/>
            </a:pPr>
            <a:endParaRPr lang="en-US" dirty="0" smtClean="0"/>
          </a:p>
          <a:p>
            <a:r>
              <a:rPr lang="en-US" dirty="0" smtClean="0"/>
              <a:t>Do not perform any patient testing if quality controls do not fall within the expected ranges and immediately repeat the test.  Document all corrective action for failed quality controls on the JPS action log.</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67400" y="1371600"/>
            <a:ext cx="3200825" cy="4825124"/>
          </a:xfrm>
          <a:prstGeom prst="rect">
            <a:avLst/>
          </a:prstGeom>
        </p:spPr>
      </p:pic>
    </p:spTree>
    <p:extLst>
      <p:ext uri="{BB962C8B-B14F-4D97-AF65-F5344CB8AC3E}">
        <p14:creationId xmlns:p14="http://schemas.microsoft.com/office/powerpoint/2010/main" val="32524181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Storage and Stability</a:t>
            </a:r>
            <a:endParaRPr lang="en-US" dirty="0"/>
          </a:p>
        </p:txBody>
      </p:sp>
      <p:sp>
        <p:nvSpPr>
          <p:cNvPr id="3" name="Content Placeholder 2"/>
          <p:cNvSpPr>
            <a:spLocks noGrp="1"/>
          </p:cNvSpPr>
          <p:nvPr>
            <p:ph idx="1"/>
          </p:nvPr>
        </p:nvSpPr>
        <p:spPr/>
        <p:txBody>
          <a:bodyPr/>
          <a:lstStyle/>
          <a:p>
            <a:r>
              <a:rPr lang="en-US" dirty="0" smtClean="0"/>
              <a:t>Kits should be stored refrigerated (2-8°C)</a:t>
            </a:r>
          </a:p>
          <a:p>
            <a:pPr lvl="1"/>
            <a:r>
              <a:rPr lang="en-US" dirty="0" smtClean="0"/>
              <a:t>Expiration date on refrigerated kits:              Date on the package</a:t>
            </a:r>
          </a:p>
          <a:p>
            <a:r>
              <a:rPr lang="en-US" dirty="0" smtClean="0"/>
              <a:t>Before use, kits must be allowed to come to </a:t>
            </a:r>
            <a:r>
              <a:rPr lang="en-US" dirty="0"/>
              <a:t>room temperature </a:t>
            </a:r>
            <a:r>
              <a:rPr lang="en-US" dirty="0" smtClean="0"/>
              <a:t>(18-28°C)</a:t>
            </a:r>
          </a:p>
          <a:p>
            <a:pPr lvl="1"/>
            <a:r>
              <a:rPr lang="en-US" dirty="0" smtClean="0">
                <a:solidFill>
                  <a:srgbClr val="FF0000"/>
                </a:solidFill>
              </a:rPr>
              <a:t>Kits must sit at room temperature for a minimum of 60 minutes when removed from the fridge</a:t>
            </a:r>
          </a:p>
          <a:p>
            <a:pPr lvl="1"/>
            <a:r>
              <a:rPr lang="en-US" dirty="0"/>
              <a:t>Expiration date on </a:t>
            </a:r>
            <a:r>
              <a:rPr lang="en-US" dirty="0" smtClean="0"/>
              <a:t>room temperature </a:t>
            </a:r>
            <a:r>
              <a:rPr lang="en-US" dirty="0"/>
              <a:t>kits:              </a:t>
            </a:r>
            <a:r>
              <a:rPr lang="en-US" dirty="0" smtClean="0">
                <a:solidFill>
                  <a:srgbClr val="FF0000"/>
                </a:solidFill>
              </a:rPr>
              <a:t>4 months from the date placed at room temp</a:t>
            </a:r>
          </a:p>
          <a:p>
            <a:pPr marL="292608" lvl="1" indent="0">
              <a:buNone/>
            </a:pPr>
            <a:r>
              <a:rPr lang="en-US" dirty="0"/>
              <a:t> </a:t>
            </a:r>
            <a:r>
              <a:rPr lang="en-US" dirty="0" smtClean="0"/>
              <a:t> </a:t>
            </a:r>
            <a:endParaRPr lang="en-US" dirty="0" smtClean="0"/>
          </a:p>
          <a:p>
            <a:pPr marL="292608" lvl="1" indent="0">
              <a:buNone/>
            </a:pPr>
            <a:r>
              <a:rPr lang="en-US" dirty="0" smtClean="0"/>
              <a:t> </a:t>
            </a:r>
            <a:r>
              <a:rPr lang="en-US" dirty="0" smtClean="0">
                <a:solidFill>
                  <a:srgbClr val="FF0000"/>
                </a:solidFill>
              </a:rPr>
              <a:t>Note: 4 month expiration date must be written on package</a:t>
            </a:r>
            <a:endParaRPr lang="en-US" dirty="0">
              <a:solidFill>
                <a:srgbClr val="FF0000"/>
              </a:solidFill>
            </a:endParaRPr>
          </a:p>
          <a:p>
            <a:pPr lvl="1"/>
            <a:endParaRPr lang="en-US" dirty="0"/>
          </a:p>
        </p:txBody>
      </p:sp>
    </p:spTree>
    <p:extLst>
      <p:ext uri="{BB962C8B-B14F-4D97-AF65-F5344CB8AC3E}">
        <p14:creationId xmlns:p14="http://schemas.microsoft.com/office/powerpoint/2010/main" val="9903518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Collection</a:t>
            </a:r>
            <a:endParaRPr lang="en-US" dirty="0"/>
          </a:p>
        </p:txBody>
      </p:sp>
      <p:sp>
        <p:nvSpPr>
          <p:cNvPr id="3" name="Content Placeholder 2"/>
          <p:cNvSpPr>
            <a:spLocks noGrp="1"/>
          </p:cNvSpPr>
          <p:nvPr>
            <p:ph idx="1"/>
          </p:nvPr>
        </p:nvSpPr>
        <p:spPr/>
        <p:txBody>
          <a:bodyPr/>
          <a:lstStyle/>
          <a:p>
            <a:r>
              <a:rPr lang="en-US" dirty="0" smtClean="0"/>
              <a:t>Finger stick (most common)</a:t>
            </a:r>
          </a:p>
          <a:p>
            <a:endParaRPr lang="en-US" dirty="0"/>
          </a:p>
          <a:p>
            <a:endParaRPr lang="en-US" dirty="0" smtClean="0"/>
          </a:p>
          <a:p>
            <a:endParaRPr lang="en-US" dirty="0" smtClean="0"/>
          </a:p>
          <a:p>
            <a:endParaRPr lang="en-US" dirty="0"/>
          </a:p>
          <a:p>
            <a:r>
              <a:rPr lang="en-US" dirty="0" smtClean="0"/>
              <a:t>Venous blood draw</a:t>
            </a:r>
            <a:endParaRPr lang="en-US" dirty="0"/>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4648" t="9694" r="67062" b="20918"/>
          <a:stretch/>
        </p:blipFill>
        <p:spPr>
          <a:xfrm>
            <a:off x="4038600" y="2166257"/>
            <a:ext cx="1905000" cy="1850573"/>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38600" y="4572000"/>
            <a:ext cx="2000250" cy="1895475"/>
          </a:xfrm>
          <a:prstGeom prst="rect">
            <a:avLst/>
          </a:prstGeom>
        </p:spPr>
      </p:pic>
    </p:spTree>
    <p:extLst>
      <p:ext uri="{BB962C8B-B14F-4D97-AF65-F5344CB8AC3E}">
        <p14:creationId xmlns:p14="http://schemas.microsoft.com/office/powerpoint/2010/main" val="19564639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57200" y="0"/>
            <a:ext cx="7543800" cy="1295400"/>
          </a:xfrm>
        </p:spPr>
        <p:txBody>
          <a:bodyPr/>
          <a:lstStyle/>
          <a:p>
            <a:r>
              <a:rPr lang="en-US" sz="3200" dirty="0"/>
              <a:t>Finger Stick samples</a:t>
            </a:r>
            <a:endParaRPr lang="en-US" altLang="en-US" sz="3200" dirty="0" smtClean="0"/>
          </a:p>
        </p:txBody>
      </p:sp>
      <p:pic>
        <p:nvPicPr>
          <p:cNvPr id="22531" name="Picture 6" descr="POCT 2008 0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53000" y="3886200"/>
            <a:ext cx="3582988" cy="2687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2" name="Oval 7"/>
          <p:cNvSpPr>
            <a:spLocks noChangeArrowheads="1"/>
          </p:cNvSpPr>
          <p:nvPr/>
        </p:nvSpPr>
        <p:spPr bwMode="auto">
          <a:xfrm>
            <a:off x="8077200" y="5257800"/>
            <a:ext cx="76200" cy="76200"/>
          </a:xfrm>
          <a:prstGeom prst="ellipse">
            <a:avLst/>
          </a:prstGeom>
          <a:solidFill>
            <a:srgbClr val="FF0000"/>
          </a:solidFill>
          <a:ln w="9525">
            <a:solidFill>
              <a:srgbClr val="FF0000"/>
            </a:solidFill>
            <a:round/>
            <a:headEnd/>
            <a:tailEnd/>
          </a:ln>
        </p:spPr>
        <p:txBody>
          <a:bodyPr wrap="none" anchor="ctr"/>
          <a:lstStyle>
            <a:lvl1pPr algn="l" eaLnBrk="0" hangingPunct="0">
              <a:spcBef>
                <a:spcPct val="20000"/>
              </a:spcBef>
              <a:buClr>
                <a:schemeClr val="tx2"/>
              </a:buClr>
              <a:buSzPct val="70000"/>
              <a:buFont typeface="Wingdings" pitchFamily="2" charset="2"/>
              <a:buChar char="l"/>
              <a:defRPr sz="3000">
                <a:solidFill>
                  <a:schemeClr val="tx1"/>
                </a:solidFill>
                <a:latin typeface="Arial" charset="0"/>
              </a:defRPr>
            </a:lvl1pPr>
            <a:lvl2pPr marL="742950" indent="-285750" algn="l" eaLnBrk="0" hangingPunct="0">
              <a:spcBef>
                <a:spcPct val="20000"/>
              </a:spcBef>
              <a:buClr>
                <a:schemeClr val="accent2"/>
              </a:buClr>
              <a:buSzPct val="70000"/>
              <a:buFont typeface="Wingdings" pitchFamily="2" charset="2"/>
              <a:buChar char="l"/>
              <a:defRPr sz="2600">
                <a:solidFill>
                  <a:schemeClr val="tx1"/>
                </a:solidFill>
                <a:latin typeface="Arial" charset="0"/>
              </a:defRPr>
            </a:lvl2pPr>
            <a:lvl3pPr marL="1143000" indent="-228600" algn="l" eaLnBrk="0" hangingPunct="0">
              <a:spcBef>
                <a:spcPct val="20000"/>
              </a:spcBef>
              <a:buClr>
                <a:schemeClr val="accent1"/>
              </a:buClr>
              <a:buSzPct val="70000"/>
              <a:buFont typeface="Wingdings" pitchFamily="2" charset="2"/>
              <a:buChar char="l"/>
              <a:defRPr sz="2300">
                <a:solidFill>
                  <a:schemeClr val="tx1"/>
                </a:solidFill>
                <a:latin typeface="Arial" charset="0"/>
              </a:defRPr>
            </a:lvl3pPr>
            <a:lvl4pPr marL="1600200" indent="-228600" algn="l" eaLnBrk="0" hangingPunct="0">
              <a:spcBef>
                <a:spcPct val="20000"/>
              </a:spcBef>
              <a:buClr>
                <a:schemeClr val="tx2"/>
              </a:buClr>
              <a:buSzPct val="75000"/>
              <a:buFont typeface="Wingdings" pitchFamily="2" charset="2"/>
              <a:buChar char="§"/>
              <a:defRPr sz="2000">
                <a:solidFill>
                  <a:schemeClr val="tx1"/>
                </a:solidFill>
                <a:latin typeface="Arial" charset="0"/>
              </a:defRPr>
            </a:lvl4pPr>
            <a:lvl5pPr marL="2057400" indent="-228600" algn="l" eaLnBrk="0" hangingPunct="0">
              <a:spcBef>
                <a:spcPct val="20000"/>
              </a:spcBef>
              <a:buClr>
                <a:schemeClr val="folHlink"/>
              </a:buClr>
              <a:buSzPct val="80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9pPr>
          </a:lstStyle>
          <a:p>
            <a:pPr algn="ctr" eaLnBrk="1" hangingPunct="1">
              <a:spcBef>
                <a:spcPct val="0"/>
              </a:spcBef>
              <a:buClrTx/>
              <a:buSzTx/>
              <a:buFontTx/>
              <a:buNone/>
            </a:pPr>
            <a:endParaRPr lang="en-US" altLang="en-US" sz="1800"/>
          </a:p>
        </p:txBody>
      </p:sp>
      <p:sp>
        <p:nvSpPr>
          <p:cNvPr id="22533" name="Rectangle 8"/>
          <p:cNvSpPr>
            <a:spLocks noChangeArrowheads="1"/>
          </p:cNvSpPr>
          <p:nvPr/>
        </p:nvSpPr>
        <p:spPr bwMode="auto">
          <a:xfrm>
            <a:off x="381000" y="1676400"/>
            <a:ext cx="3883025"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lgn="l" eaLnBrk="0" hangingPunct="0">
              <a:spcBef>
                <a:spcPct val="20000"/>
              </a:spcBef>
              <a:buClr>
                <a:schemeClr val="tx2"/>
              </a:buClr>
              <a:buSzPct val="70000"/>
              <a:buFont typeface="Wingdings" pitchFamily="2" charset="2"/>
              <a:buChar char="l"/>
              <a:defRPr sz="3000">
                <a:solidFill>
                  <a:schemeClr val="tx1"/>
                </a:solidFill>
                <a:latin typeface="Arial" charset="0"/>
              </a:defRPr>
            </a:lvl1pPr>
            <a:lvl2pPr marL="742950" indent="-285750" algn="l" eaLnBrk="0" hangingPunct="0">
              <a:spcBef>
                <a:spcPct val="20000"/>
              </a:spcBef>
              <a:buClr>
                <a:schemeClr val="accent2"/>
              </a:buClr>
              <a:buSzPct val="70000"/>
              <a:buFont typeface="Wingdings" pitchFamily="2" charset="2"/>
              <a:buChar char="l"/>
              <a:defRPr sz="2600">
                <a:solidFill>
                  <a:schemeClr val="tx1"/>
                </a:solidFill>
                <a:latin typeface="Arial" charset="0"/>
              </a:defRPr>
            </a:lvl2pPr>
            <a:lvl3pPr marL="1143000" indent="-228600" algn="l" eaLnBrk="0" hangingPunct="0">
              <a:spcBef>
                <a:spcPct val="20000"/>
              </a:spcBef>
              <a:buClr>
                <a:schemeClr val="accent1"/>
              </a:buClr>
              <a:buSzPct val="70000"/>
              <a:buFont typeface="Wingdings" pitchFamily="2" charset="2"/>
              <a:buChar char="l"/>
              <a:defRPr sz="2300">
                <a:solidFill>
                  <a:schemeClr val="tx1"/>
                </a:solidFill>
                <a:latin typeface="Arial" charset="0"/>
              </a:defRPr>
            </a:lvl3pPr>
            <a:lvl4pPr marL="1600200" indent="-228600" algn="l" eaLnBrk="0" hangingPunct="0">
              <a:spcBef>
                <a:spcPct val="20000"/>
              </a:spcBef>
              <a:buClr>
                <a:schemeClr val="tx2"/>
              </a:buClr>
              <a:buSzPct val="75000"/>
              <a:buFont typeface="Wingdings" pitchFamily="2" charset="2"/>
              <a:buChar char="§"/>
              <a:defRPr sz="2000">
                <a:solidFill>
                  <a:schemeClr val="tx1"/>
                </a:solidFill>
                <a:latin typeface="Arial" charset="0"/>
              </a:defRPr>
            </a:lvl4pPr>
            <a:lvl5pPr marL="2057400" indent="-228600" algn="l" eaLnBrk="0" hangingPunct="0">
              <a:spcBef>
                <a:spcPct val="20000"/>
              </a:spcBef>
              <a:buClr>
                <a:schemeClr val="folHlink"/>
              </a:buClr>
              <a:buSzPct val="80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en-US" altLang="en-US" sz="2400"/>
              <a:t>Best locations for a finger stick is the 3rd and 4th fingers of the non-dominant hand</a:t>
            </a:r>
          </a:p>
        </p:txBody>
      </p:sp>
      <p:sp>
        <p:nvSpPr>
          <p:cNvPr id="22534" name="Rectangle 9"/>
          <p:cNvSpPr>
            <a:spLocks noChangeArrowheads="1"/>
          </p:cNvSpPr>
          <p:nvPr/>
        </p:nvSpPr>
        <p:spPr bwMode="auto">
          <a:xfrm>
            <a:off x="381000" y="3581400"/>
            <a:ext cx="3352800" cy="228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lgn="l" eaLnBrk="0" hangingPunct="0">
              <a:spcBef>
                <a:spcPct val="20000"/>
              </a:spcBef>
              <a:buClr>
                <a:schemeClr val="tx2"/>
              </a:buClr>
              <a:buSzPct val="70000"/>
              <a:buFont typeface="Wingdings" pitchFamily="2" charset="2"/>
              <a:buChar char="l"/>
              <a:defRPr sz="3000">
                <a:solidFill>
                  <a:schemeClr val="tx1"/>
                </a:solidFill>
                <a:latin typeface="Arial" charset="0"/>
              </a:defRPr>
            </a:lvl1pPr>
            <a:lvl2pPr marL="742950" indent="-285750" algn="l" eaLnBrk="0" hangingPunct="0">
              <a:spcBef>
                <a:spcPct val="20000"/>
              </a:spcBef>
              <a:buClr>
                <a:schemeClr val="accent2"/>
              </a:buClr>
              <a:buSzPct val="70000"/>
              <a:buFont typeface="Wingdings" pitchFamily="2" charset="2"/>
              <a:buChar char="l"/>
              <a:defRPr sz="2600">
                <a:solidFill>
                  <a:schemeClr val="tx1"/>
                </a:solidFill>
                <a:latin typeface="Arial" charset="0"/>
              </a:defRPr>
            </a:lvl2pPr>
            <a:lvl3pPr marL="1143000" indent="-228600" algn="l" eaLnBrk="0" hangingPunct="0">
              <a:spcBef>
                <a:spcPct val="20000"/>
              </a:spcBef>
              <a:buClr>
                <a:schemeClr val="accent1"/>
              </a:buClr>
              <a:buSzPct val="70000"/>
              <a:buFont typeface="Wingdings" pitchFamily="2" charset="2"/>
              <a:buChar char="l"/>
              <a:defRPr sz="2300">
                <a:solidFill>
                  <a:schemeClr val="tx1"/>
                </a:solidFill>
                <a:latin typeface="Arial" charset="0"/>
              </a:defRPr>
            </a:lvl3pPr>
            <a:lvl4pPr marL="1600200" indent="-228600" algn="l" eaLnBrk="0" hangingPunct="0">
              <a:spcBef>
                <a:spcPct val="20000"/>
              </a:spcBef>
              <a:buClr>
                <a:schemeClr val="tx2"/>
              </a:buClr>
              <a:buSzPct val="75000"/>
              <a:buFont typeface="Wingdings" pitchFamily="2" charset="2"/>
              <a:buChar char="§"/>
              <a:defRPr sz="2000">
                <a:solidFill>
                  <a:schemeClr val="tx1"/>
                </a:solidFill>
                <a:latin typeface="Arial" charset="0"/>
              </a:defRPr>
            </a:lvl4pPr>
            <a:lvl5pPr marL="2057400" indent="-228600" algn="l" eaLnBrk="0" hangingPunct="0">
              <a:spcBef>
                <a:spcPct val="20000"/>
              </a:spcBef>
              <a:buClr>
                <a:schemeClr val="folHlink"/>
              </a:buClr>
              <a:buSzPct val="80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en-US" altLang="en-US" sz="2400"/>
              <a:t>Perform the stick off to side of the center of the finger.</a:t>
            </a:r>
          </a:p>
          <a:p>
            <a:pPr eaLnBrk="1" hangingPunct="1">
              <a:spcBef>
                <a:spcPct val="0"/>
              </a:spcBef>
              <a:buClrTx/>
              <a:buSzTx/>
              <a:buFontTx/>
              <a:buNone/>
            </a:pPr>
            <a:endParaRPr lang="en-US" altLang="en-US" sz="2400"/>
          </a:p>
          <a:p>
            <a:pPr eaLnBrk="1" hangingPunct="1">
              <a:spcBef>
                <a:spcPct val="0"/>
              </a:spcBef>
              <a:buClrTx/>
              <a:buSzTx/>
              <a:buFontTx/>
              <a:buNone/>
            </a:pPr>
            <a:r>
              <a:rPr lang="en-US" altLang="en-US" sz="2400"/>
              <a:t>NEVER use the tip or center of the finger.</a:t>
            </a:r>
          </a:p>
        </p:txBody>
      </p:sp>
      <p:pic>
        <p:nvPicPr>
          <p:cNvPr id="22535" name="Picture 6" descr="http://www.bd.com/vacutainer/labnotes/Volume20Number1/images/fingerstick.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6800" y="1219200"/>
            <a:ext cx="37338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2646104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381000" y="228600"/>
            <a:ext cx="7543800" cy="1295400"/>
          </a:xfrm>
        </p:spPr>
        <p:txBody>
          <a:bodyPr/>
          <a:lstStyle/>
          <a:p>
            <a:pPr eaLnBrk="1" hangingPunct="1"/>
            <a:r>
              <a:rPr lang="en-US" altLang="en-US" smtClean="0"/>
              <a:t>Specimen Collection</a:t>
            </a:r>
            <a:br>
              <a:rPr lang="en-US" altLang="en-US" smtClean="0"/>
            </a:br>
            <a:endParaRPr lang="en-US" altLang="en-US" smtClean="0"/>
          </a:p>
        </p:txBody>
      </p:sp>
      <p:sp>
        <p:nvSpPr>
          <p:cNvPr id="25603" name="Rectangle 5"/>
          <p:cNvSpPr>
            <a:spLocks noChangeArrowheads="1"/>
          </p:cNvSpPr>
          <p:nvPr/>
        </p:nvSpPr>
        <p:spPr bwMode="auto">
          <a:xfrm>
            <a:off x="533400" y="1676945"/>
            <a:ext cx="36576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lgn="l" eaLnBrk="0" hangingPunct="0">
              <a:spcBef>
                <a:spcPct val="20000"/>
              </a:spcBef>
              <a:buClr>
                <a:schemeClr val="tx2"/>
              </a:buClr>
              <a:buSzPct val="70000"/>
              <a:buFont typeface="Wingdings" pitchFamily="2" charset="2"/>
              <a:buChar char="l"/>
              <a:defRPr sz="3000">
                <a:solidFill>
                  <a:schemeClr val="tx1"/>
                </a:solidFill>
                <a:latin typeface="Arial" charset="0"/>
              </a:defRPr>
            </a:lvl1pPr>
            <a:lvl2pPr marL="742950" indent="-285750" algn="l" eaLnBrk="0" hangingPunct="0">
              <a:spcBef>
                <a:spcPct val="20000"/>
              </a:spcBef>
              <a:buClr>
                <a:schemeClr val="accent2"/>
              </a:buClr>
              <a:buSzPct val="70000"/>
              <a:buFont typeface="Wingdings" pitchFamily="2" charset="2"/>
              <a:buChar char="l"/>
              <a:defRPr sz="2600">
                <a:solidFill>
                  <a:schemeClr val="tx1"/>
                </a:solidFill>
                <a:latin typeface="Arial" charset="0"/>
              </a:defRPr>
            </a:lvl2pPr>
            <a:lvl3pPr marL="1143000" indent="-228600" algn="l" eaLnBrk="0" hangingPunct="0">
              <a:spcBef>
                <a:spcPct val="20000"/>
              </a:spcBef>
              <a:buClr>
                <a:schemeClr val="accent1"/>
              </a:buClr>
              <a:buSzPct val="70000"/>
              <a:buFont typeface="Wingdings" pitchFamily="2" charset="2"/>
              <a:buChar char="l"/>
              <a:defRPr sz="2300">
                <a:solidFill>
                  <a:schemeClr val="tx1"/>
                </a:solidFill>
                <a:latin typeface="Arial" charset="0"/>
              </a:defRPr>
            </a:lvl3pPr>
            <a:lvl4pPr marL="1600200" indent="-228600" algn="l" eaLnBrk="0" hangingPunct="0">
              <a:spcBef>
                <a:spcPct val="20000"/>
              </a:spcBef>
              <a:buClr>
                <a:schemeClr val="tx2"/>
              </a:buClr>
              <a:buSzPct val="75000"/>
              <a:buFont typeface="Wingdings" pitchFamily="2" charset="2"/>
              <a:buChar char="§"/>
              <a:defRPr sz="2000">
                <a:solidFill>
                  <a:schemeClr val="tx1"/>
                </a:solidFill>
                <a:latin typeface="Arial" charset="0"/>
              </a:defRPr>
            </a:lvl4pPr>
            <a:lvl5pPr marL="2057400" indent="-228600" algn="l" eaLnBrk="0" hangingPunct="0">
              <a:spcBef>
                <a:spcPct val="20000"/>
              </a:spcBef>
              <a:buClr>
                <a:schemeClr val="folHlink"/>
              </a:buClr>
              <a:buSzPct val="80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en-US" altLang="en-US" sz="2400" b="1" dirty="0" smtClean="0"/>
              <a:t>Wipe away at least 1-2 drops of blood </a:t>
            </a:r>
            <a:r>
              <a:rPr lang="en-US" altLang="en-US" sz="2400" dirty="0" smtClean="0"/>
              <a:t>prior to collecting the sample. </a:t>
            </a:r>
          </a:p>
          <a:p>
            <a:pPr eaLnBrk="1" hangingPunct="1">
              <a:spcBef>
                <a:spcPct val="0"/>
              </a:spcBef>
              <a:buClrTx/>
              <a:buSzTx/>
              <a:buFontTx/>
              <a:buNone/>
            </a:pPr>
            <a:endParaRPr lang="en-US" altLang="en-US" sz="2400" dirty="0" smtClean="0"/>
          </a:p>
          <a:p>
            <a:pPr eaLnBrk="1" hangingPunct="1">
              <a:spcBef>
                <a:spcPct val="0"/>
              </a:spcBef>
              <a:buClrTx/>
              <a:buSzTx/>
              <a:buFontTx/>
              <a:buNone/>
            </a:pPr>
            <a:r>
              <a:rPr lang="en-US" altLang="en-US" sz="2400" b="1" dirty="0" smtClean="0"/>
              <a:t>If </a:t>
            </a:r>
            <a:r>
              <a:rPr lang="en-US" altLang="en-US" sz="2400" b="1" dirty="0"/>
              <a:t>necessary, apply light</a:t>
            </a:r>
            <a:r>
              <a:rPr lang="en-US" altLang="en-US" sz="2400" dirty="0"/>
              <a:t> pressure to the surrounding tissue until another drop of blood appears. </a:t>
            </a:r>
          </a:p>
          <a:p>
            <a:pPr eaLnBrk="1" hangingPunct="1">
              <a:spcBef>
                <a:spcPct val="0"/>
              </a:spcBef>
              <a:buClrTx/>
              <a:buSzTx/>
              <a:buFontTx/>
              <a:buNone/>
            </a:pPr>
            <a:endParaRPr lang="en-US" altLang="en-US" sz="2400" dirty="0"/>
          </a:p>
          <a:p>
            <a:pPr eaLnBrk="1" hangingPunct="1">
              <a:spcBef>
                <a:spcPct val="0"/>
              </a:spcBef>
              <a:buClrTx/>
              <a:buSzTx/>
              <a:buFontTx/>
              <a:buNone/>
            </a:pPr>
            <a:r>
              <a:rPr lang="en-US" altLang="en-US" sz="2400" dirty="0"/>
              <a:t>Avoid "milking“ the finger.</a:t>
            </a:r>
          </a:p>
        </p:txBody>
      </p:sp>
      <p:pic>
        <p:nvPicPr>
          <p:cNvPr id="25604"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24400" y="2438400"/>
            <a:ext cx="3525838" cy="2632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9261059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Venous blood samples</a:t>
            </a:r>
            <a:endParaRPr lang="en-US" dirty="0"/>
          </a:p>
        </p:txBody>
      </p:sp>
      <p:sp>
        <p:nvSpPr>
          <p:cNvPr id="3" name="Content Placeholder 2"/>
          <p:cNvSpPr>
            <a:spLocks noGrp="1"/>
          </p:cNvSpPr>
          <p:nvPr>
            <p:ph idx="1"/>
          </p:nvPr>
        </p:nvSpPr>
        <p:spPr/>
        <p:txBody>
          <a:bodyPr/>
          <a:lstStyle/>
          <a:p>
            <a:r>
              <a:rPr lang="en-US" dirty="0" smtClean="0"/>
              <a:t>Perform phlebotomy procedure and collect sample in a green top vacutainer tube</a:t>
            </a:r>
          </a:p>
          <a:p>
            <a:pPr lvl="1"/>
            <a:r>
              <a:rPr lang="en-US" dirty="0" smtClean="0"/>
              <a:t>Tubes may be lithium heparin or sodium heparin</a:t>
            </a:r>
          </a:p>
          <a:p>
            <a:pPr marL="292608" lvl="1" indent="0">
              <a:buNone/>
            </a:pPr>
            <a:endParaRPr lang="en-US" dirty="0"/>
          </a:p>
          <a:p>
            <a:r>
              <a:rPr lang="en-US" dirty="0" smtClean="0"/>
              <a:t>Sample should be well mixed prior to testing and should tested at room temperature within 8 hours of collection</a:t>
            </a:r>
          </a:p>
          <a:p>
            <a:pPr lvl="1"/>
            <a:r>
              <a:rPr lang="en-US" dirty="0" smtClean="0"/>
              <a:t>Refrigerated heparin tubes are stable up to 14 days from collection for testing</a:t>
            </a:r>
          </a:p>
        </p:txBody>
      </p:sp>
    </p:spTree>
    <p:extLst>
      <p:ext uri="{BB962C8B-B14F-4D97-AF65-F5344CB8AC3E}">
        <p14:creationId xmlns:p14="http://schemas.microsoft.com/office/powerpoint/2010/main" val="15369993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Applying sample to the 	   Blood collector</a:t>
            </a:r>
            <a:endParaRPr lang="en-US" dirty="0"/>
          </a:p>
        </p:txBody>
      </p:sp>
      <p:sp>
        <p:nvSpPr>
          <p:cNvPr id="3" name="Content Placeholder 2"/>
          <p:cNvSpPr>
            <a:spLocks noGrp="1"/>
          </p:cNvSpPr>
          <p:nvPr>
            <p:ph idx="1"/>
          </p:nvPr>
        </p:nvSpPr>
        <p:spPr/>
        <p:txBody>
          <a:bodyPr/>
          <a:lstStyle/>
          <a:p>
            <a:pPr marL="0" indent="0">
              <a:buNone/>
            </a:pPr>
            <a:r>
              <a:rPr lang="en-US" dirty="0" smtClean="0"/>
              <a:t>Finger Stick</a:t>
            </a:r>
          </a:p>
          <a:p>
            <a:pPr marL="0" indent="0">
              <a:buNone/>
            </a:pPr>
            <a:endParaRPr lang="en-US" dirty="0"/>
          </a:p>
          <a:p>
            <a:pPr marL="0" indent="0">
              <a:buNone/>
            </a:pPr>
            <a:r>
              <a:rPr lang="en-US" dirty="0" smtClean="0"/>
              <a:t>Gently touch the tip of the blood collector to the finger stick site and fill the blood collector.</a:t>
            </a:r>
          </a:p>
          <a:p>
            <a:pPr marL="0" indent="0">
              <a:buNone/>
            </a:pPr>
            <a:endParaRPr lang="en-US" dirty="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4648" t="9694" r="67062" b="20918"/>
          <a:stretch/>
        </p:blipFill>
        <p:spPr>
          <a:xfrm>
            <a:off x="3048000" y="3505200"/>
            <a:ext cx="2971800" cy="2886894"/>
          </a:xfrm>
          <a:prstGeom prst="rect">
            <a:avLst/>
          </a:prstGeom>
        </p:spPr>
      </p:pic>
    </p:spTree>
    <p:extLst>
      <p:ext uri="{BB962C8B-B14F-4D97-AF65-F5344CB8AC3E}">
        <p14:creationId xmlns:p14="http://schemas.microsoft.com/office/powerpoint/2010/main" val="12060074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Applying sample to the 	   Blood collector</a:t>
            </a:r>
            <a:endParaRPr lang="en-US" dirty="0"/>
          </a:p>
        </p:txBody>
      </p:sp>
      <p:sp>
        <p:nvSpPr>
          <p:cNvPr id="3" name="Content Placeholder 2"/>
          <p:cNvSpPr>
            <a:spLocks noGrp="1"/>
          </p:cNvSpPr>
          <p:nvPr>
            <p:ph idx="1"/>
          </p:nvPr>
        </p:nvSpPr>
        <p:spPr/>
        <p:txBody>
          <a:bodyPr/>
          <a:lstStyle/>
          <a:p>
            <a:pPr marL="0" indent="0">
              <a:buNone/>
            </a:pPr>
            <a:r>
              <a:rPr lang="en-US" dirty="0" smtClean="0"/>
              <a:t>Venous Draw</a:t>
            </a:r>
          </a:p>
          <a:p>
            <a:pPr marL="0" indent="0">
              <a:buNone/>
            </a:pPr>
            <a:endParaRPr lang="en-US" dirty="0"/>
          </a:p>
          <a:p>
            <a:pPr marL="0" indent="0">
              <a:buNone/>
            </a:pPr>
            <a:r>
              <a:rPr lang="en-US" dirty="0" smtClean="0"/>
              <a:t>Mix sample well prior to sampling.</a:t>
            </a:r>
          </a:p>
          <a:p>
            <a:pPr marL="0" indent="0">
              <a:buNone/>
            </a:pPr>
            <a:r>
              <a:rPr lang="en-US" dirty="0" smtClean="0"/>
              <a:t>Place a drop of blood on a slide.</a:t>
            </a:r>
          </a:p>
          <a:p>
            <a:pPr marL="0" indent="0">
              <a:buNone/>
            </a:pPr>
            <a:r>
              <a:rPr lang="en-US" dirty="0" smtClean="0"/>
              <a:t>Holding the blood collector at 45° from the slide, fill the blood collector with sample.</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76600" y="4444425"/>
            <a:ext cx="2506708" cy="2375404"/>
          </a:xfrm>
          <a:prstGeom prst="rect">
            <a:avLst/>
          </a:prstGeom>
        </p:spPr>
      </p:pic>
    </p:spTree>
    <p:extLst>
      <p:ext uri="{BB962C8B-B14F-4D97-AF65-F5344CB8AC3E}">
        <p14:creationId xmlns:p14="http://schemas.microsoft.com/office/powerpoint/2010/main" val="297188425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146</TotalTime>
  <Words>883</Words>
  <Application>Microsoft Office PowerPoint</Application>
  <PresentationFormat>On-screen Show (4:3)</PresentationFormat>
  <Paragraphs>93</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Opulent</vt:lpstr>
      <vt:lpstr>POCT Hemoglobin A1C</vt:lpstr>
      <vt:lpstr>The HGB A1CNOW+ Kit</vt:lpstr>
      <vt:lpstr>Storage and Stability</vt:lpstr>
      <vt:lpstr>Sample Collection</vt:lpstr>
      <vt:lpstr>Finger Stick samples</vt:lpstr>
      <vt:lpstr>Specimen Collection </vt:lpstr>
      <vt:lpstr>Venous blood samples</vt:lpstr>
      <vt:lpstr>Applying sample to the     Blood collector</vt:lpstr>
      <vt:lpstr>Applying sample to the     Blood collector</vt:lpstr>
      <vt:lpstr>Inspecting the blood collector</vt:lpstr>
      <vt:lpstr>Inserting the blood collector into the sampler body</vt:lpstr>
      <vt:lpstr>Mixing the Sample</vt:lpstr>
      <vt:lpstr>Preparing to run the test</vt:lpstr>
      <vt:lpstr>Sampling Cartridge</vt:lpstr>
      <vt:lpstr>Meter performing the test</vt:lpstr>
      <vt:lpstr>Results</vt:lpstr>
      <vt:lpstr>Discarding Cartridge</vt:lpstr>
      <vt:lpstr>Quality Controls</vt:lpstr>
      <vt:lpstr>Quality Controls</vt:lpstr>
      <vt:lpstr>Documentation</vt:lpstr>
    </vt:vector>
  </TitlesOfParts>
  <Company>JPS Health Network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POCT Hemoglobin A1C</dc:title>
  <dc:creator>Cummings, Cary</dc:creator>
  <cp:lastModifiedBy>Cummings, Cary</cp:lastModifiedBy>
  <cp:revision>15</cp:revision>
  <dcterms:created xsi:type="dcterms:W3CDTF">2015-02-04T13:45:40Z</dcterms:created>
  <dcterms:modified xsi:type="dcterms:W3CDTF">2015-03-06T18:41:27Z</dcterms:modified>
</cp:coreProperties>
</file>