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60"/>
  </p:notesMasterIdLst>
  <p:sldIdLst>
    <p:sldId id="434" r:id="rId2"/>
    <p:sldId id="436" r:id="rId3"/>
    <p:sldId id="438" r:id="rId4"/>
    <p:sldId id="440" r:id="rId5"/>
    <p:sldId id="261" r:id="rId6"/>
    <p:sldId id="272" r:id="rId7"/>
    <p:sldId id="277" r:id="rId8"/>
    <p:sldId id="278" r:id="rId9"/>
    <p:sldId id="287" r:id="rId10"/>
    <p:sldId id="291" r:id="rId11"/>
    <p:sldId id="298" r:id="rId12"/>
    <p:sldId id="300" r:id="rId13"/>
    <p:sldId id="304" r:id="rId14"/>
    <p:sldId id="311" r:id="rId15"/>
    <p:sldId id="338" r:id="rId16"/>
    <p:sldId id="431" r:id="rId17"/>
    <p:sldId id="433" r:id="rId18"/>
    <p:sldId id="340" r:id="rId19"/>
    <p:sldId id="342" r:id="rId20"/>
    <p:sldId id="344" r:id="rId21"/>
    <p:sldId id="312" r:id="rId22"/>
    <p:sldId id="315" r:id="rId23"/>
    <p:sldId id="318" r:id="rId24"/>
    <p:sldId id="320" r:id="rId25"/>
    <p:sldId id="323" r:id="rId26"/>
    <p:sldId id="324" r:id="rId27"/>
    <p:sldId id="329" r:id="rId28"/>
    <p:sldId id="331" r:id="rId29"/>
    <p:sldId id="333" r:id="rId30"/>
    <p:sldId id="345" r:id="rId31"/>
    <p:sldId id="349" r:id="rId32"/>
    <p:sldId id="352" r:id="rId33"/>
    <p:sldId id="353" r:id="rId34"/>
    <p:sldId id="354" r:id="rId35"/>
    <p:sldId id="355" r:id="rId36"/>
    <p:sldId id="356" r:id="rId37"/>
    <p:sldId id="358" r:id="rId38"/>
    <p:sldId id="359" r:id="rId39"/>
    <p:sldId id="360" r:id="rId40"/>
    <p:sldId id="363" r:id="rId41"/>
    <p:sldId id="365" r:id="rId42"/>
    <p:sldId id="368" r:id="rId43"/>
    <p:sldId id="361" r:id="rId44"/>
    <p:sldId id="369" r:id="rId45"/>
    <p:sldId id="371" r:id="rId46"/>
    <p:sldId id="374" r:id="rId47"/>
    <p:sldId id="372" r:id="rId48"/>
    <p:sldId id="373" r:id="rId49"/>
    <p:sldId id="375" r:id="rId50"/>
    <p:sldId id="293" r:id="rId51"/>
    <p:sldId id="294" r:id="rId52"/>
    <p:sldId id="390" r:id="rId53"/>
    <p:sldId id="388" r:id="rId54"/>
    <p:sldId id="397" r:id="rId55"/>
    <p:sldId id="399" r:id="rId56"/>
    <p:sldId id="412" r:id="rId57"/>
    <p:sldId id="420" r:id="rId58"/>
    <p:sldId id="442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D0EC0-2B0D-476D-A8A1-B2C3EF0654D1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7F55B-DC92-44D0-934F-150764011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32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A8338D-8C92-4FBE-A351-6DD0205B7D4D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40369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097F41-8A4B-4832-80EE-338A52809265}" type="slidenum">
              <a:rPr lang="en-US" altLang="en-US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388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F15F83-B677-4391-8BB1-B6F8E2B3CFF3}" type="slidenum">
              <a:rPr lang="en-US" altLang="en-US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5367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9F7674-7C8C-47EB-A130-E6B976CFA4ED}" type="slidenum">
              <a:rPr lang="en-US" altLang="en-US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6723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30FD98-6DA5-456E-AE38-FF9523CB878A}" type="slidenum">
              <a:rPr lang="en-US" altLang="en-US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12672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8ED6E0-9BA7-46F8-A434-CADE143C225D}" type="slidenum">
              <a:rPr lang="en-US" altLang="en-US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39052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540794-3BA7-43DC-A462-43665192168D}" type="slidenum">
              <a:rPr lang="en-US" altLang="en-US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8202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791F57-6780-4440-8901-B2C3E0CB5562}" type="slidenum">
              <a:rPr lang="en-US" altLang="en-US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64519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546CBE-BB0B-40DD-9B65-02240F39A6CF}" type="slidenum">
              <a:rPr lang="en-US" altLang="en-US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00225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146F4C-8760-4066-990F-EB277FE08D3B}" type="slidenum">
              <a:rPr lang="en-US" altLang="en-US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07943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35D9B8-52F7-4050-B4C8-1109DC162466}" type="slidenum">
              <a:rPr lang="en-US" altLang="en-US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0148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186B41-3070-45DF-85BF-84A337F97A6D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66068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1CA9B8-857C-4259-AB9E-292F9AA0F5FA}" type="slidenum">
              <a:rPr lang="en-US" altLang="en-US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00427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FDAE4D-D13C-4E2A-BF91-AFAE40DE211A}" type="slidenum">
              <a:rPr lang="en-US" altLang="en-US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57448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0459FE-CEBB-490B-949C-8F2B66942047}" type="slidenum">
              <a:rPr lang="en-US" altLang="en-US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02046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AB180C-F851-49B7-BD6C-00C3C7672CDE}" type="slidenum">
              <a:rPr lang="en-US" altLang="en-US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18111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6E57A0-9672-4E75-B16F-1479B5B98314}" type="slidenum">
              <a:rPr lang="en-US" altLang="en-US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29278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32A9E1-18CE-4F10-B8FE-956BD4303A15}" type="slidenum">
              <a:rPr lang="en-US" altLang="en-US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42679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26743C-41AB-49C7-BE96-CFB6245B51A7}" type="slidenum">
              <a:rPr lang="en-US" altLang="en-US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32135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212E67-6DEC-4F44-9B44-446EB8DEFC8E}" type="slidenum">
              <a:rPr lang="en-US" altLang="en-US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45479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8260AB-B76D-452A-A2CF-12FFE438F0B0}" type="slidenum">
              <a:rPr lang="en-US" altLang="en-US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62888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0F8E23-9448-468A-86AD-D328174760CE}" type="slidenum">
              <a:rPr lang="en-US" altLang="en-US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8063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8BE877-CF86-43FA-A7A0-28E1AEEF5D7F}" type="slidenum">
              <a:rPr lang="en-US" altLang="en-US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02850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DC4FAA-8195-4989-B2AA-FADDEC362836}" type="slidenum">
              <a:rPr lang="en-US" altLang="en-US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889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FA97AA-0818-44BA-8C12-E688891FDCEA}" type="slidenum">
              <a:rPr lang="en-US" altLang="en-US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73992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1F03D6-3067-40A1-9A15-69023CEF0A12}" type="slidenum">
              <a:rPr lang="en-US" altLang="en-US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61493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0F078C-FA10-4E26-A872-CA0D163EC6B5}" type="slidenum">
              <a:rPr lang="en-US" altLang="en-US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26373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03868D-E468-4CC4-AE1B-DAAA80DC75F3}" type="slidenum">
              <a:rPr lang="en-US" altLang="en-US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387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370E7B-C56F-43CA-A7BC-5FACACF1BF52}" type="slidenum">
              <a:rPr lang="en-US" altLang="en-US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35840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84621-A0B8-4464-8DB9-63F08911756F}" type="slidenum">
              <a:rPr lang="en-US" altLang="en-US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78345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D69518-7EFB-4D73-A77E-1A0EE44642F1}" type="slidenum">
              <a:rPr lang="en-US" altLang="en-US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56859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796B3D-6C3E-4220-83FD-37EB375C2870}" type="slidenum">
              <a:rPr lang="en-US" altLang="en-US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96277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4C0F4A-7029-45AA-92CF-6FA69E5EA9E9}" type="slidenum">
              <a:rPr lang="en-US" altLang="en-US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8654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C31F42-166E-4E33-B3CA-96381089A4B7}" type="slidenum">
              <a:rPr lang="en-US" altLang="en-US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21093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E37AC9-8D90-4C50-A6F6-6BFBEED2B8EC}" type="slidenum">
              <a:rPr lang="en-US" altLang="en-US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2644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E408DE-2EBC-4554-9975-4502B1C3E7E2}" type="slidenum">
              <a:rPr lang="en-US" altLang="en-US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54775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E1D50D-0EEC-4E58-B603-265D96D021F1}" type="slidenum">
              <a:rPr lang="en-US" altLang="en-US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634709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30BF4F-4A1C-4672-9775-DAF345570ED9}" type="slidenum">
              <a:rPr lang="en-US" altLang="en-US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4551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462E15-1FA5-4B3F-B1BA-EBE3BF6892D8}" type="slidenum">
              <a:rPr lang="en-US" altLang="en-US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257544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63B23C-2359-4B8D-958A-FFA8A2AC52EB}" type="slidenum">
              <a:rPr lang="en-US" altLang="en-US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534404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A67382-2AC0-46FC-AA4D-AA28309CD3BA}" type="slidenum">
              <a:rPr lang="en-US" altLang="en-US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64284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100DBA-190E-46CC-B6C2-B4608000F410}" type="slidenum">
              <a:rPr lang="en-US" altLang="en-US"/>
              <a:pPr/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68637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9191BB-B772-4B0B-9A8C-4A5351DDE876}" type="slidenum">
              <a:rPr lang="en-US" altLang="en-US"/>
              <a:pPr/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57082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58971-EBC5-444E-BDF5-90380B939463}" type="slidenum">
              <a:rPr lang="en-US" altLang="en-US"/>
              <a:pPr/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6445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656E30-6B45-407A-AFC9-095DAF294664}" type="slidenum">
              <a:rPr lang="en-US" altLang="en-US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79766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DD1454-2310-4F40-B8FE-40C002140A38}" type="slidenum">
              <a:rPr lang="en-US" altLang="en-US"/>
              <a:pPr/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274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64FA9F-D1D5-4558-B979-92135DF82D85}" type="slidenum">
              <a:rPr lang="en-US" altLang="en-US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536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A05680-E38D-47A1-B9F5-479EE48E41FC}" type="slidenum">
              <a:rPr lang="en-US" altLang="en-US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1931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42FE34-DBCB-4AB2-A52F-655FA6D39036}" type="slidenum">
              <a:rPr lang="en-US" altLang="en-US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405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C444AC-7876-4AD6-AD9F-71FFF41A91BB}" type="slidenum">
              <a:rPr lang="en-US" altLang="en-US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7207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C0979-A378-4140-A64A-7309658582E5}" type="datetime1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EFCE-25BE-4B5A-A58E-C9B537115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65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33CA7-E21B-4FD9-8EF1-D4BB6E030334}" type="datetime1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EFCE-25BE-4B5A-A58E-C9B537115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939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38E8A-DA5D-4517-9328-B47A1674FF13}" type="datetime1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EFCE-25BE-4B5A-A58E-C9B537115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028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95400"/>
            <a:ext cx="53848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95400"/>
            <a:ext cx="53848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962217" y="6408738"/>
            <a:ext cx="508000" cy="304800"/>
          </a:xfrm>
        </p:spPr>
        <p:txBody>
          <a:bodyPr/>
          <a:lstStyle>
            <a:lvl1pPr>
              <a:defRPr/>
            </a:lvl1pPr>
          </a:lstStyle>
          <a:p>
            <a:fld id="{BD15B686-8E9F-4B17-839F-4421EA53281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08000" y="6337301"/>
            <a:ext cx="9144000" cy="30797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135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E3901-39DA-42ED-A1F9-B1B4637159E3}" type="datetime1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EFCE-25BE-4B5A-A58E-C9B537115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033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33F89-318E-48FA-A39A-18247BFF9714}" type="datetime1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EFCE-25BE-4B5A-A58E-C9B537115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307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65758-5574-4E07-BE4B-989D1A32D9EE}" type="datetime1">
              <a:rPr lang="en-US" smtClean="0"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EFCE-25BE-4B5A-A58E-C9B537115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763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A49F2-6376-4628-9E77-0A514967B69F}" type="datetime1">
              <a:rPr lang="en-US" smtClean="0"/>
              <a:t>3/1/2017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EFCE-25BE-4B5A-A58E-C9B537115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57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E5A3F-8D0B-4279-A50F-7960CC9E9A79}" type="datetime1">
              <a:rPr lang="en-US" smtClean="0"/>
              <a:t>3/1/2017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EFCE-25BE-4B5A-A58E-C9B537115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604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87D93-91E6-430D-922D-C81EEBD42466}" type="datetime1">
              <a:rPr lang="en-US" smtClean="0"/>
              <a:t>3/1/2017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EFCE-25BE-4B5A-A58E-C9B537115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89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5D86D-B6F1-45AA-8B34-8D7BBE0092C3}" type="datetime1">
              <a:rPr lang="en-US" smtClean="0"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EFCE-25BE-4B5A-A58E-C9B537115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9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3926B-2689-406C-9D17-5098F184E2AC}" type="datetime1">
              <a:rPr lang="en-US" smtClean="0"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EFCE-25BE-4B5A-A58E-C9B537115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93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334B3-DF59-4AA0-AD85-7B585E14EC1A}" type="datetime1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DEFCE-25BE-4B5A-A58E-C9B537115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648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24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24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24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24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24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8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8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8.png"/><Relationship Id="rId5" Type="http://schemas.openxmlformats.org/officeDocument/2006/relationships/image" Target="../media/image84.png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88.png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png"/><Relationship Id="rId5" Type="http://schemas.openxmlformats.org/officeDocument/2006/relationships/image" Target="../media/image84.png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4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10" Type="http://schemas.openxmlformats.org/officeDocument/2006/relationships/image" Target="../media/image99.png"/><Relationship Id="rId4" Type="http://schemas.openxmlformats.org/officeDocument/2006/relationships/image" Target="../media/image95.png"/><Relationship Id="rId9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100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1.jpeg"/><Relationship Id="rId5" Type="http://schemas.openxmlformats.org/officeDocument/2006/relationships/image" Target="../media/image80.png"/><Relationship Id="rId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9.jpe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0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2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7.jp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12" Type="http://schemas.openxmlformats.org/officeDocument/2006/relationships/image" Target="../media/image14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5" Type="http://schemas.openxmlformats.org/officeDocument/2006/relationships/image" Target="../media/image142.png"/><Relationship Id="rId10" Type="http://schemas.openxmlformats.org/officeDocument/2006/relationships/image" Target="../media/image147.jpeg"/><Relationship Id="rId4" Type="http://schemas.openxmlformats.org/officeDocument/2006/relationships/image" Target="../media/image141.png"/><Relationship Id="rId9" Type="http://schemas.openxmlformats.org/officeDocument/2006/relationships/image" Target="../media/image14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11"/>
          <p:cNvSpPr txBox="1">
            <a:spLocks noChangeArrowheads="1"/>
          </p:cNvSpPr>
          <p:nvPr/>
        </p:nvSpPr>
        <p:spPr bwMode="auto">
          <a:xfrm>
            <a:off x="1579874" y="1443928"/>
            <a:ext cx="6324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900" b="1" dirty="0"/>
              <a:t>Point of Care Testing….</a:t>
            </a:r>
          </a:p>
        </p:txBody>
      </p:sp>
      <p:sp>
        <p:nvSpPr>
          <p:cNvPr id="101379" name="Text Box 12"/>
          <p:cNvSpPr txBox="1">
            <a:spLocks noChangeArrowheads="1"/>
          </p:cNvSpPr>
          <p:nvPr/>
        </p:nvSpPr>
        <p:spPr bwMode="auto">
          <a:xfrm>
            <a:off x="2668589" y="5652991"/>
            <a:ext cx="7086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olidFill>
                  <a:srgbClr val="C00000"/>
                </a:solidFill>
              </a:rPr>
              <a:t>     Nursing                                                        Laboratory</a:t>
            </a:r>
          </a:p>
        </p:txBody>
      </p:sp>
      <p:sp>
        <p:nvSpPr>
          <p:cNvPr id="101380" name="Text Box 13"/>
          <p:cNvSpPr txBox="1">
            <a:spLocks noChangeArrowheads="1"/>
          </p:cNvSpPr>
          <p:nvPr/>
        </p:nvSpPr>
        <p:spPr bwMode="auto">
          <a:xfrm>
            <a:off x="6629400" y="6019801"/>
            <a:ext cx="3467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/>
              <a:t>…is teamwork!</a:t>
            </a:r>
          </a:p>
        </p:txBody>
      </p:sp>
      <p:pic>
        <p:nvPicPr>
          <p:cNvPr id="10138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47" y="1554162"/>
            <a:ext cx="3521075" cy="469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23257"/>
            <a:ext cx="33147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EFCE-25BE-4B5A-A58E-C9B53711556F}" type="slidenum">
              <a:rPr lang="en-US" smtClean="0"/>
              <a:t>1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344832" y="289778"/>
            <a:ext cx="77341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cap="all" dirty="0" err="1" smtClean="0">
                <a:solidFill>
                  <a:prstClr val="black"/>
                </a:solidFill>
                <a:ea typeface="+mj-ea"/>
                <a:cs typeface="+mj-cs"/>
              </a:rPr>
              <a:t>i</a:t>
            </a:r>
            <a:r>
              <a:rPr lang="en-US" sz="4800" cap="all" dirty="0" smtClean="0">
                <a:solidFill>
                  <a:prstClr val="black"/>
                </a:solidFill>
                <a:ea typeface="+mj-ea"/>
                <a:cs typeface="+mj-cs"/>
              </a:rPr>
              <a:t>-STAT </a:t>
            </a:r>
            <a:r>
              <a:rPr lang="en-US" sz="4800" cap="all" dirty="0">
                <a:solidFill>
                  <a:prstClr val="black"/>
                </a:solidFill>
                <a:ea typeface="+mj-ea"/>
                <a:cs typeface="+mj-cs"/>
              </a:rPr>
              <a:t>System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18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Cleaning the Handheld 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 marL="280988" indent="-280988">
              <a:buFontTx/>
              <a:buAutoNum type="arabicPeriod"/>
            </a:pPr>
            <a:r>
              <a:rPr lang="en-US" altLang="en-US" sz="2000" dirty="0" smtClean="0"/>
              <a:t>Clean </a:t>
            </a:r>
            <a:r>
              <a:rPr lang="en-US" altLang="en-US" sz="2000" dirty="0"/>
              <a:t>the </a:t>
            </a:r>
            <a:r>
              <a:rPr lang="en-US" altLang="en-US" sz="2000" dirty="0" smtClean="0"/>
              <a:t>handheld with</a:t>
            </a:r>
            <a:endParaRPr lang="en-US" altLang="en-US" sz="1800" dirty="0"/>
          </a:p>
          <a:p>
            <a:pPr marL="633413" lvl="1" indent="-238125">
              <a:buFontTx/>
              <a:buChar char="•"/>
            </a:pPr>
            <a:r>
              <a:rPr lang="en-US" altLang="en-US" sz="1800" dirty="0" smtClean="0"/>
              <a:t>PDI</a:t>
            </a:r>
            <a:r>
              <a:rPr lang="en-US" altLang="en-US" sz="1800" baseline="30000" dirty="0"/>
              <a:t>®</a:t>
            </a:r>
            <a:r>
              <a:rPr lang="en-US" altLang="en-US" sz="1800" dirty="0"/>
              <a:t> Super Sani-Cloth</a:t>
            </a:r>
            <a:r>
              <a:rPr lang="en-US" altLang="en-US" sz="1800" baseline="30000" dirty="0" smtClean="0"/>
              <a:t>®</a:t>
            </a:r>
          </a:p>
          <a:p>
            <a:pPr marL="633413" lvl="1" indent="-238125">
              <a:buFontTx/>
              <a:buChar char="•"/>
            </a:pPr>
            <a:r>
              <a:rPr lang="en-US" altLang="en-US" sz="2000" dirty="0" smtClean="0"/>
              <a:t>10% bleach solution</a:t>
            </a:r>
            <a:endParaRPr lang="en-US" altLang="en-US" sz="2000" dirty="0"/>
          </a:p>
          <a:p>
            <a:pPr marL="280988" indent="-280988">
              <a:buFontTx/>
              <a:buAutoNum type="arabicPeriod" startAt="2"/>
            </a:pPr>
            <a:r>
              <a:rPr lang="en-US" altLang="en-US" sz="2000" dirty="0"/>
              <a:t>Allow to </a:t>
            </a:r>
            <a:r>
              <a:rPr lang="en-US" altLang="en-US" sz="2000" dirty="0" smtClean="0"/>
              <a:t>air dry</a:t>
            </a:r>
          </a:p>
          <a:p>
            <a:pPr marL="280988" indent="-280988">
              <a:buFontTx/>
              <a:buAutoNum type="arabicPeriod" startAt="2"/>
            </a:pPr>
            <a:r>
              <a:rPr lang="en-US" altLang="en-US" sz="2000" dirty="0" smtClean="0"/>
              <a:t>Handheld </a:t>
            </a:r>
            <a:r>
              <a:rPr lang="en-US" altLang="en-US" sz="2000" dirty="0" smtClean="0">
                <a:solidFill>
                  <a:srgbClr val="FF0000"/>
                </a:solidFill>
              </a:rPr>
              <a:t>MUST</a:t>
            </a:r>
            <a:r>
              <a:rPr lang="en-US" altLang="en-US" sz="2000" dirty="0" smtClean="0"/>
              <a:t> be cleaned after use with each patient</a:t>
            </a:r>
            <a:endParaRPr lang="en-US" altLang="en-US" sz="2000" dirty="0"/>
          </a:p>
          <a:p>
            <a:pPr marL="280988" indent="-280988"/>
            <a:endParaRPr lang="en-US" altLang="en-US" sz="2000" dirty="0" smtClean="0"/>
          </a:p>
          <a:p>
            <a:pPr marL="280988" indent="-280988"/>
            <a:endParaRPr lang="en-US" altLang="en-US" sz="2000" dirty="0"/>
          </a:p>
          <a:p>
            <a:pPr marL="176213" indent="-176213">
              <a:lnSpc>
                <a:spcPct val="80000"/>
              </a:lnSpc>
              <a:buNone/>
            </a:pPr>
            <a:r>
              <a:rPr lang="en-US" altLang="en-US" sz="2000" b="1" i="1" dirty="0" smtClean="0"/>
              <a:t>Important note: </a:t>
            </a:r>
          </a:p>
          <a:p>
            <a:pPr marL="176213" indent="-176213">
              <a:lnSpc>
                <a:spcPct val="80000"/>
              </a:lnSpc>
              <a:buNone/>
            </a:pPr>
            <a:r>
              <a:rPr lang="en-US" altLang="en-US" sz="2000" b="1" i="1" dirty="0" smtClean="0"/>
              <a:t>Do NOT let liquid enter the cartridge port or battery compartment.</a:t>
            </a:r>
            <a:endParaRPr lang="en-US" altLang="en-US" sz="2000" dirty="0"/>
          </a:p>
        </p:txBody>
      </p:sp>
      <p:pic>
        <p:nvPicPr>
          <p:cNvPr id="125956" name="Picture 4" descr="01_02_200_1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0" t="12862" b="9965"/>
          <a:stretch/>
        </p:blipFill>
        <p:spPr>
          <a:xfrm>
            <a:off x="6915150" y="1504950"/>
            <a:ext cx="1111251" cy="2114550"/>
          </a:xfrm>
        </p:spPr>
      </p:pic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AC340-E3A8-44E9-826D-540C581746F9}" type="slidenum">
              <a:rPr lang="en-US" altLang="en-US"/>
              <a:pPr/>
              <a:t>10</a:t>
            </a:fld>
            <a:endParaRPr lang="en-US" altLang="en-US"/>
          </a:p>
        </p:txBody>
      </p:sp>
      <p:pic>
        <p:nvPicPr>
          <p:cNvPr id="8" name="Picture 5" descr="01_02_200_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2840038"/>
            <a:ext cx="4073525" cy="401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red_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8" y="5105400"/>
            <a:ext cx="868362" cy="92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red_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238" y="5105400"/>
            <a:ext cx="868362" cy="92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82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i</a:t>
            </a:r>
            <a:r>
              <a:rPr lang="en-US" altLang="en-US" dirty="0"/>
              <a:t>-STAT Cartridge Overview 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09724" y="1092200"/>
            <a:ext cx="4391027" cy="51816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 dirty="0" err="1"/>
              <a:t>i</a:t>
            </a:r>
            <a:r>
              <a:rPr lang="en-US" altLang="en-US" dirty="0"/>
              <a:t>-STAT Cartridges</a:t>
            </a:r>
          </a:p>
          <a:p>
            <a:r>
              <a:rPr lang="en-US" altLang="en-US" sz="2000" dirty="0" smtClean="0"/>
              <a:t>Analysis</a:t>
            </a:r>
            <a:r>
              <a:rPr lang="en-US" altLang="en-US" sz="2000" dirty="0"/>
              <a:t>, sample manipulation, and waste are confined within the cartridge</a:t>
            </a:r>
          </a:p>
          <a:p>
            <a:pPr>
              <a:buFontTx/>
              <a:buNone/>
            </a:pPr>
            <a:r>
              <a:rPr lang="en-US" altLang="en-US" dirty="0"/>
              <a:t>Refrigerated storage</a:t>
            </a:r>
          </a:p>
          <a:p>
            <a:r>
              <a:rPr lang="en-US" altLang="en-US" sz="2000" dirty="0"/>
              <a:t>May be used until the expiration date</a:t>
            </a:r>
          </a:p>
          <a:p>
            <a:r>
              <a:rPr lang="en-US" altLang="en-US" sz="2000" dirty="0"/>
              <a:t>Refrigerated storage range is 2°C - 8°C</a:t>
            </a:r>
          </a:p>
          <a:p>
            <a:pPr>
              <a:buFontTx/>
              <a:buNone/>
            </a:pPr>
            <a:r>
              <a:rPr lang="en-US" altLang="en-US" dirty="0" smtClean="0"/>
              <a:t>Room temperature storage </a:t>
            </a:r>
          </a:p>
          <a:p>
            <a:r>
              <a:rPr lang="en-US" altLang="en-US" sz="2000" dirty="0" smtClean="0"/>
              <a:t>14d = 14 days </a:t>
            </a:r>
          </a:p>
          <a:p>
            <a:r>
              <a:rPr lang="en-US" altLang="en-US" sz="2000" dirty="0" smtClean="0"/>
              <a:t>2m = 2 months</a:t>
            </a:r>
          </a:p>
          <a:p>
            <a:r>
              <a:rPr lang="en-US" altLang="en-US" sz="2000" dirty="0" smtClean="0"/>
              <a:t>Room temperature storage range is 18°C - 30°C</a:t>
            </a:r>
          </a:p>
          <a:p>
            <a:pPr marL="0" indent="0">
              <a:buNone/>
            </a:pPr>
            <a:endParaRPr lang="en-US" altLang="en-US" sz="2000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9CC23-214A-4947-8C29-D82FB6FA9C6E}" type="slidenum">
              <a:rPr lang="en-US" altLang="en-US"/>
              <a:pPr/>
              <a:t>11</a:t>
            </a:fld>
            <a:endParaRPr lang="en-US" altLang="en-US"/>
          </a:p>
        </p:txBody>
      </p:sp>
      <p:grpSp>
        <p:nvGrpSpPr>
          <p:cNvPr id="139269" name="Group 5"/>
          <p:cNvGrpSpPr>
            <a:grpSpLocks/>
          </p:cNvGrpSpPr>
          <p:nvPr/>
        </p:nvGrpSpPr>
        <p:grpSpPr bwMode="auto">
          <a:xfrm>
            <a:off x="7812089" y="1042349"/>
            <a:ext cx="2238374" cy="1712601"/>
            <a:chOff x="5308" y="-1508"/>
            <a:chExt cx="1106" cy="1091"/>
          </a:xfrm>
        </p:grpSpPr>
        <p:pic>
          <p:nvPicPr>
            <p:cNvPr id="139270" name="Picture 6" descr="01_03_040_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8" y="-1508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271" name="Picture 7" descr="01_03_040_2_zoo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398"/>
            <a:stretch>
              <a:fillRect/>
            </a:stretch>
          </p:blipFill>
          <p:spPr bwMode="auto">
            <a:xfrm>
              <a:off x="5308" y="-1221"/>
              <a:ext cx="1106" cy="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10" descr="01_03_040_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2" y="2778452"/>
            <a:ext cx="1730374" cy="170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01_03_040_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642" y="2611070"/>
            <a:ext cx="1806575" cy="178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8089373" y="4572000"/>
            <a:ext cx="2178048" cy="2141538"/>
            <a:chOff x="3775" y="2688"/>
            <a:chExt cx="1123" cy="1096"/>
          </a:xfrm>
        </p:grpSpPr>
        <p:pic>
          <p:nvPicPr>
            <p:cNvPr id="14" name="Picture 8" descr="01_03_040_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688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9" descr="01_03_040_5_zoom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5" y="2693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0678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 i-STAT Cartridge Overview (cont.) 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51669" y="1142208"/>
            <a:ext cx="4815679" cy="52578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Cartridges MUST </a:t>
            </a:r>
            <a:r>
              <a:rPr lang="en-US" altLang="en-US" dirty="0" smtClean="0"/>
              <a:t>be brought </a:t>
            </a:r>
            <a:r>
              <a:rPr lang="en-US" altLang="en-US" dirty="0"/>
              <a:t>to room temperature before use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5 minutes for a single cartridge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1 hour for a box of </a:t>
            </a:r>
            <a:r>
              <a:rPr lang="en-US" altLang="en-US" sz="2000" dirty="0" smtClean="0"/>
              <a:t>cartridges</a:t>
            </a:r>
          </a:p>
          <a:p>
            <a:pPr>
              <a:lnSpc>
                <a:spcPct val="80000"/>
              </a:lnSpc>
            </a:pPr>
            <a:endParaRPr lang="en-US" altLang="en-US" sz="2000" b="1" i="1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 smtClean="0"/>
              <a:t>After removing cartridge(s) from refrigeration</a:t>
            </a:r>
          </a:p>
          <a:p>
            <a:pPr>
              <a:lnSpc>
                <a:spcPct val="80000"/>
              </a:lnSpc>
            </a:pPr>
            <a:r>
              <a:rPr lang="en-US" altLang="en-US" sz="2100" dirty="0" smtClean="0"/>
              <a:t>They CANNOT be put back into the refrigerator</a:t>
            </a:r>
          </a:p>
          <a:p>
            <a:pPr>
              <a:lnSpc>
                <a:spcPct val="80000"/>
              </a:lnSpc>
            </a:pPr>
            <a:r>
              <a:rPr lang="en-US" altLang="en-US" sz="2100" dirty="0" smtClean="0"/>
              <a:t>The room temperature expiration date must be written on the box or individual cartridge pouch</a:t>
            </a:r>
          </a:p>
          <a:p>
            <a:pPr>
              <a:lnSpc>
                <a:spcPct val="80000"/>
              </a:lnSpc>
            </a:pPr>
            <a:r>
              <a:rPr lang="en-US" altLang="en-US" sz="2100" dirty="0" smtClean="0"/>
              <a:t>If the box is marked, cartridges must remain in the box until used</a:t>
            </a:r>
          </a:p>
          <a:p>
            <a:pPr>
              <a:lnSpc>
                <a:spcPct val="80000"/>
              </a:lnSpc>
            </a:pPr>
            <a:endParaRPr lang="en-US" altLang="en-US" b="1" i="1" dirty="0" smtClean="0"/>
          </a:p>
          <a:p>
            <a:pPr>
              <a:lnSpc>
                <a:spcPct val="80000"/>
              </a:lnSpc>
            </a:pPr>
            <a:endParaRPr lang="en-US" altLang="en-US" sz="2000" dirty="0"/>
          </a:p>
        </p:txBody>
      </p:sp>
      <p:pic>
        <p:nvPicPr>
          <p:cNvPr id="11" name="Picture 7" descr="01_03_045_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34050" y="4301442"/>
            <a:ext cx="1895475" cy="1870354"/>
          </a:xfrm>
          <a:ln/>
        </p:spPr>
      </p:pic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0C9FE-9445-4D6F-B169-E8F5A4170C0C}" type="slidenum">
              <a:rPr lang="en-US" altLang="en-US"/>
              <a:pPr/>
              <a:t>12</a:t>
            </a:fld>
            <a:endParaRPr lang="en-US" altLang="en-US"/>
          </a:p>
        </p:txBody>
      </p:sp>
      <p:pic>
        <p:nvPicPr>
          <p:cNvPr id="141316" name="Picture 4" descr="01_03_045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1289620"/>
            <a:ext cx="1952626" cy="192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17" name="Picture 5" descr="01_03_045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174" y="1142208"/>
            <a:ext cx="2295525" cy="226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20" name="Picture 8" descr="5_m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6" y="906238"/>
            <a:ext cx="1000125" cy="76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21" name="Picture 9" descr="60_m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561" y="990600"/>
            <a:ext cx="841375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34050" y="3164138"/>
            <a:ext cx="6096000" cy="5355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b="1" i="1" dirty="0" smtClean="0">
                <a:solidFill>
                  <a:srgbClr val="FF0000"/>
                </a:solidFill>
              </a:rPr>
              <a:t>Do NOT manipulate the cartridge in any way to bring it to room temperature more quickly.</a:t>
            </a:r>
            <a:endParaRPr lang="en-US" altLang="en-US" dirty="0">
              <a:solidFill>
                <a:srgbClr val="FF0000"/>
              </a:solidFill>
            </a:endParaRPr>
          </a:p>
        </p:txBody>
      </p:sp>
      <p:pic>
        <p:nvPicPr>
          <p:cNvPr id="12" name="Picture 8" descr="01_03_045_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826" y="4208348"/>
            <a:ext cx="1933574" cy="19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6619875" y="5428718"/>
            <a:ext cx="3548061" cy="152932"/>
          </a:xfrm>
          <a:prstGeom prst="straightConnector1">
            <a:avLst/>
          </a:prstGeom>
          <a:ln w="31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ine 18"/>
          <p:cNvSpPr>
            <a:spLocks noChangeShapeType="1"/>
          </p:cNvSpPr>
          <p:nvPr/>
        </p:nvSpPr>
        <p:spPr bwMode="auto">
          <a:xfrm>
            <a:off x="8607569" y="550545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597919" y="5810765"/>
            <a:ext cx="20825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dirty="0" smtClean="0">
                <a:solidFill>
                  <a:srgbClr val="FF0000"/>
                </a:solidFill>
              </a:rPr>
              <a:t>Put room temperature expiration date here</a:t>
            </a:r>
            <a:endParaRPr lang="en-US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61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(cont.)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066799"/>
            <a:ext cx="4114800" cy="521032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Handling cartridges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Carefully tear open the cartridge pouch where indicated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Hold the cartridge by the sides or the bottom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Do not touch the sensors or apply pressure to the center of the </a:t>
            </a:r>
            <a:r>
              <a:rPr lang="en-US" altLang="en-US" sz="2000" dirty="0" smtClean="0"/>
              <a:t>cartridge</a:t>
            </a:r>
          </a:p>
          <a:p>
            <a:pPr marL="0" indent="0">
              <a:buNone/>
            </a:pPr>
            <a:r>
              <a:rPr lang="en-US" altLang="en-US" dirty="0"/>
              <a:t>Prior to testing</a:t>
            </a:r>
          </a:p>
          <a:p>
            <a:pPr>
              <a:buFontTx/>
              <a:buChar char="•"/>
            </a:pPr>
            <a:r>
              <a:rPr lang="en-US" altLang="en-US" dirty="0"/>
              <a:t>The handheld will perform quality checks</a:t>
            </a:r>
          </a:p>
          <a:p>
            <a:pPr>
              <a:buFontTx/>
              <a:buChar char="•"/>
            </a:pPr>
            <a:r>
              <a:rPr lang="en-US" altLang="en-US" dirty="0"/>
              <a:t>Failure of a quality check will result in a Quality Check Code </a:t>
            </a:r>
          </a:p>
          <a:p>
            <a:pPr>
              <a:lnSpc>
                <a:spcPct val="80000"/>
              </a:lnSpc>
            </a:pPr>
            <a:endParaRPr lang="en-US" altLang="en-US" sz="2000" dirty="0" smtClean="0"/>
          </a:p>
          <a:p>
            <a:pPr>
              <a:lnSpc>
                <a:spcPct val="80000"/>
              </a:lnSpc>
            </a:pPr>
            <a:endParaRPr lang="en-US" altLang="en-US" sz="2000" dirty="0" smtClean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4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6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6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600" dirty="0"/>
          </a:p>
        </p:txBody>
      </p:sp>
      <p:pic>
        <p:nvPicPr>
          <p:cNvPr id="147460" name="Picture 4" descr="01_03_050_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6226" y="1219201"/>
            <a:ext cx="1755775" cy="1731963"/>
          </a:xfrm>
        </p:spPr>
      </p:pic>
      <p:sp>
        <p:nvSpPr>
          <p:cNvPr id="1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56A55-7112-497F-A43B-80AFFEE0792C}" type="slidenum">
              <a:rPr lang="en-US" altLang="en-US"/>
              <a:pPr/>
              <a:t>13</a:t>
            </a:fld>
            <a:endParaRPr lang="en-US" altLang="en-US"/>
          </a:p>
        </p:txBody>
      </p:sp>
      <p:pic>
        <p:nvPicPr>
          <p:cNvPr id="147461" name="Picture 5" descr="01_03_050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26" y="1219201"/>
            <a:ext cx="1755775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2" name="Picture 6" descr="01_03_050_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26" y="2743201"/>
            <a:ext cx="1755775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3" name="Picture 7" descr="01_03_050_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26" y="2743201"/>
            <a:ext cx="1755775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4" name="Picture 8" descr="01_03_050_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26" y="4343401"/>
            <a:ext cx="1755775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5" name="Picture 9" descr="01_03_050_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26" y="4343401"/>
            <a:ext cx="1755775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6" name="Picture 10" descr="red_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495800"/>
            <a:ext cx="43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7" name="Picture 11" descr="red_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5" y="4724400"/>
            <a:ext cx="43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8" name="Picture 12" descr="avoid_quality_chec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727" y="5915174"/>
            <a:ext cx="355282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92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Components 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B4CD1-081D-4848-9E5F-B64C2439A2A2}" type="slidenum">
              <a:rPr lang="en-US" altLang="en-US"/>
              <a:pPr/>
              <a:t>14</a:t>
            </a:fld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3921" y="1534845"/>
            <a:ext cx="5964157" cy="38863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13921" y="1534845"/>
            <a:ext cx="1789155" cy="2308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412653" y="1534845"/>
            <a:ext cx="1542162" cy="372783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37417" y="2079090"/>
            <a:ext cx="1318817" cy="34880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003145" y="2337500"/>
            <a:ext cx="525999" cy="531824"/>
          </a:xfrm>
          <a:prstGeom prst="ellipse">
            <a:avLst/>
          </a:prstGeom>
          <a:solidFill>
            <a:srgbClr val="FF0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745499" y="2795751"/>
            <a:ext cx="432364" cy="531824"/>
          </a:xfrm>
          <a:prstGeom prst="ellipse">
            <a:avLst/>
          </a:prstGeom>
          <a:solidFill>
            <a:srgbClr val="FF0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56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Preparing the </a:t>
            </a:r>
            <a:r>
              <a:rPr lang="en-US" altLang="en-US" dirty="0" smtClean="0"/>
              <a:t>Handheld for Testing </a:t>
            </a:r>
            <a:endParaRPr lang="en-US" altLang="en-US" dirty="0"/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61975" y="1066801"/>
            <a:ext cx="5384800" cy="5468111"/>
          </a:xfrm>
        </p:spPr>
        <p:txBody>
          <a:bodyPr>
            <a:normAutofit fontScale="55000" lnSpcReduction="20000"/>
          </a:bodyPr>
          <a:lstStyle/>
          <a:p>
            <a:pPr>
              <a:buFontTx/>
              <a:buNone/>
            </a:pPr>
            <a:r>
              <a:rPr lang="en-US" altLang="en-US" sz="3200" b="1" dirty="0" smtClean="0"/>
              <a:t>Turn on the handheld</a:t>
            </a:r>
          </a:p>
          <a:p>
            <a:r>
              <a:rPr lang="en-US" altLang="en-US" sz="2900" dirty="0" smtClean="0"/>
              <a:t>Press the Power key</a:t>
            </a:r>
          </a:p>
          <a:p>
            <a:r>
              <a:rPr lang="en-US" altLang="en-US" sz="2900" dirty="0" smtClean="0"/>
              <a:t>Test Menu will be displayed </a:t>
            </a:r>
          </a:p>
          <a:p>
            <a:pPr>
              <a:buFontTx/>
              <a:buNone/>
            </a:pPr>
            <a:endParaRPr lang="en-US" altLang="en-US" dirty="0" smtClean="0"/>
          </a:p>
          <a:p>
            <a:pPr>
              <a:buFontTx/>
              <a:buNone/>
            </a:pPr>
            <a:r>
              <a:rPr lang="en-US" altLang="en-US" sz="3200" b="1" dirty="0" smtClean="0"/>
              <a:t>Patient Test option</a:t>
            </a:r>
          </a:p>
          <a:p>
            <a:r>
              <a:rPr lang="en-US" altLang="en-US" sz="2900" dirty="0" smtClean="0"/>
              <a:t>Option 2- </a:t>
            </a:r>
            <a:r>
              <a:rPr lang="en-US" altLang="en-US" sz="2900" dirty="0" err="1" smtClean="0"/>
              <a:t>i</a:t>
            </a:r>
            <a:r>
              <a:rPr lang="en-US" altLang="en-US" sz="2900" dirty="0" smtClean="0"/>
              <a:t>-STAT Cartridge</a:t>
            </a:r>
          </a:p>
          <a:p>
            <a:r>
              <a:rPr lang="en-US" altLang="en-US" sz="2900" dirty="0" smtClean="0"/>
              <a:t>Press 2 on the keypad</a:t>
            </a:r>
          </a:p>
          <a:p>
            <a:pPr>
              <a:buFontTx/>
              <a:buNone/>
            </a:pPr>
            <a:endParaRPr lang="en-US" altLang="en-US" dirty="0" smtClean="0"/>
          </a:p>
          <a:p>
            <a:pPr>
              <a:buFontTx/>
              <a:buNone/>
            </a:pPr>
            <a:r>
              <a:rPr lang="en-US" altLang="en-US" sz="3200" b="1" dirty="0" smtClean="0"/>
              <a:t>Scan </a:t>
            </a:r>
            <a:r>
              <a:rPr lang="en-US" altLang="en-US" sz="3200" b="1" dirty="0"/>
              <a:t>Operator </a:t>
            </a:r>
            <a:r>
              <a:rPr lang="en-US" altLang="en-US" sz="3200" b="1" dirty="0" smtClean="0"/>
              <a:t>ID (</a:t>
            </a:r>
            <a:r>
              <a:rPr lang="en-US" altLang="en-US" sz="3200" b="1" dirty="0"/>
              <a:t>E</a:t>
            </a:r>
            <a:r>
              <a:rPr lang="en-US" altLang="en-US" sz="3200" b="1" dirty="0" smtClean="0"/>
              <a:t>mployee number)</a:t>
            </a:r>
            <a:endParaRPr lang="en-US" altLang="en-US" sz="3200" b="1" dirty="0"/>
          </a:p>
          <a:p>
            <a:r>
              <a:rPr lang="en-US" altLang="en-US" sz="2900" dirty="0"/>
              <a:t>Hold the handheld 3 to 12 inches away from the barcode</a:t>
            </a:r>
          </a:p>
          <a:p>
            <a:r>
              <a:rPr lang="en-US" altLang="en-US" sz="2900" dirty="0"/>
              <a:t>Press and hold down the SCAN key</a:t>
            </a:r>
          </a:p>
          <a:p>
            <a:r>
              <a:rPr lang="en-US" altLang="en-US" sz="2900" dirty="0"/>
              <a:t>Laser beam must cover the entire length of the barcode</a:t>
            </a:r>
          </a:p>
          <a:p>
            <a:r>
              <a:rPr lang="en-US" altLang="en-US" sz="2900" dirty="0"/>
              <a:t>Wait for the beep or for laser beam to disappear</a:t>
            </a:r>
          </a:p>
          <a:p>
            <a:r>
              <a:rPr lang="en-US" altLang="en-US" sz="2900" dirty="0"/>
              <a:t>Release the SCAN </a:t>
            </a:r>
            <a:r>
              <a:rPr lang="en-US" altLang="en-US" sz="2900" dirty="0" smtClean="0"/>
              <a:t>key</a:t>
            </a:r>
          </a:p>
          <a:p>
            <a:endParaRPr lang="en-US" altLang="en-US" sz="2900" dirty="0"/>
          </a:p>
          <a:p>
            <a:pPr marL="0" indent="0">
              <a:buNone/>
            </a:pPr>
            <a:r>
              <a:rPr lang="en-US" altLang="en-US" sz="3300" b="1" dirty="0" smtClean="0"/>
              <a:t>Manual entry of Employee number is acceptable</a:t>
            </a:r>
            <a:endParaRPr lang="en-US" altLang="en-US" sz="3300" b="1" dirty="0"/>
          </a:p>
          <a:p>
            <a:pPr marL="0" indent="0">
              <a:buNone/>
            </a:pPr>
            <a:endParaRPr lang="en-US" altLang="en-US" sz="2900" dirty="0"/>
          </a:p>
          <a:p>
            <a:pPr marL="0" indent="0">
              <a:buNone/>
            </a:pPr>
            <a:endParaRPr lang="en-US" altLang="en-US" sz="2900" dirty="0"/>
          </a:p>
          <a:p>
            <a:endParaRPr lang="en-US" altLang="en-US" sz="2000" dirty="0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98F22-822C-47D7-9D02-2CB2727C71C7}" type="slidenum">
              <a:rPr lang="en-US" altLang="en-US"/>
              <a:pPr/>
              <a:t>15</a:t>
            </a:fld>
            <a:endParaRPr lang="en-US" altLang="en-US"/>
          </a:p>
        </p:txBody>
      </p:sp>
      <p:pic>
        <p:nvPicPr>
          <p:cNvPr id="211985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581401"/>
            <a:ext cx="2419350" cy="239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1972" name="Picture 4" descr="01_04_04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1066801"/>
            <a:ext cx="2771775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977" name="Text Box 9"/>
          <p:cNvSpPr txBox="1">
            <a:spLocks noChangeArrowheads="1"/>
          </p:cNvSpPr>
          <p:nvPr/>
        </p:nvSpPr>
        <p:spPr bwMode="auto">
          <a:xfrm>
            <a:off x="6019800" y="2514600"/>
            <a:ext cx="1371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/>
              <a:t>3 – 12 inches</a:t>
            </a:r>
          </a:p>
        </p:txBody>
      </p:sp>
      <p:sp>
        <p:nvSpPr>
          <p:cNvPr id="211973" name="Line 5"/>
          <p:cNvSpPr>
            <a:spLocks noChangeShapeType="1"/>
          </p:cNvSpPr>
          <p:nvPr/>
        </p:nvSpPr>
        <p:spPr bwMode="auto">
          <a:xfrm>
            <a:off x="7543800" y="2667000"/>
            <a:ext cx="4572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1974" name="Line 6"/>
          <p:cNvSpPr>
            <a:spLocks noChangeShapeType="1"/>
          </p:cNvSpPr>
          <p:nvPr/>
        </p:nvSpPr>
        <p:spPr bwMode="auto">
          <a:xfrm flipV="1">
            <a:off x="7543800" y="2438400"/>
            <a:ext cx="0" cy="2286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1975" name="Line 7"/>
          <p:cNvSpPr>
            <a:spLocks noChangeShapeType="1"/>
          </p:cNvSpPr>
          <p:nvPr/>
        </p:nvSpPr>
        <p:spPr bwMode="auto">
          <a:xfrm flipV="1">
            <a:off x="8001000" y="2438400"/>
            <a:ext cx="0" cy="2286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1976" name="Line 8"/>
          <p:cNvSpPr>
            <a:spLocks noChangeShapeType="1"/>
          </p:cNvSpPr>
          <p:nvPr/>
        </p:nvSpPr>
        <p:spPr bwMode="auto">
          <a:xfrm flipV="1">
            <a:off x="6629400" y="2819400"/>
            <a:ext cx="10668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1978" name="Line 10"/>
          <p:cNvSpPr>
            <a:spLocks noChangeShapeType="1"/>
          </p:cNvSpPr>
          <p:nvPr/>
        </p:nvSpPr>
        <p:spPr bwMode="auto">
          <a:xfrm flipV="1">
            <a:off x="7696200" y="2667000"/>
            <a:ext cx="0" cy="152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1981" name="Line 13"/>
          <p:cNvSpPr>
            <a:spLocks noChangeShapeType="1"/>
          </p:cNvSpPr>
          <p:nvPr/>
        </p:nvSpPr>
        <p:spPr bwMode="auto">
          <a:xfrm>
            <a:off x="7924800" y="5410200"/>
            <a:ext cx="9906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1982" name="Line 14"/>
          <p:cNvSpPr>
            <a:spLocks noChangeShapeType="1"/>
          </p:cNvSpPr>
          <p:nvPr/>
        </p:nvSpPr>
        <p:spPr bwMode="auto">
          <a:xfrm flipV="1">
            <a:off x="7924800" y="5257800"/>
            <a:ext cx="0" cy="152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1984" name="Line 16"/>
          <p:cNvSpPr>
            <a:spLocks noChangeShapeType="1"/>
          </p:cNvSpPr>
          <p:nvPr/>
        </p:nvSpPr>
        <p:spPr bwMode="auto">
          <a:xfrm flipV="1">
            <a:off x="8458200" y="5410200"/>
            <a:ext cx="0" cy="3048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1986" name="Line 18"/>
          <p:cNvSpPr>
            <a:spLocks noChangeShapeType="1"/>
          </p:cNvSpPr>
          <p:nvPr/>
        </p:nvSpPr>
        <p:spPr bwMode="auto">
          <a:xfrm flipV="1">
            <a:off x="8915400" y="5257800"/>
            <a:ext cx="0" cy="152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1987" name="Text Box 19"/>
          <p:cNvSpPr txBox="1">
            <a:spLocks noChangeArrowheads="1"/>
          </p:cNvSpPr>
          <p:nvPr/>
        </p:nvSpPr>
        <p:spPr bwMode="auto">
          <a:xfrm>
            <a:off x="7924800" y="5715000"/>
            <a:ext cx="1371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/>
              <a:t>3 – 12 inches</a:t>
            </a:r>
          </a:p>
        </p:txBody>
      </p:sp>
    </p:spTree>
    <p:extLst>
      <p:ext uri="{BB962C8B-B14F-4D97-AF65-F5344CB8AC3E}">
        <p14:creationId xmlns:p14="http://schemas.microsoft.com/office/powerpoint/2010/main" val="221416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7543800" cy="914400"/>
          </a:xfrm>
        </p:spPr>
        <p:txBody>
          <a:bodyPr anchor="ctr"/>
          <a:lstStyle/>
          <a:p>
            <a:pPr eaLnBrk="1" hangingPunct="1"/>
            <a:r>
              <a:rPr lang="en-US" altLang="en-US" smtClean="0">
                <a:solidFill>
                  <a:srgbClr val="3F007E"/>
                </a:solidFill>
              </a:rPr>
              <a:t>Operator ID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1971676" y="1752600"/>
            <a:ext cx="4810125" cy="4300538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  <a:defRPr/>
            </a:pPr>
            <a:r>
              <a:rPr lang="en-US" altLang="en-US" sz="2400" dirty="0"/>
              <a:t>Hospital Employee: 5 or 6 digit network employee#</a:t>
            </a:r>
          </a:p>
          <a:p>
            <a:pPr>
              <a:spcAft>
                <a:spcPts val="1800"/>
              </a:spcAft>
              <a:defRPr/>
            </a:pPr>
            <a:r>
              <a:rPr lang="en-US" altLang="en-US" sz="2400" dirty="0"/>
              <a:t>Found on the back of your badge</a:t>
            </a:r>
          </a:p>
          <a:p>
            <a:pPr>
              <a:spcAft>
                <a:spcPts val="1800"/>
              </a:spcAft>
              <a:defRPr/>
            </a:pPr>
            <a:r>
              <a:rPr lang="en-US" altLang="en-US" sz="2400" dirty="0"/>
              <a:t>Number should </a:t>
            </a:r>
            <a:r>
              <a:rPr lang="en-US" altLang="en-US" sz="2400" b="1" u="heavy" cap="all" dirty="0">
                <a:uFill>
                  <a:solidFill>
                    <a:srgbClr val="C00000"/>
                  </a:solidFill>
                </a:uFill>
              </a:rPr>
              <a:t>not</a:t>
            </a:r>
            <a:r>
              <a:rPr lang="en-US" altLang="en-US" sz="2400" b="1" cap="all" dirty="0">
                <a:uFill>
                  <a:solidFill>
                    <a:srgbClr val="C00000"/>
                  </a:solidFill>
                </a:uFill>
              </a:rPr>
              <a:t> </a:t>
            </a:r>
            <a:r>
              <a:rPr lang="en-US" altLang="en-US" sz="2400" dirty="0"/>
              <a:t>be shared</a:t>
            </a:r>
          </a:p>
          <a:p>
            <a:pPr>
              <a:spcAft>
                <a:spcPts val="1800"/>
              </a:spcAft>
              <a:defRPr/>
            </a:pPr>
            <a:r>
              <a:rPr lang="en-US" altLang="en-US" sz="2400" dirty="0"/>
              <a:t>You are responsible for </a:t>
            </a:r>
            <a:r>
              <a:rPr lang="en-US" altLang="en-US" sz="2400" b="1" u="dbl" dirty="0">
                <a:uFill>
                  <a:solidFill>
                    <a:srgbClr val="C00000"/>
                  </a:solidFill>
                </a:uFill>
              </a:rPr>
              <a:t>any testing</a:t>
            </a:r>
            <a:r>
              <a:rPr lang="en-US" altLang="en-US" sz="2400" dirty="0"/>
              <a:t> done with your ID</a:t>
            </a:r>
          </a:p>
          <a:p>
            <a:pPr eaLnBrk="1" hangingPunct="1">
              <a:defRPr/>
            </a:pPr>
            <a:endParaRPr lang="en-US" altLang="en-US" sz="2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EFCE-25BE-4B5A-A58E-C9B53711556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0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/>
          <a:lstStyle/>
          <a:p>
            <a:pPr eaLnBrk="1" hangingPunct="1"/>
            <a:r>
              <a:rPr lang="en-US" altLang="en-US" smtClean="0">
                <a:solidFill>
                  <a:srgbClr val="3F007E"/>
                </a:solidFill>
              </a:rPr>
              <a:t>Patient Identification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6470651" y="5378450"/>
            <a:ext cx="3871913" cy="990600"/>
          </a:xfrm>
        </p:spPr>
        <p:txBody>
          <a:bodyPr>
            <a:normAutofit fontScale="25000" lnSpcReduction="20000"/>
          </a:bodyPr>
          <a:lstStyle/>
          <a:p>
            <a:pPr marL="344487" lvl="1" indent="0">
              <a:lnSpc>
                <a:spcPct val="80000"/>
              </a:lnSpc>
              <a:spcAft>
                <a:spcPts val="1200"/>
              </a:spcAft>
              <a:buNone/>
              <a:defRPr/>
            </a:pPr>
            <a:r>
              <a:rPr lang="en-US" altLang="en-US" sz="11200" dirty="0"/>
              <a:t>Patient </a:t>
            </a:r>
            <a:r>
              <a:rPr lang="en-US" altLang="en-US" sz="11200" b="1" dirty="0"/>
              <a:t>name</a:t>
            </a:r>
            <a:r>
              <a:rPr lang="en-US" altLang="en-US" sz="11200" dirty="0"/>
              <a:t> and </a:t>
            </a:r>
            <a:r>
              <a:rPr lang="en-US" altLang="en-US" sz="11200" b="1" dirty="0"/>
              <a:t>birth date </a:t>
            </a:r>
            <a:r>
              <a:rPr lang="en-US" altLang="en-US" sz="11200" i="1" dirty="0">
                <a:solidFill>
                  <a:srgbClr val="FF0000"/>
                </a:solidFill>
              </a:rPr>
              <a:t>(Use Patient armband only)</a:t>
            </a:r>
          </a:p>
          <a:p>
            <a:pPr lvl="1">
              <a:lnSpc>
                <a:spcPct val="80000"/>
              </a:lnSpc>
              <a:spcAft>
                <a:spcPts val="1200"/>
              </a:spcAft>
              <a:defRPr/>
            </a:pPr>
            <a:endParaRPr lang="en-US" altLang="en-US" sz="2800" dirty="0"/>
          </a:p>
          <a:p>
            <a:pPr lvl="1">
              <a:lnSpc>
                <a:spcPct val="80000"/>
              </a:lnSpc>
              <a:spcAft>
                <a:spcPts val="1200"/>
              </a:spcAft>
              <a:defRPr/>
            </a:pPr>
            <a:endParaRPr lang="en-US" altLang="en-US" dirty="0"/>
          </a:p>
          <a:p>
            <a:pPr lvl="1" eaLnBrk="1" hangingPunct="1">
              <a:lnSpc>
                <a:spcPct val="80000"/>
              </a:lnSpc>
              <a:defRPr/>
            </a:pPr>
            <a:endParaRPr lang="en-US" altLang="en-US" sz="4400" dirty="0">
              <a:solidFill>
                <a:srgbClr val="CC0000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32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altLang="en-US" sz="3200" dirty="0"/>
              <a:t>		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altLang="en-US" sz="2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EFCE-25BE-4B5A-A58E-C9B53711556F}" type="slidenum">
              <a:rPr lang="en-US" smtClean="0"/>
              <a:t>17</a:t>
            </a:fld>
            <a:endParaRPr lang="en-US"/>
          </a:p>
        </p:txBody>
      </p:sp>
      <p:pic>
        <p:nvPicPr>
          <p:cNvPr id="11162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2667000"/>
            <a:ext cx="3581400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5" y="1220789"/>
            <a:ext cx="4516438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31975" y="5378450"/>
            <a:ext cx="3983038" cy="11255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  <a:defRPr/>
            </a:pPr>
            <a:r>
              <a:rPr lang="en-US" altLang="en-US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Verify </a:t>
            </a:r>
            <a:r>
              <a:rPr lang="en-US" altLang="en-US" sz="2800" b="1" u="heavy" dirty="0">
                <a:uFill>
                  <a:solidFill>
                    <a:srgbClr val="C00000"/>
                  </a:solidFill>
                </a:u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</a:t>
            </a:r>
            <a:r>
              <a:rPr lang="en-US" altLang="en-US" sz="2800" b="1" dirty="0">
                <a:uFill>
                  <a:solidFill>
                    <a:srgbClr val="C00000"/>
                  </a:solidFill>
                </a:u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patient </a:t>
            </a:r>
            <a:br>
              <a:rPr lang="en-US" altLang="en-US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altLang="en-US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identifiers </a:t>
            </a:r>
            <a:r>
              <a:rPr lang="en-US" altLang="en-US" sz="2800" dirty="0"/>
              <a:t>at bedside </a:t>
            </a:r>
            <a:r>
              <a:rPr lang="en-US" altLang="en-US" sz="2800" b="1" i="1" dirty="0">
                <a:solidFill>
                  <a:srgbClr val="FF0000"/>
                </a:solidFill>
              </a:rPr>
              <a:t>only</a:t>
            </a:r>
            <a:endParaRPr lang="en-US" altLang="en-US" sz="2400" b="1" dirty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792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7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Entering </a:t>
            </a:r>
            <a:r>
              <a:rPr lang="en-US" altLang="en-US" dirty="0"/>
              <a:t>Patient ID via Barcode Scan </a:t>
            </a:r>
          </a:p>
        </p:txBody>
      </p:sp>
      <p:sp>
        <p:nvSpPr>
          <p:cNvPr id="21606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Scan Patient ID</a:t>
            </a:r>
          </a:p>
          <a:p>
            <a:r>
              <a:rPr lang="en-US" altLang="en-US" sz="2000" dirty="0"/>
              <a:t>Hold the handheld 3 to 12 inches away from the barcode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Press and hold down the SCAN key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Laser beam must cover the entire length of the barcode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Wait for the beep or for laser beam to disappear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Release the SCAN key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Repeat if prompted </a:t>
            </a:r>
            <a:endParaRPr lang="en-US" altLang="en-US" sz="200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altLang="en-US" dirty="0" smtClean="0"/>
              <a:t>Manual Entry of Patient ID</a:t>
            </a:r>
          </a:p>
          <a:p>
            <a:pPr>
              <a:lnSpc>
                <a:spcPct val="80000"/>
              </a:lnSpc>
            </a:pPr>
            <a:r>
              <a:rPr lang="en-US" altLang="en-US" sz="2000" dirty="0" smtClean="0"/>
              <a:t>Using the keyboard, type in the Patient’s current CSN number (8-digits)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sz="2000"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210A7-DD75-4E0A-9A27-D01FDD579AEA}" type="slidenum">
              <a:rPr lang="en-US" altLang="en-US"/>
              <a:pPr/>
              <a:t>18</a:t>
            </a:fld>
            <a:endParaRPr lang="en-US" altLang="en-US"/>
          </a:p>
        </p:txBody>
      </p:sp>
      <p:pic>
        <p:nvPicPr>
          <p:cNvPr id="216066" name="Picture 2" descr="01_04_06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6" y="1017588"/>
            <a:ext cx="3990975" cy="393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069" name="Picture 5" descr="01_04_060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1143001"/>
            <a:ext cx="2130425" cy="210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070" name="Picture 6" descr="01_04_060_3_with_be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4114801"/>
            <a:ext cx="194627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6078" name="Group 14"/>
          <p:cNvGrpSpPr>
            <a:grpSpLocks/>
          </p:cNvGrpSpPr>
          <p:nvPr/>
        </p:nvGrpSpPr>
        <p:grpSpPr bwMode="auto">
          <a:xfrm>
            <a:off x="7010400" y="2255838"/>
            <a:ext cx="1143000" cy="487362"/>
            <a:chOff x="3456" y="1517"/>
            <a:chExt cx="720" cy="307"/>
          </a:xfrm>
        </p:grpSpPr>
        <p:sp>
          <p:nvSpPr>
            <p:cNvPr id="216072" name="Line 8"/>
            <p:cNvSpPr>
              <a:spLocks noChangeShapeType="1"/>
            </p:cNvSpPr>
            <p:nvPr/>
          </p:nvSpPr>
          <p:spPr bwMode="auto">
            <a:xfrm>
              <a:off x="3840" y="1632"/>
              <a:ext cx="336" cy="0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3" name="Line 9"/>
            <p:cNvSpPr>
              <a:spLocks noChangeShapeType="1"/>
            </p:cNvSpPr>
            <p:nvPr/>
          </p:nvSpPr>
          <p:spPr bwMode="auto">
            <a:xfrm flipV="1">
              <a:off x="3840" y="1517"/>
              <a:ext cx="0" cy="115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4" name="Line 10"/>
            <p:cNvSpPr>
              <a:spLocks noChangeShapeType="1"/>
            </p:cNvSpPr>
            <p:nvPr/>
          </p:nvSpPr>
          <p:spPr bwMode="auto">
            <a:xfrm flipV="1">
              <a:off x="4176" y="1517"/>
              <a:ext cx="0" cy="115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5" name="Line 11"/>
            <p:cNvSpPr>
              <a:spLocks noChangeShapeType="1"/>
            </p:cNvSpPr>
            <p:nvPr/>
          </p:nvSpPr>
          <p:spPr bwMode="auto">
            <a:xfrm flipV="1">
              <a:off x="3456" y="1824"/>
              <a:ext cx="560" cy="0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6" name="Line 12"/>
            <p:cNvSpPr>
              <a:spLocks noChangeShapeType="1"/>
            </p:cNvSpPr>
            <p:nvPr/>
          </p:nvSpPr>
          <p:spPr bwMode="auto">
            <a:xfrm flipV="1">
              <a:off x="4016" y="1632"/>
              <a:ext cx="0" cy="192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6077" name="Text Box 13"/>
          <p:cNvSpPr txBox="1">
            <a:spLocks noChangeArrowheads="1"/>
          </p:cNvSpPr>
          <p:nvPr/>
        </p:nvSpPr>
        <p:spPr bwMode="auto">
          <a:xfrm>
            <a:off x="6172200" y="2514600"/>
            <a:ext cx="1371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/>
              <a:t>3 – 12 inches</a:t>
            </a:r>
          </a:p>
        </p:txBody>
      </p:sp>
    </p:spTree>
    <p:extLst>
      <p:ext uri="{BB962C8B-B14F-4D97-AF65-F5344CB8AC3E}">
        <p14:creationId xmlns:p14="http://schemas.microsoft.com/office/powerpoint/2010/main" val="262177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3" name="Rectangle 3"/>
          <p:cNvSpPr>
            <a:spLocks noGrp="1" noChangeArrowheads="1"/>
          </p:cNvSpPr>
          <p:nvPr>
            <p:ph type="title"/>
          </p:nvPr>
        </p:nvSpPr>
        <p:spPr>
          <a:xfrm>
            <a:off x="1600200" y="76200"/>
            <a:ext cx="9067800" cy="914400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Scanning </a:t>
            </a:r>
            <a:r>
              <a:rPr lang="en-US" altLang="en-US" dirty="0"/>
              <a:t>Cartridge Lot Number </a:t>
            </a:r>
          </a:p>
        </p:txBody>
      </p:sp>
      <p:sp>
        <p:nvSpPr>
          <p:cNvPr id="2201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066800"/>
            <a:ext cx="3886200" cy="4267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Scan cartridge lot number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Hold the handheld 3 to 12 inches away from the barcode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Press and hold down the SCAN key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Laser beam must cover the entire length of the barcode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Wait for the beep or for laser beam to disappear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Release the SCAN </a:t>
            </a:r>
            <a:r>
              <a:rPr lang="en-US" altLang="en-US" sz="2000" dirty="0" smtClean="0"/>
              <a:t>key</a:t>
            </a:r>
            <a:endParaRPr lang="en-US" altLang="en-US" sz="2000" dirty="0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 b="1" i="1" dirty="0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 b="1" i="1" dirty="0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1600" b="1" i="1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528CC-8002-4C65-81CD-2CF5D65822B7}" type="slidenum">
              <a:rPr lang="en-US" altLang="en-US"/>
              <a:pPr/>
              <a:t>19</a:t>
            </a:fld>
            <a:endParaRPr lang="en-US" altLang="en-US"/>
          </a:p>
        </p:txBody>
      </p:sp>
      <p:pic>
        <p:nvPicPr>
          <p:cNvPr id="220162" name="Picture 2" descr="01_02_080_4_with_be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143000"/>
            <a:ext cx="1760538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5" name="Picture 5" descr="01_04_080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10668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6" name="Picture 6" descr="01_04_08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3138488"/>
            <a:ext cx="3076575" cy="303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7" name="Picture 7" descr="01_04_060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" t="58089" r="49641" b="22549"/>
          <a:stretch>
            <a:fillRect/>
          </a:stretch>
        </p:blipFill>
        <p:spPr bwMode="auto">
          <a:xfrm>
            <a:off x="7696200" y="1447801"/>
            <a:ext cx="1219200" cy="5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8" name="Picture 8" descr="red_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400550"/>
            <a:ext cx="808038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169" name="Line 9"/>
          <p:cNvSpPr>
            <a:spLocks noChangeShapeType="1"/>
          </p:cNvSpPr>
          <p:nvPr/>
        </p:nvSpPr>
        <p:spPr bwMode="auto">
          <a:xfrm>
            <a:off x="6858000" y="2133600"/>
            <a:ext cx="762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0" name="Line 10"/>
          <p:cNvSpPr>
            <a:spLocks noChangeShapeType="1"/>
          </p:cNvSpPr>
          <p:nvPr/>
        </p:nvSpPr>
        <p:spPr bwMode="auto">
          <a:xfrm flipV="1">
            <a:off x="6858000" y="19050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1" name="Line 11"/>
          <p:cNvSpPr>
            <a:spLocks noChangeShapeType="1"/>
          </p:cNvSpPr>
          <p:nvPr/>
        </p:nvSpPr>
        <p:spPr bwMode="auto">
          <a:xfrm flipV="1">
            <a:off x="7620000" y="19050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2" name="Line 12"/>
          <p:cNvSpPr>
            <a:spLocks noChangeShapeType="1"/>
          </p:cNvSpPr>
          <p:nvPr/>
        </p:nvSpPr>
        <p:spPr bwMode="auto">
          <a:xfrm flipV="1">
            <a:off x="7239000" y="2133600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3" name="Text Box 13"/>
          <p:cNvSpPr txBox="1">
            <a:spLocks noChangeArrowheads="1"/>
          </p:cNvSpPr>
          <p:nvPr/>
        </p:nvSpPr>
        <p:spPr bwMode="auto">
          <a:xfrm>
            <a:off x="6553200" y="26670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/>
              <a:t>3 – 12 inches</a:t>
            </a:r>
          </a:p>
        </p:txBody>
      </p:sp>
      <p:sp>
        <p:nvSpPr>
          <p:cNvPr id="220174" name="Text Box 14"/>
          <p:cNvSpPr txBox="1">
            <a:spLocks noChangeArrowheads="1"/>
          </p:cNvSpPr>
          <p:nvPr/>
        </p:nvSpPr>
        <p:spPr bwMode="auto">
          <a:xfrm>
            <a:off x="2019300" y="5129400"/>
            <a:ext cx="3810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 i="1" dirty="0">
                <a:solidFill>
                  <a:srgbClr val="000066"/>
                </a:solidFill>
              </a:rPr>
              <a:t>Very Important Reminder: </a:t>
            </a:r>
            <a:endParaRPr lang="en-US" altLang="ko-KR" b="1" i="1" dirty="0">
              <a:solidFill>
                <a:srgbClr val="000066"/>
              </a:solidFill>
              <a:ea typeface="굴림" panose="020B0600000101010101" pitchFamily="34" charset="-127"/>
            </a:endParaRPr>
          </a:p>
          <a:p>
            <a:r>
              <a:rPr lang="en-US" altLang="ko-KR" b="1" i="1" dirty="0">
                <a:solidFill>
                  <a:srgbClr val="000066"/>
                </a:solidFill>
                <a:ea typeface="굴림" panose="020B0600000101010101" pitchFamily="34" charset="-127"/>
              </a:rPr>
              <a:t>The correct barcode to scan is the barcode on the cartridge pouch, not the one on the cartridge box!</a:t>
            </a:r>
            <a:r>
              <a:rPr lang="en-US" altLang="ko-KR" dirty="0">
                <a:solidFill>
                  <a:srgbClr val="000066"/>
                </a:solidFill>
                <a:ea typeface="굴림" panose="020B0600000101010101" pitchFamily="34" charset="-127"/>
              </a:rPr>
              <a:t> </a:t>
            </a:r>
            <a:endParaRPr lang="en-US" altLang="en-US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49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Content Placeholder 2"/>
          <p:cNvSpPr>
            <a:spLocks noGrp="1"/>
          </p:cNvSpPr>
          <p:nvPr>
            <p:ph idx="1"/>
          </p:nvPr>
        </p:nvSpPr>
        <p:spPr>
          <a:xfrm>
            <a:off x="5934076" y="1954915"/>
            <a:ext cx="4276725" cy="3344862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altLang="en-US" sz="2000" dirty="0"/>
              <a:t>The 3-6 month re-certification is only required after the initial hiring </a:t>
            </a:r>
            <a:r>
              <a:rPr lang="en-US" altLang="en-US" sz="2000" dirty="0" smtClean="0"/>
              <a:t>period</a:t>
            </a:r>
            <a:endParaRPr lang="en-US" altLang="en-US" sz="2000" dirty="0"/>
          </a:p>
          <a:p>
            <a:pPr>
              <a:spcAft>
                <a:spcPts val="1800"/>
              </a:spcAft>
            </a:pPr>
            <a:r>
              <a:rPr lang="en-US" altLang="en-US" sz="2000" dirty="0"/>
              <a:t>Run </a:t>
            </a:r>
            <a:r>
              <a:rPr lang="en-US" altLang="en-US" sz="2000" dirty="0" smtClean="0"/>
              <a:t>QC and unknown sample </a:t>
            </a:r>
            <a:r>
              <a:rPr lang="en-US" altLang="en-US" sz="2000" dirty="0"/>
              <a:t>using your ID </a:t>
            </a:r>
            <a:r>
              <a:rPr lang="en-US" altLang="en-US" sz="2000" dirty="0" smtClean="0"/>
              <a:t>and </a:t>
            </a:r>
            <a:r>
              <a:rPr lang="en-US" altLang="en-US" sz="2000" dirty="0"/>
              <a:t>complete </a:t>
            </a:r>
            <a:r>
              <a:rPr lang="en-US" altLang="en-US" sz="2000" dirty="0" smtClean="0"/>
              <a:t>POCT </a:t>
            </a:r>
            <a:r>
              <a:rPr lang="en-US" altLang="en-US" sz="2000" dirty="0" err="1" smtClean="0"/>
              <a:t>i</a:t>
            </a:r>
            <a:r>
              <a:rPr lang="en-US" altLang="en-US" sz="2000" dirty="0" smtClean="0"/>
              <a:t>-STAT CBL</a:t>
            </a:r>
          </a:p>
          <a:p>
            <a:pPr>
              <a:spcAft>
                <a:spcPts val="1800"/>
              </a:spcAft>
            </a:pPr>
            <a:r>
              <a:rPr lang="en-US" altLang="en-US" sz="2000" dirty="0" smtClean="0"/>
              <a:t>Skills check off and CBL or MTS Training module must both be completed to have your access renewed</a:t>
            </a:r>
            <a:endParaRPr lang="en-US" alt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EFCE-25BE-4B5A-A58E-C9B53711556F}" type="slidenum">
              <a:rPr lang="en-US" smtClean="0"/>
              <a:t>2</a:t>
            </a:fld>
            <a:endParaRPr lang="en-US"/>
          </a:p>
        </p:txBody>
      </p:sp>
      <p:grpSp>
        <p:nvGrpSpPr>
          <p:cNvPr id="103427" name="Group 4"/>
          <p:cNvGrpSpPr>
            <a:grpSpLocks/>
          </p:cNvGrpSpPr>
          <p:nvPr/>
        </p:nvGrpSpPr>
        <p:grpSpPr bwMode="auto">
          <a:xfrm>
            <a:off x="1260474" y="384175"/>
            <a:ext cx="4116388" cy="2971800"/>
            <a:chOff x="0" y="1768947"/>
            <a:chExt cx="3930721" cy="2879253"/>
          </a:xfrm>
        </p:grpSpPr>
        <p:pic>
          <p:nvPicPr>
            <p:cNvPr id="103429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68947"/>
              <a:ext cx="3930721" cy="2879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430" name="TextBox 6"/>
            <p:cNvSpPr txBox="1">
              <a:spLocks noChangeArrowheads="1"/>
            </p:cNvSpPr>
            <p:nvPr/>
          </p:nvSpPr>
          <p:spPr bwMode="auto">
            <a:xfrm>
              <a:off x="715192" y="2848578"/>
              <a:ext cx="2595467" cy="810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ts val="2800"/>
                </a:lnSpc>
              </a:pPr>
              <a:r>
                <a:rPr lang="en-US" altLang="en-US" sz="2200" b="1">
                  <a:solidFill>
                    <a:srgbClr val="000000"/>
                  </a:solidFill>
                  <a:latin typeface="Arial Black" panose="020B0A04020102020204" pitchFamily="34" charset="0"/>
                  <a:cs typeface="Aharoni" panose="02010803020104030203" pitchFamily="2" charset="-79"/>
                </a:rPr>
                <a:t>3-6</a:t>
              </a:r>
              <a:r>
                <a:rPr lang="en-US" altLang="en-US" sz="2200" b="1">
                  <a:solidFill>
                    <a:srgbClr val="00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 MONTH</a:t>
              </a:r>
              <a:br>
                <a:rPr lang="en-US" altLang="en-US" sz="2200" b="1">
                  <a:solidFill>
                    <a:srgbClr val="00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</a:br>
              <a:r>
                <a:rPr lang="en-US" altLang="en-US" sz="2200" b="1">
                  <a:solidFill>
                    <a:srgbClr val="00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RE-CERTIFICATION</a:t>
              </a:r>
            </a:p>
          </p:txBody>
        </p:sp>
      </p:grpSp>
      <p:sp>
        <p:nvSpPr>
          <p:cNvPr id="8" name="AutoShape 2"/>
          <p:cNvSpPr>
            <a:spLocks/>
          </p:cNvSpPr>
          <p:nvPr/>
        </p:nvSpPr>
        <p:spPr bwMode="auto">
          <a:xfrm rot="10800000">
            <a:off x="5562601" y="1946275"/>
            <a:ext cx="371475" cy="2819400"/>
          </a:xfrm>
          <a:prstGeom prst="leftBrace">
            <a:avLst>
              <a:gd name="adj1" fmla="val 0"/>
              <a:gd name="adj2" fmla="val 50000"/>
            </a:avLst>
          </a:prstGeom>
          <a:noFill/>
          <a:ln w="57150" algn="ctr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408638"/>
            <a:ext cx="411638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0479" y="4489299"/>
            <a:ext cx="6096000" cy="81047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altLang="en-US" b="1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ANNUAL </a:t>
            </a:r>
            <a:br>
              <a:rPr lang="en-US" altLang="en-US" b="1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altLang="en-US" b="1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RE-CERTIFICATION</a:t>
            </a:r>
          </a:p>
        </p:txBody>
      </p:sp>
    </p:spTree>
    <p:extLst>
      <p:ext uri="{BB962C8B-B14F-4D97-AF65-F5344CB8AC3E}">
        <p14:creationId xmlns:p14="http://schemas.microsoft.com/office/powerpoint/2010/main" val="130290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The </a:t>
            </a:r>
            <a:r>
              <a:rPr lang="en-US" altLang="en-US" dirty="0"/>
              <a:t>Insert Cartridge Screen 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066800"/>
            <a:ext cx="3962400" cy="42672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From the</a:t>
            </a:r>
            <a:r>
              <a:rPr lang="en-US" altLang="en-US" i="1" dirty="0"/>
              <a:t> Insert Cartridge</a:t>
            </a:r>
            <a:r>
              <a:rPr lang="en-US" altLang="en-US" dirty="0"/>
              <a:t> prompt, you have 15 minutes to: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Open cartridge pouch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Obtain </a:t>
            </a:r>
            <a:r>
              <a:rPr lang="en-US" altLang="en-US" sz="2000" dirty="0" smtClean="0"/>
              <a:t>sample</a:t>
            </a:r>
          </a:p>
          <a:p>
            <a:pPr>
              <a:lnSpc>
                <a:spcPct val="80000"/>
              </a:lnSpc>
            </a:pPr>
            <a:r>
              <a:rPr lang="en-US" altLang="en-US" dirty="0" smtClean="0"/>
              <a:t>Apply sample to cartridge and insert into instrument</a:t>
            </a:r>
            <a:endParaRPr lang="en-US" altLang="en-US" dirty="0"/>
          </a:p>
          <a:p>
            <a:pPr>
              <a:lnSpc>
                <a:spcPct val="80000"/>
              </a:lnSpc>
            </a:pPr>
            <a:r>
              <a:rPr lang="en-US" altLang="en-US" sz="2000" dirty="0"/>
              <a:t>Note: After 15 minutes the handheld will turn off and require re-entry of information to perform a test</a:t>
            </a:r>
            <a:r>
              <a:rPr lang="en-US" altLang="en-US" sz="2000" dirty="0" smtClean="0"/>
              <a:t>.</a:t>
            </a:r>
            <a:endParaRPr lang="en-US" altLang="en-US" sz="2000" b="1" i="1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84955-6E00-4ABE-93C4-535262DC04B4}" type="slidenum">
              <a:rPr lang="en-US" altLang="en-US"/>
              <a:pPr/>
              <a:t>20</a:t>
            </a:fld>
            <a:endParaRPr lang="en-US" altLang="en-US"/>
          </a:p>
        </p:txBody>
      </p:sp>
      <p:pic>
        <p:nvPicPr>
          <p:cNvPr id="224260" name="Picture 4" descr="01_04_09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990600"/>
            <a:ext cx="181133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61" name="Picture 5" descr="15_m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590801"/>
            <a:ext cx="83185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4263" name="Text Box 7"/>
          <p:cNvSpPr txBox="1">
            <a:spLocks noChangeArrowheads="1"/>
          </p:cNvSpPr>
          <p:nvPr/>
        </p:nvSpPr>
        <p:spPr bwMode="auto">
          <a:xfrm>
            <a:off x="2133600" y="5010834"/>
            <a:ext cx="3962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b="1" i="1" dirty="0">
                <a:solidFill>
                  <a:srgbClr val="000066"/>
                </a:solidFill>
              </a:rPr>
              <a:t>Important note:</a:t>
            </a:r>
          </a:p>
          <a:p>
            <a:r>
              <a:rPr lang="en-US" altLang="en-US" b="1" i="1" dirty="0">
                <a:solidFill>
                  <a:srgbClr val="000066"/>
                </a:solidFill>
              </a:rPr>
              <a:t>Always mix properly and test promptly!</a:t>
            </a:r>
          </a:p>
        </p:txBody>
      </p:sp>
      <p:sp>
        <p:nvSpPr>
          <p:cNvPr id="224264" name="AutoShape 8"/>
          <p:cNvSpPr>
            <a:spLocks noChangeArrowheads="1"/>
          </p:cNvSpPr>
          <p:nvPr/>
        </p:nvSpPr>
        <p:spPr bwMode="auto">
          <a:xfrm>
            <a:off x="8001000" y="1676400"/>
            <a:ext cx="609600" cy="228600"/>
          </a:xfrm>
          <a:prstGeom prst="roundRect">
            <a:avLst>
              <a:gd name="adj" fmla="val 16667"/>
            </a:avLst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3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Sample Collection Techniques 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41400" y="1147866"/>
            <a:ext cx="5130800" cy="5189435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sz="2400" dirty="0" err="1"/>
              <a:t>i</a:t>
            </a:r>
            <a:r>
              <a:rPr lang="en-US" altLang="en-US" sz="2400" dirty="0"/>
              <a:t>-STAT System may be used with:</a:t>
            </a:r>
          </a:p>
          <a:p>
            <a:pPr lvl="1"/>
            <a:r>
              <a:rPr lang="en-US" altLang="en-US" sz="2000" dirty="0"/>
              <a:t>Arterial samples</a:t>
            </a:r>
          </a:p>
          <a:p>
            <a:pPr lvl="1"/>
            <a:r>
              <a:rPr lang="en-US" altLang="en-US" sz="2000" dirty="0"/>
              <a:t>Venous samples</a:t>
            </a:r>
          </a:p>
          <a:p>
            <a:pPr lvl="1"/>
            <a:r>
              <a:rPr lang="en-US" altLang="en-US" sz="2000" dirty="0"/>
              <a:t>Capillary </a:t>
            </a:r>
            <a:r>
              <a:rPr lang="en-US" altLang="en-US" sz="2000" dirty="0" smtClean="0"/>
              <a:t>samples</a:t>
            </a:r>
          </a:p>
          <a:p>
            <a:pPr>
              <a:buNone/>
            </a:pPr>
            <a:r>
              <a:rPr lang="en-US" altLang="en-US" sz="2400" dirty="0" smtClean="0"/>
              <a:t>Ensure a quality sample is obtained </a:t>
            </a:r>
          </a:p>
          <a:p>
            <a:r>
              <a:rPr lang="en-US" altLang="en-US" sz="2400" dirty="0" smtClean="0"/>
              <a:t>IV line</a:t>
            </a:r>
          </a:p>
          <a:p>
            <a:pPr lvl="1"/>
            <a:r>
              <a:rPr lang="en-US" altLang="en-US" sz="2000" dirty="0" smtClean="0"/>
              <a:t>Avoid drawing from an arm with an IV line</a:t>
            </a:r>
          </a:p>
          <a:p>
            <a:pPr lvl="1"/>
            <a:r>
              <a:rPr lang="en-US" altLang="en-US" sz="2000" dirty="0" smtClean="0"/>
              <a:t>IV solutions dilute sample </a:t>
            </a:r>
          </a:p>
          <a:p>
            <a:r>
              <a:rPr lang="en-US" altLang="en-US" sz="2400" dirty="0" smtClean="0"/>
              <a:t>Indwelling line</a:t>
            </a:r>
          </a:p>
          <a:p>
            <a:pPr lvl="1"/>
            <a:r>
              <a:rPr lang="en-US" altLang="en-US" sz="2000" dirty="0" smtClean="0"/>
              <a:t>Draw sufficient waste</a:t>
            </a:r>
            <a:r>
              <a:rPr lang="en-US" altLang="en-US" sz="1600" dirty="0" smtClean="0"/>
              <a:t> </a:t>
            </a:r>
          </a:p>
          <a:p>
            <a:r>
              <a:rPr lang="en-US" altLang="en-US" sz="2400" dirty="0" smtClean="0"/>
              <a:t>Tourniquet</a:t>
            </a:r>
          </a:p>
          <a:p>
            <a:pPr lvl="1"/>
            <a:r>
              <a:rPr lang="en-US" altLang="en-US" sz="2000" dirty="0" smtClean="0"/>
              <a:t>If applied for more than 1 minute, release and reapply after 2 to 3 minutes to avoid hemolysis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sz="2000" dirty="0"/>
          </a:p>
        </p:txBody>
      </p:sp>
      <p:pic>
        <p:nvPicPr>
          <p:cNvPr id="9" name="Picture 5" descr="01_03_12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1" y="1066801"/>
            <a:ext cx="1908175" cy="1882775"/>
          </a:xfrm>
        </p:spPr>
      </p:pic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FC440-E695-4BA1-939D-E36D62D5653B}" type="slidenum">
              <a:rPr lang="en-US" altLang="en-US"/>
              <a:pPr/>
              <a:t>21</a:t>
            </a:fld>
            <a:endParaRPr lang="en-US" altLang="en-US"/>
          </a:p>
        </p:txBody>
      </p:sp>
      <p:pic>
        <p:nvPicPr>
          <p:cNvPr id="10" name="Picture 6" descr="01_03_120_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" t="6083" r="7692" b="15931"/>
          <a:stretch/>
        </p:blipFill>
        <p:spPr bwMode="auto">
          <a:xfrm>
            <a:off x="7741920" y="2938272"/>
            <a:ext cx="170688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01_03_120_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026" y="4495801"/>
            <a:ext cx="1831975" cy="180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1600200"/>
            <a:ext cx="703263" cy="74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OnlyOneMinut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201" y="5334001"/>
            <a:ext cx="555625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35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Additional Sample Collection </a:t>
            </a:r>
            <a:r>
              <a:rPr lang="en-US" altLang="en-US" dirty="0" smtClean="0"/>
              <a:t>Techniques</a:t>
            </a:r>
            <a:endParaRPr lang="en-US" altLang="en-US" dirty="0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 dirty="0"/>
              <a:t>If using a capillary tube</a:t>
            </a:r>
          </a:p>
          <a:p>
            <a:r>
              <a:rPr lang="en-US" altLang="en-US" sz="2000" dirty="0"/>
              <a:t>Use a skin puncture device that provides free-flowing blood</a:t>
            </a:r>
          </a:p>
          <a:p>
            <a:r>
              <a:rPr lang="en-US" altLang="en-US" sz="2000" dirty="0"/>
              <a:t>Use </a:t>
            </a:r>
            <a:r>
              <a:rPr lang="en-US" altLang="en-US" sz="2000" dirty="0" smtClean="0"/>
              <a:t>a </a:t>
            </a:r>
            <a:r>
              <a:rPr lang="en-US" altLang="en-US" sz="2000" dirty="0"/>
              <a:t>capillary tube </a:t>
            </a:r>
            <a:r>
              <a:rPr lang="en-US" altLang="en-US" sz="2000" dirty="0" smtClean="0"/>
              <a:t>to collect sample and apply sample to cartridge</a:t>
            </a:r>
          </a:p>
          <a:p>
            <a:pPr>
              <a:buFontTx/>
              <a:buNone/>
            </a:pPr>
            <a:r>
              <a:rPr lang="en-US" altLang="en-US" dirty="0" smtClean="0"/>
              <a:t>When performing a finger stick</a:t>
            </a:r>
          </a:p>
          <a:p>
            <a:r>
              <a:rPr lang="en-US" altLang="en-US" sz="2000" dirty="0" smtClean="0"/>
              <a:t>Use a skin puncture device that provides free-flowing blood</a:t>
            </a:r>
          </a:p>
          <a:p>
            <a:r>
              <a:rPr lang="en-US" altLang="en-US" sz="2000" dirty="0" smtClean="0"/>
              <a:t>Gently squeeze the finger to produce a hanging drop of blood (avoid “milking” the finger)</a:t>
            </a:r>
          </a:p>
          <a:p>
            <a:pPr marL="0" indent="0">
              <a:buNone/>
            </a:pPr>
            <a:endParaRPr lang="en-US" altLang="en-US" sz="2000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B78DB-01AE-4829-8638-90A15777C3DF}" type="slidenum">
              <a:rPr lang="en-US" altLang="en-US"/>
              <a:pPr/>
              <a:t>22</a:t>
            </a:fld>
            <a:endParaRPr lang="en-US" altLang="en-US"/>
          </a:p>
        </p:txBody>
      </p:sp>
      <p:pic>
        <p:nvPicPr>
          <p:cNvPr id="165892" name="Picture 4" descr="01_03_130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88240"/>
            <a:ext cx="1870075" cy="184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893" name="Picture 5" descr="01_03_130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675" y="1475784"/>
            <a:ext cx="1786247" cy="176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01_03_140_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5" y="1475784"/>
            <a:ext cx="1871972" cy="18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01_03_140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075" y="3687592"/>
            <a:ext cx="2325049" cy="229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87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Factors That May </a:t>
            </a:r>
            <a:r>
              <a:rPr lang="en-US" altLang="en-US" dirty="0" smtClean="0"/>
              <a:t>Affect </a:t>
            </a:r>
            <a:r>
              <a:rPr lang="en-US" altLang="en-US" dirty="0"/>
              <a:t>Results 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 dirty="0"/>
              <a:t>Avoid affecting </a:t>
            </a:r>
            <a:r>
              <a:rPr lang="en-US" altLang="en-US" b="1" dirty="0"/>
              <a:t>sodium</a:t>
            </a:r>
            <a:r>
              <a:rPr lang="en-US" altLang="en-US" dirty="0"/>
              <a:t> results:</a:t>
            </a:r>
          </a:p>
          <a:p>
            <a:r>
              <a:rPr lang="en-US" altLang="en-US" sz="2000" dirty="0"/>
              <a:t>Draw adequate waste prior to drawing blood</a:t>
            </a:r>
          </a:p>
          <a:p>
            <a:r>
              <a:rPr lang="en-US" altLang="en-US" sz="2000" dirty="0"/>
              <a:t>Avoid drawing blood from an arm with an IV </a:t>
            </a:r>
            <a:r>
              <a:rPr lang="en-US" altLang="en-US" sz="2000" dirty="0" smtClean="0"/>
              <a:t>line</a:t>
            </a:r>
          </a:p>
          <a:p>
            <a:pPr marL="0" indent="0">
              <a:buNone/>
            </a:pPr>
            <a:endParaRPr lang="en-US" altLang="en-US" sz="2000" dirty="0"/>
          </a:p>
          <a:p>
            <a:pPr>
              <a:buFontTx/>
              <a:buNone/>
            </a:pPr>
            <a:r>
              <a:rPr lang="en-US" altLang="en-US" dirty="0"/>
              <a:t>Avoid affecting </a:t>
            </a:r>
            <a:r>
              <a:rPr lang="en-US" altLang="en-US" b="1" dirty="0"/>
              <a:t>potassium</a:t>
            </a:r>
            <a:r>
              <a:rPr lang="en-US" altLang="en-US" dirty="0"/>
              <a:t> results:</a:t>
            </a:r>
          </a:p>
          <a:p>
            <a:r>
              <a:rPr lang="en-US" altLang="en-US" sz="2000" dirty="0"/>
              <a:t>Prevent hemolysis resulting from traumatic draws / vigorous sample handling</a:t>
            </a:r>
          </a:p>
          <a:p>
            <a:r>
              <a:rPr lang="en-US" altLang="en-US" sz="2000" dirty="0"/>
              <a:t>Don’t ice samples</a:t>
            </a:r>
          </a:p>
          <a:p>
            <a:r>
              <a:rPr lang="en-US" altLang="en-US" sz="2000" dirty="0"/>
              <a:t>Test promptly</a:t>
            </a:r>
          </a:p>
          <a:p>
            <a:r>
              <a:rPr lang="en-US" altLang="en-US" sz="2000" dirty="0"/>
              <a:t>Avoid extra muscular activity during blood draw</a:t>
            </a:r>
          </a:p>
          <a:p>
            <a:pPr marL="0" indent="0">
              <a:buNone/>
            </a:pPr>
            <a:endParaRPr lang="en-US" altLang="en-US" sz="2000" dirty="0"/>
          </a:p>
        </p:txBody>
      </p:sp>
      <p:pic>
        <p:nvPicPr>
          <p:cNvPr id="9" name="Picture 4" descr="01_03_20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91984" y="3044246"/>
            <a:ext cx="2791968" cy="2753191"/>
          </a:xfrm>
        </p:spPr>
      </p:pic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12840-6F4F-4EB7-AE3A-F6C5A9C08D03}" type="slidenum">
              <a:rPr lang="en-US" altLang="en-US"/>
              <a:pPr/>
              <a:t>23</a:t>
            </a:fld>
            <a:endParaRPr lang="en-US" altLang="en-US"/>
          </a:p>
        </p:txBody>
      </p:sp>
      <p:pic>
        <p:nvPicPr>
          <p:cNvPr id="172036" name="Picture 4" descr="01_03_1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262" y="849823"/>
            <a:ext cx="2282952" cy="225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037" name="Picture 5" descr="red_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320" y="1439731"/>
            <a:ext cx="612648" cy="64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038" name="Picture 6" descr="mix_and_te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488" y="6125274"/>
            <a:ext cx="38100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00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Factors That May </a:t>
            </a:r>
            <a:r>
              <a:rPr lang="en-US" altLang="en-US" dirty="0" smtClean="0"/>
              <a:t>Affect </a:t>
            </a:r>
            <a:r>
              <a:rPr lang="en-US" altLang="en-US" dirty="0"/>
              <a:t>Results </a:t>
            </a:r>
            <a:r>
              <a:rPr lang="en-US" altLang="en-US" dirty="0" err="1" smtClean="0"/>
              <a:t>cont</a:t>
            </a:r>
            <a:r>
              <a:rPr lang="en-US" altLang="en-US" dirty="0" smtClean="0"/>
              <a:t>…</a:t>
            </a:r>
            <a:endParaRPr lang="en-US" altLang="en-US" dirty="0"/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fontScale="92500"/>
          </a:bodyPr>
          <a:lstStyle/>
          <a:p>
            <a:pPr>
              <a:buFontTx/>
              <a:buNone/>
            </a:pPr>
            <a:r>
              <a:rPr lang="en-US" altLang="en-US" dirty="0"/>
              <a:t>Avoid affecting </a:t>
            </a:r>
            <a:r>
              <a:rPr lang="en-US" altLang="en-US" b="1" dirty="0"/>
              <a:t>glucose</a:t>
            </a:r>
            <a:r>
              <a:rPr lang="en-US" altLang="en-US" dirty="0"/>
              <a:t> results:</a:t>
            </a:r>
          </a:p>
          <a:p>
            <a:r>
              <a:rPr lang="en-US" altLang="en-US" sz="2000" dirty="0"/>
              <a:t>Test promptly</a:t>
            </a:r>
          </a:p>
          <a:p>
            <a:r>
              <a:rPr lang="en-US" altLang="en-US" sz="2000" dirty="0"/>
              <a:t>Use another testing method if the patient has been administered hydroxyurea (</a:t>
            </a:r>
            <a:r>
              <a:rPr lang="en-US" altLang="en-US" sz="2000" dirty="0" err="1"/>
              <a:t>Droxia</a:t>
            </a:r>
            <a:r>
              <a:rPr lang="en-US" altLang="en-US" sz="2000" baseline="30000" dirty="0"/>
              <a:t>®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Hydrea</a:t>
            </a:r>
            <a:r>
              <a:rPr lang="en-US" altLang="en-US" sz="2000" baseline="30000" dirty="0" smtClean="0"/>
              <a:t>®</a:t>
            </a:r>
            <a:r>
              <a:rPr lang="en-US" altLang="en-US" sz="2000" dirty="0" smtClean="0"/>
              <a:t>)</a:t>
            </a:r>
          </a:p>
          <a:p>
            <a:pPr>
              <a:buFontTx/>
              <a:buNone/>
            </a:pPr>
            <a:r>
              <a:rPr lang="en-US" altLang="en-US" dirty="0" smtClean="0"/>
              <a:t>Avoid </a:t>
            </a:r>
            <a:r>
              <a:rPr lang="en-US" altLang="en-US" dirty="0"/>
              <a:t>affecting </a:t>
            </a:r>
            <a:r>
              <a:rPr lang="en-US" altLang="en-US" b="1" dirty="0"/>
              <a:t>creatinine</a:t>
            </a:r>
            <a:r>
              <a:rPr lang="en-US" altLang="en-US" dirty="0"/>
              <a:t> results:</a:t>
            </a:r>
          </a:p>
          <a:p>
            <a:r>
              <a:rPr lang="en-US" altLang="en-US" sz="2000" dirty="0"/>
              <a:t>Use another testing method if the patient has been administered hydroxyurea (</a:t>
            </a:r>
            <a:r>
              <a:rPr lang="en-US" altLang="en-US" sz="2000" dirty="0" err="1"/>
              <a:t>Droxia</a:t>
            </a:r>
            <a:r>
              <a:rPr lang="en-US" altLang="en-US" sz="2000" baseline="30000" dirty="0"/>
              <a:t>®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Hydrea</a:t>
            </a:r>
            <a:r>
              <a:rPr lang="en-US" altLang="en-US" sz="2000" baseline="30000" dirty="0" smtClean="0"/>
              <a:t>®</a:t>
            </a:r>
            <a:r>
              <a:rPr lang="en-US" altLang="en-US" sz="2000" dirty="0" smtClean="0"/>
              <a:t>)</a:t>
            </a:r>
          </a:p>
          <a:p>
            <a:pPr>
              <a:buFontTx/>
              <a:buNone/>
            </a:pPr>
            <a:r>
              <a:rPr lang="en-US" altLang="en-US" dirty="0"/>
              <a:t>Avoid affecting </a:t>
            </a:r>
            <a:r>
              <a:rPr lang="en-US" altLang="en-US" b="1" dirty="0"/>
              <a:t>lactate</a:t>
            </a:r>
            <a:r>
              <a:rPr lang="en-US" altLang="en-US" dirty="0"/>
              <a:t> results:</a:t>
            </a:r>
          </a:p>
          <a:p>
            <a:r>
              <a:rPr lang="en-US" altLang="en-US" sz="2000" dirty="0"/>
              <a:t>Test immediately</a:t>
            </a:r>
          </a:p>
          <a:p>
            <a:r>
              <a:rPr lang="en-US" altLang="en-US" sz="2000" b="1" dirty="0"/>
              <a:t>Do not use a tourniquet</a:t>
            </a:r>
          </a:p>
          <a:p>
            <a:r>
              <a:rPr lang="en-US" altLang="en-US" sz="2000" dirty="0"/>
              <a:t>Use another testing method if the patient has been administered hydroxyurea (</a:t>
            </a:r>
            <a:r>
              <a:rPr lang="en-US" altLang="en-US" sz="2000" dirty="0" err="1"/>
              <a:t>Droxia</a:t>
            </a:r>
            <a:r>
              <a:rPr lang="en-US" altLang="en-US" sz="2000" baseline="30000" dirty="0"/>
              <a:t>®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Hydrea</a:t>
            </a:r>
            <a:r>
              <a:rPr lang="en-US" altLang="en-US" sz="2000" baseline="30000" dirty="0"/>
              <a:t>®</a:t>
            </a:r>
            <a:r>
              <a:rPr lang="en-US" altLang="en-US" sz="2000" dirty="0"/>
              <a:t>)</a:t>
            </a:r>
          </a:p>
          <a:p>
            <a:pPr marL="0" indent="0">
              <a:buNone/>
            </a:pPr>
            <a:endParaRPr lang="en-US" altLang="en-US" sz="2000" dirty="0"/>
          </a:p>
          <a:p>
            <a:pPr marL="0" indent="0">
              <a:buNone/>
            </a:pPr>
            <a:endParaRPr lang="en-US" altLang="en-US" sz="2000" dirty="0"/>
          </a:p>
          <a:p>
            <a:pPr>
              <a:buFontTx/>
              <a:buNone/>
            </a:pPr>
            <a:endParaRPr lang="en-US" altLang="en-US" sz="2000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65679-F317-461C-ADF5-8366E544D6D4}" type="slidenum">
              <a:rPr lang="en-US" altLang="en-US"/>
              <a:pPr/>
              <a:t>24</a:t>
            </a:fld>
            <a:endParaRPr lang="en-US" altLang="en-US"/>
          </a:p>
        </p:txBody>
      </p:sp>
      <p:pic>
        <p:nvPicPr>
          <p:cNvPr id="176132" name="Picture 4" descr="01_03_2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00"/>
          <a:stretch>
            <a:fillRect/>
          </a:stretch>
        </p:blipFill>
        <p:spPr bwMode="auto">
          <a:xfrm>
            <a:off x="5857992" y="1690275"/>
            <a:ext cx="6334008" cy="309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133" name="Picture 5" descr="green_che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700" y="2247233"/>
            <a:ext cx="715963" cy="75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134" name="Picture 6" descr="red_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217" y="2247233"/>
            <a:ext cx="712788" cy="75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135" name="Picture 7" descr="mix_and_te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24" y="6045200"/>
            <a:ext cx="4038600" cy="51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87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Factors That May </a:t>
            </a:r>
            <a:r>
              <a:rPr lang="en-US" altLang="en-US" dirty="0" smtClean="0"/>
              <a:t>Affect </a:t>
            </a:r>
            <a:r>
              <a:rPr lang="en-US" altLang="en-US" dirty="0"/>
              <a:t>Results </a:t>
            </a:r>
            <a:r>
              <a:rPr lang="en-US" altLang="en-US" dirty="0" err="1"/>
              <a:t>cont</a:t>
            </a:r>
            <a:r>
              <a:rPr lang="en-US" altLang="en-US" dirty="0"/>
              <a:t>…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Avoid affecting </a:t>
            </a:r>
            <a:r>
              <a:rPr lang="en-US" altLang="en-US" b="1" dirty="0"/>
              <a:t>hematocrit</a:t>
            </a:r>
            <a:r>
              <a:rPr lang="en-US" altLang="en-US" dirty="0"/>
              <a:t> results:</a:t>
            </a:r>
          </a:p>
          <a:p>
            <a:r>
              <a:rPr lang="en-US" altLang="en-US" sz="2000" dirty="0"/>
              <a:t>Mix thoroughly</a:t>
            </a:r>
          </a:p>
          <a:p>
            <a:r>
              <a:rPr lang="en-US" altLang="en-US" sz="2000" dirty="0"/>
              <a:t>Draw adequate waste prior to drawing blood</a:t>
            </a:r>
          </a:p>
          <a:p>
            <a:r>
              <a:rPr lang="en-US" altLang="en-US" sz="2000" dirty="0"/>
              <a:t>Keep handheld level during testing</a:t>
            </a:r>
          </a:p>
          <a:p>
            <a:endParaRPr lang="en-US" altLang="en-US" sz="2000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DDAB6-41A2-40BB-A496-064793A18CE6}" type="slidenum">
              <a:rPr lang="en-US" altLang="en-US"/>
              <a:pPr/>
              <a:t>25</a:t>
            </a:fld>
            <a:endParaRPr lang="en-US" altLang="en-US"/>
          </a:p>
        </p:txBody>
      </p:sp>
      <p:grpSp>
        <p:nvGrpSpPr>
          <p:cNvPr id="182277" name="Group 5"/>
          <p:cNvGrpSpPr>
            <a:grpSpLocks/>
          </p:cNvGrpSpPr>
          <p:nvPr/>
        </p:nvGrpSpPr>
        <p:grpSpPr bwMode="auto">
          <a:xfrm>
            <a:off x="5991226" y="1295400"/>
            <a:ext cx="4829175" cy="4762500"/>
            <a:chOff x="2718" y="816"/>
            <a:chExt cx="3042" cy="3000"/>
          </a:xfrm>
        </p:grpSpPr>
        <p:pic>
          <p:nvPicPr>
            <p:cNvPr id="182278" name="Picture 6" descr="01_03_25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8" y="816"/>
              <a:ext cx="3042" cy="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2279" name="Picture 7" descr="green_chec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" y="960"/>
              <a:ext cx="409" cy="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2280" name="Picture 8" descr="red_x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9" y="960"/>
              <a:ext cx="409" cy="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2281" name="Picture 9" descr="red_x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400"/>
              <a:ext cx="409" cy="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2282" name="Picture 10" descr="mix_and_te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2" y="6028531"/>
            <a:ext cx="4038600" cy="51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54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Factors That May </a:t>
            </a:r>
            <a:r>
              <a:rPr lang="en-US" altLang="en-US" dirty="0" smtClean="0"/>
              <a:t>Affect </a:t>
            </a:r>
            <a:r>
              <a:rPr lang="en-US" altLang="en-US" dirty="0"/>
              <a:t>Results </a:t>
            </a:r>
            <a:r>
              <a:rPr lang="en-US" altLang="en-US" dirty="0" err="1"/>
              <a:t>cont</a:t>
            </a:r>
            <a:r>
              <a:rPr lang="en-US" altLang="en-US" dirty="0"/>
              <a:t>…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 dirty="0"/>
              <a:t>Avoid affecting </a:t>
            </a:r>
            <a:r>
              <a:rPr lang="en-US" altLang="en-US" b="1" dirty="0"/>
              <a:t>ionized calcium </a:t>
            </a:r>
            <a:r>
              <a:rPr lang="en-US" altLang="en-US" dirty="0"/>
              <a:t>results:</a:t>
            </a:r>
          </a:p>
          <a:p>
            <a:r>
              <a:rPr lang="en-US" altLang="en-US" sz="2000" dirty="0"/>
              <a:t>Fill blood collection devices completely</a:t>
            </a:r>
          </a:p>
          <a:p>
            <a:r>
              <a:rPr lang="en-US" altLang="en-US" sz="2000" dirty="0"/>
              <a:t>Limit extra muscular activity during sample </a:t>
            </a:r>
            <a:r>
              <a:rPr lang="en-US" altLang="en-US" sz="2000" dirty="0" smtClean="0"/>
              <a:t>collection</a:t>
            </a:r>
          </a:p>
          <a:p>
            <a:endParaRPr lang="en-US" altLang="en-US" sz="2000" dirty="0"/>
          </a:p>
          <a:p>
            <a:endParaRPr lang="en-US" altLang="en-US" sz="2000" dirty="0" smtClean="0"/>
          </a:p>
          <a:p>
            <a:pPr>
              <a:buFontTx/>
              <a:buNone/>
            </a:pPr>
            <a:r>
              <a:rPr lang="en-US" altLang="en-US" dirty="0"/>
              <a:t>Avoid affecting </a:t>
            </a:r>
            <a:r>
              <a:rPr lang="en-US" altLang="en-US" b="1" dirty="0"/>
              <a:t>pH</a:t>
            </a:r>
            <a:r>
              <a:rPr lang="en-US" altLang="en-US" dirty="0"/>
              <a:t> results:</a:t>
            </a:r>
          </a:p>
          <a:p>
            <a:r>
              <a:rPr lang="en-US" altLang="en-US" sz="2000" dirty="0"/>
              <a:t>Avoid extra muscular activity during sample collection</a:t>
            </a:r>
          </a:p>
          <a:p>
            <a:r>
              <a:rPr lang="en-US" altLang="en-US" sz="2000" dirty="0"/>
              <a:t>Do not expose to air</a:t>
            </a:r>
          </a:p>
          <a:p>
            <a:pPr marL="0" indent="0"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sz="2000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E6980-D630-44E4-9E29-44EB011D095A}" type="slidenum">
              <a:rPr lang="en-US" altLang="en-US"/>
              <a:pPr/>
              <a:t>26</a:t>
            </a:fld>
            <a:endParaRPr lang="en-US" altLang="en-US"/>
          </a:p>
        </p:txBody>
      </p:sp>
      <p:pic>
        <p:nvPicPr>
          <p:cNvPr id="184325" name="Picture 5" descr="01_03_26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16"/>
          <a:stretch/>
        </p:blipFill>
        <p:spPr bwMode="auto">
          <a:xfrm>
            <a:off x="6241162" y="1114806"/>
            <a:ext cx="4829175" cy="234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6" name="Picture 6" descr="green_che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192" y="1114806"/>
            <a:ext cx="712788" cy="75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7" name="Picture 7" descr="red_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536" y="1110044"/>
            <a:ext cx="719138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8" name="Picture 8" descr="mix_and_te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862" y="6045200"/>
            <a:ext cx="4038600" cy="51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01_03_27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00"/>
          <a:stretch>
            <a:fillRect/>
          </a:stretch>
        </p:blipFill>
        <p:spPr bwMode="auto">
          <a:xfrm>
            <a:off x="6241162" y="3619500"/>
            <a:ext cx="4829175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red_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2585" y="3698050"/>
            <a:ext cx="719138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red_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893" y="3698050"/>
            <a:ext cx="719138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85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3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Factors That May Affect </a:t>
            </a:r>
            <a:r>
              <a:rPr lang="en-US" altLang="en-US" dirty="0" smtClean="0"/>
              <a:t>PCO</a:t>
            </a:r>
            <a:r>
              <a:rPr lang="en-US" altLang="en-US" baseline="-25000" dirty="0" smtClean="0"/>
              <a:t>2</a:t>
            </a:r>
            <a:r>
              <a:rPr lang="en-US" altLang="en-US" dirty="0" smtClean="0"/>
              <a:t>, PO</a:t>
            </a:r>
            <a:r>
              <a:rPr lang="en-US" altLang="en-US" baseline="-25000" dirty="0" smtClean="0"/>
              <a:t>2</a:t>
            </a:r>
            <a:r>
              <a:rPr lang="en-US" altLang="en-US" dirty="0" smtClean="0"/>
              <a:t> &amp; </a:t>
            </a:r>
            <a:r>
              <a:rPr lang="en-US" altLang="en-US" dirty="0"/>
              <a:t>TCO</a:t>
            </a:r>
            <a:r>
              <a:rPr lang="en-US" altLang="en-US" baseline="-25000" dirty="0"/>
              <a:t>2 </a:t>
            </a:r>
            <a:r>
              <a:rPr lang="en-US" altLang="en-US" dirty="0" smtClean="0"/>
              <a:t>Results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When Using Blood Gas Cartridges </a:t>
            </a:r>
          </a:p>
        </p:txBody>
      </p:sp>
      <p:sp>
        <p:nvSpPr>
          <p:cNvPr id="194564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Tx/>
              <a:buNone/>
            </a:pPr>
            <a:r>
              <a:rPr lang="en-US" altLang="en-US" sz="3000" dirty="0"/>
              <a:t>Avoid affecting </a:t>
            </a:r>
            <a:r>
              <a:rPr lang="en-US" altLang="en-US" sz="3000" b="1" dirty="0"/>
              <a:t>PCO</a:t>
            </a:r>
            <a:r>
              <a:rPr lang="en-US" altLang="en-US" sz="3000" b="1" baseline="-25000" dirty="0"/>
              <a:t>2</a:t>
            </a:r>
            <a:r>
              <a:rPr lang="en-US" altLang="en-US" sz="3000" dirty="0"/>
              <a:t> results:</a:t>
            </a:r>
          </a:p>
          <a:p>
            <a:r>
              <a:rPr lang="en-US" altLang="en-US" sz="2200" dirty="0"/>
              <a:t>Test promptly</a:t>
            </a:r>
          </a:p>
          <a:p>
            <a:r>
              <a:rPr lang="en-US" altLang="en-US" sz="2200" dirty="0"/>
              <a:t>Fill blood collection devices completely</a:t>
            </a:r>
          </a:p>
          <a:p>
            <a:r>
              <a:rPr lang="en-US" altLang="en-US" sz="2200" dirty="0"/>
              <a:t>Do not expose to air</a:t>
            </a:r>
          </a:p>
          <a:p>
            <a:pPr>
              <a:buFontTx/>
              <a:buNone/>
            </a:pPr>
            <a:r>
              <a:rPr lang="en-US" altLang="en-US" sz="3000" dirty="0"/>
              <a:t>Avoid affecting </a:t>
            </a:r>
            <a:r>
              <a:rPr lang="en-US" altLang="en-US" sz="3000" b="1" dirty="0"/>
              <a:t>PO</a:t>
            </a:r>
            <a:r>
              <a:rPr lang="en-US" altLang="en-US" sz="3000" b="1" baseline="-25000" dirty="0"/>
              <a:t>2</a:t>
            </a:r>
            <a:r>
              <a:rPr lang="en-US" altLang="en-US" sz="3000" dirty="0"/>
              <a:t> results:</a:t>
            </a:r>
          </a:p>
          <a:p>
            <a:r>
              <a:rPr lang="en-US" altLang="en-US" sz="2000" dirty="0"/>
              <a:t>Do not ice the sample</a:t>
            </a:r>
          </a:p>
          <a:p>
            <a:r>
              <a:rPr lang="en-US" altLang="en-US" sz="2000" dirty="0"/>
              <a:t>Ensure the cartridge is at room temperature </a:t>
            </a:r>
          </a:p>
          <a:p>
            <a:r>
              <a:rPr lang="en-US" altLang="en-US" sz="2000" dirty="0"/>
              <a:t>Do not expose to air</a:t>
            </a:r>
          </a:p>
          <a:p>
            <a:r>
              <a:rPr lang="en-US" altLang="en-US" sz="2000" dirty="0"/>
              <a:t>Test </a:t>
            </a:r>
            <a:r>
              <a:rPr lang="en-US" altLang="en-US" sz="2000" dirty="0" smtClean="0"/>
              <a:t>promptly</a:t>
            </a:r>
          </a:p>
          <a:p>
            <a:pPr>
              <a:buFontTx/>
              <a:buNone/>
            </a:pPr>
            <a:r>
              <a:rPr lang="en-US" altLang="en-US" sz="3000" dirty="0"/>
              <a:t>Avoid affecting </a:t>
            </a:r>
            <a:r>
              <a:rPr lang="en-US" altLang="en-US" sz="3000" b="1" dirty="0"/>
              <a:t>TCO</a:t>
            </a:r>
            <a:r>
              <a:rPr lang="en-US" altLang="en-US" sz="3000" b="1" baseline="-25000" dirty="0"/>
              <a:t>2</a:t>
            </a:r>
            <a:r>
              <a:rPr lang="en-US" altLang="en-US" sz="3000" dirty="0"/>
              <a:t> results:</a:t>
            </a:r>
          </a:p>
          <a:p>
            <a:r>
              <a:rPr lang="en-US" altLang="en-US" sz="2000" dirty="0"/>
              <a:t>Don’t expose to air</a:t>
            </a:r>
          </a:p>
          <a:p>
            <a:r>
              <a:rPr lang="en-US" altLang="en-US" sz="2000" dirty="0"/>
              <a:t>Fill blood collection device completely</a:t>
            </a:r>
          </a:p>
          <a:p>
            <a:r>
              <a:rPr lang="en-US" altLang="en-US" sz="2000" dirty="0"/>
              <a:t>Test promptly</a:t>
            </a:r>
          </a:p>
          <a:p>
            <a:endParaRPr lang="en-US" altLang="en-US" sz="2000" dirty="0"/>
          </a:p>
          <a:p>
            <a:endParaRPr lang="en-US" altLang="en-US" sz="2000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C0474-3709-448D-89B6-F93E1EAA5D1B}" type="slidenum">
              <a:rPr lang="en-US" altLang="en-US"/>
              <a:pPr/>
              <a:t>27</a:t>
            </a:fld>
            <a:endParaRPr lang="en-US" altLang="en-US"/>
          </a:p>
        </p:txBody>
      </p:sp>
      <p:pic>
        <p:nvPicPr>
          <p:cNvPr id="194562" name="Picture 2" descr="01_03_2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6" y="1333500"/>
            <a:ext cx="4829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67" name="Picture 7" descr="green_che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1" y="1219200"/>
            <a:ext cx="646113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68" name="Picture 8" descr="red_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971801"/>
            <a:ext cx="649288" cy="68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69" name="Picture 9" descr="red_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2971801"/>
            <a:ext cx="649288" cy="68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71" name="Picture 11" descr="mix_and_te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00" y="6109239"/>
            <a:ext cx="4038600" cy="51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72" name="Picture 12" descr="red_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371601"/>
            <a:ext cx="649288" cy="68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73" name="Picture 13" descr="green_che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495800"/>
            <a:ext cx="646113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98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Factors That May Affect ACT Results </a:t>
            </a:r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Avoid affecting </a:t>
            </a:r>
            <a:r>
              <a:rPr lang="en-US" altLang="en-US" b="1" dirty="0"/>
              <a:t>ACT</a:t>
            </a:r>
            <a:r>
              <a:rPr lang="en-US" altLang="en-US" dirty="0"/>
              <a:t> results:</a:t>
            </a:r>
          </a:p>
          <a:p>
            <a:r>
              <a:rPr lang="en-US" altLang="en-US" sz="2000" dirty="0"/>
              <a:t>Don’t use glass tubes </a:t>
            </a:r>
          </a:p>
          <a:p>
            <a:r>
              <a:rPr lang="en-US" altLang="en-US" sz="2000" dirty="0"/>
              <a:t>Level testing surface</a:t>
            </a:r>
          </a:p>
          <a:p>
            <a:r>
              <a:rPr lang="en-US" altLang="en-US" sz="2000" dirty="0"/>
              <a:t>Flush lines sufficiently</a:t>
            </a:r>
          </a:p>
          <a:p>
            <a:r>
              <a:rPr lang="en-US" altLang="en-US" sz="2000" dirty="0"/>
              <a:t>Ensure blood collection device does not contain anticoagulants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21E1C-D272-4AAD-BEEA-07D553347870}" type="slidenum">
              <a:rPr lang="en-US" altLang="en-US"/>
              <a:pPr/>
              <a:t>28</a:t>
            </a:fld>
            <a:endParaRPr lang="en-US" altLang="en-US"/>
          </a:p>
        </p:txBody>
      </p:sp>
      <p:pic>
        <p:nvPicPr>
          <p:cNvPr id="198661" name="Picture 5" descr="01_03_3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6" y="1371600"/>
            <a:ext cx="4829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662" name="Picture 6" descr="red_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600201"/>
            <a:ext cx="649288" cy="68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663" name="Picture 7" descr="green_che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581400"/>
            <a:ext cx="649288" cy="68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664" name="Picture 8" descr="red_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600201"/>
            <a:ext cx="649288" cy="68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665" name="Picture 9" descr="red_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3581401"/>
            <a:ext cx="649288" cy="68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667" name="Picture 11" descr="mix_and_te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00" y="6134100"/>
            <a:ext cx="4038600" cy="51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37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Factors That May Affect Prothrombin Time Results 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43742" y="1066800"/>
            <a:ext cx="4962113" cy="4648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dirty="0"/>
              <a:t>Avoid affecting </a:t>
            </a:r>
            <a:r>
              <a:rPr lang="en-US" altLang="en-US" b="1" dirty="0"/>
              <a:t>prothrombin time </a:t>
            </a:r>
            <a:r>
              <a:rPr lang="en-US" altLang="en-US" dirty="0"/>
              <a:t>results:</a:t>
            </a:r>
          </a:p>
          <a:p>
            <a:r>
              <a:rPr lang="en-US" altLang="en-US" sz="2000" dirty="0"/>
              <a:t>Use another method if the patient is receiving CUBICIN</a:t>
            </a:r>
            <a:r>
              <a:rPr lang="en-US" altLang="en-US" sz="2000" baseline="30000" dirty="0"/>
              <a:t>®</a:t>
            </a:r>
            <a:r>
              <a:rPr lang="en-US" altLang="en-US" sz="2000" dirty="0"/>
              <a:t> (</a:t>
            </a:r>
            <a:r>
              <a:rPr lang="en-US" altLang="en-US" sz="2000" dirty="0" err="1"/>
              <a:t>daptomycin</a:t>
            </a:r>
            <a:r>
              <a:rPr lang="en-US" altLang="en-US" sz="2000" dirty="0"/>
              <a:t> for injection)</a:t>
            </a:r>
          </a:p>
          <a:p>
            <a:r>
              <a:rPr lang="en-US" altLang="en-US" sz="2000" dirty="0"/>
              <a:t>Place the handheld on a level, </a:t>
            </a:r>
            <a:r>
              <a:rPr lang="en-US" altLang="en-US" sz="2000" dirty="0" err="1"/>
              <a:t>nonvibrating</a:t>
            </a:r>
            <a:r>
              <a:rPr lang="en-US" altLang="en-US" sz="2000" dirty="0"/>
              <a:t> surface</a:t>
            </a:r>
          </a:p>
          <a:p>
            <a:r>
              <a:rPr lang="en-US" altLang="en-US" sz="2000" dirty="0"/>
              <a:t>Flush lines sufficiently</a:t>
            </a:r>
          </a:p>
          <a:p>
            <a:r>
              <a:rPr lang="en-US" altLang="en-US" sz="2000" dirty="0"/>
              <a:t>Ensure blood collection device does not contain anticoagulants</a:t>
            </a:r>
          </a:p>
          <a:p>
            <a:pPr>
              <a:buFontTx/>
              <a:buNone/>
            </a:pPr>
            <a:endParaRPr lang="en-US" altLang="en-US" sz="1600" b="1" i="1" dirty="0"/>
          </a:p>
          <a:p>
            <a:pPr>
              <a:buFontTx/>
              <a:buNone/>
            </a:pPr>
            <a:endParaRPr lang="en-US" altLang="en-US" sz="1800" b="1" i="1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B009E-2BDA-4B4D-96AE-770064E9D5D6}" type="slidenum">
              <a:rPr lang="en-US" altLang="en-US"/>
              <a:pPr/>
              <a:t>29</a:t>
            </a:fld>
            <a:endParaRPr lang="en-US" altLang="en-US"/>
          </a:p>
        </p:txBody>
      </p:sp>
      <p:pic>
        <p:nvPicPr>
          <p:cNvPr id="202757" name="Picture 5" descr="01_03_3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6" y="1295400"/>
            <a:ext cx="4829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758" name="Picture 6" descr="red_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600201"/>
            <a:ext cx="649288" cy="68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759" name="Picture 7" descr="green_che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3581401"/>
            <a:ext cx="646113" cy="68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761" name="Picture 9" descr="red_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600201"/>
            <a:ext cx="649288" cy="68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763" name="Picture 11" descr="mix_and_te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6" y="6104731"/>
            <a:ext cx="4038600" cy="51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764" name="Picture 12" descr="red_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3657601"/>
            <a:ext cx="649288" cy="68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55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>
          <a:xfrm>
            <a:off x="1981200" y="122238"/>
            <a:ext cx="7543800" cy="1096962"/>
          </a:xfrm>
        </p:spPr>
        <p:txBody>
          <a:bodyPr/>
          <a:lstStyle/>
          <a:p>
            <a:r>
              <a:rPr lang="en-US" altLang="en-US" smtClean="0"/>
              <a:t>Re-certification Check-offs</a:t>
            </a:r>
          </a:p>
        </p:txBody>
      </p:sp>
      <p:sp>
        <p:nvSpPr>
          <p:cNvPr id="105475" name="Content Placeholder 2"/>
          <p:cNvSpPr>
            <a:spLocks noGrp="1"/>
          </p:cNvSpPr>
          <p:nvPr>
            <p:ph idx="1"/>
          </p:nvPr>
        </p:nvSpPr>
        <p:spPr>
          <a:xfrm>
            <a:off x="1989138" y="1676400"/>
            <a:ext cx="8229600" cy="4267200"/>
          </a:xfrm>
        </p:spPr>
        <p:txBody>
          <a:bodyPr/>
          <a:lstStyle/>
          <a:p>
            <a:r>
              <a:rPr lang="en-US" altLang="en-US" sz="2400"/>
              <a:t>The 3-6 month and/or Annual recertification check-offs may be completed by: </a:t>
            </a:r>
            <a:endParaRPr lang="en-US" altLang="en-US"/>
          </a:p>
          <a:p>
            <a:endParaRPr lang="en-US" altLang="en-US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EFCE-25BE-4B5A-A58E-C9B53711556F}" type="slidenum">
              <a:rPr lang="en-US" smtClean="0"/>
              <a:t>3</a:t>
            </a:fld>
            <a:endParaRPr lang="en-US"/>
          </a:p>
        </p:txBody>
      </p:sp>
      <p:grpSp>
        <p:nvGrpSpPr>
          <p:cNvPr id="105476" name="Group 8"/>
          <p:cNvGrpSpPr>
            <a:grpSpLocks/>
          </p:cNvGrpSpPr>
          <p:nvPr/>
        </p:nvGrpSpPr>
        <p:grpSpPr bwMode="auto">
          <a:xfrm>
            <a:off x="1936060" y="2438401"/>
            <a:ext cx="8151813" cy="4177645"/>
            <a:chOff x="411568" y="2438400"/>
            <a:chExt cx="8152749" cy="4177317"/>
          </a:xfrm>
        </p:grpSpPr>
        <p:pic>
          <p:nvPicPr>
            <p:cNvPr id="105477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1591" y="2438400"/>
              <a:ext cx="3086100" cy="411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78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325" y="2544762"/>
              <a:ext cx="3810000" cy="381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Connector 6"/>
            <p:cNvCxnSpPr/>
            <p:nvPr/>
          </p:nvCxnSpPr>
          <p:spPr bwMode="auto">
            <a:xfrm>
              <a:off x="5166415" y="2544762"/>
              <a:ext cx="0" cy="3962089"/>
            </a:xfrm>
            <a:prstGeom prst="line">
              <a:avLst/>
            </a:prstGeom>
            <a:ln w="19050">
              <a:solidFill>
                <a:schemeClr val="accent3">
                  <a:lumMod val="6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411568" y="6092538"/>
              <a:ext cx="4267492" cy="5231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Designated </a:t>
              </a:r>
              <a:r>
                <a:rPr lang="en-US" sz="2800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Technical Trainer</a:t>
              </a:r>
              <a:endPara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272845" y="6092538"/>
              <a:ext cx="3291472" cy="5231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Laboratory Personnel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219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Running a Patient </a:t>
            </a:r>
            <a:r>
              <a:rPr lang="en-US" altLang="en-US" dirty="0" smtClean="0"/>
              <a:t>Test </a:t>
            </a:r>
            <a:endParaRPr lang="en-US" altLang="en-US" dirty="0"/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Avoid Quality Check Codes!</a:t>
            </a:r>
          </a:p>
          <a:p>
            <a:r>
              <a:rPr lang="en-US" altLang="en-US" sz="2000" dirty="0"/>
              <a:t>Mix the sample thoroughly and gently</a:t>
            </a:r>
          </a:p>
          <a:p>
            <a:r>
              <a:rPr lang="en-US" altLang="en-US" sz="2000" dirty="0"/>
              <a:t>Discard first few drops</a:t>
            </a:r>
          </a:p>
          <a:p>
            <a:r>
              <a:rPr lang="en-US" altLang="en-US" sz="2000" dirty="0"/>
              <a:t>Fill to the fill mark</a:t>
            </a:r>
          </a:p>
          <a:p>
            <a:r>
              <a:rPr lang="en-US" altLang="en-US" sz="2000" dirty="0"/>
              <a:t>Close the closure to seal</a:t>
            </a:r>
          </a:p>
          <a:p>
            <a:pPr>
              <a:buFontTx/>
              <a:buNone/>
            </a:pPr>
            <a:endParaRPr lang="en-US" altLang="en-US" sz="2000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CFAF6-8059-4423-BAAA-3A2EAC76FA8B}" type="slidenum">
              <a:rPr lang="en-US" altLang="en-US"/>
              <a:pPr/>
              <a:t>30</a:t>
            </a:fld>
            <a:endParaRPr lang="en-US" altLang="en-US"/>
          </a:p>
        </p:txBody>
      </p:sp>
      <p:pic>
        <p:nvPicPr>
          <p:cNvPr id="226308" name="Picture 4" descr="01_04_100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9906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309" name="Picture 5" descr="5_sec_red_arrow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1981200"/>
            <a:ext cx="581025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310" name="Picture 6" descr="01_04_100_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9906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311" name="Picture 7" descr="invert_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981200"/>
            <a:ext cx="776288" cy="77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312" name="Picture 8" descr="01_04_100_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27432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4" name="Line 10"/>
          <p:cNvSpPr>
            <a:spLocks noChangeShapeType="1"/>
          </p:cNvSpPr>
          <p:nvPr/>
        </p:nvSpPr>
        <p:spPr bwMode="auto">
          <a:xfrm>
            <a:off x="9067800" y="3352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15" name="Text Box 11"/>
          <p:cNvSpPr txBox="1">
            <a:spLocks noChangeArrowheads="1"/>
          </p:cNvSpPr>
          <p:nvPr/>
        </p:nvSpPr>
        <p:spPr bwMode="auto">
          <a:xfrm>
            <a:off x="8458200" y="3124200"/>
            <a:ext cx="838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Fill mark</a:t>
            </a:r>
          </a:p>
        </p:txBody>
      </p:sp>
      <p:pic>
        <p:nvPicPr>
          <p:cNvPr id="226316" name="Picture 12" descr="01_04_190_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27432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8" name="Line 14"/>
          <p:cNvSpPr>
            <a:spLocks noChangeShapeType="1"/>
          </p:cNvSpPr>
          <p:nvPr/>
        </p:nvSpPr>
        <p:spPr bwMode="auto">
          <a:xfrm>
            <a:off x="6019800" y="61722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6317" name="Picture 13" descr="01_04_100_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14" y="3798888"/>
            <a:ext cx="3024187" cy="298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9" name="Line 15"/>
          <p:cNvSpPr>
            <a:spLocks noChangeShapeType="1"/>
          </p:cNvSpPr>
          <p:nvPr/>
        </p:nvSpPr>
        <p:spPr bwMode="auto">
          <a:xfrm flipV="1">
            <a:off x="7948613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20" name="Line 16"/>
          <p:cNvSpPr>
            <a:spLocks noChangeShapeType="1"/>
          </p:cNvSpPr>
          <p:nvPr/>
        </p:nvSpPr>
        <p:spPr bwMode="auto">
          <a:xfrm>
            <a:off x="6653213" y="61722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22" name="Text Box 18"/>
          <p:cNvSpPr txBox="1">
            <a:spLocks noChangeArrowheads="1"/>
          </p:cNvSpPr>
          <p:nvPr/>
        </p:nvSpPr>
        <p:spPr bwMode="auto">
          <a:xfrm>
            <a:off x="5434013" y="5943600"/>
            <a:ext cx="1600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closure is closed</a:t>
            </a:r>
          </a:p>
        </p:txBody>
      </p:sp>
      <p:sp>
        <p:nvSpPr>
          <p:cNvPr id="226323" name="Line 19"/>
          <p:cNvSpPr>
            <a:spLocks noChangeShapeType="1"/>
          </p:cNvSpPr>
          <p:nvPr/>
        </p:nvSpPr>
        <p:spPr bwMode="auto">
          <a:xfrm flipV="1">
            <a:off x="9472613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49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Chemistry Cartridges 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Chemistry Cartridges</a:t>
            </a:r>
          </a:p>
          <a:p>
            <a:r>
              <a:rPr lang="en-US" altLang="en-US" sz="2000" dirty="0"/>
              <a:t>Whole blood sample</a:t>
            </a:r>
          </a:p>
          <a:p>
            <a:pPr lvl="1">
              <a:buFontTx/>
              <a:buNone/>
            </a:pPr>
            <a:r>
              <a:rPr lang="en-US" altLang="en-US" sz="1800" dirty="0"/>
              <a:t>a. green-top </a:t>
            </a:r>
            <a:r>
              <a:rPr lang="en-US" altLang="en-US" sz="1800" dirty="0" smtClean="0"/>
              <a:t>tube (waived)</a:t>
            </a:r>
            <a:endParaRPr lang="en-US" altLang="en-US" sz="1800" dirty="0"/>
          </a:p>
          <a:p>
            <a:pPr lvl="1">
              <a:buFontTx/>
              <a:buNone/>
            </a:pPr>
            <a:r>
              <a:rPr lang="en-US" altLang="en-US" sz="1800" dirty="0" smtClean="0"/>
              <a:t>b. </a:t>
            </a:r>
            <a:r>
              <a:rPr lang="en-US" altLang="en-US" sz="1800" dirty="0"/>
              <a:t>non-heparinized </a:t>
            </a:r>
            <a:r>
              <a:rPr lang="en-US" altLang="en-US" sz="1800" dirty="0" smtClean="0"/>
              <a:t>syringe (non-waived)</a:t>
            </a: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r>
              <a:rPr lang="en-US" altLang="en-US" dirty="0"/>
              <a:t>Time to test:</a:t>
            </a:r>
          </a:p>
          <a:p>
            <a:r>
              <a:rPr lang="en-US" altLang="en-US" sz="2000" dirty="0"/>
              <a:t>For </a:t>
            </a:r>
            <a:r>
              <a:rPr lang="en-US" altLang="en-US" sz="2000" b="1" dirty="0" smtClean="0">
                <a:solidFill>
                  <a:srgbClr val="00B050"/>
                </a:solidFill>
              </a:rPr>
              <a:t>green-top</a:t>
            </a:r>
            <a:r>
              <a:rPr lang="en-US" altLang="en-US" sz="2000" dirty="0" smtClean="0"/>
              <a:t> </a:t>
            </a:r>
            <a:r>
              <a:rPr lang="en-US" altLang="en-US" sz="2000" dirty="0"/>
              <a:t>samples, test within </a:t>
            </a:r>
            <a:r>
              <a:rPr lang="en-US" altLang="en-US" sz="2000" b="1" dirty="0" smtClean="0">
                <a:solidFill>
                  <a:srgbClr val="00B050"/>
                </a:solidFill>
              </a:rPr>
              <a:t>10 </a:t>
            </a:r>
            <a:r>
              <a:rPr lang="en-US" altLang="en-US" sz="2000" b="1" dirty="0">
                <a:solidFill>
                  <a:srgbClr val="00B050"/>
                </a:solidFill>
              </a:rPr>
              <a:t>minutes</a:t>
            </a:r>
            <a:r>
              <a:rPr lang="en-US" altLang="en-US" sz="2000" dirty="0"/>
              <a:t> </a:t>
            </a:r>
          </a:p>
          <a:p>
            <a:r>
              <a:rPr lang="en-US" altLang="en-US" sz="2000" dirty="0"/>
              <a:t>For </a:t>
            </a:r>
            <a:r>
              <a:rPr lang="en-US" altLang="en-US" sz="2000" b="1" dirty="0">
                <a:solidFill>
                  <a:srgbClr val="FF0000"/>
                </a:solidFill>
              </a:rPr>
              <a:t>non-heparinized </a:t>
            </a:r>
            <a:r>
              <a:rPr lang="en-US" altLang="en-US" sz="2000" b="1" dirty="0" smtClean="0">
                <a:solidFill>
                  <a:srgbClr val="FF0000"/>
                </a:solidFill>
              </a:rPr>
              <a:t>Syringe</a:t>
            </a:r>
            <a:r>
              <a:rPr lang="en-US" altLang="en-US" sz="2000" dirty="0" smtClean="0"/>
              <a:t> samples</a:t>
            </a:r>
            <a:r>
              <a:rPr lang="en-US" altLang="en-US" sz="2000" dirty="0"/>
              <a:t>, test Immediately </a:t>
            </a:r>
            <a:r>
              <a:rPr lang="en-US" altLang="en-US" sz="2000" dirty="0" smtClean="0"/>
              <a:t>(</a:t>
            </a:r>
            <a:r>
              <a:rPr lang="en-US" altLang="en-US" sz="2000" b="1" dirty="0" smtClean="0">
                <a:solidFill>
                  <a:srgbClr val="FF0000"/>
                </a:solidFill>
              </a:rPr>
              <a:t>within 1 minute</a:t>
            </a:r>
            <a:r>
              <a:rPr lang="en-US" altLang="en-US" sz="2000" dirty="0" smtClean="0"/>
              <a:t>)</a:t>
            </a:r>
            <a:endParaRPr lang="en-US" altLang="en-US" sz="2000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0C45C-DA2A-4FC2-9A07-7D8984933BE6}" type="slidenum">
              <a:rPr lang="en-US" altLang="en-US"/>
              <a:pPr/>
              <a:t>31</a:t>
            </a:fld>
            <a:endParaRPr lang="en-US" altLang="en-US"/>
          </a:p>
        </p:txBody>
      </p:sp>
      <p:pic>
        <p:nvPicPr>
          <p:cNvPr id="232453" name="Picture 5" descr="01_04_12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014" y="1524000"/>
            <a:ext cx="2312987" cy="228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459" name="Picture 11" descr="01_04_12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662364"/>
            <a:ext cx="2312988" cy="22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461" name="Picture 13" descr="test_immediatel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5052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10_m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339" y="1295400"/>
            <a:ext cx="895350" cy="68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39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Arterial Blood Gas (ABG) Cartridges </a:t>
            </a:r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65237" y="1323815"/>
            <a:ext cx="4721225" cy="3733800"/>
          </a:xfrm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en-US" altLang="en-US" sz="1800" dirty="0"/>
              <a:t>ABG Cartridges</a:t>
            </a:r>
          </a:p>
          <a:p>
            <a:r>
              <a:rPr lang="en-US" altLang="en-US" sz="1800" dirty="0"/>
              <a:t>Whole blood sample</a:t>
            </a:r>
          </a:p>
          <a:p>
            <a:r>
              <a:rPr lang="en-US" altLang="en-US" sz="1800" dirty="0"/>
              <a:t>Use a syringe</a:t>
            </a:r>
          </a:p>
          <a:p>
            <a:pPr>
              <a:buFontTx/>
              <a:buNone/>
            </a:pPr>
            <a:endParaRPr lang="en-US" altLang="en-US" sz="1400" dirty="0"/>
          </a:p>
          <a:p>
            <a:pPr>
              <a:buFontTx/>
              <a:buNone/>
            </a:pPr>
            <a:r>
              <a:rPr lang="en-US" altLang="en-US" sz="1800" dirty="0"/>
              <a:t>Time to test</a:t>
            </a:r>
          </a:p>
          <a:p>
            <a:r>
              <a:rPr lang="en-US" altLang="en-US" sz="1800" dirty="0"/>
              <a:t>For heparinized samples, test within 10 minutes </a:t>
            </a:r>
          </a:p>
          <a:p>
            <a:r>
              <a:rPr lang="en-US" altLang="en-US" sz="1800" dirty="0"/>
              <a:t>For </a:t>
            </a:r>
            <a:r>
              <a:rPr lang="en-US" altLang="en-US" sz="1800" b="1" dirty="0">
                <a:solidFill>
                  <a:srgbClr val="FF0000"/>
                </a:solidFill>
              </a:rPr>
              <a:t>non-heparinized </a:t>
            </a:r>
            <a:r>
              <a:rPr lang="en-US" altLang="en-US" sz="1800" b="1" dirty="0" smtClean="0">
                <a:solidFill>
                  <a:srgbClr val="FF0000"/>
                </a:solidFill>
              </a:rPr>
              <a:t>Syringe </a:t>
            </a:r>
            <a:r>
              <a:rPr lang="en-US" altLang="en-US" sz="1800" dirty="0" smtClean="0"/>
              <a:t>samples</a:t>
            </a:r>
            <a:r>
              <a:rPr lang="en-US" altLang="en-US" sz="1800" dirty="0"/>
              <a:t>, test immediately </a:t>
            </a:r>
            <a:r>
              <a:rPr lang="en-US" altLang="en-US" sz="1800" dirty="0" smtClean="0"/>
              <a:t>(</a:t>
            </a:r>
            <a:r>
              <a:rPr lang="en-US" altLang="en-US" sz="1800" b="1" dirty="0" smtClean="0">
                <a:solidFill>
                  <a:srgbClr val="FF0000"/>
                </a:solidFill>
              </a:rPr>
              <a:t>within 1 minute</a:t>
            </a:r>
            <a:r>
              <a:rPr lang="en-US" altLang="en-US" sz="1800" dirty="0" smtClean="0"/>
              <a:t>)</a:t>
            </a:r>
            <a:endParaRPr lang="en-US" altLang="en-US" sz="1800" b="1" i="1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D4A51-0716-49BE-A276-DCA48770188B}" type="slidenum">
              <a:rPr lang="en-US" altLang="en-US"/>
              <a:pPr/>
              <a:t>32</a:t>
            </a:fld>
            <a:endParaRPr lang="en-US" altLang="en-US"/>
          </a:p>
        </p:txBody>
      </p:sp>
      <p:pic>
        <p:nvPicPr>
          <p:cNvPr id="238596" name="Picture 4" descr="do_n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318760"/>
            <a:ext cx="402907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598" name="Picture 6" descr="01_04_150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825" y="958056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0" name="Picture 8" descr="test_immediatel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078" y="980915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2" name="Picture 10" descr="01_04_150_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8" t="4800" r="11636" b="18401"/>
          <a:stretch>
            <a:fillRect/>
          </a:stretch>
        </p:blipFill>
        <p:spPr bwMode="auto">
          <a:xfrm>
            <a:off x="6629400" y="2590800"/>
            <a:ext cx="3810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3" name="Picture 11" descr="red_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876800"/>
            <a:ext cx="503238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4" name="Picture 12" descr="red_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2895600"/>
            <a:ext cx="503238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5" name="Picture 13" descr="red_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895600"/>
            <a:ext cx="503238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60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CG4+ Cartridges 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295400"/>
            <a:ext cx="4038600" cy="3124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dirty="0"/>
              <a:t>CG4+ Cartridges</a:t>
            </a:r>
          </a:p>
          <a:p>
            <a:r>
              <a:rPr lang="en-US" altLang="en-US" sz="2000" dirty="0"/>
              <a:t>Whole blood sample</a:t>
            </a:r>
          </a:p>
          <a:p>
            <a:r>
              <a:rPr lang="en-US" altLang="en-US" sz="2000" dirty="0"/>
              <a:t>Use syringe</a:t>
            </a:r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r>
              <a:rPr lang="en-US" altLang="en-US" dirty="0"/>
              <a:t>Time to test</a:t>
            </a:r>
          </a:p>
          <a:p>
            <a:r>
              <a:rPr lang="en-US" altLang="en-US" sz="2000" dirty="0"/>
              <a:t>Test </a:t>
            </a:r>
            <a:r>
              <a:rPr lang="en-US" altLang="en-US" sz="2000" dirty="0" smtClean="0"/>
              <a:t>immediately!</a:t>
            </a:r>
            <a:endParaRPr lang="en-US" altLang="en-US" sz="2000" dirty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E24DD-08DA-469C-B5CB-0EF1F676FC2B}" type="slidenum">
              <a:rPr lang="en-US" altLang="en-US"/>
              <a:pPr/>
              <a:t>33</a:t>
            </a:fld>
            <a:endParaRPr lang="en-US" altLang="en-US"/>
          </a:p>
        </p:txBody>
      </p:sp>
      <p:pic>
        <p:nvPicPr>
          <p:cNvPr id="240646" name="Picture 6" descr="01_04_150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737" y="900112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7" name="Picture 7" descr="test_immediatel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793" y="888288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8" name="Picture 8" descr="01_04_150_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8" t="4800" r="11636" b="18401"/>
          <a:stretch>
            <a:fillRect/>
          </a:stretch>
        </p:blipFill>
        <p:spPr bwMode="auto">
          <a:xfrm>
            <a:off x="6629400" y="2590800"/>
            <a:ext cx="3810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9" name="Picture 9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724400"/>
            <a:ext cx="503238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50" name="Picture 10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2743200"/>
            <a:ext cx="503238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51" name="Picture 11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743200"/>
            <a:ext cx="503238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52" name="Picture 12" descr="do_no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4953000"/>
            <a:ext cx="402907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06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ACT Cartridges 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16152" y="1375569"/>
            <a:ext cx="4194048" cy="4648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dirty="0"/>
              <a:t>ACT Cartridges</a:t>
            </a:r>
          </a:p>
          <a:p>
            <a:r>
              <a:rPr lang="en-US" altLang="en-US" sz="2000" dirty="0"/>
              <a:t>Whole blood sample</a:t>
            </a:r>
          </a:p>
          <a:p>
            <a:r>
              <a:rPr lang="en-US" altLang="en-US" sz="2000" dirty="0"/>
              <a:t>Use a plain, plastic syringe</a:t>
            </a:r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r>
              <a:rPr lang="en-US" altLang="en-US" dirty="0"/>
              <a:t>Time to test</a:t>
            </a:r>
          </a:p>
          <a:p>
            <a:r>
              <a:rPr lang="en-US" altLang="en-US" sz="2000" dirty="0"/>
              <a:t>Test Immediately!</a:t>
            </a:r>
          </a:p>
        </p:txBody>
      </p:sp>
      <p:pic>
        <p:nvPicPr>
          <p:cNvPr id="242695" name="Picture 7" descr="01_03_38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5601" y="1447801"/>
            <a:ext cx="1287463" cy="1990725"/>
          </a:xfrm>
        </p:spPr>
      </p:pic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0EFEE-D0A6-4382-BB80-652DD1DE002B}" type="slidenum">
              <a:rPr lang="en-US" altLang="en-US"/>
              <a:pPr/>
              <a:t>34</a:t>
            </a:fld>
            <a:endParaRPr lang="en-US" altLang="en-US"/>
          </a:p>
        </p:txBody>
      </p:sp>
      <p:pic>
        <p:nvPicPr>
          <p:cNvPr id="242692" name="Picture 4" descr="01_04_150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226" y="1547814"/>
            <a:ext cx="1984375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2693" name="Picture 5" descr="test_immediatel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4478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2696" name="Picture 8" descr="01_04_170_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6" y="3352801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36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PT/INR Cartridge </a:t>
            </a:r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066800"/>
            <a:ext cx="4038600" cy="5029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PT Cartridges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Capillary sample 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Fingerstick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Time to test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Test Immediately!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Filling a PT/INR Cartridge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Gently squeeze finger to obtain hanging drop of blood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Avoid milking the finger as this factor may impact results 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Bring the cartridge sample well up to the bottom of drop of blood until they touch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Sample will be drawn into cartridge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97E05-0211-4536-A6A4-644D7BCC06F4}" type="slidenum">
              <a:rPr lang="en-US" altLang="en-US"/>
              <a:pPr/>
              <a:t>35</a:t>
            </a:fld>
            <a:endParaRPr lang="en-US" altLang="en-US"/>
          </a:p>
        </p:txBody>
      </p:sp>
      <p:pic>
        <p:nvPicPr>
          <p:cNvPr id="244740" name="Picture 4" descr="01_04_180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676" y="3505201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4741" name="Picture 5" descr="01_04_180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990601"/>
            <a:ext cx="2643188" cy="260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4742" name="Picture 6" descr="01_04_180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6" y="762000"/>
            <a:ext cx="2924175" cy="288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4743" name="Picture 7" descr="test_immediatel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65760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69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Using an Evacuated Tube to Fill a Cartridge </a:t>
            </a:r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Using an evacuated tube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Gently invert the tube end-to-end a minimum of 10 times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Draw sample into a syringe or pipette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When using a syringe, vigorously roll the syringe between the palms for at least 5 seconds, invert, and </a:t>
            </a:r>
            <a:r>
              <a:rPr lang="en-US" altLang="en-US" sz="2000" dirty="0" smtClean="0"/>
              <a:t>repeat</a:t>
            </a:r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Apply sample to cartridge</a:t>
            </a:r>
            <a:endParaRPr lang="en-US" altLang="en-US" sz="2000" dirty="0"/>
          </a:p>
        </p:txBody>
      </p:sp>
      <p:pic>
        <p:nvPicPr>
          <p:cNvPr id="246788" name="Picture 4" descr="01_04_19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91400" y="1143001"/>
            <a:ext cx="1905000" cy="1878013"/>
          </a:xfrm>
        </p:spPr>
      </p:pic>
      <p:sp>
        <p:nvSpPr>
          <p:cNvPr id="12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6FA9C6-9E7F-456F-87A5-7184D486FAFE}" type="slidenum">
              <a:rPr lang="en-US" altLang="en-US"/>
              <a:pPr/>
              <a:t>36</a:t>
            </a:fld>
            <a:endParaRPr lang="en-US" altLang="en-US"/>
          </a:p>
        </p:txBody>
      </p:sp>
      <p:pic>
        <p:nvPicPr>
          <p:cNvPr id="246789" name="Picture 5" descr="01_04_190_2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770188"/>
            <a:ext cx="1905000" cy="187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790" name="Picture 6" descr="01_04_190_2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770188"/>
            <a:ext cx="1905000" cy="187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791" name="Picture 7" descr="01_04_190_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22788"/>
            <a:ext cx="1905000" cy="187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794" name="Picture 10" descr="5_sec_red_arrow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5410201"/>
            <a:ext cx="606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795" name="Picture 11" descr="01_04_100_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522788"/>
            <a:ext cx="1905000" cy="187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799" name="Picture 15" descr="invert_ic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5410201"/>
            <a:ext cx="739775" cy="73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800" name="Picture 16" descr="TenX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505200"/>
            <a:ext cx="1270000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19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Using a Syringe to Fill a Cartridge </a:t>
            </a:r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Using a syringe</a:t>
            </a:r>
          </a:p>
          <a:p>
            <a:r>
              <a:rPr lang="en-US" altLang="en-US" sz="2000"/>
              <a:t>Vigorously roll the syringe between the palms for at least 5 seconds, invert, and repeat</a:t>
            </a:r>
          </a:p>
          <a:p>
            <a:r>
              <a:rPr lang="en-US" altLang="en-US" sz="2000"/>
              <a:t>Discard first few drops</a:t>
            </a:r>
          </a:p>
          <a:p>
            <a:endParaRPr lang="en-US" altLang="en-US" sz="200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5120B-F5D9-4B25-BA92-B75D3BCB08C6}" type="slidenum">
              <a:rPr lang="en-US" altLang="en-US"/>
              <a:pPr/>
              <a:t>37</a:t>
            </a:fld>
            <a:endParaRPr lang="en-US" altLang="en-US"/>
          </a:p>
        </p:txBody>
      </p:sp>
      <p:pic>
        <p:nvPicPr>
          <p:cNvPr id="250893" name="Picture 13" descr="Poster2_image_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895601"/>
            <a:ext cx="2057400" cy="13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886" name="Picture 6" descr="5_sec_red_arrow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505200"/>
            <a:ext cx="509588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889" name="Picture 9" descr="01_04_190_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371976"/>
            <a:ext cx="198120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894" name="Picture 14" descr="Poster2_image_3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895601"/>
            <a:ext cx="2057400" cy="13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888" name="Picture 8" descr="invert_ic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4290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895" name="Picture 15" descr="Poster2_image_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371601"/>
            <a:ext cx="2057400" cy="13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897" name="Picture 17" descr="5_sec_red_arrow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3505200"/>
            <a:ext cx="509588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30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Using a Syringe to Fill a Cartridge (cont.)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000" dirty="0"/>
              <a:t>Place hub of syringe on top of sample well</a:t>
            </a:r>
          </a:p>
          <a:p>
            <a:r>
              <a:rPr lang="en-US" altLang="en-US" sz="2000" dirty="0"/>
              <a:t>Apply gentle downward pressure</a:t>
            </a:r>
          </a:p>
          <a:p>
            <a:r>
              <a:rPr lang="en-US" altLang="en-US" sz="2000" dirty="0"/>
              <a:t>Fill to fill mark </a:t>
            </a:r>
          </a:p>
          <a:p>
            <a:endParaRPr lang="en-US" altLang="en-US" sz="2000" dirty="0"/>
          </a:p>
          <a:p>
            <a:pPr>
              <a:buFontTx/>
              <a:buNone/>
            </a:pPr>
            <a:r>
              <a:rPr lang="en-US" altLang="en-US" dirty="0"/>
              <a:t>Close the cartridge:</a:t>
            </a:r>
          </a:p>
          <a:p>
            <a:r>
              <a:rPr lang="en-US" altLang="en-US" sz="2000" dirty="0"/>
              <a:t>Close the closure to seal</a:t>
            </a:r>
          </a:p>
          <a:p>
            <a:endParaRPr lang="en-US" altLang="en-US" sz="2000" dirty="0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7398B-AD3E-43A4-A899-AE1990B43775}" type="slidenum">
              <a:rPr lang="en-US" altLang="en-US"/>
              <a:pPr/>
              <a:t>38</a:t>
            </a:fld>
            <a:endParaRPr lang="en-US" altLang="en-US"/>
          </a:p>
        </p:txBody>
      </p:sp>
      <p:pic>
        <p:nvPicPr>
          <p:cNvPr id="252932" name="Picture 4" descr="01_04_190_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730" y="4603816"/>
            <a:ext cx="1782763" cy="175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2943" name="Group 15"/>
          <p:cNvGrpSpPr>
            <a:grpSpLocks/>
          </p:cNvGrpSpPr>
          <p:nvPr/>
        </p:nvGrpSpPr>
        <p:grpSpPr bwMode="auto">
          <a:xfrm>
            <a:off x="7620000" y="1066800"/>
            <a:ext cx="1981200" cy="1752600"/>
            <a:chOff x="3936" y="864"/>
            <a:chExt cx="1010" cy="996"/>
          </a:xfrm>
        </p:grpSpPr>
        <p:pic>
          <p:nvPicPr>
            <p:cNvPr id="252939" name="Picture 11" descr="01_04_190_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864"/>
              <a:ext cx="1010" cy="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2940" name="Line 12"/>
            <p:cNvSpPr>
              <a:spLocks noChangeShapeType="1"/>
            </p:cNvSpPr>
            <p:nvPr/>
          </p:nvSpPr>
          <p:spPr bwMode="auto">
            <a:xfrm>
              <a:off x="4368" y="120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2941" name="Text Box 13"/>
            <p:cNvSpPr txBox="1">
              <a:spLocks noChangeArrowheads="1"/>
            </p:cNvSpPr>
            <p:nvPr/>
          </p:nvSpPr>
          <p:spPr bwMode="auto">
            <a:xfrm>
              <a:off x="3984" y="1056"/>
              <a:ext cx="624" cy="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000"/>
                <a:t>Fill mark</a:t>
              </a:r>
            </a:p>
          </p:txBody>
        </p:sp>
      </p:grpSp>
      <p:sp>
        <p:nvSpPr>
          <p:cNvPr id="252944" name="Text Box 16"/>
          <p:cNvSpPr txBox="1">
            <a:spLocks noChangeArrowheads="1"/>
          </p:cNvSpPr>
          <p:nvPr/>
        </p:nvSpPr>
        <p:spPr bwMode="auto">
          <a:xfrm>
            <a:off x="2133600" y="4800601"/>
            <a:ext cx="4191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66"/>
                </a:solidFill>
              </a:rPr>
              <a:t>If the cartridge is not sealed, the handheld will return an </a:t>
            </a:r>
            <a:r>
              <a:rPr lang="en-US" altLang="en-US" sz="2000" i="1">
                <a:solidFill>
                  <a:srgbClr val="000066"/>
                </a:solidFill>
              </a:rPr>
              <a:t>Unable to Position Sample</a:t>
            </a:r>
            <a:r>
              <a:rPr lang="en-US" altLang="en-US" sz="2000">
                <a:solidFill>
                  <a:srgbClr val="000066"/>
                </a:solidFill>
              </a:rPr>
              <a:t> Quality Check Code.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7912" y="2648788"/>
            <a:ext cx="4905375" cy="194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7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Using a Capillary Tube to Fill a Cartridge </a:t>
            </a:r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Using a capillary tube</a:t>
            </a:r>
          </a:p>
          <a:p>
            <a:r>
              <a:rPr lang="en-US" altLang="en-US" sz="2000"/>
              <a:t>Test Immediately!</a:t>
            </a:r>
          </a:p>
          <a:p>
            <a:r>
              <a:rPr lang="en-US" altLang="en-US" sz="2000"/>
              <a:t>Direct one end of capillary tube into sample well</a:t>
            </a:r>
          </a:p>
          <a:p>
            <a:r>
              <a:rPr lang="en-US" altLang="en-US" sz="2000"/>
              <a:t>Fill to fill mark</a:t>
            </a:r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r>
              <a:rPr lang="en-US" altLang="en-US"/>
              <a:t>Close the cartridge:</a:t>
            </a:r>
          </a:p>
          <a:p>
            <a:r>
              <a:rPr lang="en-US" altLang="en-US" sz="2000"/>
              <a:t>Close the closure</a:t>
            </a:r>
          </a:p>
          <a:p>
            <a:endParaRPr lang="en-US" altLang="en-US" sz="2000"/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6FF17-71DB-4319-96C4-D0E3331EC39D}" type="slidenum">
              <a:rPr lang="en-US" altLang="en-US"/>
              <a:pPr/>
              <a:t>39</a:t>
            </a:fld>
            <a:endParaRPr lang="en-US" altLang="en-US"/>
          </a:p>
        </p:txBody>
      </p:sp>
      <p:pic>
        <p:nvPicPr>
          <p:cNvPr id="254980" name="Picture 4" descr="01_04_210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026" y="1471614"/>
            <a:ext cx="1984375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982" name="Picture 6" descr="01_04_190_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5" t="9077" r="19441" b="18298"/>
          <a:stretch>
            <a:fillRect/>
          </a:stretch>
        </p:blipFill>
        <p:spPr bwMode="auto">
          <a:xfrm>
            <a:off x="6608763" y="3657601"/>
            <a:ext cx="1409700" cy="183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4987" name="Line 11"/>
          <p:cNvSpPr>
            <a:spLocks noChangeShapeType="1"/>
          </p:cNvSpPr>
          <p:nvPr/>
        </p:nvSpPr>
        <p:spPr bwMode="auto">
          <a:xfrm flipH="1" flipV="1">
            <a:off x="6951663" y="5902325"/>
            <a:ext cx="628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4988" name="Line 12"/>
          <p:cNvSpPr>
            <a:spLocks noChangeShapeType="1"/>
          </p:cNvSpPr>
          <p:nvPr/>
        </p:nvSpPr>
        <p:spPr bwMode="auto">
          <a:xfrm flipH="1" flipV="1">
            <a:off x="7580313" y="5334001"/>
            <a:ext cx="0" cy="568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4992" name="Text Box 16"/>
          <p:cNvSpPr txBox="1">
            <a:spLocks noChangeArrowheads="1"/>
          </p:cNvSpPr>
          <p:nvPr/>
        </p:nvSpPr>
        <p:spPr bwMode="auto">
          <a:xfrm>
            <a:off x="5486400" y="5715000"/>
            <a:ext cx="1981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/>
              <a:t>closure is closed</a:t>
            </a:r>
          </a:p>
        </p:txBody>
      </p:sp>
      <p:sp>
        <p:nvSpPr>
          <p:cNvPr id="254994" name="Line 18"/>
          <p:cNvSpPr>
            <a:spLocks noChangeShapeType="1"/>
          </p:cNvSpPr>
          <p:nvPr/>
        </p:nvSpPr>
        <p:spPr bwMode="auto">
          <a:xfrm>
            <a:off x="9525000" y="1828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4995" name="Line 19"/>
          <p:cNvSpPr>
            <a:spLocks noChangeShapeType="1"/>
          </p:cNvSpPr>
          <p:nvPr/>
        </p:nvSpPr>
        <p:spPr bwMode="auto">
          <a:xfrm>
            <a:off x="9220200" y="1828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4996" name="Text Box 20"/>
          <p:cNvSpPr txBox="1">
            <a:spLocks noChangeArrowheads="1"/>
          </p:cNvSpPr>
          <p:nvPr/>
        </p:nvSpPr>
        <p:spPr bwMode="auto">
          <a:xfrm>
            <a:off x="8683625" y="1584326"/>
            <a:ext cx="1143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000"/>
              <a:t>Fill mark</a:t>
            </a:r>
          </a:p>
        </p:txBody>
      </p:sp>
      <p:pic>
        <p:nvPicPr>
          <p:cNvPr id="254997" name="Picture 21" descr="01_04_190_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1" y="3376614"/>
            <a:ext cx="1984375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999" name="Picture 23" descr="Poster3_image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6" t="7520" r="8600" b="7520"/>
          <a:stretch>
            <a:fillRect/>
          </a:stretch>
        </p:blipFill>
        <p:spPr bwMode="auto">
          <a:xfrm>
            <a:off x="6248400" y="1577976"/>
            <a:ext cx="1981200" cy="15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993" name="Picture 17" descr="test_immediatel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5000" name="Text Box 24"/>
          <p:cNvSpPr txBox="1">
            <a:spLocks noChangeArrowheads="1"/>
          </p:cNvSpPr>
          <p:nvPr/>
        </p:nvSpPr>
        <p:spPr bwMode="auto">
          <a:xfrm>
            <a:off x="1075531" y="5232737"/>
            <a:ext cx="4191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rgbClr val="000066"/>
                </a:solidFill>
              </a:rPr>
              <a:t>If the cartridge is not sealed, the handheld will return an </a:t>
            </a:r>
            <a:r>
              <a:rPr lang="en-US" altLang="en-US" sz="2000" i="1" dirty="0">
                <a:solidFill>
                  <a:srgbClr val="000066"/>
                </a:solidFill>
              </a:rPr>
              <a:t>Unable to Position Sample</a:t>
            </a:r>
            <a:r>
              <a:rPr lang="en-US" altLang="en-US" sz="2000" dirty="0">
                <a:solidFill>
                  <a:srgbClr val="000066"/>
                </a:solidFill>
              </a:rPr>
              <a:t> Quality Check Code.</a:t>
            </a:r>
          </a:p>
        </p:txBody>
      </p:sp>
    </p:spTree>
    <p:extLst>
      <p:ext uri="{BB962C8B-B14F-4D97-AF65-F5344CB8AC3E}">
        <p14:creationId xmlns:p14="http://schemas.microsoft.com/office/powerpoint/2010/main" val="92119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>
          <a:xfrm>
            <a:off x="1981200" y="20638"/>
            <a:ext cx="7543800" cy="1295400"/>
          </a:xfrm>
        </p:spPr>
        <p:txBody>
          <a:bodyPr/>
          <a:lstStyle/>
          <a:p>
            <a:r>
              <a:rPr lang="en-US" altLang="en-US" smtClean="0">
                <a:solidFill>
                  <a:srgbClr val="3F007E"/>
                </a:solidFill>
              </a:rPr>
              <a:t>Warning! Warning!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5500" y="1639888"/>
            <a:ext cx="3429000" cy="441166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800"/>
              </a:spcAft>
              <a:defRPr/>
            </a:pPr>
            <a:r>
              <a:rPr lang="en-US" altLang="en-US" sz="2400" dirty="0"/>
              <a:t>Machine gives </a:t>
            </a:r>
            <a:br>
              <a:rPr lang="en-US" altLang="en-US" sz="2400" dirty="0"/>
            </a:br>
            <a:r>
              <a:rPr lang="en-US" altLang="en-US" sz="2400" dirty="0"/>
              <a:t>30-day warning of pending expiration</a:t>
            </a:r>
          </a:p>
          <a:p>
            <a:pPr>
              <a:spcBef>
                <a:spcPts val="1200"/>
              </a:spcBef>
              <a:spcAft>
                <a:spcPts val="1800"/>
              </a:spcAft>
              <a:defRPr/>
            </a:pPr>
            <a:r>
              <a:rPr lang="en-US" altLang="en-US" sz="2400" dirty="0"/>
              <a:t>Complete </a:t>
            </a:r>
            <a:r>
              <a:rPr lang="en-US" altLang="en-US" sz="2400" dirty="0" smtClean="0"/>
              <a:t>POCT </a:t>
            </a:r>
            <a:r>
              <a:rPr lang="en-US" altLang="en-US" sz="2400" dirty="0" err="1" smtClean="0"/>
              <a:t>i</a:t>
            </a:r>
            <a:r>
              <a:rPr lang="en-US" altLang="en-US" sz="2400" dirty="0" smtClean="0"/>
              <a:t>-STAT CBL</a:t>
            </a:r>
            <a:endParaRPr lang="en-US" altLang="en-US" sz="2400" dirty="0"/>
          </a:p>
          <a:p>
            <a:pPr>
              <a:spcBef>
                <a:spcPts val="1200"/>
              </a:spcBef>
              <a:spcAft>
                <a:spcPts val="1800"/>
              </a:spcAft>
              <a:defRPr/>
            </a:pPr>
            <a:r>
              <a:rPr lang="en-US" altLang="en-US" sz="2400" dirty="0"/>
              <a:t>Schedule </a:t>
            </a:r>
            <a:br>
              <a:rPr lang="en-US" altLang="en-US" sz="2400" dirty="0"/>
            </a:br>
            <a:r>
              <a:rPr lang="en-US" altLang="en-US" sz="2400" dirty="0"/>
              <a:t>Re-Certification check-off</a:t>
            </a:r>
          </a:p>
          <a:p>
            <a:pPr marL="0" indent="0">
              <a:buNone/>
              <a:defRPr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EFCE-25BE-4B5A-A58E-C9B53711556F}" type="slidenum">
              <a:rPr lang="en-US" smtClean="0"/>
              <a:t>4</a:t>
            </a:fld>
            <a:endParaRPr lang="en-US"/>
          </a:p>
        </p:txBody>
      </p:sp>
      <p:pic>
        <p:nvPicPr>
          <p:cNvPr id="1075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-304800"/>
            <a:ext cx="5118100" cy="817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36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Using </a:t>
            </a:r>
            <a:r>
              <a:rPr lang="en-US" altLang="en-US" dirty="0"/>
              <a:t>the Test Select Function </a:t>
            </a:r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Test Select option</a:t>
            </a:r>
          </a:p>
          <a:p>
            <a:r>
              <a:rPr lang="en-US" altLang="en-US" sz="2000" dirty="0"/>
              <a:t>Used to view and report selected results</a:t>
            </a:r>
          </a:p>
          <a:p>
            <a:r>
              <a:rPr lang="en-US" altLang="en-US" sz="2000" dirty="0"/>
              <a:t>Refer to list of analytes displayed</a:t>
            </a:r>
          </a:p>
          <a:p>
            <a:r>
              <a:rPr lang="en-US" altLang="en-US" sz="2000" dirty="0"/>
              <a:t>Press corresponding numbers on keypad</a:t>
            </a:r>
          </a:p>
          <a:p>
            <a:r>
              <a:rPr lang="en-US" altLang="en-US" sz="2000" dirty="0"/>
              <a:t>Press again to </a:t>
            </a:r>
            <a:r>
              <a:rPr lang="en-US" altLang="en-US" sz="2000" dirty="0" smtClean="0"/>
              <a:t>deselect</a:t>
            </a:r>
          </a:p>
          <a:p>
            <a:r>
              <a:rPr lang="en-US" altLang="en-US" sz="2000" dirty="0" smtClean="0"/>
              <a:t>Press right arrow key upon completion of test selection to move to the next page</a:t>
            </a:r>
            <a:endParaRPr lang="en-US" altLang="en-US" sz="2000" dirty="0"/>
          </a:p>
          <a:p>
            <a:endParaRPr lang="en-US" altLang="en-US" sz="2000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67749-CF9B-4679-BC1A-809640325FC6}" type="slidenum">
              <a:rPr lang="en-US" altLang="en-US"/>
              <a:pPr/>
              <a:t>40</a:t>
            </a:fld>
            <a:endParaRPr lang="en-US" altLang="en-US"/>
          </a:p>
        </p:txBody>
      </p:sp>
      <p:pic>
        <p:nvPicPr>
          <p:cNvPr id="261124" name="Picture 4" descr="01_04_25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276" y="1900239"/>
            <a:ext cx="2193925" cy="332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125" name="Picture 5" descr="01_04_250_1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1900238"/>
            <a:ext cx="2193925" cy="332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20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Chart Page: Entering Sample Type </a:t>
            </a: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67631" y="1212272"/>
            <a:ext cx="4038600" cy="4648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dirty="0"/>
              <a:t>To enter sample type</a:t>
            </a:r>
          </a:p>
          <a:p>
            <a:r>
              <a:rPr lang="en-US" altLang="en-US" sz="2000" dirty="0"/>
              <a:t>Refer to the menu at the bottom of the screen</a:t>
            </a:r>
          </a:p>
          <a:p>
            <a:r>
              <a:rPr lang="en-US" altLang="en-US" sz="2000" dirty="0"/>
              <a:t>Enter the code for the sample </a:t>
            </a:r>
            <a:r>
              <a:rPr lang="en-US" altLang="en-US" sz="2000" dirty="0" smtClean="0"/>
              <a:t>type</a:t>
            </a:r>
            <a:endParaRPr lang="en-US" altLang="en-US" sz="2000" dirty="0"/>
          </a:p>
          <a:p>
            <a:r>
              <a:rPr lang="en-US" altLang="en-US" sz="2000" dirty="0" smtClean="0"/>
              <a:t>If additional info needs to be entered, Press </a:t>
            </a:r>
            <a:r>
              <a:rPr lang="en-US" altLang="en-US" sz="2000" dirty="0"/>
              <a:t>the ENT key </a:t>
            </a:r>
            <a:endParaRPr lang="en-US" altLang="en-US" sz="2000" dirty="0" smtClean="0"/>
          </a:p>
          <a:p>
            <a:r>
              <a:rPr lang="en-US" altLang="en-US" sz="2000" dirty="0" smtClean="0"/>
              <a:t>When all required info is entered, Press right arrow key upon completion to move to the next page</a:t>
            </a:r>
          </a:p>
          <a:p>
            <a:pPr marL="0" indent="0">
              <a:buNone/>
            </a:pPr>
            <a:endParaRPr lang="en-US" altLang="en-US" sz="2000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31160-8E9C-488E-9B15-C8C7BA0C5CDF}" type="slidenum">
              <a:rPr lang="en-US" altLang="en-US"/>
              <a:pPr/>
              <a:t>41</a:t>
            </a:fld>
            <a:endParaRPr lang="en-US" altLang="en-US"/>
          </a:p>
        </p:txBody>
      </p:sp>
      <p:pic>
        <p:nvPicPr>
          <p:cNvPr id="265220" name="Picture 4" descr="01_04_270_1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2209800"/>
            <a:ext cx="1985963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5221" name="Picture 5" descr="01_04_27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839" y="2209801"/>
            <a:ext cx="1984375" cy="300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5222" name="Picture 6" descr="01_04_270_3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6" y="2209800"/>
            <a:ext cx="1984375" cy="300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5223" name="Rectangle 7"/>
          <p:cNvSpPr>
            <a:spLocks noChangeArrowheads="1"/>
          </p:cNvSpPr>
          <p:nvPr/>
        </p:nvSpPr>
        <p:spPr bwMode="auto">
          <a:xfrm>
            <a:off x="5791200" y="3886200"/>
            <a:ext cx="914400" cy="3810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27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Chart Page:  Entering CPB </a:t>
            </a:r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143000"/>
            <a:ext cx="4038600" cy="46482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/>
              <a:t>CPB</a:t>
            </a:r>
          </a:p>
          <a:p>
            <a:r>
              <a:rPr lang="en-US" altLang="en-US" sz="2000"/>
              <a:t>Intended for use when samples are collected during cardiopulmonary bypass procedures</a:t>
            </a:r>
          </a:p>
          <a:p>
            <a:r>
              <a:rPr lang="en-US" altLang="en-US" sz="2000"/>
              <a:t>Adjusts hematocrit and hemoglobin results</a:t>
            </a:r>
          </a:p>
          <a:p>
            <a:pPr>
              <a:buFontTx/>
              <a:buNone/>
            </a:pPr>
            <a:r>
              <a:rPr lang="en-US" altLang="en-US"/>
              <a:t>To use CPB option</a:t>
            </a:r>
          </a:p>
          <a:p>
            <a:r>
              <a:rPr lang="en-US" altLang="en-US" sz="2000"/>
              <a:t>Refer to the menu at the bottom of the screen</a:t>
            </a:r>
          </a:p>
          <a:p>
            <a:r>
              <a:rPr lang="en-US" altLang="en-US" sz="2000"/>
              <a:t>Enter the code for the appropriate option</a:t>
            </a:r>
          </a:p>
          <a:p>
            <a:r>
              <a:rPr lang="en-US" altLang="en-US" sz="2000"/>
              <a:t>Press the ENT key</a:t>
            </a:r>
            <a:r>
              <a:rPr lang="en-US" altLang="en-US" sz="1600"/>
              <a:t> 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97300-F9FC-4485-AF52-43D071E31B1A}" type="slidenum">
              <a:rPr lang="en-US" altLang="en-US"/>
              <a:pPr/>
              <a:t>42</a:t>
            </a:fld>
            <a:endParaRPr lang="en-US" altLang="en-US"/>
          </a:p>
        </p:txBody>
      </p:sp>
      <p:pic>
        <p:nvPicPr>
          <p:cNvPr id="271364" name="Picture 4" descr="01_04_30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276" y="1905001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1365" name="Picture 5" descr="01_04_300_1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1905001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1366" name="Rectangle 6"/>
          <p:cNvSpPr>
            <a:spLocks noChangeArrowheads="1"/>
          </p:cNvSpPr>
          <p:nvPr/>
        </p:nvSpPr>
        <p:spPr bwMode="auto">
          <a:xfrm>
            <a:off x="6705600" y="3733800"/>
            <a:ext cx="1066800" cy="96838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7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Immediately </a:t>
            </a:r>
            <a:r>
              <a:rPr lang="en-US" altLang="en-US" dirty="0"/>
              <a:t>after Inserting the Cartridge 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05000" y="1219200"/>
            <a:ext cx="4038600" cy="49530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Running a patient test: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Place handheld on a level</a:t>
            </a:r>
            <a:r>
              <a:rPr lang="en-US" altLang="en-US" sz="2000" dirty="0" smtClean="0"/>
              <a:t>, </a:t>
            </a:r>
            <a:r>
              <a:rPr lang="en-US" altLang="en-US" sz="2000" dirty="0"/>
              <a:t>non-vibrating surface or in the Downloader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The message “</a:t>
            </a:r>
            <a:r>
              <a:rPr lang="en-US" altLang="en-US" sz="2000" i="1" dirty="0"/>
              <a:t>Cartridge Locked”</a:t>
            </a:r>
            <a:r>
              <a:rPr lang="en-US" altLang="en-US" sz="2000" dirty="0"/>
              <a:t> will display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Do not attempt to remove the cartridge when the “</a:t>
            </a:r>
            <a:r>
              <a:rPr lang="en-US" altLang="en-US" sz="2000" i="1" dirty="0"/>
              <a:t>Cartridge Locked”</a:t>
            </a:r>
            <a:r>
              <a:rPr lang="en-US" altLang="en-US" sz="2000" dirty="0"/>
              <a:t> message is displayed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When the test is complete: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Results are displayed</a:t>
            </a:r>
          </a:p>
          <a:p>
            <a:pPr>
              <a:lnSpc>
                <a:spcPct val="90000"/>
              </a:lnSpc>
            </a:pPr>
            <a:r>
              <a:rPr lang="en-US" altLang="en-US" sz="2000" i="1" dirty="0"/>
              <a:t>“Cartridge Locked”</a:t>
            </a:r>
            <a:r>
              <a:rPr lang="en-US" altLang="en-US" sz="2000" dirty="0"/>
              <a:t> message disappears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It is safe to remove the cartridge 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D3CAF-196E-4B94-9EB9-7F52EC99CFB9}" type="slidenum">
              <a:rPr lang="en-US" altLang="en-US"/>
              <a:pPr/>
              <a:t>43</a:t>
            </a:fld>
            <a:endParaRPr lang="en-US" altLang="en-US"/>
          </a:p>
        </p:txBody>
      </p:sp>
      <p:pic>
        <p:nvPicPr>
          <p:cNvPr id="257028" name="Picture 4" descr="01_04_23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175" y="1260475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7029" name="Rectangle 5"/>
          <p:cNvSpPr>
            <a:spLocks noChangeArrowheads="1"/>
          </p:cNvSpPr>
          <p:nvPr/>
        </p:nvSpPr>
        <p:spPr bwMode="auto">
          <a:xfrm>
            <a:off x="7772400" y="4648200"/>
            <a:ext cx="1371600" cy="152400"/>
          </a:xfrm>
          <a:prstGeom prst="rect">
            <a:avLst/>
          </a:prstGeom>
          <a:solidFill>
            <a:srgbClr val="FFFF99">
              <a:alpha val="42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5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The </a:t>
            </a:r>
            <a:r>
              <a:rPr lang="en-US" altLang="en-US" dirty="0"/>
              <a:t>Results Screen 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Results screen</a:t>
            </a:r>
          </a:p>
          <a:p>
            <a:r>
              <a:rPr lang="en-US" altLang="en-US" sz="2000"/>
              <a:t>Patient ID</a:t>
            </a:r>
          </a:p>
          <a:p>
            <a:r>
              <a:rPr lang="en-US" altLang="en-US" sz="2000"/>
              <a:t>Time and date of test</a:t>
            </a:r>
          </a:p>
          <a:p>
            <a:r>
              <a:rPr lang="en-US" altLang="en-US" sz="2000"/>
              <a:t>Type of cartridge</a:t>
            </a:r>
          </a:p>
          <a:p>
            <a:r>
              <a:rPr lang="en-US" altLang="en-US" sz="2000"/>
              <a:t>Test results</a:t>
            </a:r>
          </a:p>
          <a:p>
            <a:pPr lvl="1"/>
            <a:r>
              <a:rPr lang="en-US" altLang="en-US" sz="1800"/>
              <a:t>May display on 2 pages</a:t>
            </a:r>
          </a:p>
          <a:p>
            <a:pPr lvl="1"/>
            <a:r>
              <a:rPr lang="en-US" altLang="en-US" sz="1800"/>
              <a:t>Use right Arrow key to navigate</a:t>
            </a:r>
          </a:p>
          <a:p>
            <a:endParaRPr lang="en-US" altLang="en-US" sz="180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3CCA1-0A8B-415A-84AD-3D07643F04D3}" type="slidenum">
              <a:rPr lang="en-US" altLang="en-US"/>
              <a:pPr/>
              <a:t>44</a:t>
            </a:fld>
            <a:endParaRPr lang="en-US" altLang="en-US"/>
          </a:p>
        </p:txBody>
      </p:sp>
      <p:pic>
        <p:nvPicPr>
          <p:cNvPr id="273412" name="Picture 4" descr="01_04_31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276" y="1900239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3413" name="Picture 5" descr="01_04_310_1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1900239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27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Critical </a:t>
            </a:r>
            <a:r>
              <a:rPr lang="en-US" altLang="en-US" dirty="0"/>
              <a:t>Value Alerts 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Critical value alert</a:t>
            </a:r>
          </a:p>
          <a:p>
            <a:r>
              <a:rPr lang="en-US" altLang="en-US" sz="2000" dirty="0"/>
              <a:t>Indicated by </a:t>
            </a:r>
            <a:r>
              <a:rPr lang="en-US" altLang="en-US" sz="2000" b="1" dirty="0"/>
              <a:t>   </a:t>
            </a:r>
            <a:r>
              <a:rPr lang="en-US" altLang="en-US" sz="2000" dirty="0"/>
              <a:t>up or     down arrows</a:t>
            </a:r>
          </a:p>
          <a:p>
            <a:r>
              <a:rPr lang="en-US" altLang="en-US" sz="2000" dirty="0" smtClean="0"/>
              <a:t>Comment codes must be entered to document appropriate action taken </a:t>
            </a:r>
            <a:endParaRPr lang="en-US" altLang="en-US" sz="1600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0EF89-A593-4803-8967-0A142D51B986}" type="slidenum">
              <a:rPr lang="en-US" altLang="en-US"/>
              <a:pPr/>
              <a:t>45</a:t>
            </a:fld>
            <a:endParaRPr lang="en-US" altLang="en-US"/>
          </a:p>
        </p:txBody>
      </p:sp>
      <p:pic>
        <p:nvPicPr>
          <p:cNvPr id="277508" name="Picture 4" descr="01_04_33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175" y="1257300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7509" name="Rectangle 5"/>
          <p:cNvSpPr>
            <a:spLocks noChangeArrowheads="1"/>
          </p:cNvSpPr>
          <p:nvPr/>
        </p:nvSpPr>
        <p:spPr bwMode="auto">
          <a:xfrm rot="5400000">
            <a:off x="8772525" y="3114675"/>
            <a:ext cx="514350" cy="2286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510" name="AutoShape 6"/>
          <p:cNvSpPr>
            <a:spLocks noChangeArrowheads="1"/>
          </p:cNvSpPr>
          <p:nvPr/>
        </p:nvSpPr>
        <p:spPr bwMode="auto">
          <a:xfrm>
            <a:off x="2223508" y="1891869"/>
            <a:ext cx="152400" cy="1524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277512" name="AutoShape 8"/>
          <p:cNvSpPr>
            <a:spLocks noChangeArrowheads="1"/>
          </p:cNvSpPr>
          <p:nvPr/>
        </p:nvSpPr>
        <p:spPr bwMode="auto">
          <a:xfrm>
            <a:off x="2996393" y="1891869"/>
            <a:ext cx="152400" cy="1524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Comment </a:t>
            </a:r>
            <a:r>
              <a:rPr lang="en-US" altLang="en-US" dirty="0"/>
              <a:t>Codes 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05000" y="1143000"/>
            <a:ext cx="4038600" cy="5181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 smtClean="0"/>
              <a:t>Comment Codes</a:t>
            </a:r>
            <a:endParaRPr lang="en-US" altLang="en-US" dirty="0"/>
          </a:p>
          <a:p>
            <a:pPr>
              <a:lnSpc>
                <a:spcPct val="80000"/>
              </a:lnSpc>
            </a:pPr>
            <a:r>
              <a:rPr lang="en-US" altLang="en-US" sz="2000" dirty="0"/>
              <a:t>Numeric codes that represent responses to patient test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Examples: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en-US" altLang="en-US" sz="1800" dirty="0" smtClean="0"/>
              <a:t>1 = repeat test</a:t>
            </a:r>
            <a:endParaRPr lang="en-US" altLang="en-US" sz="1800" dirty="0"/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en-US" altLang="en-US" sz="1800" dirty="0" smtClean="0"/>
              <a:t>9 </a:t>
            </a:r>
            <a:r>
              <a:rPr lang="en-US" altLang="en-US" sz="1800" dirty="0"/>
              <a:t>= </a:t>
            </a:r>
            <a:r>
              <a:rPr lang="en-US" altLang="en-US" sz="1800" dirty="0" smtClean="0"/>
              <a:t>send blood to lab</a:t>
            </a:r>
            <a:endParaRPr lang="en-US" altLang="en-US" sz="1800" dirty="0"/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en-US" altLang="en-US" sz="1800" dirty="0" smtClean="0"/>
              <a:t>11 </a:t>
            </a:r>
            <a:r>
              <a:rPr lang="en-US" altLang="en-US" sz="1800" dirty="0"/>
              <a:t>= </a:t>
            </a:r>
            <a:r>
              <a:rPr lang="en-US" altLang="en-US" sz="1800" dirty="0" smtClean="0"/>
              <a:t>Nurse/Physician notified</a:t>
            </a:r>
            <a:endParaRPr lang="en-US" altLang="en-US" sz="1800" dirty="0"/>
          </a:p>
          <a:p>
            <a:pPr>
              <a:lnSpc>
                <a:spcPct val="80000"/>
              </a:lnSpc>
            </a:pPr>
            <a:r>
              <a:rPr lang="en-US" altLang="en-US" sz="2000" dirty="0"/>
              <a:t>Comments field appears at the top of the first page of the results screen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 smtClean="0"/>
              <a:t>To </a:t>
            </a:r>
            <a:r>
              <a:rPr lang="en-US" altLang="en-US" dirty="0"/>
              <a:t>enter a comment code: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Enter the code for the appropriate answer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Press ENT key 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606C0-67F7-4E4F-9C57-A066B34457F9}" type="slidenum">
              <a:rPr lang="en-US" altLang="en-US"/>
              <a:pPr/>
              <a:t>46</a:t>
            </a:fld>
            <a:endParaRPr lang="en-US" altLang="en-US"/>
          </a:p>
        </p:txBody>
      </p:sp>
      <p:pic>
        <p:nvPicPr>
          <p:cNvPr id="283652" name="Picture 4" descr="01_04_36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175" y="1260475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3653" name="Rectangle 5"/>
          <p:cNvSpPr>
            <a:spLocks noChangeArrowheads="1"/>
          </p:cNvSpPr>
          <p:nvPr/>
        </p:nvSpPr>
        <p:spPr bwMode="auto">
          <a:xfrm>
            <a:off x="7696200" y="2667000"/>
            <a:ext cx="14478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Out </a:t>
            </a:r>
            <a:r>
              <a:rPr lang="en-US" altLang="en-US" dirty="0"/>
              <a:t>of Reportable Range Flags 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 dirty="0"/>
              <a:t>Out of Reportable Range flag</a:t>
            </a:r>
          </a:p>
          <a:p>
            <a:r>
              <a:rPr lang="en-US" altLang="en-US" sz="2000" dirty="0"/>
              <a:t>Indicated with a &lt; or &gt; flag </a:t>
            </a:r>
          </a:p>
          <a:p>
            <a:r>
              <a:rPr lang="en-US" altLang="en-US" sz="2000" dirty="0" smtClean="0"/>
              <a:t>Test results with these flags must have fresh samples collected and sent to the lab for analysis</a:t>
            </a:r>
            <a:endParaRPr lang="en-US" altLang="en-US" sz="2000" dirty="0"/>
          </a:p>
          <a:p>
            <a:pPr>
              <a:buFontTx/>
              <a:buNone/>
            </a:pPr>
            <a:r>
              <a:rPr lang="en-US" altLang="en-US" dirty="0"/>
              <a:t>Suppressed Result Flag</a:t>
            </a:r>
          </a:p>
          <a:p>
            <a:r>
              <a:rPr lang="en-US" altLang="en-US" sz="2000" dirty="0"/>
              <a:t>Indicated with a “&lt;&gt;” </a:t>
            </a:r>
            <a:r>
              <a:rPr lang="en-US" altLang="en-US" sz="2000" dirty="0" smtClean="0"/>
              <a:t>flag (if present, results will not cross into patient’s chart)</a:t>
            </a:r>
            <a:endParaRPr lang="en-US" altLang="en-US" sz="2000" dirty="0"/>
          </a:p>
          <a:p>
            <a:r>
              <a:rPr lang="en-US" altLang="en-US" sz="2000" dirty="0"/>
              <a:t>Result was dependent on the result that was flagged as       &lt; or &gt; 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BE4C7-4E8B-4029-BC42-DAFFBF4D30A9}" type="slidenum">
              <a:rPr lang="en-US" altLang="en-US"/>
              <a:pPr/>
              <a:t>47</a:t>
            </a:fld>
            <a:endParaRPr lang="en-US" altLang="en-US"/>
          </a:p>
        </p:txBody>
      </p:sp>
      <p:pic>
        <p:nvPicPr>
          <p:cNvPr id="279556" name="Picture 4" descr="01_04_34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260475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557" name="Rectangle 5"/>
          <p:cNvSpPr>
            <a:spLocks noChangeArrowheads="1"/>
          </p:cNvSpPr>
          <p:nvPr/>
        </p:nvSpPr>
        <p:spPr bwMode="auto">
          <a:xfrm>
            <a:off x="7772400" y="3124200"/>
            <a:ext cx="1219200" cy="2286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9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Interpreting Test Results: Star Outs (***) 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Star outs</a:t>
            </a:r>
          </a:p>
          <a:p>
            <a:r>
              <a:rPr lang="en-US" altLang="en-US" sz="2000" dirty="0"/>
              <a:t>*** appears in place of the test result </a:t>
            </a:r>
            <a:r>
              <a:rPr lang="en-US" altLang="en-US" sz="2000" dirty="0" smtClean="0"/>
              <a:t>(if present, results will not cross into patient’s chart)</a:t>
            </a:r>
            <a:endParaRPr lang="en-US" altLang="en-US" sz="2000" dirty="0"/>
          </a:p>
          <a:p>
            <a:r>
              <a:rPr lang="en-US" altLang="en-US" sz="2000" dirty="0"/>
              <a:t>Indicates that a sensor on the cartridge is </a:t>
            </a:r>
            <a:r>
              <a:rPr lang="en-US" altLang="en-US" sz="2000" dirty="0" smtClean="0"/>
              <a:t>compromised and unable </a:t>
            </a:r>
            <a:r>
              <a:rPr lang="en-US" altLang="en-US" sz="2000" dirty="0"/>
              <a:t>to report a result</a:t>
            </a:r>
          </a:p>
          <a:p>
            <a:r>
              <a:rPr lang="en-US" altLang="en-US" sz="2000" dirty="0" smtClean="0"/>
              <a:t>A fresh sample should be collected and all tests performed on the cartridge repeated</a:t>
            </a:r>
            <a:endParaRPr lang="en-US" altLang="en-US" sz="2000" dirty="0"/>
          </a:p>
          <a:p>
            <a:pPr>
              <a:lnSpc>
                <a:spcPct val="80000"/>
              </a:lnSpc>
              <a:buFont typeface="Symbol" panose="05050102010706020507" pitchFamily="18" charset="2"/>
              <a:buChar char=""/>
            </a:pPr>
            <a:endParaRPr lang="en-US" altLang="en-US" sz="2000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02A66-2A3F-4350-9E90-04FC50280191}" type="slidenum">
              <a:rPr lang="en-US" altLang="en-US"/>
              <a:pPr/>
              <a:t>48</a:t>
            </a:fld>
            <a:endParaRPr lang="en-US" altLang="en-US"/>
          </a:p>
        </p:txBody>
      </p:sp>
      <p:pic>
        <p:nvPicPr>
          <p:cNvPr id="281604" name="Picture 4" descr="01_04_35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260475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1605" name="Rectangle 5"/>
          <p:cNvSpPr>
            <a:spLocks noChangeArrowheads="1"/>
          </p:cNvSpPr>
          <p:nvPr/>
        </p:nvSpPr>
        <p:spPr bwMode="auto">
          <a:xfrm rot="5400000">
            <a:off x="8610600" y="3581400"/>
            <a:ext cx="4572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1606" name="Rectangle 6"/>
          <p:cNvSpPr>
            <a:spLocks noChangeArrowheads="1"/>
          </p:cNvSpPr>
          <p:nvPr/>
        </p:nvSpPr>
        <p:spPr bwMode="auto">
          <a:xfrm rot="5400000">
            <a:off x="8724900" y="3009900"/>
            <a:ext cx="2286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Transmitting </a:t>
            </a:r>
            <a:r>
              <a:rPr lang="en-US" altLang="en-US" dirty="0" smtClean="0"/>
              <a:t>Results</a:t>
            </a:r>
            <a:endParaRPr lang="en-US" altLang="en-US" dirty="0"/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047493"/>
            <a:ext cx="5384800" cy="5289808"/>
          </a:xfrm>
        </p:spPr>
        <p:txBody>
          <a:bodyPr>
            <a:normAutofit fontScale="85000" lnSpcReduction="10000"/>
          </a:bodyPr>
          <a:lstStyle/>
          <a:p>
            <a:pPr>
              <a:buFontTx/>
              <a:buNone/>
            </a:pPr>
            <a:r>
              <a:rPr lang="en-US" altLang="en-US" sz="2400" b="1" dirty="0"/>
              <a:t>To transmit results:</a:t>
            </a:r>
          </a:p>
          <a:p>
            <a:r>
              <a:rPr lang="en-US" altLang="en-US" sz="2000" dirty="0"/>
              <a:t>Turn handheld off</a:t>
            </a:r>
          </a:p>
          <a:p>
            <a:r>
              <a:rPr lang="en-US" altLang="en-US" sz="2000" dirty="0"/>
              <a:t>Place handheld in the Downloader</a:t>
            </a:r>
          </a:p>
          <a:p>
            <a:r>
              <a:rPr lang="en-US" altLang="en-US" sz="2000" dirty="0"/>
              <a:t>Look for display screen to show arrows and the message “</a:t>
            </a:r>
            <a:r>
              <a:rPr lang="en-US" altLang="en-US" sz="2000" i="1" dirty="0"/>
              <a:t>Communication in Progress”</a:t>
            </a:r>
            <a:endParaRPr lang="en-US" altLang="en-US" sz="2000" dirty="0"/>
          </a:p>
          <a:p>
            <a:pPr>
              <a:buFontTx/>
              <a:buNone/>
            </a:pPr>
            <a:r>
              <a:rPr lang="en-US" altLang="en-US" sz="2400" b="1" dirty="0"/>
              <a:t>When transmission is complete:</a:t>
            </a:r>
          </a:p>
          <a:p>
            <a:r>
              <a:rPr lang="en-US" altLang="en-US" sz="2000" dirty="0"/>
              <a:t>Screen goes blank</a:t>
            </a:r>
          </a:p>
          <a:p>
            <a:r>
              <a:rPr lang="en-US" altLang="en-US" sz="2000" dirty="0"/>
              <a:t>Handheld turns off </a:t>
            </a:r>
            <a:endParaRPr lang="en-US" altLang="en-US" sz="200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b="1" dirty="0" smtClean="0"/>
              <a:t>To prepare to print</a:t>
            </a:r>
          </a:p>
          <a:p>
            <a:pPr>
              <a:lnSpc>
                <a:spcPct val="80000"/>
              </a:lnSpc>
            </a:pPr>
            <a:r>
              <a:rPr lang="en-US" altLang="en-US" sz="2000" dirty="0" smtClean="0"/>
              <a:t>The desired result is displayed on the handheld’s screen</a:t>
            </a:r>
          </a:p>
          <a:p>
            <a:pPr>
              <a:lnSpc>
                <a:spcPct val="80000"/>
              </a:lnSpc>
            </a:pPr>
            <a:r>
              <a:rPr lang="en-US" altLang="en-US" sz="2000" dirty="0" smtClean="0"/>
              <a:t>The handheld is properly placed in the Downloader</a:t>
            </a:r>
          </a:p>
          <a:p>
            <a:pPr>
              <a:lnSpc>
                <a:spcPct val="80000"/>
              </a:lnSpc>
            </a:pPr>
            <a:r>
              <a:rPr lang="en-US" altLang="en-US" sz="2000" dirty="0" smtClean="0"/>
              <a:t>The printer is turned on and displaying a green status light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b="1" dirty="0" smtClean="0"/>
              <a:t>To print:</a:t>
            </a:r>
          </a:p>
          <a:p>
            <a:pPr>
              <a:lnSpc>
                <a:spcPct val="80000"/>
              </a:lnSpc>
            </a:pPr>
            <a:r>
              <a:rPr lang="en-US" altLang="en-US" sz="2000" dirty="0" smtClean="0"/>
              <a:t>Press the printer icon key on the handheld</a:t>
            </a:r>
          </a:p>
          <a:p>
            <a:pPr>
              <a:lnSpc>
                <a:spcPct val="80000"/>
              </a:lnSpc>
            </a:pPr>
            <a:r>
              <a:rPr lang="en-US" altLang="en-US" sz="2000" dirty="0" smtClean="0"/>
              <a:t>Do not move the handheld until the results have printed</a:t>
            </a:r>
            <a:r>
              <a:rPr lang="en-US" altLang="en-US" sz="1600" dirty="0" smtClean="0"/>
              <a:t> </a:t>
            </a:r>
          </a:p>
          <a:p>
            <a:pPr marL="0" indent="0">
              <a:buNone/>
            </a:pPr>
            <a:endParaRPr lang="en-US" alt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D2338-6446-493A-9D2F-CB5CAFA095D2}" type="slidenum">
              <a:rPr lang="en-US" altLang="en-US"/>
              <a:pPr/>
              <a:t>49</a:t>
            </a:fld>
            <a:endParaRPr lang="en-US" altLang="en-US"/>
          </a:p>
        </p:txBody>
      </p:sp>
      <p:pic>
        <p:nvPicPr>
          <p:cNvPr id="2857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516" y="793237"/>
            <a:ext cx="3878282" cy="3223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01_04_380_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055" y="3818989"/>
            <a:ext cx="3294743" cy="325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7766957" y="4503519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498267" y="4228881"/>
            <a:ext cx="990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dirty="0"/>
              <a:t>PRT Key</a:t>
            </a:r>
          </a:p>
        </p:txBody>
      </p:sp>
    </p:spTree>
    <p:extLst>
      <p:ext uri="{BB962C8B-B14F-4D97-AF65-F5344CB8AC3E}">
        <p14:creationId xmlns:p14="http://schemas.microsoft.com/office/powerpoint/2010/main" val="90564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Components of the i-STAT System 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295400"/>
            <a:ext cx="7467600" cy="1600200"/>
          </a:xfrm>
        </p:spPr>
        <p:txBody>
          <a:bodyPr/>
          <a:lstStyle/>
          <a:p>
            <a:pPr marL="347663" indent="-347663">
              <a:buNone/>
              <a:tabLst>
                <a:tab pos="53975" algn="l"/>
                <a:tab pos="347663" algn="l"/>
              </a:tabLst>
            </a:pPr>
            <a:r>
              <a:rPr lang="en-US" altLang="en-US"/>
              <a:t>Primary System Components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endParaRPr lang="en-US" alt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22D93-C4BA-4A1F-9C7F-FA9D841DAC92}" type="slidenum">
              <a:rPr lang="en-US" altLang="en-US"/>
              <a:pPr/>
              <a:t>5</a:t>
            </a:fld>
            <a:endParaRPr lang="en-US" altLang="en-US"/>
          </a:p>
        </p:txBody>
      </p:sp>
      <p:pic>
        <p:nvPicPr>
          <p:cNvPr id="52240" name="Picture 16" descr="01_01_040_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0"/>
            <a:ext cx="8610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41" name="Text Box 17"/>
          <p:cNvSpPr txBox="1">
            <a:spLocks noChangeArrowheads="1"/>
          </p:cNvSpPr>
          <p:nvPr/>
        </p:nvSpPr>
        <p:spPr bwMode="auto">
          <a:xfrm>
            <a:off x="1976438" y="5405438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 dirty="0" smtClean="0">
                <a:solidFill>
                  <a:srgbClr val="000066"/>
                </a:solidFill>
              </a:rPr>
              <a:t>Cartridges</a:t>
            </a:r>
            <a:endParaRPr lang="en-US" altLang="en-US" sz="1600" b="1" dirty="0">
              <a:solidFill>
                <a:srgbClr val="000066"/>
              </a:solidFill>
            </a:endParaRPr>
          </a:p>
        </p:txBody>
      </p:sp>
      <p:sp>
        <p:nvSpPr>
          <p:cNvPr id="52242" name="Text Box 18"/>
          <p:cNvSpPr txBox="1">
            <a:spLocks noChangeArrowheads="1"/>
          </p:cNvSpPr>
          <p:nvPr/>
        </p:nvSpPr>
        <p:spPr bwMode="auto">
          <a:xfrm>
            <a:off x="3944938" y="5405438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Handheld</a:t>
            </a:r>
          </a:p>
        </p:txBody>
      </p:sp>
      <p:sp>
        <p:nvSpPr>
          <p:cNvPr id="52243" name="Text Box 19"/>
          <p:cNvSpPr txBox="1">
            <a:spLocks noChangeArrowheads="1"/>
          </p:cNvSpPr>
          <p:nvPr/>
        </p:nvSpPr>
        <p:spPr bwMode="auto">
          <a:xfrm>
            <a:off x="6110288" y="5410200"/>
            <a:ext cx="17700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 dirty="0" smtClean="0">
                <a:solidFill>
                  <a:srgbClr val="000066"/>
                </a:solidFill>
              </a:rPr>
              <a:t>Downloaders</a:t>
            </a:r>
            <a:endParaRPr lang="en-US" altLang="en-US" sz="1600" b="1" dirty="0">
              <a:solidFill>
                <a:srgbClr val="000066"/>
              </a:solidFill>
            </a:endParaRPr>
          </a:p>
        </p:txBody>
      </p:sp>
      <p:sp>
        <p:nvSpPr>
          <p:cNvPr id="52244" name="Text Box 20"/>
          <p:cNvSpPr txBox="1">
            <a:spLocks noChangeArrowheads="1"/>
          </p:cNvSpPr>
          <p:nvPr/>
        </p:nvSpPr>
        <p:spPr bwMode="auto">
          <a:xfrm>
            <a:off x="8372475" y="5410200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Printer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646" y="3498510"/>
            <a:ext cx="730537" cy="161365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130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Internal Electronic Simulator 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Internal Electronic Simulator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Performs internal checks to ensure proper and accurate functioning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Provides independent check on the handheld’s ability to take accurate and sensitive readings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Performs test at specified </a:t>
            </a:r>
            <a:r>
              <a:rPr lang="en-US" altLang="en-US" sz="2000" dirty="0" smtClean="0"/>
              <a:t>intervals – Every 8 hours </a:t>
            </a:r>
            <a:endParaRPr lang="en-US" altLang="en-US" sz="2000" dirty="0"/>
          </a:p>
          <a:p>
            <a:pPr>
              <a:lnSpc>
                <a:spcPct val="80000"/>
              </a:lnSpc>
            </a:pPr>
            <a:r>
              <a:rPr lang="en-US" altLang="en-US" sz="2000" dirty="0"/>
              <a:t>Performed automatically when needed before the sample is tested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Adds 20 seconds to testing cycle</a:t>
            </a:r>
            <a:r>
              <a:rPr lang="en-US" altLang="en-US" sz="1000" dirty="0"/>
              <a:t> 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7F13D-1B98-47CB-B34D-C30797D3175D}" type="slidenum">
              <a:rPr lang="en-US" altLang="en-US"/>
              <a:pPr/>
              <a:t>50</a:t>
            </a:fld>
            <a:endParaRPr lang="en-US" altLang="en-US"/>
          </a:p>
        </p:txBody>
      </p:sp>
      <p:pic>
        <p:nvPicPr>
          <p:cNvPr id="130053" name="Picture 5" descr="01_02_2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143000"/>
            <a:ext cx="1828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054" name="Picture 6" descr="20_se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371601"/>
            <a:ext cx="1460500" cy="11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09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External Electronic Simulator 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en-US" altLang="en-US" dirty="0"/>
              <a:t>External Electronic Simulator is </a:t>
            </a:r>
            <a:r>
              <a:rPr lang="en-US" altLang="en-US" dirty="0" smtClean="0"/>
              <a:t>performed:</a:t>
            </a:r>
            <a:endParaRPr lang="en-US" altLang="en-US" dirty="0"/>
          </a:p>
          <a:p>
            <a:r>
              <a:rPr lang="en-US" altLang="en-US" sz="2000" dirty="0" smtClean="0"/>
              <a:t>When </a:t>
            </a:r>
            <a:r>
              <a:rPr lang="en-US" altLang="en-US" sz="2000" dirty="0" err="1" smtClean="0"/>
              <a:t>i</a:t>
            </a:r>
            <a:r>
              <a:rPr lang="en-US" altLang="en-US" sz="2000" dirty="0" smtClean="0"/>
              <a:t>-STAT software is updated (CLEW)</a:t>
            </a:r>
            <a:endParaRPr lang="en-US" altLang="en-US" sz="2000" dirty="0"/>
          </a:p>
          <a:p>
            <a:r>
              <a:rPr lang="en-US" altLang="en-US" sz="2000" dirty="0" smtClean="0"/>
              <a:t>If the handheld </a:t>
            </a:r>
            <a:r>
              <a:rPr lang="en-US" altLang="en-US" sz="2000" dirty="0"/>
              <a:t>is dropped or damaged</a:t>
            </a:r>
          </a:p>
          <a:p>
            <a:r>
              <a:rPr lang="en-US" altLang="en-US" sz="2000" dirty="0"/>
              <a:t>There is an Internal Electronic Simulator failure</a:t>
            </a:r>
          </a:p>
          <a:p>
            <a:pPr>
              <a:buFontTx/>
              <a:buNone/>
            </a:pPr>
            <a:r>
              <a:rPr lang="en-US" altLang="en-US" dirty="0"/>
              <a:t>Test takes approximately 60 </a:t>
            </a:r>
            <a:r>
              <a:rPr lang="en-US" altLang="en-US" dirty="0" smtClean="0"/>
              <a:t>seconds</a:t>
            </a:r>
          </a:p>
          <a:p>
            <a:pPr>
              <a:buFontTx/>
              <a:buNone/>
            </a:pPr>
            <a:r>
              <a:rPr lang="en-US" altLang="en-US" dirty="0"/>
              <a:t>Simulator test results</a:t>
            </a:r>
          </a:p>
          <a:p>
            <a:r>
              <a:rPr lang="en-US" altLang="en-US" sz="2000" dirty="0"/>
              <a:t>Testing time is approximately 60 seconds</a:t>
            </a:r>
          </a:p>
          <a:p>
            <a:r>
              <a:rPr lang="en-US" altLang="en-US" sz="2000" dirty="0"/>
              <a:t>Will receive a </a:t>
            </a:r>
            <a:r>
              <a:rPr lang="en-US" altLang="en-US" sz="2000" i="1" dirty="0"/>
              <a:t>Pass</a:t>
            </a:r>
            <a:r>
              <a:rPr lang="en-US" altLang="en-US" sz="2000" dirty="0"/>
              <a:t> or </a:t>
            </a:r>
            <a:r>
              <a:rPr lang="en-US" altLang="en-US" sz="2000" i="1" dirty="0"/>
              <a:t>Electronic Simulator Fail</a:t>
            </a:r>
            <a:r>
              <a:rPr lang="en-US" altLang="en-US" sz="2000" dirty="0"/>
              <a:t> message</a:t>
            </a:r>
          </a:p>
          <a:p>
            <a:r>
              <a:rPr lang="en-US" altLang="en-US" sz="2000" dirty="0"/>
              <a:t>If test fails, repeat the test</a:t>
            </a:r>
          </a:p>
          <a:p>
            <a:r>
              <a:rPr lang="en-US" altLang="en-US" sz="2000" dirty="0"/>
              <a:t>If test fails twice, contact the POCT department</a:t>
            </a:r>
          </a:p>
          <a:p>
            <a:pPr>
              <a:buFontTx/>
              <a:buNone/>
            </a:pPr>
            <a:endParaRPr lang="en-US" altLang="en-US" dirty="0"/>
          </a:p>
        </p:txBody>
      </p:sp>
      <p:pic>
        <p:nvPicPr>
          <p:cNvPr id="132100" name="Picture 4" descr="01_02_22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2"/>
          <a:stretch>
            <a:fillRect/>
          </a:stretch>
        </p:blipFill>
        <p:spPr>
          <a:xfrm>
            <a:off x="6775450" y="1219201"/>
            <a:ext cx="3359150" cy="4621213"/>
          </a:xfrm>
        </p:spPr>
      </p:pic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48257-DFF9-476D-9AAA-0AFA245CBB47}" type="slidenum">
              <a:rPr lang="en-US" altLang="en-US"/>
              <a:pPr/>
              <a:t>51</a:t>
            </a:fld>
            <a:endParaRPr lang="en-US" altLang="en-US"/>
          </a:p>
        </p:txBody>
      </p:sp>
      <p:sp>
        <p:nvSpPr>
          <p:cNvPr id="132102" name="Line 6"/>
          <p:cNvSpPr>
            <a:spLocks noChangeShapeType="1"/>
          </p:cNvSpPr>
          <p:nvPr/>
        </p:nvSpPr>
        <p:spPr bwMode="auto">
          <a:xfrm>
            <a:off x="6629400" y="5029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03" name="Text Box 7"/>
          <p:cNvSpPr txBox="1">
            <a:spLocks noChangeArrowheads="1"/>
          </p:cNvSpPr>
          <p:nvPr/>
        </p:nvSpPr>
        <p:spPr bwMode="auto">
          <a:xfrm>
            <a:off x="5867400" y="4419601"/>
            <a:ext cx="914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External Electronic Simulator</a:t>
            </a:r>
          </a:p>
        </p:txBody>
      </p:sp>
      <p:pic>
        <p:nvPicPr>
          <p:cNvPr id="132105" name="Picture 9" descr="60_secs_t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300" y="1866900"/>
            <a:ext cx="10541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22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Performing a Quality Control Test Using Liquid Controls 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95400"/>
            <a:ext cx="5384800" cy="5418138"/>
          </a:xfrm>
        </p:spPr>
        <p:txBody>
          <a:bodyPr/>
          <a:lstStyle/>
          <a:p>
            <a:pPr marL="533400" indent="-533400">
              <a:buNone/>
            </a:pPr>
            <a:r>
              <a:rPr lang="en-US" altLang="en-US" dirty="0"/>
              <a:t>Prepare the handheld 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000" dirty="0"/>
              <a:t>Turn on the handheld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000" dirty="0"/>
              <a:t>Press the MENU key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000" dirty="0"/>
              <a:t>Press 3 to select Quality Tests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000" dirty="0"/>
              <a:t>Press 1 to select Control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000" dirty="0"/>
              <a:t>Scan or manually enter Operator </a:t>
            </a:r>
            <a:r>
              <a:rPr lang="en-US" altLang="en-US" sz="2000" dirty="0" smtClean="0"/>
              <a:t>ID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000" dirty="0" smtClean="0"/>
              <a:t>Press 1 to select APOC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000" dirty="0" smtClean="0"/>
              <a:t>Press 1-3 to select control level</a:t>
            </a:r>
            <a:endParaRPr lang="en-US" altLang="en-US" sz="2000" dirty="0"/>
          </a:p>
          <a:p>
            <a:pPr marL="533400" indent="-533400">
              <a:buFontTx/>
              <a:buAutoNum type="arabicPeriod"/>
            </a:pPr>
            <a:r>
              <a:rPr lang="en-US" altLang="en-US" sz="2000" dirty="0"/>
              <a:t>Scan </a:t>
            </a:r>
            <a:r>
              <a:rPr lang="en-US" altLang="en-US" sz="2000" dirty="0" smtClean="0"/>
              <a:t>Control </a:t>
            </a:r>
            <a:r>
              <a:rPr lang="en-US" altLang="en-US" sz="2000" dirty="0"/>
              <a:t>Lot Number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000" dirty="0"/>
              <a:t>Scan Cartridge Lot Number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D6950-436A-44F4-B61A-41104447983E}" type="slidenum">
              <a:rPr lang="en-US" altLang="en-US"/>
              <a:pPr/>
              <a:t>52</a:t>
            </a:fld>
            <a:endParaRPr lang="en-US" altLang="en-US"/>
          </a:p>
        </p:txBody>
      </p:sp>
      <p:pic>
        <p:nvPicPr>
          <p:cNvPr id="315396" name="Picture 4" descr="01_05_050_3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482725"/>
            <a:ext cx="1371600" cy="207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398" name="Picture 6" descr="01_02_130_zoom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503364"/>
            <a:ext cx="1371600" cy="207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399" name="Picture 7" descr="01_05_050_6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484564"/>
            <a:ext cx="1371600" cy="207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400" name="Picture 8" descr="01_05_050_4_zo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484564"/>
            <a:ext cx="1371600" cy="207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401" name="Picture 9" descr="01_05_050_5_zo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788" y="1503363"/>
            <a:ext cx="1370012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5403" name="Rectangle 11"/>
          <p:cNvSpPr>
            <a:spLocks noChangeArrowheads="1"/>
          </p:cNvSpPr>
          <p:nvPr/>
        </p:nvSpPr>
        <p:spPr bwMode="auto">
          <a:xfrm>
            <a:off x="7924801" y="2382838"/>
            <a:ext cx="639763" cy="762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404" name="Rectangle 12"/>
          <p:cNvSpPr>
            <a:spLocks noChangeArrowheads="1"/>
          </p:cNvSpPr>
          <p:nvPr/>
        </p:nvSpPr>
        <p:spPr bwMode="auto">
          <a:xfrm>
            <a:off x="9220201" y="2265363"/>
            <a:ext cx="639763" cy="762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15405" name="Picture 13" descr="01_02_080_4_with_be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3756026"/>
            <a:ext cx="1530350" cy="165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0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Quality Control Using Liquid Controls for Chemistry Cartridges </a:t>
            </a:r>
          </a:p>
        </p:txBody>
      </p:sp>
      <p:sp>
        <p:nvSpPr>
          <p:cNvPr id="3112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 smtClean="0"/>
              <a:t>Quality </a:t>
            </a:r>
            <a:r>
              <a:rPr lang="en-US" altLang="en-US" dirty="0"/>
              <a:t>Control Using Liquid Controls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Provided in 3 levels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Used to monitor cartridge performance at different points within the clinical range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Can be used until expiration date when stored at 2°C to 8°C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Must be left at room temperature for 30 minutes prior to </a:t>
            </a:r>
            <a:r>
              <a:rPr lang="en-US" altLang="en-US" sz="2000" dirty="0" smtClean="0"/>
              <a:t>use</a:t>
            </a:r>
          </a:p>
          <a:p>
            <a:pPr>
              <a:lnSpc>
                <a:spcPct val="90000"/>
              </a:lnSpc>
            </a:pPr>
            <a:r>
              <a:rPr lang="en-US" altLang="en-US" sz="2000" b="1" dirty="0" smtClean="0"/>
              <a:t>Controls must be left at room temperature for a minimum of 4 hours prior to use when testing on the Blood Gas Cartridges</a:t>
            </a:r>
            <a:endParaRPr lang="en-US" altLang="en-US" sz="2000" b="1" dirty="0"/>
          </a:p>
          <a:p>
            <a:pPr>
              <a:lnSpc>
                <a:spcPct val="90000"/>
              </a:lnSpc>
            </a:pPr>
            <a:r>
              <a:rPr lang="en-US" altLang="en-US" sz="2000" dirty="0"/>
              <a:t>Once removed from refrigerator, unopened control solutions must be used within 5 days</a:t>
            </a:r>
            <a:r>
              <a:rPr lang="en-US" altLang="en-US" sz="1600" dirty="0"/>
              <a:t> 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81759-7EAA-43C3-AB29-DB8B39F35686}" type="slidenum">
              <a:rPr lang="en-US" altLang="en-US"/>
              <a:pPr/>
              <a:t>53</a:t>
            </a:fld>
            <a:endParaRPr lang="en-US" altLang="en-US"/>
          </a:p>
        </p:txBody>
      </p:sp>
      <p:pic>
        <p:nvPicPr>
          <p:cNvPr id="311300" name="Picture 4" descr="01_05_070_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226" y="3757614"/>
            <a:ext cx="1984375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303" name="Picture 7" descr="01_05_070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3833814"/>
            <a:ext cx="1984375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304" name="Picture 8" descr="30_m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733801"/>
            <a:ext cx="776288" cy="59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446" y="1787651"/>
            <a:ext cx="1895967" cy="162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5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Quality Control Using Liquid Controls for Coagulation Cartridges</a:t>
            </a:r>
          </a:p>
        </p:txBody>
      </p:sp>
      <p:sp>
        <p:nvSpPr>
          <p:cNvPr id="56115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Storage Conditions</a:t>
            </a:r>
          </a:p>
          <a:p>
            <a:r>
              <a:rPr lang="en-US" altLang="en-US" sz="2000"/>
              <a:t>Can be used until expiration date when stored at 2°C  to 8°C</a:t>
            </a:r>
          </a:p>
          <a:p>
            <a:r>
              <a:rPr lang="en-US" altLang="en-US" sz="2000"/>
              <a:t>Must be left at room temperature for 45 minutes prior to use</a:t>
            </a:r>
          </a:p>
          <a:p>
            <a:r>
              <a:rPr lang="en-US" altLang="en-US" sz="2000"/>
              <a:t>Once at room temperature must be used within 4 hours</a:t>
            </a:r>
            <a:endParaRPr lang="en-US" altLang="en-US" sz="2000" b="1" i="1"/>
          </a:p>
          <a:p>
            <a:endParaRPr lang="en-US" altLang="en-US" sz="200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FC109-6A2A-4624-AB6E-180DD5D012EC}" type="slidenum">
              <a:rPr lang="en-US" altLang="en-US"/>
              <a:pPr/>
              <a:t>54</a:t>
            </a:fld>
            <a:endParaRPr lang="en-US" altLang="en-US"/>
          </a:p>
        </p:txBody>
      </p:sp>
      <p:pic>
        <p:nvPicPr>
          <p:cNvPr id="561159" name="Picture 7" descr="01_05_070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765550"/>
            <a:ext cx="2362200" cy="233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1160" name="Picture 8" descr="01_05_070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1223964"/>
            <a:ext cx="2289175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1161" name="Picture 9" descr="45_m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8862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1162" name="Picture 10" descr="universal_precauti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649" y="6012054"/>
            <a:ext cx="3800475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70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Performing a Quality Control Test Using Liquid Controls for Coagulation Cartridges (cont.)</a:t>
            </a:r>
          </a:p>
        </p:txBody>
      </p:sp>
      <p:sp>
        <p:nvSpPr>
          <p:cNvPr id="3297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143000"/>
            <a:ext cx="4038600" cy="50292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Fill the cartridge 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en-US" altLang="en-US" sz="2000"/>
              <a:t>Remove cartridge from the pouch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en-US" altLang="en-US" sz="2000"/>
              <a:t>Remove cap and stopper from vials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en-US" altLang="en-US" sz="2000"/>
              <a:t>Pour entire contents of diluent into lyophilized plasma vial 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en-US" altLang="en-US" sz="2000"/>
              <a:t>Replace stopper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en-US" altLang="en-US" sz="2000"/>
              <a:t>Allow vial to sit 1 minute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en-US" altLang="en-US" sz="2000"/>
              <a:t>Gently swirl vial for 1 minute, then gently invert for 30 seconds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en-US" altLang="en-US" sz="2000"/>
              <a:t>Use plastic pipette or plain plastic syringe to immediately transfer solution from vial into cartridge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en-US" altLang="en-US" sz="2000"/>
              <a:t>Immediately close cartridge and insert into handheld</a:t>
            </a: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A12C8-89B9-44D5-8D1F-681639E7AEEB}" type="slidenum">
              <a:rPr lang="en-US" altLang="en-US"/>
              <a:pPr/>
              <a:t>55</a:t>
            </a:fld>
            <a:endParaRPr lang="en-US" altLang="en-US"/>
          </a:p>
        </p:txBody>
      </p:sp>
      <p:pic>
        <p:nvPicPr>
          <p:cNvPr id="329735" name="Picture 7" descr="01_05_115_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650" y="1144588"/>
            <a:ext cx="1784350" cy="190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736" name="Picture 8" descr="01_05_115_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4445000"/>
            <a:ext cx="1673225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737" name="Picture 9" descr="01_05_085_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4445000"/>
            <a:ext cx="1673225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738" name="Picture 10" descr="01_05_085_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1" y="4445000"/>
            <a:ext cx="1673225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741" name="Picture 13" descr="01_05_115_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143000"/>
            <a:ext cx="1881188" cy="18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742" name="Picture 14" descr="1_mi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1066801"/>
            <a:ext cx="676275" cy="6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744" name="Picture 16" descr="01_05_115_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18"/>
          <a:stretch>
            <a:fillRect/>
          </a:stretch>
        </p:blipFill>
        <p:spPr bwMode="auto">
          <a:xfrm>
            <a:off x="8077200" y="2819401"/>
            <a:ext cx="1828800" cy="156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747" name="Picture 19" descr="IMG_1273 cop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9"/>
          <a:stretch>
            <a:fillRect/>
          </a:stretch>
        </p:blipFill>
        <p:spPr bwMode="auto">
          <a:xfrm>
            <a:off x="6477000" y="2819401"/>
            <a:ext cx="1600200" cy="150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749" name="Picture 21" descr="30_Sec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378200"/>
            <a:ext cx="838200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750" name="Picture 22" descr="swirl_icon_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26" y="2038350"/>
            <a:ext cx="574675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35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System Troubleshooting Overview </a:t>
            </a:r>
          </a:p>
        </p:txBody>
      </p:sp>
      <p:sp>
        <p:nvSpPr>
          <p:cNvPr id="35533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i-STAT Quality System</a:t>
            </a:r>
          </a:p>
          <a:p>
            <a:r>
              <a:rPr lang="en-US" altLang="en-US" sz="2000"/>
              <a:t>Performs numerous quality checks during patient test cycle</a:t>
            </a:r>
          </a:p>
          <a:p>
            <a:r>
              <a:rPr lang="en-US" altLang="en-US" sz="2000"/>
              <a:t>Failed quality check</a:t>
            </a:r>
          </a:p>
          <a:p>
            <a:pPr lvl="1"/>
            <a:r>
              <a:rPr lang="en-US" altLang="en-US"/>
              <a:t>Cause message</a:t>
            </a:r>
          </a:p>
          <a:p>
            <a:pPr lvl="1"/>
            <a:r>
              <a:rPr lang="en-US" altLang="en-US"/>
              <a:t>Action message</a:t>
            </a:r>
          </a:p>
          <a:p>
            <a:pPr lvl="1"/>
            <a:r>
              <a:rPr lang="en-US" altLang="en-US"/>
              <a:t>Quality Check Code</a:t>
            </a:r>
          </a:p>
          <a:p>
            <a:endParaRPr lang="en-US" altLang="en-US" sz="200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98045-783D-441B-892B-88E938E5F6AF}" type="slidenum">
              <a:rPr lang="en-US" altLang="en-US"/>
              <a:pPr/>
              <a:t>56</a:t>
            </a:fld>
            <a:endParaRPr lang="en-US" altLang="en-US"/>
          </a:p>
        </p:txBody>
      </p:sp>
      <p:pic>
        <p:nvPicPr>
          <p:cNvPr id="355332" name="Picture 4" descr="01_05_085_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2438401"/>
            <a:ext cx="2244725" cy="22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333" name="Picture 5" descr="01_06_03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676" y="1781176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5334" name="Rectangle 6"/>
          <p:cNvSpPr>
            <a:spLocks noChangeArrowheads="1"/>
          </p:cNvSpPr>
          <p:nvPr/>
        </p:nvSpPr>
        <p:spPr bwMode="auto">
          <a:xfrm>
            <a:off x="9144000" y="2895600"/>
            <a:ext cx="6096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5335" name="Rectangle 7"/>
          <p:cNvSpPr>
            <a:spLocks noChangeArrowheads="1"/>
          </p:cNvSpPr>
          <p:nvPr/>
        </p:nvSpPr>
        <p:spPr bwMode="auto">
          <a:xfrm>
            <a:off x="9144000" y="2590800"/>
            <a:ext cx="609600" cy="1524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5336" name="Rectangle 8"/>
          <p:cNvSpPr>
            <a:spLocks noChangeArrowheads="1"/>
          </p:cNvSpPr>
          <p:nvPr/>
        </p:nvSpPr>
        <p:spPr bwMode="auto">
          <a:xfrm>
            <a:off x="9144000" y="3276600"/>
            <a:ext cx="609600" cy="2286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9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Cartridge Error/Use Another Cartridge </a:t>
            </a:r>
          </a:p>
        </p:txBody>
      </p:sp>
      <p:sp>
        <p:nvSpPr>
          <p:cNvPr id="3717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143000"/>
            <a:ext cx="4038600" cy="51054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What it indicates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Handheld could not complete test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Various causes:</a:t>
            </a:r>
          </a:p>
          <a:p>
            <a:pPr lvl="1">
              <a:lnSpc>
                <a:spcPct val="80000"/>
              </a:lnSpc>
            </a:pPr>
            <a:r>
              <a:rPr lang="en-US" altLang="en-US" sz="1800" dirty="0"/>
              <a:t>Clots</a:t>
            </a:r>
          </a:p>
          <a:p>
            <a:pPr lvl="1">
              <a:lnSpc>
                <a:spcPct val="80000"/>
              </a:lnSpc>
            </a:pPr>
            <a:r>
              <a:rPr lang="en-US" altLang="en-US" sz="1800" dirty="0"/>
              <a:t>Air bubbles</a:t>
            </a:r>
          </a:p>
          <a:p>
            <a:pPr lvl="1">
              <a:lnSpc>
                <a:spcPct val="80000"/>
              </a:lnSpc>
            </a:pPr>
            <a:r>
              <a:rPr lang="en-US" altLang="en-US" sz="1800" dirty="0"/>
              <a:t>Failure to seal the cartridge using the snap closure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Most often caused by issues in sample </a:t>
            </a:r>
            <a:r>
              <a:rPr lang="en-US" altLang="en-US" sz="2000" dirty="0" smtClean="0"/>
              <a:t>handling</a:t>
            </a:r>
          </a:p>
          <a:p>
            <a:pPr>
              <a:lnSpc>
                <a:spcPct val="80000"/>
              </a:lnSpc>
            </a:pPr>
            <a:r>
              <a:rPr lang="en-US" altLang="en-US" sz="2000" dirty="0" smtClean="0"/>
              <a:t>To resolve, collect fresh sample and repeat test with new cartridge.</a:t>
            </a:r>
            <a:endParaRPr lang="en-US" altLang="en-US" sz="2000" dirty="0"/>
          </a:p>
          <a:p>
            <a:pPr>
              <a:lnSpc>
                <a:spcPct val="80000"/>
              </a:lnSpc>
            </a:pPr>
            <a:r>
              <a:rPr lang="en-US" altLang="en-US" sz="2000" dirty="0" smtClean="0"/>
              <a:t>If problems persist, contact POCC / POCT department for assistance troubleshooting</a:t>
            </a:r>
            <a:endParaRPr lang="en-US" altLang="en-US" sz="2000" dirty="0"/>
          </a:p>
          <a:p>
            <a:pPr>
              <a:lnSpc>
                <a:spcPct val="80000"/>
              </a:lnSpc>
            </a:pPr>
            <a:endParaRPr lang="en-US" altLang="en-US" sz="2000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8BFAA-0A2D-4E3D-BE5D-326CCEEDC2E0}" type="slidenum">
              <a:rPr lang="en-US" altLang="en-US"/>
              <a:pPr/>
              <a:t>57</a:t>
            </a:fld>
            <a:endParaRPr lang="en-US" altLang="en-US"/>
          </a:p>
        </p:txBody>
      </p:sp>
      <p:pic>
        <p:nvPicPr>
          <p:cNvPr id="371716" name="Picture 4" descr="01_06_10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50" y="1066801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1717" name="Rectangle 5"/>
          <p:cNvSpPr>
            <a:spLocks noChangeArrowheads="1"/>
          </p:cNvSpPr>
          <p:nvPr/>
        </p:nvSpPr>
        <p:spPr bwMode="auto">
          <a:xfrm>
            <a:off x="82296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71718" name="Picture 6" descr="01_06_10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3762376"/>
            <a:ext cx="2289175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719" name="Picture 7" descr="01_06_10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657600"/>
            <a:ext cx="2286000" cy="225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68624" y="912614"/>
            <a:ext cx="73514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600" b="1" kern="0" spc="300" dirty="0">
                <a:solidFill>
                  <a:srgbClr val="3F007E"/>
                </a:solidFill>
                <a:latin typeface="Bradley Hand ITC" panose="03070402050302030203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You have completed the module!</a:t>
            </a:r>
            <a:endParaRPr lang="en-US" sz="3600" b="1" dirty="0">
              <a:latin typeface="Bradley Hand ITC" panose="03070402050302030203" pitchFamily="66" charset="0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449" y="1558945"/>
            <a:ext cx="373380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20686" y="5178177"/>
            <a:ext cx="5447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3F007E"/>
                </a:solidFill>
                <a:effectLst/>
                <a:uLnTx/>
                <a:uFillTx/>
                <a:latin typeface="Bradley Hand ITC" panose="03070402050302030203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Please Proceed to the Test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566014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Batteries: 9 Volt 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347663" indent="-347663">
              <a:buNone/>
              <a:tabLst>
                <a:tab pos="53975" algn="l"/>
                <a:tab pos="347663" algn="l"/>
              </a:tabLst>
            </a:pPr>
            <a:r>
              <a:rPr lang="en-US" altLang="en-US"/>
              <a:t>Battery compartment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2000"/>
              <a:t>9-volt lithium disposable batteries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2000"/>
              <a:t>Abbott rechargeable battery pack</a:t>
            </a:r>
          </a:p>
          <a:p>
            <a:pPr marL="347663" indent="-347663">
              <a:buNone/>
              <a:tabLst>
                <a:tab pos="53975" algn="l"/>
                <a:tab pos="347663" algn="l"/>
              </a:tabLst>
            </a:pPr>
            <a:r>
              <a:rPr lang="en-US" altLang="en-US"/>
              <a:t>Change the batteries when: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2000"/>
              <a:t>“Battery Low ” message is displayed </a:t>
            </a:r>
          </a:p>
          <a:p>
            <a:pPr marL="347663" indent="-347663">
              <a:buNone/>
              <a:tabLst>
                <a:tab pos="53975" algn="l"/>
                <a:tab pos="347663" algn="l"/>
              </a:tabLst>
            </a:pPr>
            <a:endParaRPr lang="en-US" altLang="en-US" sz="200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F1981-1CE7-4818-9094-57FF3E7467CE}" type="slidenum">
              <a:rPr lang="en-US" altLang="en-US"/>
              <a:pPr/>
              <a:t>6</a:t>
            </a:fld>
            <a:endParaRPr lang="en-US" altLang="en-US"/>
          </a:p>
        </p:txBody>
      </p:sp>
      <p:pic>
        <p:nvPicPr>
          <p:cNvPr id="91140" name="Picture 4" descr="01_02_04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219201"/>
            <a:ext cx="2490788" cy="245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1" name="Picture 5" descr="01_02_04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295401"/>
            <a:ext cx="2667000" cy="263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2" name="Picture 6" descr="01_02_04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30589"/>
            <a:ext cx="2643188" cy="260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3" name="Picture 7" descr="01_02_040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429000"/>
            <a:ext cx="2641600" cy="260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4" name="Line 8"/>
          <p:cNvSpPr>
            <a:spLocks noChangeShapeType="1"/>
          </p:cNvSpPr>
          <p:nvPr/>
        </p:nvSpPr>
        <p:spPr bwMode="auto">
          <a:xfrm>
            <a:off x="6477000" y="2514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5" name="Line 9"/>
          <p:cNvSpPr>
            <a:spLocks noChangeShapeType="1"/>
          </p:cNvSpPr>
          <p:nvPr/>
        </p:nvSpPr>
        <p:spPr bwMode="auto">
          <a:xfrm>
            <a:off x="7086600" y="2514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6" name="Text Box 10"/>
          <p:cNvSpPr txBox="1">
            <a:spLocks noChangeArrowheads="1"/>
          </p:cNvSpPr>
          <p:nvPr/>
        </p:nvSpPr>
        <p:spPr bwMode="auto">
          <a:xfrm>
            <a:off x="4953000" y="2209801"/>
            <a:ext cx="1676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Battery </a:t>
            </a:r>
          </a:p>
          <a:p>
            <a:pPr algn="r">
              <a:spcBef>
                <a:spcPct val="50000"/>
              </a:spcBef>
            </a:pPr>
            <a:r>
              <a:rPr lang="en-US" altLang="en-US" sz="1200"/>
              <a:t>compartment</a:t>
            </a:r>
          </a:p>
        </p:txBody>
      </p:sp>
      <p:sp>
        <p:nvSpPr>
          <p:cNvPr id="91147" name="Text Box 11"/>
          <p:cNvSpPr txBox="1">
            <a:spLocks noChangeArrowheads="1"/>
          </p:cNvSpPr>
          <p:nvPr/>
        </p:nvSpPr>
        <p:spPr bwMode="auto">
          <a:xfrm>
            <a:off x="7772400" y="17526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/>
              <a:t>9-volt lithium disposable batteries</a:t>
            </a:r>
          </a:p>
        </p:txBody>
      </p: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9144000" y="17526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/>
              <a:t>Abbott rechargeable battery pack</a:t>
            </a:r>
          </a:p>
        </p:txBody>
      </p:sp>
      <p:sp>
        <p:nvSpPr>
          <p:cNvPr id="91149" name="Rectangle 13"/>
          <p:cNvSpPr>
            <a:spLocks noChangeArrowheads="1"/>
          </p:cNvSpPr>
          <p:nvPr/>
        </p:nvSpPr>
        <p:spPr bwMode="auto">
          <a:xfrm>
            <a:off x="7162800" y="4038600"/>
            <a:ext cx="533400" cy="152400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0" name="Rectangle 14"/>
          <p:cNvSpPr>
            <a:spLocks noChangeArrowheads="1"/>
          </p:cNvSpPr>
          <p:nvPr/>
        </p:nvSpPr>
        <p:spPr bwMode="auto">
          <a:xfrm>
            <a:off x="9144000" y="4343400"/>
            <a:ext cx="457200" cy="152400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17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Infrared Communication Window 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Infrared communication window</a:t>
            </a:r>
          </a:p>
          <a:p>
            <a:r>
              <a:rPr lang="en-US" altLang="en-US" sz="2000"/>
              <a:t>Designed for communication</a:t>
            </a:r>
          </a:p>
          <a:p>
            <a:pPr lvl="1"/>
            <a:r>
              <a:rPr lang="en-US" altLang="en-US" sz="1800"/>
              <a:t>Downloaders</a:t>
            </a:r>
          </a:p>
          <a:p>
            <a:pPr lvl="1"/>
            <a:r>
              <a:rPr lang="en-US" altLang="en-US" sz="1800"/>
              <a:t>Printers</a:t>
            </a:r>
          </a:p>
          <a:p>
            <a:r>
              <a:rPr lang="en-US" altLang="en-US" sz="2000"/>
              <a:t>Accomplished by aligning infrared communication windows 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43F5C-CD05-4A1E-9B06-1E23C96689D6}" type="slidenum">
              <a:rPr lang="en-US" altLang="en-US"/>
              <a:pPr/>
              <a:t>7</a:t>
            </a:fld>
            <a:endParaRPr lang="en-US" altLang="en-US"/>
          </a:p>
        </p:txBody>
      </p:sp>
      <p:pic>
        <p:nvPicPr>
          <p:cNvPr id="99330" name="Picture 2" descr="01_02_070_4_with_be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4191000"/>
            <a:ext cx="2028825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3" name="Picture 5" descr="01_02_070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295401"/>
            <a:ext cx="3100388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4" name="Text Box 6"/>
          <p:cNvSpPr txBox="1">
            <a:spLocks noChangeArrowheads="1"/>
          </p:cNvSpPr>
          <p:nvPr/>
        </p:nvSpPr>
        <p:spPr bwMode="auto">
          <a:xfrm>
            <a:off x="7696200" y="2514601"/>
            <a:ext cx="1295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/>
              <a:t>Infrared communication window</a:t>
            </a:r>
          </a:p>
        </p:txBody>
      </p:sp>
      <p:sp>
        <p:nvSpPr>
          <p:cNvPr id="99335" name="Line 7"/>
          <p:cNvSpPr>
            <a:spLocks noChangeShapeType="1"/>
          </p:cNvSpPr>
          <p:nvPr/>
        </p:nvSpPr>
        <p:spPr bwMode="auto">
          <a:xfrm flipV="1">
            <a:off x="8153400" y="17526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6" name="Line 8"/>
          <p:cNvSpPr>
            <a:spLocks noChangeShapeType="1"/>
          </p:cNvSpPr>
          <p:nvPr/>
        </p:nvSpPr>
        <p:spPr bwMode="auto">
          <a:xfrm flipV="1">
            <a:off x="8305800" y="3200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7" name="Line 9"/>
          <p:cNvSpPr>
            <a:spLocks noChangeShapeType="1"/>
          </p:cNvSpPr>
          <p:nvPr/>
        </p:nvSpPr>
        <p:spPr bwMode="auto">
          <a:xfrm flipV="1">
            <a:off x="8305800" y="35052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8" name="Line 10"/>
          <p:cNvSpPr>
            <a:spLocks noChangeShapeType="1"/>
          </p:cNvSpPr>
          <p:nvPr/>
        </p:nvSpPr>
        <p:spPr bwMode="auto">
          <a:xfrm flipV="1">
            <a:off x="7772400" y="3124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9" name="Line 11"/>
          <p:cNvSpPr>
            <a:spLocks noChangeShapeType="1"/>
          </p:cNvSpPr>
          <p:nvPr/>
        </p:nvSpPr>
        <p:spPr bwMode="auto">
          <a:xfrm flipV="1">
            <a:off x="7772400" y="3124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9340" name="Picture 12" descr="01_02_070_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4343401"/>
            <a:ext cx="1755775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98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Barcode Scanner 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990600"/>
            <a:ext cx="4038600" cy="52578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2000" dirty="0"/>
              <a:t>Used to scan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Operator IDs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Patient IDs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Cartridge lot number barcode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To scan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Hold the handheld 3 to 12 inches away from the barcode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Press and hold down the SCAN key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Laser beam must cover the entire length of the barcode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Wait for the beep or for laser beam to disappear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Release the SCAN key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Repeat if prompted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b="1" i="1" dirty="0">
              <a:solidFill>
                <a:srgbClr val="CC0000"/>
              </a:solidFill>
            </a:endParaRPr>
          </a:p>
          <a:p>
            <a:pPr>
              <a:lnSpc>
                <a:spcPct val="80000"/>
              </a:lnSpc>
            </a:pPr>
            <a:endParaRPr lang="en-US" altLang="en-US" sz="1800" dirty="0">
              <a:solidFill>
                <a:srgbClr val="CC0000"/>
              </a:solidFill>
            </a:endParaRPr>
          </a:p>
        </p:txBody>
      </p:sp>
      <p:pic>
        <p:nvPicPr>
          <p:cNvPr id="101381" name="Picture 5" descr="01_02_08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2026" y="838200"/>
            <a:ext cx="2060575" cy="2032000"/>
          </a:xfrm>
        </p:spPr>
      </p:pic>
      <p:sp>
        <p:nvSpPr>
          <p:cNvPr id="12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6DA1E-4067-4F55-B104-18D6EF11FA62}" type="slidenum">
              <a:rPr lang="en-US" altLang="en-US"/>
              <a:pPr/>
              <a:t>8</a:t>
            </a:fld>
            <a:endParaRPr lang="en-US" altLang="en-US"/>
          </a:p>
        </p:txBody>
      </p:sp>
      <p:pic>
        <p:nvPicPr>
          <p:cNvPr id="101382" name="Picture 6" descr="01_02_080_2_with_bea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2743201"/>
            <a:ext cx="1741488" cy="18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3" name="Picture 7" descr="01_02_080_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606472"/>
            <a:ext cx="1981200" cy="195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5" name="Picture 9" descr="01_02_080_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667000"/>
            <a:ext cx="1981200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6" name="Line 10"/>
          <p:cNvSpPr>
            <a:spLocks noChangeShapeType="1"/>
          </p:cNvSpPr>
          <p:nvPr/>
        </p:nvSpPr>
        <p:spPr bwMode="auto">
          <a:xfrm>
            <a:off x="7696200" y="24384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 flipV="1">
            <a:off x="7696200" y="205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8" name="Text Box 12"/>
          <p:cNvSpPr txBox="1">
            <a:spLocks noChangeArrowheads="1"/>
          </p:cNvSpPr>
          <p:nvPr/>
        </p:nvSpPr>
        <p:spPr bwMode="auto">
          <a:xfrm>
            <a:off x="6934200" y="16764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Barcode scanner</a:t>
            </a:r>
          </a:p>
        </p:txBody>
      </p:sp>
      <p:sp>
        <p:nvSpPr>
          <p:cNvPr id="101391" name="Text Box 15"/>
          <p:cNvSpPr txBox="1">
            <a:spLocks noChangeArrowheads="1"/>
          </p:cNvSpPr>
          <p:nvPr/>
        </p:nvSpPr>
        <p:spPr bwMode="auto">
          <a:xfrm>
            <a:off x="8867246" y="1352225"/>
            <a:ext cx="3316817" cy="151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1600" b="1" i="1" dirty="0">
                <a:solidFill>
                  <a:srgbClr val="CC0000"/>
                </a:solidFill>
              </a:rPr>
              <a:t>The barcode scanner is a class II laser device. Momentary exposure is not known to be harmful—however you should never point the scanner at anyone or look into the laser beam.</a:t>
            </a:r>
            <a:r>
              <a:rPr lang="en-US" altLang="en-US" b="1" i="1" dirty="0">
                <a:solidFill>
                  <a:srgbClr val="CC0000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endParaRPr lang="en-US" altLang="en-US" dirty="0"/>
          </a:p>
        </p:txBody>
      </p:sp>
      <p:pic>
        <p:nvPicPr>
          <p:cNvPr id="14" name="Picture 9" descr="01_02_080_4_with_bea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680217"/>
            <a:ext cx="1741488" cy="188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92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Test Menu 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Test Menu</a:t>
            </a:r>
          </a:p>
          <a:p>
            <a:r>
              <a:rPr lang="en-US" altLang="en-US" sz="2000" dirty="0"/>
              <a:t>First menu to appear</a:t>
            </a:r>
            <a:endParaRPr lang="en-US" altLang="en-US" sz="2000" b="1" i="1" dirty="0"/>
          </a:p>
          <a:p>
            <a:pPr>
              <a:buFontTx/>
              <a:buNone/>
            </a:pPr>
            <a:endParaRPr lang="en-US" altLang="en-US" sz="2000" b="1" i="1" dirty="0"/>
          </a:p>
          <a:p>
            <a:pPr>
              <a:buFontTx/>
              <a:buNone/>
            </a:pPr>
            <a:r>
              <a:rPr lang="en-US" altLang="en-US" sz="2000" b="1" i="1" dirty="0"/>
              <a:t>Important Note: </a:t>
            </a:r>
          </a:p>
          <a:p>
            <a:pPr>
              <a:buFontTx/>
              <a:buNone/>
            </a:pPr>
            <a:r>
              <a:rPr lang="en-US" altLang="en-US" sz="2000" b="1" i="1" dirty="0"/>
              <a:t>This menu is used for patient tests only!</a:t>
            </a:r>
          </a:p>
          <a:p>
            <a:pPr>
              <a:buFontTx/>
              <a:buNone/>
            </a:pPr>
            <a:endParaRPr lang="en-US" altLang="en-US" sz="2000" dirty="0"/>
          </a:p>
          <a:p>
            <a:pPr>
              <a:buFontTx/>
              <a:buNone/>
            </a:pPr>
            <a:r>
              <a:rPr lang="en-US" altLang="en-US" dirty="0"/>
              <a:t>Cartridge Test Menu options</a:t>
            </a:r>
          </a:p>
          <a:p>
            <a:r>
              <a:rPr lang="en-US" altLang="en-US" sz="2000" dirty="0"/>
              <a:t>1 = Last Result</a:t>
            </a:r>
          </a:p>
          <a:p>
            <a:r>
              <a:rPr lang="en-US" altLang="en-US" sz="2000" dirty="0"/>
              <a:t>2 = </a:t>
            </a:r>
            <a:r>
              <a:rPr lang="en-US" altLang="en-US" sz="2000" dirty="0" err="1"/>
              <a:t>i</a:t>
            </a:r>
            <a:r>
              <a:rPr lang="en-US" altLang="en-US" sz="2000" dirty="0"/>
              <a:t>-STAT Cartridge 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F232D-5B28-4F06-BFC3-909F16B0F9F5}" type="slidenum">
              <a:rPr lang="en-US" altLang="en-US"/>
              <a:pPr/>
              <a:t>9</a:t>
            </a:fld>
            <a:endParaRPr lang="en-US" altLang="en-US"/>
          </a:p>
        </p:txBody>
      </p:sp>
      <p:pic>
        <p:nvPicPr>
          <p:cNvPr id="117764" name="Picture 4" descr="01_02_130_zoom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00"/>
            <a:ext cx="2514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8229600" y="2667000"/>
            <a:ext cx="533400" cy="1524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81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788</TotalTime>
  <Words>2925</Words>
  <Application>Microsoft Office PowerPoint</Application>
  <PresentationFormat>Widescreen</PresentationFormat>
  <Paragraphs>594</Paragraphs>
  <Slides>58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9" baseType="lpstr">
      <vt:lpstr>Arial Unicode MS</vt:lpstr>
      <vt:lpstr>굴림</vt:lpstr>
      <vt:lpstr>Aharoni</vt:lpstr>
      <vt:lpstr>Arial</vt:lpstr>
      <vt:lpstr>Arial Black</vt:lpstr>
      <vt:lpstr>Bradley Hand ITC</vt:lpstr>
      <vt:lpstr>Calibri</vt:lpstr>
      <vt:lpstr>Calibri Light</vt:lpstr>
      <vt:lpstr>Symbol</vt:lpstr>
      <vt:lpstr>Wingdings</vt:lpstr>
      <vt:lpstr>Office Theme</vt:lpstr>
      <vt:lpstr>PowerPoint Presentation</vt:lpstr>
      <vt:lpstr>PowerPoint Presentation</vt:lpstr>
      <vt:lpstr>Re-certification Check-offs</vt:lpstr>
      <vt:lpstr>Warning! Warning!  </vt:lpstr>
      <vt:lpstr>Components of the i-STAT System </vt:lpstr>
      <vt:lpstr>Batteries: 9 Volt </vt:lpstr>
      <vt:lpstr>The Infrared Communication Window </vt:lpstr>
      <vt:lpstr>The Barcode Scanner </vt:lpstr>
      <vt:lpstr>Handheld Test Menu </vt:lpstr>
      <vt:lpstr>Cleaning the Handheld </vt:lpstr>
      <vt:lpstr>i-STAT Cartridge Overview </vt:lpstr>
      <vt:lpstr> i-STAT Cartridge Overview (cont.) </vt:lpstr>
      <vt:lpstr>i-STAT Cartridge Overview (cont.)</vt:lpstr>
      <vt:lpstr>i-STAT Cartridge Components </vt:lpstr>
      <vt:lpstr>Preparing the Handheld for Testing </vt:lpstr>
      <vt:lpstr>Operator ID</vt:lpstr>
      <vt:lpstr>Patient Identification</vt:lpstr>
      <vt:lpstr>Entering Patient ID via Barcode Scan </vt:lpstr>
      <vt:lpstr>Scanning Cartridge Lot Number </vt:lpstr>
      <vt:lpstr>The Insert Cartridge Screen </vt:lpstr>
      <vt:lpstr>Sample Collection Techniques </vt:lpstr>
      <vt:lpstr>Additional Sample Collection Techniques</vt:lpstr>
      <vt:lpstr>Factors That May Affect Results </vt:lpstr>
      <vt:lpstr>Factors That May Affect Results cont…</vt:lpstr>
      <vt:lpstr>Factors That May Affect Results cont…</vt:lpstr>
      <vt:lpstr>Factors That May Affect Results cont…</vt:lpstr>
      <vt:lpstr>Factors That May Affect PCO2, PO2 &amp; TCO2 Results When Using Blood Gas Cartridges </vt:lpstr>
      <vt:lpstr>Factors That May Affect ACT Results </vt:lpstr>
      <vt:lpstr>Factors That May Affect Prothrombin Time Results </vt:lpstr>
      <vt:lpstr>Running a Patient Test </vt:lpstr>
      <vt:lpstr>Chemistry Cartridges </vt:lpstr>
      <vt:lpstr>Arterial Blood Gas (ABG) Cartridges </vt:lpstr>
      <vt:lpstr>CG4+ Cartridges </vt:lpstr>
      <vt:lpstr>ACT Cartridges </vt:lpstr>
      <vt:lpstr>PT/INR Cartridge </vt:lpstr>
      <vt:lpstr>Using an Evacuated Tube to Fill a Cartridge </vt:lpstr>
      <vt:lpstr>Using a Syringe to Fill a Cartridge </vt:lpstr>
      <vt:lpstr>Using a Syringe to Fill a Cartridge (cont.)</vt:lpstr>
      <vt:lpstr>Using a Capillary Tube to Fill a Cartridge </vt:lpstr>
      <vt:lpstr>Using the Test Select Function </vt:lpstr>
      <vt:lpstr>Chart Page: Entering Sample Type </vt:lpstr>
      <vt:lpstr>Chart Page:  Entering CPB </vt:lpstr>
      <vt:lpstr>Immediately after Inserting the Cartridge </vt:lpstr>
      <vt:lpstr>The Results Screen </vt:lpstr>
      <vt:lpstr>Critical Value Alerts </vt:lpstr>
      <vt:lpstr>Comment Codes </vt:lpstr>
      <vt:lpstr>Out of Reportable Range Flags </vt:lpstr>
      <vt:lpstr>Interpreting Test Results: Star Outs (***) </vt:lpstr>
      <vt:lpstr>Transmitting Results</vt:lpstr>
      <vt:lpstr>Internal Electronic Simulator </vt:lpstr>
      <vt:lpstr>External Electronic Simulator </vt:lpstr>
      <vt:lpstr>Performing a Quality Control Test Using Liquid Controls </vt:lpstr>
      <vt:lpstr>Quality Control Using Liquid Controls for Chemistry Cartridges </vt:lpstr>
      <vt:lpstr>Quality Control Using Liquid Controls for Coagulation Cartridges</vt:lpstr>
      <vt:lpstr>Performing a Quality Control Test Using Liquid Controls for Coagulation Cartridges (cont.)</vt:lpstr>
      <vt:lpstr>i-STAT System Troubleshooting Overview </vt:lpstr>
      <vt:lpstr>Cartridge Error/Use Another Cartridge </vt:lpstr>
      <vt:lpstr>PowerPoint Presentation</vt:lpstr>
    </vt:vector>
  </TitlesOfParts>
  <Company>JPS Health Network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Cummings, Cary</dc:creator>
  <cp:lastModifiedBy>Cummings, Cary</cp:lastModifiedBy>
  <cp:revision>65</cp:revision>
  <dcterms:created xsi:type="dcterms:W3CDTF">2016-01-24T21:57:32Z</dcterms:created>
  <dcterms:modified xsi:type="dcterms:W3CDTF">2017-03-01T13:53:54Z</dcterms:modified>
</cp:coreProperties>
</file>