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56" r:id="rId2"/>
    <p:sldId id="284" r:id="rId3"/>
    <p:sldId id="258" r:id="rId4"/>
    <p:sldId id="265" r:id="rId5"/>
    <p:sldId id="285" r:id="rId6"/>
    <p:sldId id="286" r:id="rId7"/>
    <p:sldId id="263" r:id="rId8"/>
    <p:sldId id="266" r:id="rId9"/>
    <p:sldId id="257" r:id="rId10"/>
    <p:sldId id="271" r:id="rId11"/>
    <p:sldId id="272" r:id="rId12"/>
    <p:sldId id="273" r:id="rId13"/>
    <p:sldId id="275" r:id="rId14"/>
    <p:sldId id="291" r:id="rId15"/>
    <p:sldId id="276" r:id="rId16"/>
    <p:sldId id="279" r:id="rId17"/>
    <p:sldId id="280" r:id="rId18"/>
    <p:sldId id="281" r:id="rId19"/>
    <p:sldId id="283" r:id="rId20"/>
    <p:sldId id="289" r:id="rId21"/>
    <p:sldId id="287" r:id="rId22"/>
    <p:sldId id="288" r:id="rId23"/>
    <p:sldId id="292" r:id="rId24"/>
  </p:sldIdLst>
  <p:sldSz cx="9144000" cy="6858000" type="screen4x3"/>
  <p:notesSz cx="7010400" cy="9296400"/>
  <p:defaultTextStyle>
    <a:defPPr>
      <a:defRPr lang="en-US"/>
    </a:defPPr>
    <a:lvl1pPr marL="0" algn="l" defTabSz="9143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0" algn="l" defTabSz="9143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9" algn="l" defTabSz="9143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0" algn="l" defTabSz="9143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0" algn="l" defTabSz="9143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0" algn="l" defTabSz="9143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19" algn="l" defTabSz="9143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89" algn="l" defTabSz="9143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0" algn="l" defTabSz="9143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749" autoAdjust="0"/>
    <p:restoredTop sz="94660"/>
  </p:normalViewPr>
  <p:slideViewPr>
    <p:cSldViewPr>
      <p:cViewPr varScale="1">
        <p:scale>
          <a:sx n="112" d="100"/>
          <a:sy n="112" d="100"/>
        </p:scale>
        <p:origin x="1578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300F0B0-B71C-4335-A091-8A9BA6180EC7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5741CD-7CF4-42A3-877E-DAE2B25A5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19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0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9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0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0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0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19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89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0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741CD-7CF4-42A3-877E-DAE2B25A55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0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024ECBC-3759-4A44-95D2-10D6ECCED7B6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6B24DD4-34B5-4BDA-ABE8-613356876FB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ECBC-3759-4A44-95D2-10D6ECCED7B6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DD4-34B5-4BDA-ABE8-613356876F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ECBC-3759-4A44-95D2-10D6ECCED7B6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DD4-34B5-4BDA-ABE8-613356876F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ECBC-3759-4A44-95D2-10D6ECCED7B6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DD4-34B5-4BDA-ABE8-613356876F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ECBC-3759-4A44-95D2-10D6ECCED7B6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DD4-34B5-4BDA-ABE8-613356876F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ECBC-3759-4A44-95D2-10D6ECCED7B6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DD4-34B5-4BDA-ABE8-613356876FB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ECBC-3759-4A44-95D2-10D6ECCED7B6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DD4-34B5-4BDA-ABE8-613356876F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ECBC-3759-4A44-95D2-10D6ECCED7B6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DD4-34B5-4BDA-ABE8-613356876F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ECBC-3759-4A44-95D2-10D6ECCED7B6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DD4-34B5-4BDA-ABE8-613356876F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ECBC-3759-4A44-95D2-10D6ECCED7B6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DD4-34B5-4BDA-ABE8-613356876FB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ECBC-3759-4A44-95D2-10D6ECCED7B6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DD4-34B5-4BDA-ABE8-613356876F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024ECBC-3759-4A44-95D2-10D6ECCED7B6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6B24DD4-34B5-4BDA-ABE8-613356876F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mpiK3bPEpJ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0"/>
            <a:ext cx="3429000" cy="147002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Hemochron Signature Elite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https://www.medtraining.org/ltac3/account/media/2010-2/HemochronSignatureElite0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" t="15539" r="3067" b="20462"/>
          <a:stretch/>
        </p:blipFill>
        <p:spPr bwMode="auto">
          <a:xfrm>
            <a:off x="4724400" y="3124200"/>
            <a:ext cx="3352800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9295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024744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Patient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6777317" cy="3508977"/>
          </a:xfrm>
        </p:spPr>
        <p:txBody>
          <a:bodyPr/>
          <a:lstStyle/>
          <a:p>
            <a:r>
              <a:rPr lang="en-US" dirty="0" smtClean="0"/>
              <a:t>Follow Universal protocols</a:t>
            </a:r>
          </a:p>
          <a:p>
            <a:r>
              <a:rPr lang="en-US" dirty="0" smtClean="0"/>
              <a:t>Insure instrument is ready</a:t>
            </a:r>
          </a:p>
          <a:p>
            <a:r>
              <a:rPr lang="en-US" dirty="0" smtClean="0"/>
              <a:t>Insert cuvettes</a:t>
            </a:r>
          </a:p>
          <a:p>
            <a:r>
              <a:rPr lang="en-US" dirty="0" smtClean="0"/>
              <a:t>Enter operator id and patient CSN#</a:t>
            </a:r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3" t="39083" r="46029" b="30458"/>
          <a:stretch/>
        </p:blipFill>
        <p:spPr bwMode="auto">
          <a:xfrm>
            <a:off x="3581400" y="4267200"/>
            <a:ext cx="2774186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449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285" y="2895600"/>
            <a:ext cx="6777317" cy="3508977"/>
          </a:xfrm>
        </p:spPr>
        <p:txBody>
          <a:bodyPr/>
          <a:lstStyle/>
          <a:p>
            <a:r>
              <a:rPr lang="en-US" dirty="0" smtClean="0"/>
              <a:t>Once cuvette is warm and ready </a:t>
            </a:r>
          </a:p>
          <a:p>
            <a:r>
              <a:rPr lang="en-US" dirty="0" smtClean="0"/>
              <a:t>5 minutes to collect and apply sample</a:t>
            </a:r>
          </a:p>
          <a:p>
            <a:r>
              <a:rPr lang="en-US" dirty="0"/>
              <a:t>the message </a:t>
            </a:r>
            <a:r>
              <a:rPr lang="en-US" dirty="0" smtClean="0"/>
              <a:t>“Add </a:t>
            </a:r>
            <a:r>
              <a:rPr lang="en-US" dirty="0"/>
              <a:t>Sample Press START” will appear on screen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Collect sample</a:t>
            </a:r>
          </a:p>
          <a:p>
            <a:r>
              <a:rPr lang="en-US" dirty="0" smtClean="0"/>
              <a:t>Fill sample well from bottom up</a:t>
            </a:r>
          </a:p>
          <a:p>
            <a:r>
              <a:rPr lang="en-US" dirty="0" smtClean="0"/>
              <a:t>Press start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t="23839" r="38679" b="20164"/>
          <a:stretch/>
        </p:blipFill>
        <p:spPr bwMode="auto">
          <a:xfrm>
            <a:off x="1524000" y="1066800"/>
            <a:ext cx="2393889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1"/>
            <a:ext cx="2514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517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024744" cy="722864"/>
          </a:xfrm>
        </p:spPr>
        <p:txBody>
          <a:bodyPr/>
          <a:lstStyle/>
          <a:p>
            <a:r>
              <a:rPr lang="en-US" dirty="0" smtClean="0"/>
              <a:t>Sample application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5" t="7176" r="6671" b="8108"/>
          <a:stretch/>
        </p:blipFill>
        <p:spPr bwMode="auto">
          <a:xfrm>
            <a:off x="1219200" y="1847980"/>
            <a:ext cx="6781800" cy="4467143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980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024744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REPORTING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6777317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Document </a:t>
            </a:r>
            <a:r>
              <a:rPr lang="en-US" dirty="0"/>
              <a:t>patient results in log </a:t>
            </a:r>
            <a:r>
              <a:rPr lang="en-US" dirty="0" smtClean="0"/>
              <a:t>book</a:t>
            </a:r>
          </a:p>
          <a:p>
            <a:endParaRPr lang="en-US" dirty="0"/>
          </a:p>
          <a:p>
            <a:r>
              <a:rPr lang="en-US" dirty="0" smtClean="0"/>
              <a:t>Results </a:t>
            </a:r>
            <a:r>
              <a:rPr lang="en-US" dirty="0"/>
              <a:t>should be reported in seconds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ACT-LR</a:t>
            </a:r>
            <a:r>
              <a:rPr lang="en-US" dirty="0" smtClean="0"/>
              <a:t> </a:t>
            </a:r>
            <a:r>
              <a:rPr lang="en-US" dirty="0"/>
              <a:t>Results that exceed “400” should be reported as “greater </a:t>
            </a:r>
            <a:r>
              <a:rPr lang="en-US" dirty="0" smtClean="0"/>
              <a:t>than 400” (&gt;400).</a:t>
            </a:r>
            <a:endParaRPr lang="en-US" dirty="0"/>
          </a:p>
          <a:p>
            <a:endParaRPr lang="en-US" dirty="0"/>
          </a:p>
          <a:p>
            <a:r>
              <a:rPr lang="en-US" b="1" dirty="0" smtClean="0"/>
              <a:t>ACT+ </a:t>
            </a:r>
            <a:r>
              <a:rPr lang="en-US" dirty="0" smtClean="0"/>
              <a:t>Results </a:t>
            </a:r>
            <a:r>
              <a:rPr lang="en-US" dirty="0"/>
              <a:t>that exceed “1005” should be reported as “</a:t>
            </a:r>
            <a:r>
              <a:rPr lang="en-US" dirty="0" smtClean="0"/>
              <a:t>greater </a:t>
            </a:r>
            <a:r>
              <a:rPr lang="en-US" dirty="0"/>
              <a:t>than 1005</a:t>
            </a:r>
            <a:r>
              <a:rPr lang="en-US" dirty="0" smtClean="0"/>
              <a:t>” (&gt;1005).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2" b="23869"/>
          <a:stretch/>
        </p:blipFill>
        <p:spPr bwMode="auto">
          <a:xfrm>
            <a:off x="5715000" y="914400"/>
            <a:ext cx="267373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869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024744" cy="722864"/>
          </a:xfrm>
        </p:spPr>
        <p:txBody>
          <a:bodyPr/>
          <a:lstStyle/>
          <a:p>
            <a:r>
              <a:rPr lang="en-US" dirty="0" smtClean="0"/>
              <a:t>Normal Ranges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696200" cy="472440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b="1" dirty="0" smtClean="0"/>
              <a:t>ACT-LR </a:t>
            </a:r>
            <a:endParaRPr lang="en-US" b="1" dirty="0"/>
          </a:p>
          <a:p>
            <a:pPr marL="68580" indent="0">
              <a:buNone/>
            </a:pPr>
            <a:r>
              <a:rPr lang="en-US" dirty="0"/>
              <a:t>		</a:t>
            </a:r>
            <a:r>
              <a:rPr lang="en-US" sz="2900" dirty="0"/>
              <a:t>	 </a:t>
            </a:r>
            <a:r>
              <a:rPr lang="en-US" sz="2900" dirty="0" smtClean="0"/>
              <a:t>      Mean     </a:t>
            </a:r>
            <a:r>
              <a:rPr lang="en-US" sz="2900" dirty="0"/>
              <a:t>	</a:t>
            </a:r>
            <a:r>
              <a:rPr lang="en-US" sz="2900" dirty="0" smtClean="0"/>
              <a:t>    Range</a:t>
            </a:r>
            <a:r>
              <a:rPr lang="en-US" sz="2900" dirty="0"/>
              <a:t>		</a:t>
            </a:r>
          </a:p>
          <a:p>
            <a:r>
              <a:rPr lang="en-US" sz="2900" dirty="0"/>
              <a:t>Normal </a:t>
            </a:r>
            <a:r>
              <a:rPr lang="en-US" sz="2900" dirty="0" smtClean="0"/>
              <a:t>donors       131</a:t>
            </a:r>
            <a:r>
              <a:rPr lang="en-US" sz="2900" dirty="0"/>
              <a:t>	</a:t>
            </a:r>
            <a:r>
              <a:rPr lang="en-US" sz="2900" dirty="0" smtClean="0"/>
              <a:t>            113-149</a:t>
            </a:r>
            <a:endParaRPr lang="en-US" sz="2900" dirty="0"/>
          </a:p>
          <a:p>
            <a:r>
              <a:rPr lang="en-US" sz="2900" dirty="0"/>
              <a:t>Patients	</a:t>
            </a:r>
            <a:r>
              <a:rPr lang="en-US" sz="2900" dirty="0" smtClean="0"/>
              <a:t>                  129</a:t>
            </a:r>
            <a:r>
              <a:rPr lang="en-US" sz="2900" dirty="0"/>
              <a:t>	</a:t>
            </a:r>
            <a:r>
              <a:rPr lang="en-US" sz="2900" dirty="0" smtClean="0"/>
              <a:t>             89-169</a:t>
            </a:r>
            <a:endParaRPr lang="en-US" sz="2900" dirty="0"/>
          </a:p>
          <a:p>
            <a:pPr marL="68580" indent="0">
              <a:buNone/>
            </a:pPr>
            <a:endParaRPr lang="en-US" sz="2900" dirty="0" smtClean="0"/>
          </a:p>
          <a:p>
            <a:pPr marL="68580" indent="0">
              <a:buNone/>
            </a:pPr>
            <a:r>
              <a:rPr lang="en-US" sz="2900" b="1" dirty="0" smtClean="0"/>
              <a:t>ACT+</a:t>
            </a:r>
          </a:p>
          <a:p>
            <a:endParaRPr lang="en-US" sz="2900" dirty="0" smtClean="0"/>
          </a:p>
          <a:p>
            <a:r>
              <a:rPr lang="en-US" sz="2900" dirty="0" smtClean="0"/>
              <a:t>Normal donors	103      	    81-125</a:t>
            </a:r>
          </a:p>
          <a:p>
            <a:r>
              <a:rPr lang="en-US" sz="2900" dirty="0" smtClean="0"/>
              <a:t>Patients</a:t>
            </a:r>
            <a:r>
              <a:rPr lang="en-US" sz="2900" dirty="0"/>
              <a:t>	 </a:t>
            </a:r>
            <a:r>
              <a:rPr lang="en-US" sz="2900" dirty="0" smtClean="0"/>
              <a:t>                 124</a:t>
            </a:r>
            <a:r>
              <a:rPr lang="en-US" sz="2900" dirty="0"/>
              <a:t>		</a:t>
            </a:r>
            <a:r>
              <a:rPr lang="en-US" sz="2900" dirty="0" smtClean="0"/>
              <a:t>    96-152</a:t>
            </a:r>
            <a:endParaRPr lang="en-US" sz="29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78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024744" cy="6466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Electronic QC (EQC)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6777317" cy="3508977"/>
          </a:xfrm>
        </p:spPr>
        <p:txBody>
          <a:bodyPr/>
          <a:lstStyle/>
          <a:p>
            <a:r>
              <a:rPr lang="en-US" dirty="0"/>
              <a:t>Temp check</a:t>
            </a:r>
          </a:p>
          <a:p>
            <a:r>
              <a:rPr lang="en-US" dirty="0" smtClean="0"/>
              <a:t>Normal QC: 30 seconds</a:t>
            </a:r>
            <a:endParaRPr lang="en-US" dirty="0"/>
          </a:p>
          <a:p>
            <a:r>
              <a:rPr lang="en-US" dirty="0"/>
              <a:t>300-500 sec</a:t>
            </a:r>
          </a:p>
          <a:p>
            <a:r>
              <a:rPr lang="en-US" dirty="0"/>
              <a:t>Select </a:t>
            </a:r>
            <a:r>
              <a:rPr lang="en-US" dirty="0" smtClean="0"/>
              <a:t>QC to see time </a:t>
            </a:r>
            <a:r>
              <a:rPr lang="en-US" dirty="0"/>
              <a:t>left for next </a:t>
            </a:r>
            <a:r>
              <a:rPr lang="en-US" dirty="0" smtClean="0"/>
              <a:t>QC</a:t>
            </a:r>
          </a:p>
          <a:p>
            <a:r>
              <a:rPr lang="en-US" dirty="0" smtClean="0"/>
              <a:t>Must be done every 8 hours of use.</a:t>
            </a:r>
          </a:p>
          <a:p>
            <a:pPr lvl="1"/>
            <a:r>
              <a:rPr lang="en-US" dirty="0" smtClean="0"/>
              <a:t>If left plugged in and turned on, EQC will perform itself when this 8 hour time frame is up.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43400"/>
            <a:ext cx="384651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518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024744" cy="6466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Liquid Quality Controls</a:t>
            </a:r>
            <a:endParaRPr lang="en-US" dirty="0"/>
          </a:p>
        </p:txBody>
      </p:sp>
      <p:pic>
        <p:nvPicPr>
          <p:cNvPr id="4" name="Picture 3" descr="https://www.medtraining.org/ltac3/account/media/2010-2/HemochronSignatureElite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3571875" cy="309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67000"/>
            <a:ext cx="1352550" cy="207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20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990600"/>
            <a:ext cx="7024744" cy="11800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Insert cuvette</a:t>
            </a:r>
            <a:br>
              <a:rPr lang="en-US" dirty="0" smtClean="0"/>
            </a:br>
            <a:r>
              <a:rPr lang="en-US" dirty="0" smtClean="0"/>
              <a:t>Select QC option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1" b="10679"/>
          <a:stretch/>
        </p:blipFill>
        <p:spPr bwMode="auto">
          <a:xfrm>
            <a:off x="1311428" y="2647950"/>
            <a:ext cx="6240156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150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0001"/>
            <a:ext cx="7024744" cy="5315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QC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6777317" cy="490121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Select QC level</a:t>
            </a:r>
          </a:p>
          <a:p>
            <a:endParaRPr lang="en-US" dirty="0" smtClean="0"/>
          </a:p>
          <a:p>
            <a:r>
              <a:rPr lang="en-US" dirty="0" smtClean="0"/>
              <a:t>Insert Cuvette</a:t>
            </a:r>
          </a:p>
          <a:p>
            <a:endParaRPr lang="en-US" dirty="0" smtClean="0"/>
          </a:p>
          <a:p>
            <a:r>
              <a:rPr lang="en-US" dirty="0" smtClean="0"/>
              <a:t>Scan or enter your operator ID</a:t>
            </a:r>
          </a:p>
          <a:p>
            <a:endParaRPr lang="en-US" dirty="0" smtClean="0"/>
          </a:p>
          <a:p>
            <a:r>
              <a:rPr lang="en-US" dirty="0" smtClean="0"/>
              <a:t>Scan or enter cuvette lot#</a:t>
            </a:r>
          </a:p>
          <a:p>
            <a:endParaRPr lang="en-US" dirty="0" smtClean="0"/>
          </a:p>
          <a:p>
            <a:r>
              <a:rPr lang="en-US" dirty="0" smtClean="0"/>
              <a:t>Wait till instrument display add sample before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Use protective sleeve to break vial 3 times in 3 places</a:t>
            </a:r>
          </a:p>
          <a:p>
            <a:endParaRPr lang="en-US" dirty="0" smtClean="0"/>
          </a:p>
          <a:p>
            <a:r>
              <a:rPr lang="en-US" dirty="0"/>
              <a:t>shake vial vigorously for 7 seconds while watching countdown time on screen.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Waste 1-2 drops in the lid.</a:t>
            </a:r>
          </a:p>
          <a:p>
            <a:endParaRPr lang="en-US" dirty="0" smtClean="0"/>
          </a:p>
          <a:p>
            <a:r>
              <a:rPr lang="en-US" dirty="0" smtClean="0"/>
              <a:t>Apply sample </a:t>
            </a:r>
          </a:p>
          <a:p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ress start</a:t>
            </a:r>
          </a:p>
          <a:p>
            <a:endParaRPr lang="en-US" dirty="0" smtClean="0"/>
          </a:p>
          <a:p>
            <a:r>
              <a:rPr lang="en-US" dirty="0" smtClean="0"/>
              <a:t>Check ranges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0" t="12251" r="19694" b="14649"/>
          <a:stretch/>
        </p:blipFill>
        <p:spPr bwMode="auto">
          <a:xfrm>
            <a:off x="4724400" y="1371600"/>
            <a:ext cx="1315229" cy="113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083" y="4191000"/>
            <a:ext cx="1759862" cy="9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942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513" y="835509"/>
            <a:ext cx="7024744" cy="6466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Quality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513" y="2438400"/>
            <a:ext cx="6777317" cy="350897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Liquid QC can be stored refrigerated or room temperature</a:t>
            </a:r>
          </a:p>
          <a:p>
            <a:endParaRPr lang="en-US" dirty="0" smtClean="0"/>
          </a:p>
          <a:p>
            <a:r>
              <a:rPr lang="en-US" dirty="0" smtClean="0"/>
              <a:t>Expire within 4 weeks if stored at room</a:t>
            </a:r>
          </a:p>
          <a:p>
            <a:pPr marL="68580" indent="0">
              <a:buNone/>
            </a:pPr>
            <a:r>
              <a:rPr lang="en-US" dirty="0" smtClean="0"/>
              <a:t>   temp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QC material and vials must be at room temperature before use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Proper way to prepare and test </a:t>
            </a:r>
            <a:r>
              <a:rPr lang="en-US" dirty="0" err="1" smtClean="0">
                <a:hlinkClick r:id="rId2"/>
              </a:rPr>
              <a:t>DirectChek</a:t>
            </a:r>
            <a:r>
              <a:rPr lang="en-US" dirty="0" smtClean="0">
                <a:hlinkClick r:id="rId2"/>
              </a:rPr>
              <a:t> QC material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38200"/>
            <a:ext cx="258445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677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0" t="40965" r="23573" b="40607"/>
          <a:stretch/>
        </p:blipFill>
        <p:spPr bwMode="auto">
          <a:xfrm>
            <a:off x="762000" y="1905000"/>
            <a:ext cx="738647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363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024744" cy="5704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Quality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6777317" cy="381000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results are outside of the acceptable </a:t>
            </a:r>
            <a:r>
              <a:rPr lang="en-US" dirty="0" smtClean="0"/>
              <a:t>range, check the following and repeat the test:</a:t>
            </a:r>
          </a:p>
          <a:p>
            <a:endParaRPr lang="en-US" dirty="0"/>
          </a:p>
          <a:p>
            <a:pPr marL="857250" indent="-342900">
              <a:buFont typeface="+mj-lt"/>
              <a:buAutoNum type="arabicPeriod"/>
            </a:pPr>
            <a:r>
              <a:rPr lang="en-US" dirty="0" smtClean="0"/>
              <a:t>Control </a:t>
            </a:r>
            <a:r>
              <a:rPr lang="en-US" dirty="0"/>
              <a:t>material and cuvette expiration dates</a:t>
            </a:r>
          </a:p>
          <a:p>
            <a:pPr marL="857250" indent="-342900">
              <a:buFont typeface="+mj-lt"/>
              <a:buAutoNum type="arabicPeriod"/>
            </a:pPr>
            <a:r>
              <a:rPr lang="en-US" dirty="0" smtClean="0"/>
              <a:t>Instrument </a:t>
            </a:r>
            <a:r>
              <a:rPr lang="en-US" dirty="0"/>
              <a:t>temperature</a:t>
            </a:r>
          </a:p>
          <a:p>
            <a:pPr marL="857250" indent="-342900">
              <a:buFont typeface="+mj-lt"/>
              <a:buAutoNum type="arabicPeriod"/>
            </a:pPr>
            <a:r>
              <a:rPr lang="en-US" dirty="0" smtClean="0"/>
              <a:t>Proper </a:t>
            </a:r>
            <a:r>
              <a:rPr lang="en-US" dirty="0"/>
              <a:t>technique</a:t>
            </a:r>
          </a:p>
          <a:p>
            <a:pPr marL="857250" indent="-342900">
              <a:buFont typeface="+mj-lt"/>
              <a:buAutoNum type="arabicPeriod"/>
            </a:pPr>
            <a:r>
              <a:rPr lang="en-US" dirty="0" smtClean="0"/>
              <a:t>Cuvette </a:t>
            </a:r>
            <a:r>
              <a:rPr lang="en-US" dirty="0"/>
              <a:t>sample volume</a:t>
            </a:r>
          </a:p>
          <a:p>
            <a:pPr marL="857250" indent="-342900">
              <a:buFont typeface="+mj-lt"/>
              <a:buAutoNum type="arabicPeriod"/>
            </a:pPr>
            <a:r>
              <a:rPr lang="en-US" dirty="0" smtClean="0"/>
              <a:t>Presence </a:t>
            </a:r>
            <a:r>
              <a:rPr lang="en-US" dirty="0"/>
              <a:t>of clots in the control </a:t>
            </a:r>
            <a:r>
              <a:rPr lang="en-US" dirty="0" smtClean="0"/>
              <a:t>material</a:t>
            </a:r>
          </a:p>
          <a:p>
            <a:pPr marL="51435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If the </a:t>
            </a:r>
            <a:r>
              <a:rPr lang="en-US" dirty="0"/>
              <a:t>repeat test still does not fall within the expected range, notify </a:t>
            </a:r>
            <a:r>
              <a:rPr lang="en-US" dirty="0" smtClean="0"/>
              <a:t>Lab and do not perform patient testing.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313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6480"/>
            <a:ext cx="7024744" cy="5704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Interfering </a:t>
            </a:r>
            <a:r>
              <a:rPr lang="en-US" dirty="0"/>
              <a:t>S</a:t>
            </a:r>
            <a:r>
              <a:rPr lang="en-US" dirty="0" smtClean="0"/>
              <a:t>ubstances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6777317" cy="5334000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est </a:t>
            </a:r>
            <a:r>
              <a:rPr lang="en-US" dirty="0"/>
              <a:t>results are affected by poor technique </a:t>
            </a:r>
            <a:r>
              <a:rPr lang="en-US" dirty="0" smtClean="0"/>
              <a:t>during </a:t>
            </a:r>
            <a:r>
              <a:rPr lang="en-US" dirty="0"/>
              <a:t>blood </a:t>
            </a:r>
            <a:r>
              <a:rPr lang="en-US" dirty="0" smtClean="0"/>
              <a:t>collection and </a:t>
            </a:r>
            <a:r>
              <a:rPr lang="en-US" dirty="0"/>
              <a:t>delivery to the sample well.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quality </a:t>
            </a:r>
            <a:r>
              <a:rPr lang="en-US" dirty="0"/>
              <a:t>of the sample collection and the transfer of the blood to the test cuvette.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Tests </a:t>
            </a:r>
            <a:r>
              <a:rPr lang="en-US" dirty="0"/>
              <a:t>may be affected by any of the following conditions:</a:t>
            </a:r>
          </a:p>
          <a:p>
            <a:pPr marL="971550" indent="-457200">
              <a:buFont typeface="+mj-lt"/>
              <a:buAutoNum type="arabicPeriod"/>
            </a:pPr>
            <a:r>
              <a:rPr lang="en-US" dirty="0" smtClean="0"/>
              <a:t>Foaming </a:t>
            </a:r>
            <a:r>
              <a:rPr lang="en-US" dirty="0"/>
              <a:t>of the sample (air </a:t>
            </a:r>
            <a:r>
              <a:rPr lang="en-US" dirty="0" smtClean="0"/>
              <a:t>bubbles)</a:t>
            </a:r>
          </a:p>
          <a:p>
            <a:pPr marL="971550" indent="-457200">
              <a:buFont typeface="+mj-lt"/>
              <a:buAutoNum type="arabicPeriod"/>
            </a:pPr>
            <a:r>
              <a:rPr lang="en-US" dirty="0" smtClean="0"/>
              <a:t>Hemolysis</a:t>
            </a:r>
            <a:endParaRPr lang="en-US" dirty="0"/>
          </a:p>
          <a:p>
            <a:pPr marL="971550" indent="-457200">
              <a:buFont typeface="+mj-lt"/>
              <a:buAutoNum type="arabicPeriod"/>
            </a:pPr>
            <a:r>
              <a:rPr lang="en-US" dirty="0" smtClean="0"/>
              <a:t>Clotted </a:t>
            </a:r>
            <a:r>
              <a:rPr lang="en-US" dirty="0"/>
              <a:t>or partially clotted blood</a:t>
            </a:r>
          </a:p>
          <a:p>
            <a:pPr marL="971550" indent="-457200">
              <a:buFont typeface="+mj-lt"/>
              <a:buAutoNum type="arabicPeriod"/>
            </a:pPr>
            <a:r>
              <a:rPr lang="en-US" dirty="0" smtClean="0"/>
              <a:t>Unsuspected </a:t>
            </a:r>
            <a:r>
              <a:rPr lang="en-US" dirty="0"/>
              <a:t>anticoagulation with either heparin or warfarin</a:t>
            </a:r>
          </a:p>
          <a:p>
            <a:pPr marL="971550" indent="-457200">
              <a:buFont typeface="+mj-lt"/>
              <a:buAutoNum type="arabicPeriod"/>
            </a:pPr>
            <a:r>
              <a:rPr lang="en-US" dirty="0" smtClean="0"/>
              <a:t>Presence </a:t>
            </a:r>
            <a:r>
              <a:rPr lang="en-US" dirty="0"/>
              <a:t>of a lupus </a:t>
            </a:r>
            <a:r>
              <a:rPr lang="en-US" dirty="0" smtClean="0"/>
              <a:t>anticoagulant</a:t>
            </a:r>
          </a:p>
          <a:p>
            <a:pPr marL="971550" indent="-45720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ACT assay is influenced to varying degrees by </a:t>
            </a:r>
            <a:r>
              <a:rPr lang="en-US" dirty="0" err="1"/>
              <a:t>aprotinin</a:t>
            </a:r>
            <a:r>
              <a:rPr lang="en-US" dirty="0"/>
              <a:t> depending on the ACT activator employed (Wang et al., 1992).  The </a:t>
            </a:r>
            <a:r>
              <a:rPr lang="en-US" dirty="0" err="1"/>
              <a:t>Celite</a:t>
            </a:r>
            <a:r>
              <a:rPr lang="en-US" dirty="0"/>
              <a:t>® ACT is artificially prolonged while the kaolin ACT is not affected by </a:t>
            </a:r>
            <a:r>
              <a:rPr lang="en-US" dirty="0" err="1"/>
              <a:t>antifibrinolytic</a:t>
            </a:r>
            <a:r>
              <a:rPr lang="en-US" dirty="0"/>
              <a:t> therapy (e.g., </a:t>
            </a:r>
            <a:r>
              <a:rPr lang="en-US" dirty="0" err="1"/>
              <a:t>aprotinin</a:t>
            </a:r>
            <a:r>
              <a:rPr lang="en-US" dirty="0"/>
              <a:t>), except at very high (&gt;500 KIU/cc) concentrations.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HEMOCHRON Jr. </a:t>
            </a:r>
            <a:r>
              <a:rPr lang="en-US" dirty="0" err="1"/>
              <a:t>Microcoagulation</a:t>
            </a:r>
            <a:r>
              <a:rPr lang="en-US" dirty="0"/>
              <a:t> ACT-LR employs a </a:t>
            </a:r>
            <a:r>
              <a:rPr lang="en-US" dirty="0" err="1"/>
              <a:t>Celite</a:t>
            </a:r>
            <a:r>
              <a:rPr lang="en-US" dirty="0"/>
              <a:t> activator for its excellent heparin sensitivity. </a:t>
            </a:r>
            <a:r>
              <a:rPr lang="en-US" dirty="0" err="1"/>
              <a:t>Celite</a:t>
            </a:r>
            <a:r>
              <a:rPr lang="en-US" dirty="0"/>
              <a:t> based assays are not for use with patients receiving </a:t>
            </a:r>
            <a:r>
              <a:rPr lang="en-US" dirty="0" err="1"/>
              <a:t>aprotinin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7103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6777317" cy="50292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Samples </a:t>
            </a:r>
            <a:r>
              <a:rPr lang="en-US" dirty="0"/>
              <a:t>with hematocrits less than 20% or greater than 55% </a:t>
            </a:r>
            <a:r>
              <a:rPr lang="en-US" dirty="0" smtClean="0"/>
              <a:t>, “Sample </a:t>
            </a:r>
            <a:r>
              <a:rPr lang="en-US" dirty="0"/>
              <a:t>Not Seen” error message will be displayed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spirin</a:t>
            </a:r>
            <a:r>
              <a:rPr lang="en-US" dirty="0"/>
              <a:t>, </a:t>
            </a:r>
            <a:r>
              <a:rPr lang="en-US" dirty="0" err="1"/>
              <a:t>tranexamic</a:t>
            </a:r>
            <a:r>
              <a:rPr lang="en-US" dirty="0"/>
              <a:t> acid, DDAVP, anti-</a:t>
            </a:r>
            <a:r>
              <a:rPr lang="en-US" dirty="0" err="1"/>
              <a:t>fibrinolytics</a:t>
            </a:r>
            <a:r>
              <a:rPr lang="en-US" dirty="0"/>
              <a:t>, </a:t>
            </a:r>
            <a:r>
              <a:rPr lang="en-US" dirty="0" err="1"/>
              <a:t>defibrinating</a:t>
            </a:r>
            <a:r>
              <a:rPr lang="en-US" dirty="0"/>
              <a:t> agents (e.g. </a:t>
            </a:r>
            <a:r>
              <a:rPr lang="en-US" dirty="0" err="1"/>
              <a:t>Ancrod</a:t>
            </a:r>
            <a:r>
              <a:rPr lang="en-US" dirty="0"/>
              <a:t>), direct thrombin inhibitors (e.g. </a:t>
            </a:r>
            <a:r>
              <a:rPr lang="en-US" dirty="0" err="1"/>
              <a:t>hirudin</a:t>
            </a:r>
            <a:r>
              <a:rPr lang="en-US" dirty="0"/>
              <a:t>) and platelet preserving agents such as </a:t>
            </a:r>
            <a:r>
              <a:rPr lang="en-US" dirty="0" err="1"/>
              <a:t>GPIIb</a:t>
            </a:r>
            <a:r>
              <a:rPr lang="en-US" dirty="0"/>
              <a:t>/</a:t>
            </a:r>
            <a:r>
              <a:rPr lang="en-US" dirty="0" err="1"/>
              <a:t>IIIa</a:t>
            </a:r>
            <a:r>
              <a:rPr lang="en-US" dirty="0"/>
              <a:t> inhibitors (e.g., </a:t>
            </a:r>
            <a:r>
              <a:rPr lang="en-US" dirty="0" err="1" smtClean="0"/>
              <a:t>ReoPro</a:t>
            </a:r>
            <a:r>
              <a:rPr lang="en-US" dirty="0"/>
              <a:t>®) on the ACT+ may be different than those on the reference ACT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Any results exhibiting inconsistency with the patient’s clinical status should be repeated or supplemented with additional test data.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735618"/>
            <a:ext cx="7024744" cy="5704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Interfering </a:t>
            </a:r>
            <a:r>
              <a:rPr lang="en-US" dirty="0"/>
              <a:t>S</a:t>
            </a:r>
            <a:r>
              <a:rPr lang="en-US" dirty="0" smtClean="0"/>
              <a:t>ubstances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76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69606"/>
            <a:ext cx="4366708" cy="1143000"/>
          </a:xfrm>
        </p:spPr>
        <p:txBody>
          <a:bodyPr/>
          <a:lstStyle/>
          <a:p>
            <a:r>
              <a:rPr lang="en-US" dirty="0" smtClean="0"/>
              <a:t>Reporting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6472517" cy="3508977"/>
          </a:xfrm>
        </p:spPr>
        <p:txBody>
          <a:bodyPr/>
          <a:lstStyle/>
          <a:p>
            <a:pPr marL="365760" lvl="1" indent="0">
              <a:buNone/>
            </a:pPr>
            <a:r>
              <a:rPr lang="en-US" sz="2400" dirty="0"/>
              <a:t>To report </a:t>
            </a:r>
            <a:r>
              <a:rPr lang="en-US" sz="2400" dirty="0" smtClean="0"/>
              <a:t>results:</a:t>
            </a:r>
            <a:endParaRPr lang="en-US" sz="1600" dirty="0"/>
          </a:p>
          <a:p>
            <a:pPr lvl="3"/>
            <a:r>
              <a:rPr lang="en-US" dirty="0"/>
              <a:t>Open patient chart in EPIC.</a:t>
            </a:r>
            <a:endParaRPr lang="en-US" sz="1200" dirty="0"/>
          </a:p>
          <a:p>
            <a:pPr lvl="3"/>
            <a:r>
              <a:rPr lang="en-US" dirty="0"/>
              <a:t>Select “Enter/Edit Results” tab.</a:t>
            </a:r>
            <a:endParaRPr lang="en-US" sz="1200" dirty="0"/>
          </a:p>
          <a:p>
            <a:pPr lvl="3"/>
            <a:r>
              <a:rPr lang="en-US" dirty="0"/>
              <a:t>Select order for POC ACT.</a:t>
            </a:r>
            <a:endParaRPr lang="en-US" sz="1200" dirty="0"/>
          </a:p>
          <a:p>
            <a:pPr lvl="3"/>
            <a:r>
              <a:rPr lang="en-US" dirty="0"/>
              <a:t>Enter </a:t>
            </a:r>
            <a:r>
              <a:rPr lang="en-US" dirty="0" smtClean="0"/>
              <a:t>result(s) </a:t>
            </a:r>
            <a:r>
              <a:rPr lang="en-US" dirty="0"/>
              <a:t>from log.</a:t>
            </a:r>
            <a:endParaRPr lang="en-US" sz="1200" dirty="0"/>
          </a:p>
          <a:p>
            <a:pPr lvl="3"/>
            <a:r>
              <a:rPr lang="en-US" dirty="0"/>
              <a:t>Repeat for each test </a:t>
            </a:r>
            <a:r>
              <a:rPr lang="en-US" dirty="0" smtClean="0"/>
              <a:t>performed.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09"/>
          <a:stretch/>
        </p:blipFill>
        <p:spPr>
          <a:xfrm>
            <a:off x="1231900" y="3733800"/>
            <a:ext cx="2842558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9"/>
          <a:stretch/>
        </p:blipFill>
        <p:spPr>
          <a:xfrm>
            <a:off x="5181600" y="3733800"/>
            <a:ext cx="2743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9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+2 hours battery operating times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8" t="20614" r="24632" b="40071"/>
          <a:stretch/>
        </p:blipFill>
        <p:spPr bwMode="auto">
          <a:xfrm>
            <a:off x="1371600" y="2209800"/>
            <a:ext cx="6248400" cy="408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372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433" y="457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Cuvettes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21271" r="34364" b="43469"/>
          <a:stretch/>
        </p:blipFill>
        <p:spPr bwMode="auto">
          <a:xfrm>
            <a:off x="5105400" y="3962400"/>
            <a:ext cx="1248033" cy="63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0" t="31091" r="54327" b="15394"/>
          <a:stretch/>
        </p:blipFill>
        <p:spPr bwMode="auto">
          <a:xfrm>
            <a:off x="5943600" y="1447800"/>
            <a:ext cx="1505466" cy="78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447800"/>
            <a:ext cx="7696200" cy="421653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ACT+ Cuvettes </a:t>
            </a:r>
          </a:p>
          <a:p>
            <a:endParaRPr lang="en-US" sz="1400" b="1" dirty="0"/>
          </a:p>
          <a:p>
            <a:pPr marL="342877" indent="-342877">
              <a:buAutoNum type="arabicPeriod"/>
            </a:pPr>
            <a:r>
              <a:rPr lang="en-US" sz="1600" dirty="0"/>
              <a:t>It is intended for use in monitoring </a:t>
            </a:r>
            <a:r>
              <a:rPr lang="en-US" sz="1600" b="1" dirty="0" smtClean="0"/>
              <a:t>high </a:t>
            </a:r>
            <a:r>
              <a:rPr lang="en-US" sz="1600" b="1" dirty="0"/>
              <a:t>heparin doses </a:t>
            </a:r>
            <a:r>
              <a:rPr lang="en-US" sz="1600" dirty="0"/>
              <a:t>frequently associated with angioplasty and cardiopulmonary bypass surgery. </a:t>
            </a:r>
          </a:p>
          <a:p>
            <a:pPr marL="342877" indent="-342877">
              <a:buAutoNum type="arabicPeriod"/>
            </a:pPr>
            <a:r>
              <a:rPr lang="en-US" sz="1600" dirty="0"/>
              <a:t>The ACT+ is not </a:t>
            </a:r>
            <a:r>
              <a:rPr lang="en-US" sz="1600" dirty="0" smtClean="0"/>
              <a:t>as sensitive </a:t>
            </a:r>
            <a:r>
              <a:rPr lang="en-US" sz="1600" dirty="0"/>
              <a:t>to very low levels of heparin such as those encountered in critical care. </a:t>
            </a:r>
            <a:endParaRPr lang="en-US" sz="1600" dirty="0" smtClean="0"/>
          </a:p>
          <a:p>
            <a:endParaRPr lang="en-US" sz="1600" dirty="0"/>
          </a:p>
          <a:p>
            <a:pPr marL="342877" indent="-342877">
              <a:buAutoNum type="arabicPeriod"/>
            </a:pPr>
            <a:endParaRPr lang="en-US" dirty="0"/>
          </a:p>
          <a:p>
            <a:pPr marL="342877" indent="-342877">
              <a:buAutoNum type="arabicPeriod"/>
            </a:pPr>
            <a:endParaRPr lang="en-US" dirty="0" smtClean="0"/>
          </a:p>
          <a:p>
            <a:r>
              <a:rPr lang="en-US" b="1" dirty="0" smtClean="0"/>
              <a:t>ACT LR Cuvettes</a:t>
            </a:r>
          </a:p>
          <a:p>
            <a:endParaRPr lang="en-US" b="1" dirty="0" smtClean="0"/>
          </a:p>
          <a:p>
            <a:pPr marL="228585" indent="-228585">
              <a:buAutoNum type="arabicPeriod"/>
            </a:pPr>
            <a:r>
              <a:rPr lang="en-US" sz="1600" dirty="0"/>
              <a:t>It is intended for use in monitoring </a:t>
            </a:r>
            <a:r>
              <a:rPr lang="en-US" sz="1600" b="1" dirty="0"/>
              <a:t>low to moderate heparin doses</a:t>
            </a:r>
          </a:p>
          <a:p>
            <a:pPr marL="228585" indent="-228585">
              <a:buAutoNum type="arabicPeriod"/>
            </a:pPr>
            <a:r>
              <a:rPr lang="en-US" sz="1600" dirty="0" smtClean="0"/>
              <a:t>ECMO, Interventional Radiology Procedure, Cardiac </a:t>
            </a:r>
            <a:r>
              <a:rPr lang="en-US" sz="1600" dirty="0"/>
              <a:t>C</a:t>
            </a:r>
            <a:r>
              <a:rPr lang="en-US" sz="1600" dirty="0" smtClean="0"/>
              <a:t>atheterization</a:t>
            </a:r>
            <a:r>
              <a:rPr lang="en-US" sz="1600" dirty="0"/>
              <a:t>, </a:t>
            </a:r>
          </a:p>
          <a:p>
            <a:pPr marL="342877" indent="-342877">
              <a:buAutoNum type="arabicPeriod"/>
            </a:pPr>
            <a:endParaRPr lang="en-US" sz="1600" dirty="0"/>
          </a:p>
          <a:p>
            <a:pPr marL="342877" indent="-342877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660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Sample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 fontScale="92500" lnSpcReduction="10000"/>
          </a:bodyPr>
          <a:lstStyle/>
          <a:p>
            <a:endParaRPr lang="en-US" sz="1800" dirty="0"/>
          </a:p>
          <a:p>
            <a:pPr marL="68580" indent="0">
              <a:buNone/>
            </a:pPr>
            <a:r>
              <a:rPr lang="en-US" sz="2000" dirty="0"/>
              <a:t>Fresh whole blood sample collected prior to performing </a:t>
            </a:r>
            <a:r>
              <a:rPr lang="en-US" sz="2000" dirty="0" smtClean="0"/>
              <a:t>the test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Use plastic </a:t>
            </a:r>
            <a:r>
              <a:rPr lang="en-US" sz="2000" dirty="0" smtClean="0"/>
              <a:t>non-heparinized </a:t>
            </a:r>
            <a:r>
              <a:rPr lang="en-US" sz="2000" dirty="0"/>
              <a:t>syringe without anticoagulants</a:t>
            </a:r>
          </a:p>
          <a:p>
            <a:endParaRPr lang="en-US" sz="2000" dirty="0"/>
          </a:p>
          <a:p>
            <a:r>
              <a:rPr lang="en-US" sz="2000" dirty="0" smtClean="0"/>
              <a:t>Draw </a:t>
            </a:r>
            <a:r>
              <a:rPr lang="en-US" sz="2000" dirty="0"/>
              <a:t>0.5cc of fresh whole blood.</a:t>
            </a:r>
          </a:p>
          <a:p>
            <a:endParaRPr lang="en-US" sz="2000" dirty="0"/>
          </a:p>
          <a:p>
            <a:pPr marL="68580" indent="0">
              <a:buNone/>
            </a:pPr>
            <a:endParaRPr lang="en-US" sz="2000" dirty="0"/>
          </a:p>
          <a:p>
            <a:r>
              <a:rPr lang="en-US" sz="2000" b="1" dirty="0"/>
              <a:t>Blood samples must not be collected until the instrument display indicates “Add Sample” And “Press Start”.</a:t>
            </a:r>
          </a:p>
          <a:p>
            <a:pPr marL="0" indent="0">
              <a:buNone/>
            </a:pPr>
            <a:endParaRPr lang="en-US" sz="2000" b="1" dirty="0"/>
          </a:p>
          <a:p>
            <a:r>
              <a:rPr lang="en-US" sz="2000" dirty="0"/>
              <a:t>If a syringe is used, 23 or larger gauge needle for blood collection.</a:t>
            </a:r>
          </a:p>
          <a:p>
            <a:endParaRPr lang="en-US" sz="2000" dirty="0"/>
          </a:p>
          <a:p>
            <a:pPr lvl="3"/>
            <a:r>
              <a:rPr lang="en-US" sz="1400" dirty="0"/>
              <a:t> DO NOT use excessive force when expelling the sample</a:t>
            </a:r>
          </a:p>
        </p:txBody>
      </p:sp>
    </p:spTree>
    <p:extLst>
      <p:ext uri="{BB962C8B-B14F-4D97-AF65-F5344CB8AC3E}">
        <p14:creationId xmlns:p14="http://schemas.microsoft.com/office/powerpoint/2010/main" val="3962721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024744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Inappropriate samples for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6962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Samples with any of the following characteristics should be discarded </a:t>
            </a:r>
          </a:p>
          <a:p>
            <a:pPr marL="0" indent="0">
              <a:buNone/>
            </a:pPr>
            <a:endParaRPr lang="en-US" sz="2000" dirty="0"/>
          </a:p>
          <a:p>
            <a:pPr lvl="3"/>
            <a:r>
              <a:rPr lang="en-US" sz="2000" dirty="0"/>
              <a:t>Sample contamination with tissue </a:t>
            </a:r>
            <a:r>
              <a:rPr lang="en-US" sz="2000" dirty="0" err="1"/>
              <a:t>thromboplastin</a:t>
            </a:r>
            <a:r>
              <a:rPr lang="en-US" sz="2000" dirty="0"/>
              <a:t>.</a:t>
            </a:r>
          </a:p>
          <a:p>
            <a:pPr lvl="3"/>
            <a:r>
              <a:rPr lang="en-US" sz="2000" dirty="0"/>
              <a:t>Sample contamination with indwelling intravenous (I.V.) solutions.</a:t>
            </a:r>
          </a:p>
          <a:p>
            <a:pPr lvl="3"/>
            <a:r>
              <a:rPr lang="en-US" sz="2000" dirty="0"/>
              <a:t>Sample contamination with alcohol cleansing solution.</a:t>
            </a:r>
          </a:p>
          <a:p>
            <a:pPr lvl="3"/>
            <a:r>
              <a:rPr lang="en-US" sz="2000" dirty="0"/>
              <a:t>Samples with </a:t>
            </a:r>
            <a:r>
              <a:rPr lang="en-US" sz="2000" dirty="0" smtClean="0"/>
              <a:t>visible clotting </a:t>
            </a:r>
            <a:r>
              <a:rPr lang="en-US" sz="2000" dirty="0"/>
              <a:t>or debris accumulation</a:t>
            </a:r>
          </a:p>
        </p:txBody>
      </p:sp>
    </p:spTree>
    <p:extLst>
      <p:ext uri="{BB962C8B-B14F-4D97-AF65-F5344CB8AC3E}">
        <p14:creationId xmlns:p14="http://schemas.microsoft.com/office/powerpoint/2010/main" val="1672334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024744" cy="5704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Cleaning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876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Clean instrument after use between patients</a:t>
            </a:r>
          </a:p>
          <a:p>
            <a:r>
              <a:rPr lang="en-US" dirty="0"/>
              <a:t>Use </a:t>
            </a:r>
            <a:r>
              <a:rPr lang="en-US" dirty="0" smtClean="0"/>
              <a:t>JPS Health Network approved cleaner</a:t>
            </a:r>
          </a:p>
          <a:p>
            <a:r>
              <a:rPr lang="en-US" dirty="0" smtClean="0"/>
              <a:t>Do </a:t>
            </a:r>
            <a:r>
              <a:rPr lang="en-US" dirty="0"/>
              <a:t>not use </a:t>
            </a:r>
            <a:r>
              <a:rPr lang="en-US" dirty="0" smtClean="0"/>
              <a:t>alcohol</a:t>
            </a:r>
          </a:p>
        </p:txBody>
      </p:sp>
    </p:spTree>
    <p:extLst>
      <p:ext uri="{BB962C8B-B14F-4D97-AF65-F5344CB8AC3E}">
        <p14:creationId xmlns:p14="http://schemas.microsoft.com/office/powerpoint/2010/main" val="3572602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2017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Reagents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752475" y="1676400"/>
            <a:ext cx="7924800" cy="4278088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marL="285731" indent="-285731">
              <a:buFont typeface="Arial" pitchFamily="34" charset="0"/>
              <a:buChar char="•"/>
            </a:pPr>
            <a:endParaRPr lang="en-US" sz="2000" dirty="0"/>
          </a:p>
          <a:p>
            <a:pPr marL="285731" indent="-285731">
              <a:buFont typeface="Arial" pitchFamily="34" charset="0"/>
              <a:buChar char="•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Cuvette are stored refrigerated  2-8 C</a:t>
            </a:r>
          </a:p>
          <a:p>
            <a:pPr marL="285731" indent="-285731">
              <a:buFont typeface="Arial" pitchFamily="34" charset="0"/>
              <a:buChar char="•"/>
            </a:pP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marL="285731" indent="-285731">
              <a:buFont typeface="Arial" pitchFamily="34" charset="0"/>
              <a:buChar char="•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Cuvettes are good for 12 weeks at room temperature.</a:t>
            </a:r>
          </a:p>
          <a:p>
            <a:pPr marL="285731" indent="-285731">
              <a:buFont typeface="Arial" pitchFamily="34" charset="0"/>
              <a:buChar char="•"/>
            </a:pP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marL="285731" indent="-285731">
              <a:buFont typeface="Arial" pitchFamily="34" charset="0"/>
              <a:buChar char="•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For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cuvettes stored at refrigerated temperature,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allow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to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warm up for 60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minutes.</a:t>
            </a:r>
          </a:p>
          <a:p>
            <a:pPr marL="285731" indent="-285731">
              <a:buFont typeface="Arial" pitchFamily="34" charset="0"/>
              <a:buChar char="•"/>
            </a:pP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marL="285731" indent="-285731">
              <a:buFont typeface="Arial" pitchFamily="34" charset="0"/>
              <a:buChar char="•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Each box contains 45 individually pouched cuvettes. </a:t>
            </a:r>
          </a:p>
          <a:p>
            <a:pPr marL="285731" indent="-285731">
              <a:buFont typeface="Arial" pitchFamily="34" charset="0"/>
              <a:buChar char="•"/>
            </a:pP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marL="285731" indent="-285731">
              <a:buFont typeface="Arial" pitchFamily="34" charset="0"/>
              <a:buChar char="•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Cuvette pouches are stamped with a lot specific expiration date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285731" indent="-285731">
              <a:buFont typeface="Arial" pitchFamily="34" charset="0"/>
              <a:buChar char="•"/>
            </a:pP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marL="285731" indent="-285731">
              <a:buFont typeface="Arial" pitchFamily="34" charset="0"/>
              <a:buChar char="•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Once Cuvette is  opened it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should be used the same day to eliminate inaccurate test results.</a:t>
            </a:r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72066"/>
            <a:ext cx="1987965" cy="86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804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0475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Testing Procedure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" t="33452" r="38291" b="1399"/>
          <a:stretch/>
        </p:blipFill>
        <p:spPr bwMode="auto">
          <a:xfrm>
            <a:off x="6008206" y="1397549"/>
            <a:ext cx="1964724" cy="122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2170664"/>
            <a:ext cx="4483080" cy="3138625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marL="342877" indent="-342877">
              <a:buAutoNum type="arabicPeriod"/>
            </a:pPr>
            <a:r>
              <a:rPr lang="en-US" dirty="0" smtClean="0"/>
              <a:t>Turn analyzer on</a:t>
            </a:r>
          </a:p>
          <a:p>
            <a:pPr marL="342877" indent="-342877">
              <a:buAutoNum type="arabicPeriod"/>
            </a:pPr>
            <a:r>
              <a:rPr lang="en-US" dirty="0" smtClean="0"/>
              <a:t>Press Start</a:t>
            </a:r>
          </a:p>
          <a:p>
            <a:pPr marL="342877" indent="-342877">
              <a:buAutoNum type="arabicPeriod"/>
            </a:pPr>
            <a:r>
              <a:rPr lang="en-US" dirty="0" smtClean="0"/>
              <a:t>Analyzer will warm up to 37C</a:t>
            </a:r>
          </a:p>
          <a:p>
            <a:pPr marL="342877" indent="-342877">
              <a:buAutoNum type="arabicPeriod"/>
            </a:pPr>
            <a:r>
              <a:rPr lang="en-US" dirty="0" smtClean="0"/>
              <a:t>Ensure analyzer is ready</a:t>
            </a:r>
          </a:p>
          <a:p>
            <a:pPr marL="342877" indent="-342877">
              <a:buAutoNum type="arabicPeriod"/>
            </a:pPr>
            <a:r>
              <a:rPr lang="en-US" dirty="0" smtClean="0"/>
              <a:t>Insert Cuvette will display</a:t>
            </a:r>
          </a:p>
          <a:p>
            <a:pPr marL="342877" indent="-342877">
              <a:buAutoNum type="arabicPeriod"/>
            </a:pPr>
            <a:r>
              <a:rPr lang="en-US" dirty="0" smtClean="0"/>
              <a:t>Insert Cuvette </a:t>
            </a:r>
          </a:p>
          <a:p>
            <a:pPr marL="342877" indent="-342877">
              <a:buAutoNum type="arabicPeriod"/>
            </a:pPr>
            <a:r>
              <a:rPr lang="en-US" dirty="0" smtClean="0"/>
              <a:t>Instrument will count down to 5 minutes</a:t>
            </a:r>
          </a:p>
          <a:p>
            <a:pPr marL="342877" indent="-342877">
              <a:buAutoNum type="arabicPeriod"/>
            </a:pPr>
            <a:r>
              <a:rPr lang="en-US" dirty="0" smtClean="0"/>
              <a:t>Scan or enter Operator ID</a:t>
            </a:r>
          </a:p>
          <a:p>
            <a:pPr marL="342877" indent="-342877">
              <a:buAutoNum type="arabicPeriod"/>
            </a:pPr>
            <a:r>
              <a:rPr lang="en-US" dirty="0" smtClean="0"/>
              <a:t>Scan or enter patient ID</a:t>
            </a:r>
          </a:p>
          <a:p>
            <a:pPr marL="342877" indent="-342877">
              <a:buAutoNum type="arabicPeriod"/>
            </a:pPr>
            <a:r>
              <a:rPr lang="en-US" dirty="0" smtClean="0"/>
              <a:t>Press Print Scan bottom to scan patient id</a:t>
            </a:r>
          </a:p>
          <a:p>
            <a:pPr marL="342877" indent="-342877">
              <a:buAutoNum type="arabicPeriod"/>
            </a:pP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38288"/>
            <a:ext cx="2855936" cy="160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488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1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C00000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1000</TotalTime>
  <Words>944</Words>
  <Application>Microsoft Office PowerPoint</Application>
  <PresentationFormat>On-screen Show (4:3)</PresentationFormat>
  <Paragraphs>184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Andalus</vt:lpstr>
      <vt:lpstr>Arial</vt:lpstr>
      <vt:lpstr>Calibri</vt:lpstr>
      <vt:lpstr>Century Gothic</vt:lpstr>
      <vt:lpstr>Wingdings 2</vt:lpstr>
      <vt:lpstr>Austin</vt:lpstr>
      <vt:lpstr>Hemochron Signature Elite</vt:lpstr>
      <vt:lpstr>PowerPoint Presentation</vt:lpstr>
      <vt:lpstr>+2 hours battery operating times</vt:lpstr>
      <vt:lpstr>Cuvettes</vt:lpstr>
      <vt:lpstr>Sample type</vt:lpstr>
      <vt:lpstr>Inappropriate samples for use</vt:lpstr>
      <vt:lpstr>Cleaning instructions</vt:lpstr>
      <vt:lpstr>Reagents</vt:lpstr>
      <vt:lpstr> Testing Procedure</vt:lpstr>
      <vt:lpstr>             Patient Testing</vt:lpstr>
      <vt:lpstr>PowerPoint Presentation</vt:lpstr>
      <vt:lpstr>Sample application</vt:lpstr>
      <vt:lpstr> REPORTING RESULTS</vt:lpstr>
      <vt:lpstr>Normal Ranges</vt:lpstr>
      <vt:lpstr>Electronic QC (EQC)</vt:lpstr>
      <vt:lpstr>Liquid Quality Controls</vt:lpstr>
      <vt:lpstr>Insert cuvette Select QC option</vt:lpstr>
      <vt:lpstr>QC Testing</vt:lpstr>
      <vt:lpstr>Quality Controls</vt:lpstr>
      <vt:lpstr>Quality Control</vt:lpstr>
      <vt:lpstr>Interfering Substances</vt:lpstr>
      <vt:lpstr>Interfering Substances</vt:lpstr>
      <vt:lpstr>Reporting Results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SCramer</dc:creator>
  <cp:lastModifiedBy>Cummings, Cary</cp:lastModifiedBy>
  <cp:revision>43</cp:revision>
  <cp:lastPrinted>2014-08-18T18:48:23Z</cp:lastPrinted>
  <dcterms:created xsi:type="dcterms:W3CDTF">2014-06-15T15:32:07Z</dcterms:created>
  <dcterms:modified xsi:type="dcterms:W3CDTF">2017-09-15T19:57:13Z</dcterms:modified>
</cp:coreProperties>
</file>