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3" r:id="rId2"/>
    <p:sldId id="264" r:id="rId3"/>
    <p:sldId id="267" r:id="rId4"/>
    <p:sldId id="265" r:id="rId5"/>
    <p:sldId id="261" r:id="rId6"/>
    <p:sldId id="256" r:id="rId7"/>
    <p:sldId id="262" r:id="rId8"/>
    <p:sldId id="266" r:id="rId9"/>
    <p:sldId id="258" r:id="rId10"/>
    <p:sldId id="260" r:id="rId1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1BC417-37D5-49B5-9123-FA981CB2A7A0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59C055-42F5-45DD-8E54-8918B0EAB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77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9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5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1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8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6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7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6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2AF9E-5CBF-46FF-9C8E-15BEB8818D32}" type="datetimeFigureOut">
              <a:rPr lang="en-US" smtClean="0"/>
              <a:t>5/3/2013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14C5-0ACA-401A-B3DA-018F4EC78E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3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anco.com.au/custom/files/safety-misc-shower-eyewash-facewash-in-action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458200" cy="2133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Emergency Formalin Spill Procedures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UWMC Pathology Labs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417518" y="3576647"/>
            <a:ext cx="4480164" cy="1704003"/>
            <a:chOff x="1417518" y="3576647"/>
            <a:chExt cx="4480164" cy="170400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479"/>
            <a:stretch/>
          </p:blipFill>
          <p:spPr bwMode="auto">
            <a:xfrm>
              <a:off x="1417518" y="4137651"/>
              <a:ext cx="4480164" cy="1142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Can 3"/>
            <p:cNvSpPr/>
            <p:nvPr/>
          </p:nvSpPr>
          <p:spPr>
            <a:xfrm rot="5695966">
              <a:off x="2249956" y="3538055"/>
              <a:ext cx="1066800" cy="1143983"/>
            </a:xfrm>
            <a:prstGeom prst="can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52475" y="253157"/>
            <a:ext cx="7494050" cy="6757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 b="1" cap="all" baseline="0">
                <a:solidFill>
                  <a:srgbClr val="3B185A"/>
                </a:solidFill>
                <a:latin typeface="Arial"/>
                <a:cs typeface="Arial"/>
              </a:defRPr>
            </a:lvl1pPr>
          </a:lstStyle>
          <a:p>
            <a:pPr lvl="0" defTabSz="457200">
              <a:spcBef>
                <a:spcPct val="0"/>
              </a:spcBef>
              <a:defRPr/>
            </a:pPr>
            <a:r>
              <a:rPr kumimoji="0" lang="en-US" sz="2800" b="1" i="1" u="none" strike="noStrike" kern="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Emergencies </a:t>
            </a:r>
            <a:r>
              <a:rPr lang="en-US" sz="2800" i="1" dirty="0">
                <a:solidFill>
                  <a:schemeClr val="tx1"/>
                </a:solidFill>
              </a:rPr>
              <a:t>– </a:t>
            </a:r>
            <a:r>
              <a:rPr lang="en-US" sz="2800" i="1" cap="none" dirty="0">
                <a:solidFill>
                  <a:schemeClr val="tx1"/>
                </a:solidFill>
              </a:rPr>
              <a:t>Spill Procedures</a:t>
            </a:r>
            <a:endParaRPr kumimoji="0" lang="en-US" sz="2800" b="1" i="1" u="none" strike="noStrike" kern="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10637" y="2222499"/>
            <a:ext cx="7772400" cy="7027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1600" baseline="0">
                <a:solidFill>
                  <a:srgbClr val="586159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74125" y="778387"/>
            <a:ext cx="7772400" cy="493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2000" baseline="0">
                <a:solidFill>
                  <a:srgbClr val="4A3E78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052" y="1031412"/>
            <a:ext cx="79575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After cleaning up any spill…</a:t>
            </a:r>
          </a:p>
          <a:p>
            <a:pPr marL="514350" marR="0" lvl="0" indent="-5143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71550" indent="-400050" defTabSz="457200">
              <a:buFont typeface="Arial" pitchFamily="34" charset="0"/>
              <a:buChar char="•"/>
            </a:pPr>
            <a:r>
              <a:rPr lang="en-US" sz="2200" b="1" kern="0" dirty="0" smtClean="0"/>
              <a:t>Thoroughly wash yourself -- hands, face and any potentially exposed areas</a:t>
            </a:r>
          </a:p>
          <a:p>
            <a:pPr marL="971550" indent="-400050" defTabSz="457200">
              <a:buFont typeface="Arial" pitchFamily="34" charset="0"/>
              <a:buChar char="•"/>
            </a:pPr>
            <a:r>
              <a:rPr lang="en-US" sz="2200" b="1" kern="0" dirty="0" smtClean="0"/>
              <a:t>Wash reusable equipment (goggles, scoop, etc.) or dispose of as hazardous waste</a:t>
            </a:r>
          </a:p>
          <a:p>
            <a:pPr marL="9715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Request Environmental Services</a:t>
            </a:r>
            <a:r>
              <a:rPr kumimoji="0" lang="en-US" sz="2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to clean surfaces and floor where spill occurred</a:t>
            </a:r>
          </a:p>
          <a:p>
            <a:pPr marL="9715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b="1" kern="0" baseline="0" dirty="0" smtClean="0"/>
              <a:t>For</a:t>
            </a:r>
            <a:r>
              <a:rPr lang="en-US" sz="2200" b="1" kern="0" dirty="0" smtClean="0"/>
              <a:t> waste pick up, complete and submit EH&amp;S Chemical Collection Request form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74725" lvl="0" indent="-398463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Supervisor reports the incident by submitting a PSN report</a:t>
            </a:r>
          </a:p>
          <a:p>
            <a:pPr marL="977900" lvl="0" indent="-401638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Make sure supplies in the spill kit are replaced</a:t>
            </a:r>
            <a:endParaRPr lang="en-US" sz="2200" b="1" kern="0" dirty="0"/>
          </a:p>
          <a:p>
            <a:pPr marL="9715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4975" y="5791200"/>
            <a:ext cx="7494050" cy="461665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en-US" sz="2400" i="1" kern="0" dirty="0">
                <a:solidFill>
                  <a:srgbClr val="FFFF00"/>
                </a:solidFill>
              </a:rPr>
              <a:t>Know where the nearest </a:t>
            </a:r>
            <a:r>
              <a:rPr lang="en-US" sz="2400" i="1" kern="0" dirty="0" smtClean="0">
                <a:solidFill>
                  <a:srgbClr val="FFFF00"/>
                </a:solidFill>
              </a:rPr>
              <a:t>spill kit </a:t>
            </a:r>
            <a:r>
              <a:rPr lang="en-US" sz="2400" i="1" kern="0" dirty="0">
                <a:solidFill>
                  <a:srgbClr val="FFFF00"/>
                </a:solidFill>
              </a:rPr>
              <a:t>is in your area</a:t>
            </a:r>
          </a:p>
        </p:txBody>
      </p:sp>
    </p:spTree>
    <p:extLst>
      <p:ext uri="{BB962C8B-B14F-4D97-AF65-F5344CB8AC3E}">
        <p14:creationId xmlns:p14="http://schemas.microsoft.com/office/powerpoint/2010/main" val="38936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74125" y="440514"/>
            <a:ext cx="7772400" cy="6757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 b="1" cap="all" baseline="0">
                <a:solidFill>
                  <a:srgbClr val="3B185A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Contamination Emergencies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7224" y="1066800"/>
            <a:ext cx="55149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i="1" kern="0" noProof="0" dirty="0" smtClean="0"/>
              <a:t>If you get formalin in your eyes or on your skin do the following…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- Skin/ eye contact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Eye Contact - Flush eyes immediately in an emergency eyewash for a minimum of 15 minutes</a:t>
            </a: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Skin Contact – Flush affected areas immediately in an emergency shower for a minimum of 15 minutes</a:t>
            </a: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Go to Employee Health Center (day hours) or Emergency Dept. (off hours) for medical evaluation/treatment</a:t>
            </a:r>
          </a:p>
        </p:txBody>
      </p:sp>
      <p:pic>
        <p:nvPicPr>
          <p:cNvPr id="5" name="Picture 4" descr="http://sn.polyu.edu.hk/sn/eng/student_info/images/Imag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8" y="440514"/>
            <a:ext cx="1828781" cy="33932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7226" y="5898892"/>
            <a:ext cx="733425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Know where the nearest eyewash/shower is in your area</a:t>
            </a:r>
          </a:p>
        </p:txBody>
      </p:sp>
      <p:pic>
        <p:nvPicPr>
          <p:cNvPr id="7" name="Picture 2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l="8757" r="8645"/>
          <a:stretch>
            <a:fillRect/>
          </a:stretch>
        </p:blipFill>
        <p:spPr bwMode="auto">
          <a:xfrm>
            <a:off x="6172200" y="3305175"/>
            <a:ext cx="1143000" cy="1333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67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43000" y="454900"/>
            <a:ext cx="6460075" cy="6757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 b="1" cap="all" baseline="0">
                <a:solidFill>
                  <a:srgbClr val="3B185A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EXPOSURE Emergencies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0624" y="1295400"/>
            <a:ext cx="68103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i="1" kern="0" noProof="0" dirty="0" smtClean="0"/>
              <a:t>If you feel you have been exposed to high levels of vapors from formalin do the following…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- Skin/ eye contact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0" dirty="0" smtClean="0"/>
              <a:t>Leave the area</a:t>
            </a: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0" dirty="0" smtClean="0"/>
              <a:t>Notify supervisor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400050" marR="0" lvl="0" indent="-4000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Go to Employee Health Center (day hours) or Emergency Dept. (off hours) for medical evaluation/treatment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6812" y="5029200"/>
            <a:ext cx="6858000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US" sz="2000" kern="0" dirty="0"/>
              <a:t>Symptoms may </a:t>
            </a:r>
            <a:r>
              <a:rPr lang="en-US" sz="2000" kern="0" dirty="0" smtClean="0"/>
              <a:t>include </a:t>
            </a:r>
            <a:r>
              <a:rPr lang="en-US" sz="2000" kern="0" dirty="0"/>
              <a:t>difficulty </a:t>
            </a:r>
            <a:r>
              <a:rPr lang="en-US" sz="2000" kern="0" dirty="0" smtClean="0"/>
              <a:t>breathing, tightness </a:t>
            </a:r>
            <a:r>
              <a:rPr lang="en-US" sz="2000" kern="0" dirty="0"/>
              <a:t>in </a:t>
            </a:r>
            <a:r>
              <a:rPr lang="en-US" sz="2000" kern="0" dirty="0" smtClean="0"/>
              <a:t>chest, </a:t>
            </a:r>
            <a:r>
              <a:rPr lang="en-US" sz="2000" kern="0" dirty="0"/>
              <a:t>burning </a:t>
            </a:r>
            <a:r>
              <a:rPr lang="en-US" sz="2000" kern="0" dirty="0" smtClean="0"/>
              <a:t>eyes/nose/throat, skin rashes, nausea, allergic </a:t>
            </a:r>
            <a:r>
              <a:rPr lang="en-US" sz="2000" kern="0" dirty="0"/>
              <a:t>reactions </a:t>
            </a:r>
          </a:p>
        </p:txBody>
      </p:sp>
    </p:spTree>
    <p:extLst>
      <p:ext uri="{BB962C8B-B14F-4D97-AF65-F5344CB8AC3E}">
        <p14:creationId xmlns:p14="http://schemas.microsoft.com/office/powerpoint/2010/main" val="41533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1567" y="932156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0"/>
              </a:spcBef>
              <a:defRPr/>
            </a:pPr>
            <a:r>
              <a:rPr lang="en-US" sz="2800" b="1" i="1" kern="0" cap="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Emergencies </a:t>
            </a:r>
            <a:r>
              <a:rPr lang="en-US" sz="28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Spill Procedures</a:t>
            </a:r>
            <a:endParaRPr lang="en-US" sz="2800" b="1" i="1" kern="0" cap="all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567" y="1905000"/>
            <a:ext cx="6781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i="1" dirty="0" smtClean="0"/>
              <a:t>The following procedures address how you would respond to </a:t>
            </a:r>
            <a:r>
              <a:rPr lang="en-US" sz="2400" b="1" i="1" dirty="0"/>
              <a:t>formalin </a:t>
            </a:r>
            <a:r>
              <a:rPr lang="en-US" sz="2400" b="1" i="1" dirty="0" smtClean="0"/>
              <a:t>spil</a:t>
            </a:r>
            <a:r>
              <a:rPr lang="en-US" sz="2400" b="1" i="1" dirty="0"/>
              <a:t>ls </a:t>
            </a:r>
            <a:r>
              <a:rPr lang="en-US" sz="2400" b="1" i="1" dirty="0" smtClean="0"/>
              <a:t>that are </a:t>
            </a:r>
            <a:r>
              <a:rPr lang="en-US" sz="2400" b="1" i="1" dirty="0" smtClean="0">
                <a:solidFill>
                  <a:srgbClr val="FF0000"/>
                </a:solidFill>
              </a:rPr>
              <a:t>small</a:t>
            </a:r>
            <a:r>
              <a:rPr lang="en-US" sz="2400" b="1" i="1" dirty="0" smtClean="0"/>
              <a:t> (250 ml or less) and those that are </a:t>
            </a:r>
            <a:r>
              <a:rPr lang="en-US" sz="2400" b="1" i="1" dirty="0" smtClean="0">
                <a:solidFill>
                  <a:srgbClr val="FF0000"/>
                </a:solidFill>
              </a:rPr>
              <a:t>large</a:t>
            </a:r>
            <a:r>
              <a:rPr lang="en-US" sz="2400" b="1" i="1" dirty="0" smtClean="0"/>
              <a:t> (greater than 250 ml)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b="1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i="1" dirty="0" smtClean="0"/>
              <a:t>If there is a formalin spill and you feel you cannot SAFELY respond to it, call 222 from a campus phone (911 from offsite) and report a chemical spill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b="1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i="1" dirty="0" smtClean="0"/>
              <a:t>Do not expose yourself to excessive vapor levels!</a:t>
            </a:r>
            <a:endParaRPr lang="en-US" sz="2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138237"/>
            <a:ext cx="1954344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963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036"/>
            <a:ext cx="8077200" cy="6269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023015" y="269878"/>
            <a:ext cx="6311102" cy="6757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 b="1" cap="all" baseline="0">
                <a:solidFill>
                  <a:srgbClr val="3B185A"/>
                </a:solidFill>
                <a:latin typeface="Arial"/>
                <a:cs typeface="Arial"/>
              </a:defRPr>
            </a:lvl1pPr>
          </a:lstStyle>
          <a:p>
            <a:pPr lvl="0" defTabSz="457200">
              <a:spcBef>
                <a:spcPct val="0"/>
              </a:spcBef>
              <a:defRPr/>
            </a:pPr>
            <a:r>
              <a:rPr kumimoji="0" lang="en-US" sz="2800" b="1" i="1" u="none" strike="noStrike" kern="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Emergencies </a:t>
            </a:r>
            <a:r>
              <a:rPr lang="en-US" sz="2800" i="1" dirty="0">
                <a:solidFill>
                  <a:schemeClr val="tx1"/>
                </a:solidFill>
              </a:rPr>
              <a:t>– </a:t>
            </a:r>
            <a:r>
              <a:rPr lang="en-US" sz="2800" i="1" cap="none" dirty="0">
                <a:solidFill>
                  <a:schemeClr val="tx1"/>
                </a:solidFill>
              </a:rPr>
              <a:t>Spill Procedures</a:t>
            </a:r>
            <a:endParaRPr kumimoji="0" lang="en-US" sz="2800" b="1" i="1" u="none" strike="noStrike" kern="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10637" y="2222499"/>
            <a:ext cx="7772400" cy="7027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1600" baseline="0">
                <a:solidFill>
                  <a:srgbClr val="586159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74125" y="778387"/>
            <a:ext cx="7772400" cy="493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2000" baseline="0">
                <a:solidFill>
                  <a:srgbClr val="4A3E78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855" y="1388332"/>
            <a:ext cx="7945973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51435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Spills of 250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ml (8 ounces or a fluid cup)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or less spilled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in an open or ventilated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area can typically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be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cleaned up by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people not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sensitive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to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formaldehyde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0031" y="830035"/>
            <a:ext cx="618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Small liquid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formaldehyde/formalin</a:t>
            </a:r>
            <a:r>
              <a:rPr kumimoji="0" lang="en-US" sz="2400" b="1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spills 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4211" y="2925232"/>
            <a:ext cx="1730319" cy="2306181"/>
            <a:chOff x="7150357" y="4170819"/>
            <a:chExt cx="1730319" cy="230618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0695" y="4170819"/>
              <a:ext cx="1719981" cy="1518809"/>
            </a:xfrm>
            <a:prstGeom prst="rect">
              <a:avLst/>
            </a:prstGeom>
            <a:noFill/>
            <a:ln w="254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158311" y="6185605"/>
              <a:ext cx="1441700" cy="291395"/>
            </a:xfrm>
            <a:prstGeom prst="rect">
              <a:avLst/>
            </a:prstGeom>
            <a:solidFill>
              <a:srgbClr val="FFC000"/>
            </a:solidFill>
            <a:ln w="3175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Don approved PPE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5"/>
            <p:cNvSpPr txBox="1">
              <a:spLocks noChangeArrowheads="1"/>
            </p:cNvSpPr>
            <p:nvPr/>
          </p:nvSpPr>
          <p:spPr bwMode="auto">
            <a:xfrm>
              <a:off x="7150357" y="5764259"/>
              <a:ext cx="421515" cy="3486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7595733" y="5786052"/>
              <a:ext cx="1272500" cy="3269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Protect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903451" y="4057231"/>
            <a:ext cx="1854259" cy="2516502"/>
            <a:chOff x="6918885" y="4189098"/>
            <a:chExt cx="1854259" cy="2516502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6385" y="4189098"/>
              <a:ext cx="1733631" cy="1557497"/>
            </a:xfrm>
            <a:prstGeom prst="rect">
              <a:avLst/>
            </a:prstGeom>
            <a:noFill/>
            <a:ln w="254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7061808" y="6238701"/>
              <a:ext cx="1501213" cy="466899"/>
            </a:xfrm>
            <a:prstGeom prst="rect">
              <a:avLst/>
            </a:prstGeom>
            <a:solidFill>
              <a:srgbClr val="FFC000"/>
            </a:solidFill>
            <a:ln w="3175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Circle the spill with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Calibri" pitchFamily="34" charset="0"/>
                  <a:cs typeface="Arial" pitchFamily="34" charset="0"/>
                </a:rPr>
                <a:t>formalin absorbent </a:t>
              </a:r>
              <a:endPara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6918885" y="5831778"/>
              <a:ext cx="430666" cy="3592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7361515" y="5857970"/>
              <a:ext cx="1411629" cy="329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Contain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678255" y="2743200"/>
            <a:ext cx="52251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Retrieve spill control supplies from the nearest spill kit</a:t>
            </a:r>
          </a:p>
          <a:p>
            <a:pPr marL="85725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Wear nitrile gloves</a:t>
            </a:r>
            <a:r>
              <a:rPr lang="en-US" sz="2200" b="1" kern="0" dirty="0"/>
              <a:t>, goggles, lab coat or gown and foot covers if needed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Stop spread of spill </a:t>
            </a:r>
            <a:r>
              <a:rPr lang="en-US" sz="2200" b="1" kern="0" dirty="0" smtClean="0"/>
              <a:t>with formalin neutralizing absorbent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Circle the spill with absorbent from perimeter </a:t>
            </a:r>
            <a:r>
              <a:rPr lang="en-US" sz="2200" b="1" kern="0" dirty="0"/>
              <a:t>inward </a:t>
            </a:r>
          </a:p>
          <a:p>
            <a:pPr marL="857250" indent="-342900" defTabSz="457200">
              <a:buFont typeface="Arial" pitchFamily="34" charset="0"/>
              <a:buChar char="•"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132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47" y="1698590"/>
            <a:ext cx="1536814" cy="1664994"/>
          </a:xfrm>
          <a:prstGeom prst="rect">
            <a:avLst/>
          </a:prstGeom>
          <a:noFill/>
          <a:ln w="254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37422" y="3881349"/>
            <a:ext cx="1876664" cy="458515"/>
          </a:xfrm>
          <a:prstGeom prst="rect">
            <a:avLst/>
          </a:prstGeom>
          <a:solidFill>
            <a:srgbClr val="FFC000"/>
          </a:solidFill>
          <a:ln w="3175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Fill the entire circle with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formalin absorbent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7347" y="3437669"/>
            <a:ext cx="388392" cy="38418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25408" y="3462682"/>
            <a:ext cx="1336792" cy="35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Neutralize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749167" y="3557386"/>
            <a:ext cx="2036642" cy="2820716"/>
            <a:chOff x="6742509" y="3884884"/>
            <a:chExt cx="2036642" cy="2820716"/>
          </a:xfrm>
        </p:grpSpPr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2825" y="3884884"/>
              <a:ext cx="1486874" cy="1746351"/>
            </a:xfrm>
            <a:prstGeom prst="rect">
              <a:avLst/>
            </a:prstGeom>
            <a:noFill/>
            <a:ln w="254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6912825" y="5724542"/>
              <a:ext cx="387248" cy="4244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7345791" y="5778639"/>
              <a:ext cx="1047005" cy="316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Cleanup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6742509" y="6185406"/>
              <a:ext cx="2036642" cy="520194"/>
            </a:xfrm>
            <a:prstGeom prst="rect">
              <a:avLst/>
            </a:prstGeom>
            <a:solidFill>
              <a:srgbClr val="FFC000"/>
            </a:solidFill>
            <a:ln w="3175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Wait five minutes before cleaning up spill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981201" y="1053759"/>
            <a:ext cx="46482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342900" defTabSz="457200">
              <a:buFont typeface="Calibri" pitchFamily="34" charset="0"/>
              <a:buChar char="-"/>
              <a:defRPr/>
            </a:pPr>
            <a:endParaRPr lang="en-US" kern="0" dirty="0" smtClean="0"/>
          </a:p>
          <a:p>
            <a:pPr marL="857250" lvl="0" indent="-342900" defTabSz="457200">
              <a:buFont typeface="Calibri" pitchFamily="34" charset="0"/>
              <a:buChar char="-"/>
              <a:defRPr/>
            </a:pPr>
            <a:endParaRPr lang="en-US" kern="0" dirty="0"/>
          </a:p>
          <a:p>
            <a:pPr marL="85725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/>
              <a:t>Cover the spill completely with absorbent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>
                <a:solidFill>
                  <a:prstClr val="black"/>
                </a:solidFill>
              </a:rPr>
              <a:t>Notify </a:t>
            </a:r>
            <a:r>
              <a:rPr lang="en-US" sz="2200" b="1" kern="0" dirty="0">
                <a:solidFill>
                  <a:prstClr val="black"/>
                </a:solidFill>
              </a:rPr>
              <a:t>coworkers in the immediate area</a:t>
            </a:r>
            <a:r>
              <a:rPr lang="en-US" sz="2200" b="1" kern="0" dirty="0" smtClean="0">
                <a:solidFill>
                  <a:prstClr val="black"/>
                </a:solidFill>
              </a:rPr>
              <a:t>.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Wait</a:t>
            </a:r>
            <a:r>
              <a:rPr lang="en-US" sz="2200" b="1" kern="0" dirty="0" smtClean="0">
                <a:solidFill>
                  <a:srgbClr val="FF0000"/>
                </a:solidFill>
              </a:rPr>
              <a:t> at least 5 minutes </a:t>
            </a:r>
            <a:r>
              <a:rPr lang="en-US" sz="2200" b="1" kern="0" dirty="0" smtClean="0"/>
              <a:t>for the spill to be absorbed and neutralized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Clean up the absorbed material with scoop from spill kit</a:t>
            </a:r>
          </a:p>
          <a:p>
            <a:pPr marL="85725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/>
              <a:t>Wash the spill area with detergent and </a:t>
            </a:r>
            <a:r>
              <a:rPr lang="en-US" sz="2200" b="1" kern="0" dirty="0" smtClean="0"/>
              <a:t>water</a:t>
            </a:r>
            <a:endParaRPr lang="en-US" sz="2200" b="1" kern="0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19199" y="304800"/>
            <a:ext cx="60875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0"/>
              </a:spcBef>
              <a:defRPr/>
            </a:pPr>
            <a:r>
              <a:rPr lang="en-US" sz="2800" b="1" i="1" kern="0" cap="all" dirty="0">
                <a:solidFill>
                  <a:prstClr val="black"/>
                </a:solidFill>
                <a:latin typeface="Arial"/>
                <a:cs typeface="Arial"/>
              </a:rPr>
              <a:t>Emergencies </a:t>
            </a:r>
            <a:r>
              <a:rPr lang="en-US" sz="2800" b="1" i="1" dirty="0">
                <a:solidFill>
                  <a:prstClr val="black"/>
                </a:solidFill>
              </a:rPr>
              <a:t>– Spill Procedures</a:t>
            </a:r>
            <a:endParaRPr lang="en-US" sz="2800" b="1" i="1" kern="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1295400"/>
            <a:ext cx="4800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0" indent="-342900" defTabSz="457200">
              <a:buFont typeface="Calibri" pitchFamily="34" charset="0"/>
              <a:buChar char="-"/>
              <a:defRPr/>
            </a:pPr>
            <a:endParaRPr lang="en-US" kern="0" dirty="0" smtClean="0"/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Bag </a:t>
            </a:r>
            <a:r>
              <a:rPr lang="en-US" sz="2200" b="1" kern="0" dirty="0"/>
              <a:t>spill material, seal and label as </a:t>
            </a:r>
            <a:r>
              <a:rPr lang="en-US" sz="2200" b="1" kern="0" dirty="0" smtClean="0"/>
              <a:t>formaldehyde/formalin -contaminated </a:t>
            </a:r>
            <a:r>
              <a:rPr lang="en-US" sz="2200" b="1" kern="0" dirty="0"/>
              <a:t>hazardous waste for waste pick </a:t>
            </a:r>
            <a:r>
              <a:rPr lang="en-US" sz="2200" b="1" kern="0" dirty="0" smtClean="0"/>
              <a:t>up</a:t>
            </a:r>
          </a:p>
          <a:p>
            <a:pPr marL="857250" lvl="0" indent="-342900" defTabSz="457200">
              <a:buFont typeface="Arial" pitchFamily="34" charset="0"/>
              <a:buChar char="•"/>
              <a:defRPr/>
            </a:pPr>
            <a:r>
              <a:rPr lang="en-US" sz="2200" b="1" kern="0" dirty="0" smtClean="0"/>
              <a:t>Also bag used gloves, foot covers and other disposable PPE and supplies, seal and label as </a:t>
            </a:r>
            <a:r>
              <a:rPr lang="en-US" sz="2200" b="1" kern="0" dirty="0"/>
              <a:t>formaldehyde/formalin </a:t>
            </a:r>
            <a:r>
              <a:rPr lang="en-US" sz="2200" b="1" kern="0" dirty="0" smtClean="0"/>
              <a:t>-contaminated hazardous waste</a:t>
            </a:r>
            <a:endParaRPr lang="en-US" sz="2200" b="1" kern="0" dirty="0"/>
          </a:p>
          <a:p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1219200" y="381000"/>
            <a:ext cx="647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0"/>
              </a:spcBef>
              <a:defRPr/>
            </a:pPr>
            <a:r>
              <a:rPr lang="en-US" sz="2800" b="1" i="1" kern="0" cap="all" dirty="0">
                <a:solidFill>
                  <a:prstClr val="black"/>
                </a:solidFill>
                <a:latin typeface="Arial"/>
                <a:cs typeface="Arial"/>
              </a:rPr>
              <a:t>Emergencies </a:t>
            </a:r>
            <a:r>
              <a:rPr lang="en-US" sz="2800" b="1" i="1" dirty="0">
                <a:solidFill>
                  <a:prstClr val="black"/>
                </a:solidFill>
              </a:rPr>
              <a:t>– Spill Procedures</a:t>
            </a:r>
            <a:endParaRPr lang="en-US" sz="2800" b="1" i="1" kern="0" cap="all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083999" y="2994766"/>
            <a:ext cx="4578350" cy="3209925"/>
            <a:chOff x="110143484" y="110535361"/>
            <a:chExt cx="4578336" cy="321022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369373" y="110535361"/>
              <a:ext cx="2142451" cy="2204016"/>
            </a:xfrm>
            <a:prstGeom prst="rect">
              <a:avLst/>
            </a:prstGeom>
            <a:noFill/>
            <a:ln w="2540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111375497" y="112794392"/>
              <a:ext cx="567558" cy="53602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11977213" y="112912636"/>
              <a:ext cx="2091559" cy="4099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Dispose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110143484" y="113435525"/>
              <a:ext cx="4578336" cy="310058"/>
            </a:xfrm>
            <a:prstGeom prst="rect">
              <a:avLst/>
            </a:prstGeom>
            <a:solidFill>
              <a:srgbClr val="FFC000"/>
            </a:solidFill>
            <a:ln w="31750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Place all waste in sealed plastic bag. Contact EH&amp;S for removal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785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25971" y="304800"/>
            <a:ext cx="7494050" cy="6757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 b="1" cap="all" baseline="0">
                <a:solidFill>
                  <a:srgbClr val="3B185A"/>
                </a:solidFill>
                <a:latin typeface="Arial"/>
                <a:cs typeface="Arial"/>
              </a:defRPr>
            </a:lvl1pPr>
          </a:lstStyle>
          <a:p>
            <a:pPr lvl="0" defTabSz="457200">
              <a:spcBef>
                <a:spcPct val="0"/>
              </a:spcBef>
              <a:defRPr/>
            </a:pPr>
            <a:r>
              <a:rPr kumimoji="0" lang="en-US" sz="2800" b="1" i="1" u="none" strike="noStrike" kern="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Emergencies </a:t>
            </a:r>
            <a:r>
              <a:rPr lang="en-US" sz="2800" i="1" dirty="0">
                <a:solidFill>
                  <a:schemeClr val="tx1"/>
                </a:solidFill>
              </a:rPr>
              <a:t>– </a:t>
            </a:r>
            <a:r>
              <a:rPr lang="en-US" sz="2800" i="1" cap="none" dirty="0">
                <a:solidFill>
                  <a:schemeClr val="tx1"/>
                </a:solidFill>
              </a:rPr>
              <a:t>Spill Procedures</a:t>
            </a:r>
            <a:endParaRPr kumimoji="0" lang="en-US" sz="2800" b="1" i="1" u="none" strike="noStrike" kern="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10637" y="2222499"/>
            <a:ext cx="7772400" cy="7027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1600" baseline="0">
                <a:solidFill>
                  <a:srgbClr val="586159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74125" y="778387"/>
            <a:ext cx="7772400" cy="493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sz="2000" baseline="0">
                <a:solidFill>
                  <a:srgbClr val="4A3E78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637" y="1052948"/>
            <a:ext cx="761418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Large liquid spills greater than 250 ml (8 oz. or 1 cup)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71550" lvl="0" indent="-400050" defTabSz="457200">
              <a:buFont typeface="Arial" pitchFamily="34" charset="0"/>
              <a:buChar char="•"/>
            </a:pPr>
            <a:r>
              <a:rPr lang="en-US" sz="2200" b="1" kern="0" dirty="0"/>
              <a:t>Wearing </a:t>
            </a:r>
            <a:r>
              <a:rPr lang="en-US" sz="2200" b="1" kern="0" dirty="0" smtClean="0"/>
              <a:t>same PPE </a:t>
            </a:r>
            <a:r>
              <a:rPr lang="en-US" sz="2200" b="1" kern="0" dirty="0"/>
              <a:t>as with a small spill, cover spill if possible with formalin absorbent to keep vapors down and control spread of spill</a:t>
            </a:r>
          </a:p>
          <a:p>
            <a:pPr marL="971550" indent="-400050" defTabSz="457200">
              <a:buFont typeface="Arial" pitchFamily="34" charset="0"/>
              <a:buChar char="•"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Evacuate the area</a:t>
            </a:r>
          </a:p>
          <a:p>
            <a:pPr marL="971550" indent="-400050" defTabSz="457200">
              <a:buFont typeface="Arial" pitchFamily="34" charset="0"/>
              <a:buChar char="•"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Call 222 from 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campus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phone (911 for offsite phones) in safe </a:t>
            </a:r>
            <a:r>
              <a:rPr lang="en-US" sz="2200" b="1" kern="0" dirty="0" smtClean="0"/>
              <a:t>area to implement Code Orange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6641" y="4419600"/>
            <a:ext cx="712470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Cleaning large spills must be done by trained persons wearing appropriate PPE including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respiratory protection.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781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626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Emergency Formalin Spill Procedures in UWMC Pathology Labs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Gunderson</dc:creator>
  <cp:lastModifiedBy>Maureen Griffo</cp:lastModifiedBy>
  <cp:revision>56</cp:revision>
  <cp:lastPrinted>2013-03-14T16:28:20Z</cp:lastPrinted>
  <dcterms:created xsi:type="dcterms:W3CDTF">2013-03-13T00:08:51Z</dcterms:created>
  <dcterms:modified xsi:type="dcterms:W3CDTF">2013-05-04T00:47:07Z</dcterms:modified>
</cp:coreProperties>
</file>