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28"/>
  </p:notesMasterIdLst>
  <p:sldIdLst>
    <p:sldId id="256" r:id="rId4"/>
    <p:sldId id="282" r:id="rId5"/>
    <p:sldId id="285" r:id="rId6"/>
    <p:sldId id="287" r:id="rId7"/>
    <p:sldId id="286" r:id="rId8"/>
    <p:sldId id="266" r:id="rId9"/>
    <p:sldId id="274" r:id="rId10"/>
    <p:sldId id="276" r:id="rId11"/>
    <p:sldId id="279" r:id="rId12"/>
    <p:sldId id="297" r:id="rId13"/>
    <p:sldId id="298" r:id="rId14"/>
    <p:sldId id="299" r:id="rId15"/>
    <p:sldId id="332" r:id="rId16"/>
    <p:sldId id="330" r:id="rId17"/>
    <p:sldId id="331" r:id="rId18"/>
    <p:sldId id="300" r:id="rId19"/>
    <p:sldId id="301" r:id="rId20"/>
    <p:sldId id="302" r:id="rId21"/>
    <p:sldId id="313" r:id="rId22"/>
    <p:sldId id="316" r:id="rId23"/>
    <p:sldId id="317" r:id="rId24"/>
    <p:sldId id="318" r:id="rId25"/>
    <p:sldId id="319" r:id="rId26"/>
    <p:sldId id="32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856">
          <p15:clr>
            <a:srgbClr val="A4A3A4"/>
          </p15:clr>
        </p15:guide>
        <p15:guide id="3" orient="horz" pos="36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D7"/>
    <a:srgbClr val="333333"/>
    <a:srgbClr val="F7E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41" autoAdjust="0"/>
    <p:restoredTop sz="94660"/>
  </p:normalViewPr>
  <p:slideViewPr>
    <p:cSldViewPr snapToGrid="0">
      <p:cViewPr varScale="1">
        <p:scale>
          <a:sx n="68" d="100"/>
          <a:sy n="68" d="100"/>
        </p:scale>
        <p:origin x="942" y="78"/>
      </p:cViewPr>
      <p:guideLst>
        <p:guide orient="horz" pos="2160"/>
        <p:guide orient="horz" pos="1856"/>
        <p:guide orient="horz" pos="365"/>
        <p:guide pos="2880"/>
      </p:guideLst>
    </p:cSldViewPr>
  </p:slideViewPr>
  <p:notesTextViewPr>
    <p:cViewPr>
      <p:scale>
        <a:sx n="100" d="100"/>
        <a:sy n="100" d="100"/>
      </p:scale>
      <p:origin x="0" y="0"/>
    </p:cViewPr>
  </p:notesTextViewPr>
  <p:sorterViewPr>
    <p:cViewPr>
      <p:scale>
        <a:sx n="100" d="100"/>
        <a:sy n="100" d="100"/>
      </p:scale>
      <p:origin x="0" y="-3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414E749-0299-47FD-A323-4DDAE18E80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C37DB1F2-D465-497A-97DB-5469324A4F68}"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Dictionaries define quality as “the degree of excellence.”</a:t>
            </a:r>
          </a:p>
          <a:p>
            <a:endParaRPr lang="en-US" altLang="en-US" smtClean="0">
              <a:latin typeface="Arial" panose="020B0604020202020204" pitchFamily="34" charset="0"/>
            </a:endParaRPr>
          </a:p>
          <a:p>
            <a:r>
              <a:rPr lang="en-US" altLang="en-US" smtClean="0">
                <a:latin typeface="Arial" panose="020B0604020202020204" pitchFamily="34" charset="0"/>
              </a:rPr>
              <a:t>Quality, in all aspects of care and services, is the primary goal of blood centers and transfusion services.</a:t>
            </a:r>
          </a:p>
          <a:p>
            <a:endParaRPr lang="en-US" altLang="en-US" smtClean="0">
              <a:latin typeface="Arial" panose="020B0604020202020204" pitchFamily="34" charset="0"/>
            </a:endParaRPr>
          </a:p>
          <a:p>
            <a:r>
              <a:rPr lang="en-US" altLang="en-US" smtClean="0">
                <a:latin typeface="Arial" panose="020B0604020202020204" pitchFamily="34" charset="0"/>
              </a:rPr>
              <a:t>Quality, safety, and effectiveness must be built into a product.</a:t>
            </a:r>
          </a:p>
          <a:p>
            <a:r>
              <a:rPr lang="en-US" altLang="en-US" smtClean="0">
                <a:latin typeface="Arial" panose="020B0604020202020204" pitchFamily="34" charset="0"/>
              </a:rPr>
              <a:t>Quality cannot be inspected or tested into a product.</a:t>
            </a:r>
          </a:p>
          <a:p>
            <a:r>
              <a:rPr lang="en-US" altLang="en-US" smtClean="0">
                <a:latin typeface="Arial" panose="020B0604020202020204" pitchFamily="34" charset="0"/>
              </a:rPr>
              <a:t>Each step in the process must be controlled to meet quality standards.</a:t>
            </a:r>
          </a:p>
          <a:p>
            <a:endParaRPr lang="en-US" altLang="en-US" smtClean="0">
              <a:latin typeface="Arial" panose="020B0604020202020204" pitchFamily="34" charset="0"/>
            </a:endParaRPr>
          </a:p>
          <a:p>
            <a:r>
              <a:rPr lang="en-US" altLang="en-US" smtClean="0">
                <a:latin typeface="Arial" panose="020B0604020202020204" pitchFamily="34" charset="0"/>
              </a:rPr>
              <a:t>AABB:  Quality programs encompass quality control (QC), quality assurance (QA), and quality improvement into a broad-based program that ensures application of quality principles throughout the operational areas of an organization.</a:t>
            </a:r>
          </a:p>
          <a:p>
            <a:endParaRPr lang="en-US" altLang="en-US" smtClean="0">
              <a:latin typeface="Arial" panose="020B0604020202020204" pitchFamily="34" charset="0"/>
            </a:endParaRPr>
          </a:p>
          <a:p>
            <a:r>
              <a:rPr lang="en-US" altLang="en-US" smtClean="0">
                <a:latin typeface="Arial" panose="020B0604020202020204" pitchFamily="34" charset="0"/>
              </a:rPr>
              <a:t>Textbook calls this program Quality Management, which includes Quality System, Quality Assurance, and Quality Control.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C0E9CE47-C883-4D1B-A8D3-53CEAF32DA50}"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Must have a list of suppliers of critical materials or services.  This is essential to be in control of the quality of suppliers’ products or services.  Must have clearly defined functional requirements or expectations.  Documented failures of suppliers to meet these expectations should result in immediate action to correct the problem.  Reviewing this documentation will alert management to trends, if any, or will prove the stability of a supplier.</a:t>
            </a:r>
          </a:p>
          <a:p>
            <a:endParaRPr lang="en-US" altLang="en-US" smtClean="0">
              <a:latin typeface="Arial" panose="020B0604020202020204" pitchFamily="34" charset="0"/>
            </a:endParaRPr>
          </a:p>
          <a:p>
            <a:r>
              <a:rPr lang="en-US" altLang="en-US" smtClean="0">
                <a:latin typeface="Arial" panose="020B0604020202020204" pitchFamily="34" charset="0"/>
              </a:rPr>
              <a:t>Agreements should be reviewed to ensure that all parties’ expectations are defined and in agreement.</a:t>
            </a:r>
          </a:p>
          <a:p>
            <a:endParaRPr lang="en-US" altLang="en-US" smtClean="0">
              <a:latin typeface="Arial" panose="020B0604020202020204" pitchFamily="34" charset="0"/>
            </a:endParaRPr>
          </a:p>
          <a:p>
            <a:r>
              <a:rPr lang="en-US" altLang="en-US" smtClean="0">
                <a:latin typeface="Arial" panose="020B0604020202020204" pitchFamily="34" charset="0"/>
              </a:rPr>
              <a:t>Any supplies used in the collection, preservation, testing, and storage of blood and blood components meet or exceed FDA regulations.  Documentation of receipt allows us to trace supplies from the time we took control of it.  Inspecting supplies allows us to determine if it meets our acceptance requirements.  Can include reagents, equipment, blood and blood components.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3A881A5-1B27-4A81-9EFE-2A666F11D69B}"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Most encompassing QSE, relates to the functions of the laboratory.  Divided into three parts.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095F1666-FF77-437B-B9EF-C76441F74676}"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QSE is closely related to Process Control. Must have a well developed plan to control forms.  Traceability and retrievability are key elements of control.</a:t>
            </a:r>
          </a:p>
          <a:p>
            <a:endParaRPr lang="en-US" altLang="en-US" smtClean="0">
              <a:latin typeface="Arial" panose="020B0604020202020204" pitchFamily="34" charset="0"/>
            </a:endParaRPr>
          </a:p>
          <a:p>
            <a:r>
              <a:rPr lang="en-US" altLang="en-US" smtClean="0">
                <a:latin typeface="Arial" panose="020B0604020202020204" pitchFamily="34" charset="0"/>
              </a:rPr>
              <a:t>Level I:  Quality policy manual or quality program.  States the facility’s quality policy.  </a:t>
            </a:r>
          </a:p>
          <a:p>
            <a:endParaRPr lang="en-US" altLang="en-US" smtClean="0">
              <a:latin typeface="Arial" panose="020B0604020202020204" pitchFamily="34" charset="0"/>
            </a:endParaRPr>
          </a:p>
          <a:p>
            <a:r>
              <a:rPr lang="en-US" altLang="en-US" smtClean="0">
                <a:latin typeface="Arial" panose="020B0604020202020204" pitchFamily="34" charset="0"/>
              </a:rPr>
              <a:t>Level II:  Overall processes to give an idea of the flow of information.  Quality SOPs.</a:t>
            </a:r>
          </a:p>
          <a:p>
            <a:endParaRPr lang="en-US" altLang="en-US" smtClean="0">
              <a:latin typeface="Arial" panose="020B0604020202020204" pitchFamily="34" charset="0"/>
            </a:endParaRPr>
          </a:p>
          <a:p>
            <a:r>
              <a:rPr lang="en-US" altLang="en-US" smtClean="0">
                <a:latin typeface="Arial" panose="020B0604020202020204" pitchFamily="34" charset="0"/>
              </a:rPr>
              <a:t>Level III:  SOPs</a:t>
            </a:r>
          </a:p>
          <a:p>
            <a:endParaRPr lang="en-US" altLang="en-US" smtClean="0">
              <a:latin typeface="Arial" panose="020B0604020202020204" pitchFamily="34" charset="0"/>
            </a:endParaRPr>
          </a:p>
          <a:p>
            <a:r>
              <a:rPr lang="en-US" altLang="en-US" smtClean="0">
                <a:latin typeface="Arial" panose="020B0604020202020204" pitchFamily="34" charset="0"/>
              </a:rPr>
              <a:t>Level IV:  Blank forms, paper or electronic.  Completed forms become records.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854110AC-FB49-476D-8E37-6746CBBBB4AF}"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Occurrence Management Program.</a:t>
            </a:r>
          </a:p>
          <a:p>
            <a:endParaRPr lang="en-US" altLang="en-US" smtClean="0">
              <a:latin typeface="Arial" panose="020B0604020202020204" pitchFamily="34" charset="0"/>
            </a:endParaRPr>
          </a:p>
          <a:p>
            <a:r>
              <a:rPr lang="en-US" altLang="en-US" smtClean="0">
                <a:latin typeface="Arial" panose="020B0604020202020204" pitchFamily="34" charset="0"/>
              </a:rPr>
              <a:t>FDA Reportable events (distributed products):</a:t>
            </a:r>
          </a:p>
          <a:p>
            <a:pPr>
              <a:buFontTx/>
              <a:buChar char="•"/>
            </a:pPr>
            <a:r>
              <a:rPr lang="en-US" altLang="en-US" smtClean="0">
                <a:latin typeface="Arial" panose="020B0604020202020204" pitchFamily="34" charset="0"/>
              </a:rPr>
              <a:t>post donation information</a:t>
            </a:r>
          </a:p>
          <a:p>
            <a:pPr>
              <a:buFontTx/>
              <a:buChar char="•"/>
            </a:pPr>
            <a:r>
              <a:rPr lang="en-US" altLang="en-US" smtClean="0">
                <a:latin typeface="Arial" panose="020B0604020202020204" pitchFamily="34" charset="0"/>
              </a:rPr>
              <a:t>donor screening</a:t>
            </a:r>
          </a:p>
          <a:p>
            <a:pPr>
              <a:buFontTx/>
              <a:buChar char="•"/>
            </a:pPr>
            <a:r>
              <a:rPr lang="en-US" altLang="en-US" smtClean="0">
                <a:latin typeface="Arial" panose="020B0604020202020204" pitchFamily="34" charset="0"/>
              </a:rPr>
              <a:t>donor deferral</a:t>
            </a:r>
          </a:p>
          <a:p>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F036FE8-2F4E-4119-84D2-2881FAFC0F6A}"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27BC2634-EAFC-4D30-A1A0-66154768FD5F}" type="slidenum">
              <a:rPr lang="en-US" altLang="en-US" smtClean="0">
                <a:latin typeface="Arial" panose="020B0604020202020204" pitchFamily="34" charset="0"/>
              </a:rPr>
              <a:pPr/>
              <a:t>22</a:t>
            </a:fld>
            <a:endParaRPr lang="en-US" altLang="en-US" smtClean="0">
              <a:latin typeface="Arial" panose="020B0604020202020204" pitchFamily="34"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F5D3B893-4BCD-4285-B71B-F3B65AA24AB7}"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Multiple federal, state, and local agencies have regulation addressed in this QSE.</a:t>
            </a:r>
          </a:p>
          <a:p>
            <a:r>
              <a:rPr lang="en-US" altLang="en-US" smtClean="0">
                <a:latin typeface="Arial" panose="020B0604020202020204" pitchFamily="34" charset="0"/>
              </a:rPr>
              <a:t>Annual Standards are published that specifically define elements under each QSE that must be followed by blood establishments.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D105242B-83CF-41EF-BD5D-8A9D6385F6DA}"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FBE6F1B0-8BB8-4D81-9895-746B5DCB7C57}"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11267" name="Rectangle 2"/>
          <p:cNvSpPr>
            <a:spLocks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If the microhct result is missing from the card, and we distribute the product, this is a FDA Reportable Event.</a:t>
            </a:r>
            <a:endParaRPr lang="en-US" altLang="en-US" sz="240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DCADA1B6-561E-4A91-9D46-0FEBF032885D}"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3315" name="Rectangle 2"/>
          <p:cNvSpPr>
            <a:spLocks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3BEABDC9-5704-42B6-8F10-FA5EA22DF961}"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FDA wants a  QA unit to ensure:</a:t>
            </a:r>
          </a:p>
          <a:p>
            <a:pPr>
              <a:buFontTx/>
              <a:buChar char="•"/>
            </a:pPr>
            <a:r>
              <a:rPr lang="en-US" altLang="en-US" smtClean="0">
                <a:latin typeface="Arial" panose="020B0604020202020204" pitchFamily="34" charset="0"/>
              </a:rPr>
              <a:t>a decrease in errors</a:t>
            </a:r>
          </a:p>
          <a:p>
            <a:pPr>
              <a:buFontTx/>
              <a:buChar char="•"/>
            </a:pPr>
            <a:r>
              <a:rPr lang="en-US" altLang="en-US" smtClean="0">
                <a:latin typeface="Arial" panose="020B0604020202020204" pitchFamily="34" charset="0"/>
              </a:rPr>
              <a:t>the credibility of test results</a:t>
            </a:r>
          </a:p>
          <a:p>
            <a:pPr>
              <a:buFontTx/>
              <a:buChar char="•"/>
            </a:pPr>
            <a:r>
              <a:rPr lang="en-US" altLang="en-US" smtClean="0">
                <a:latin typeface="Arial" panose="020B0604020202020204" pitchFamily="34" charset="0"/>
              </a:rPr>
              <a:t>the implementation of effective manufacturing process and system controls </a:t>
            </a:r>
          </a:p>
          <a:p>
            <a:pPr>
              <a:buFontTx/>
              <a:buChar char="•"/>
            </a:pPr>
            <a:r>
              <a:rPr lang="en-US" altLang="en-US" smtClean="0">
                <a:latin typeface="Arial" panose="020B0604020202020204" pitchFamily="34" charset="0"/>
              </a:rPr>
              <a:t>product safety and quality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D9A050E9-C50D-4486-97AF-CDDE03EA9D70}"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7411" name="Rectangle 2"/>
          <p:cNvSpPr>
            <a:spLocks noChangeArrowheads="1" noTextEdit="1"/>
          </p:cNvSpPr>
          <p:nvPr>
            <p:ph type="sldImg"/>
          </p:nvPr>
        </p:nvSpPr>
        <p:spPr>
          <a:solidFill>
            <a:srgbClr val="FFFFFF"/>
          </a:solidFill>
          <a:ln/>
        </p:spPr>
      </p:sp>
      <p:sp>
        <p:nvSpPr>
          <p:cNvPr id="1741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5D144F9D-9BD4-4869-9C8F-48B2E7E4A66F}"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C4B4D9DC-C82E-43CC-A1D8-50CA1C07781C}"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AABB Quality System Essentials (QSEs) were developed to be consistent with ISO standards and FDA </a:t>
            </a:r>
            <a:r>
              <a:rPr lang="en-US" altLang="en-US" i="1" smtClean="0">
                <a:latin typeface="Arial" panose="020B0604020202020204" pitchFamily="34" charset="0"/>
              </a:rPr>
              <a:t>Guidelines for Quality Assurance in Blood Establishments.  </a:t>
            </a:r>
            <a:r>
              <a:rPr lang="en-US" altLang="en-US" smtClean="0">
                <a:latin typeface="Arial" panose="020B0604020202020204" pitchFamily="34" charset="0"/>
              </a:rPr>
              <a:t>QSEs are compatible with ISO 9000 standards. </a:t>
            </a:r>
          </a:p>
          <a:p>
            <a:r>
              <a:rPr lang="en-US" altLang="en-US" smtClean="0">
                <a:latin typeface="Arial" panose="020B0604020202020204" pitchFamily="34" charset="0"/>
              </a:rPr>
              <a:t>There are Ten QSEs.</a:t>
            </a:r>
          </a:p>
          <a:p>
            <a:r>
              <a:rPr lang="en-US" altLang="en-US" smtClean="0">
                <a:latin typeface="Arial" panose="020B0604020202020204" pitchFamily="34" charset="0"/>
              </a:rPr>
              <a:t>The institution must develop a quality plan.</a:t>
            </a:r>
            <a:r>
              <a:rPr lang="en-US" altLang="en-US" sz="2400" smtClean="0">
                <a:latin typeface="Arial" panose="020B0604020202020204" pitchFamily="34"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E2B14172-885B-4FCB-9D78-EC4F6AE92E66}"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Training program should include facility-specific requirements, safety, blood-borne pathogens, security, cGMP training, technical training.</a:t>
            </a:r>
          </a:p>
          <a:p>
            <a:endParaRPr lang="en-US" altLang="en-US" smtClean="0">
              <a:latin typeface="Arial" panose="020B0604020202020204" pitchFamily="34" charset="0"/>
            </a:endParaRPr>
          </a:p>
          <a:p>
            <a:r>
              <a:rPr lang="en-US" altLang="en-US" smtClean="0">
                <a:latin typeface="Arial" panose="020B0604020202020204" pitchFamily="34" charset="0"/>
              </a:rPr>
              <a:t>Competency evaluations are done to ensure staff are maintaining necessary skills.  Done at 6 months from hire, then annually.</a:t>
            </a:r>
          </a:p>
          <a:p>
            <a:endParaRPr lang="en-US" altLang="en-US" smtClean="0">
              <a:latin typeface="Arial" panose="020B0604020202020204" pitchFamily="34" charset="0"/>
            </a:endParaRPr>
          </a:p>
          <a:p>
            <a:r>
              <a:rPr lang="en-US" altLang="en-US" smtClean="0">
                <a:latin typeface="Arial" panose="020B0604020202020204" pitchFamily="34" charset="0"/>
              </a:rPr>
              <a:t>Competency program could include, written evaluations, direct observation of test procedures, review of work records or reports, computer records and/or QC/QA records, testing of unknown samples, and evaluation of the employee’s problem-solving skills.</a:t>
            </a:r>
          </a:p>
          <a:p>
            <a:endParaRPr lang="en-US" altLang="en-US" smtClean="0">
              <a:latin typeface="Arial" panose="020B0604020202020204" pitchFamily="34" charset="0"/>
            </a:endParaRPr>
          </a:p>
          <a:p>
            <a:r>
              <a:rPr lang="en-US" altLang="en-US" smtClean="0">
                <a:latin typeface="Arial" panose="020B0604020202020204" pitchFamily="34" charset="0"/>
              </a:rPr>
              <a:t>Competency must also be assess 6 months after new procedures or tests are introduced, annually thereafter.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fld id="{5E276855-E97B-4DF9-8D5B-AD81AACA406F}"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Installing new equipment requires a plan for installation, calibration and validation.  </a:t>
            </a:r>
          </a:p>
          <a:p>
            <a:endParaRPr lang="en-US" altLang="en-US" smtClean="0">
              <a:latin typeface="Arial" panose="020B0604020202020204" pitchFamily="34" charset="0"/>
            </a:endParaRPr>
          </a:p>
          <a:p>
            <a:r>
              <a:rPr lang="en-US" altLang="en-US" smtClean="0">
                <a:latin typeface="Arial" panose="020B0604020202020204" pitchFamily="34" charset="0"/>
              </a:rPr>
              <a:t>Must have a list of all critical equipment.  Must keep track of preventative maintenance (PM), repairs, and calibrations.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5"/>
          <p:cNvSpPr>
            <a:spLocks noChangeArrowheads="1"/>
          </p:cNvSpPr>
          <p:nvPr userDrawn="1"/>
        </p:nvSpPr>
        <p:spPr bwMode="auto">
          <a:xfrm>
            <a:off x="196850" y="228600"/>
            <a:ext cx="8712200" cy="6426200"/>
          </a:xfrm>
          <a:prstGeom prst="rect">
            <a:avLst/>
          </a:prstGeom>
          <a:solidFill>
            <a:srgbClr val="F2ED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smtClean="0"/>
          </a:p>
        </p:txBody>
      </p:sp>
      <p:sp>
        <p:nvSpPr>
          <p:cNvPr id="5" name="Line 11"/>
          <p:cNvSpPr>
            <a:spLocks noChangeShapeType="1"/>
          </p:cNvSpPr>
          <p:nvPr userDrawn="1"/>
        </p:nvSpPr>
        <p:spPr bwMode="auto">
          <a:xfrm>
            <a:off x="1693863" y="3870325"/>
            <a:ext cx="5756275"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2"/>
          <p:cNvSpPr>
            <a:spLocks noChangeShapeType="1"/>
          </p:cNvSpPr>
          <p:nvPr userDrawn="1"/>
        </p:nvSpPr>
        <p:spPr bwMode="auto">
          <a:xfrm>
            <a:off x="1693863" y="5165725"/>
            <a:ext cx="5756275"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 name="Picture 26" descr="IUhealthV4c_15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6763" y="1270000"/>
            <a:ext cx="504983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3892550"/>
            <a:ext cx="7772400" cy="1239838"/>
          </a:xfrm>
        </p:spPr>
        <p:txBody>
          <a:bodyPr anchor="ctr" anchorCtr="1"/>
          <a:lstStyle>
            <a:lvl1pPr>
              <a:defRPr sz="3200"/>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1371600" y="5895975"/>
            <a:ext cx="6400800" cy="631825"/>
          </a:xfrm>
        </p:spPr>
        <p:txBody>
          <a:bodyPr anchor="b" anchorCtr="1"/>
          <a:lstStyle>
            <a:lvl1pPr marL="0" indent="0" algn="ctr">
              <a:buFontTx/>
              <a:buNone/>
              <a:defRPr sz="1600"/>
            </a:lvl1pPr>
          </a:lstStyle>
          <a:p>
            <a:pPr lvl="0"/>
            <a:r>
              <a:rPr lang="en-US" alt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A83B9CD8-858D-4756-ABCE-810D46D48507}" type="datetime1">
              <a:rPr lang="en-US" altLang="en-US"/>
              <a:pPr>
                <a:defRPr/>
              </a:pPr>
              <a:t>3/14/2021</a:t>
            </a:fld>
            <a:endParaRPr lang="en-US" altLang="en-US"/>
          </a:p>
        </p:txBody>
      </p:sp>
      <p:sp>
        <p:nvSpPr>
          <p:cNvPr id="9" name="Rectangle 6"/>
          <p:cNvSpPr>
            <a:spLocks noGrp="1" noChangeArrowheads="1"/>
          </p:cNvSpPr>
          <p:nvPr>
            <p:ph type="sldNum" sz="quarter" idx="11"/>
          </p:nvPr>
        </p:nvSpPr>
        <p:spPr/>
        <p:txBody>
          <a:bodyPr/>
          <a:lstStyle>
            <a:lvl1pPr>
              <a:defRPr/>
            </a:lvl1pPr>
          </a:lstStyle>
          <a:p>
            <a:pPr>
              <a:defRPr/>
            </a:pPr>
            <a:fld id="{A4BDEEBD-9B35-46EB-9ED0-7C5AAF385DB0}" type="slidenum">
              <a:rPr lang="en-US" altLang="en-US"/>
              <a:pPr>
                <a:defRPr/>
              </a:pPr>
              <a:t>‹#›</a:t>
            </a:fld>
            <a:endParaRPr lang="en-US" altLang="en-US"/>
          </a:p>
        </p:txBody>
      </p:sp>
    </p:spTree>
    <p:extLst>
      <p:ext uri="{BB962C8B-B14F-4D97-AF65-F5344CB8AC3E}">
        <p14:creationId xmlns:p14="http://schemas.microsoft.com/office/powerpoint/2010/main" val="136053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8920161E-7285-488F-AD13-8CF4EF1E905E}" type="datetime1">
              <a:rPr lang="en-US" altLang="en-US"/>
              <a:pPr>
                <a:defRPr/>
              </a:pPr>
              <a:t>3/14/2021</a:t>
            </a:fld>
            <a:endParaRPr lang="en-US" altLang="en-US"/>
          </a:p>
        </p:txBody>
      </p:sp>
      <p:sp>
        <p:nvSpPr>
          <p:cNvPr id="5" name="Rectangle 14"/>
          <p:cNvSpPr>
            <a:spLocks noGrp="1" noChangeArrowheads="1"/>
          </p:cNvSpPr>
          <p:nvPr>
            <p:ph type="sldNum" sz="quarter" idx="11"/>
          </p:nvPr>
        </p:nvSpPr>
        <p:spPr>
          <a:ln/>
        </p:spPr>
        <p:txBody>
          <a:bodyPr/>
          <a:lstStyle>
            <a:lvl1pPr>
              <a:defRPr/>
            </a:lvl1pPr>
          </a:lstStyle>
          <a:p>
            <a:pPr>
              <a:defRPr/>
            </a:pPr>
            <a:fld id="{E367D229-A4CE-4DFC-81B5-19B6345E8DF6}" type="slidenum">
              <a:rPr lang="en-US" altLang="en-US"/>
              <a:pPr>
                <a:defRPr/>
              </a:pPr>
              <a:t>‹#›</a:t>
            </a:fld>
            <a:endParaRPr lang="en-US" altLang="en-US"/>
          </a:p>
        </p:txBody>
      </p:sp>
    </p:spTree>
    <p:extLst>
      <p:ext uri="{BB962C8B-B14F-4D97-AF65-F5344CB8AC3E}">
        <p14:creationId xmlns:p14="http://schemas.microsoft.com/office/powerpoint/2010/main" val="346590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1763" y="28575"/>
            <a:ext cx="2062162" cy="5954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8575"/>
            <a:ext cx="6038850" cy="595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0BC2C47C-85B6-4977-B963-69C905E27456}" type="datetime1">
              <a:rPr lang="en-US" altLang="en-US"/>
              <a:pPr>
                <a:defRPr/>
              </a:pPr>
              <a:t>3/14/2021</a:t>
            </a:fld>
            <a:endParaRPr lang="en-US" altLang="en-US"/>
          </a:p>
        </p:txBody>
      </p:sp>
      <p:sp>
        <p:nvSpPr>
          <p:cNvPr id="5" name="Rectangle 14"/>
          <p:cNvSpPr>
            <a:spLocks noGrp="1" noChangeArrowheads="1"/>
          </p:cNvSpPr>
          <p:nvPr>
            <p:ph type="sldNum" sz="quarter" idx="11"/>
          </p:nvPr>
        </p:nvSpPr>
        <p:spPr>
          <a:ln/>
        </p:spPr>
        <p:txBody>
          <a:bodyPr/>
          <a:lstStyle>
            <a:lvl1pPr>
              <a:defRPr/>
            </a:lvl1pPr>
          </a:lstStyle>
          <a:p>
            <a:pPr>
              <a:defRPr/>
            </a:pPr>
            <a:fld id="{62317B5A-8569-49B4-8CCE-AE8335360D2D}" type="slidenum">
              <a:rPr lang="en-US" altLang="en-US"/>
              <a:pPr>
                <a:defRPr/>
              </a:pPr>
              <a:t>‹#›</a:t>
            </a:fld>
            <a:endParaRPr lang="en-US" altLang="en-US"/>
          </a:p>
        </p:txBody>
      </p:sp>
    </p:spTree>
    <p:extLst>
      <p:ext uri="{BB962C8B-B14F-4D97-AF65-F5344CB8AC3E}">
        <p14:creationId xmlns:p14="http://schemas.microsoft.com/office/powerpoint/2010/main" val="23055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3248025" cy="68580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smtClean="0"/>
          </a:p>
        </p:txBody>
      </p:sp>
      <p:sp>
        <p:nvSpPr>
          <p:cNvPr id="5" name="Line 15"/>
          <p:cNvSpPr>
            <a:spLocks noChangeShapeType="1"/>
          </p:cNvSpPr>
          <p:nvPr userDrawn="1"/>
        </p:nvSpPr>
        <p:spPr bwMode="auto">
          <a:xfrm flipV="1">
            <a:off x="3227388" y="0"/>
            <a:ext cx="22225" cy="685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21" descr="IUhealthHzPMS2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9000" y="2090738"/>
            <a:ext cx="1468438"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3835400" y="2244725"/>
            <a:ext cx="5151438" cy="1381125"/>
          </a:xfrm>
        </p:spPr>
        <p:txBody>
          <a:bodyPr anchor="ctr"/>
          <a:lstStyle>
            <a:lvl1pPr>
              <a:defRPr/>
            </a:lvl1pPr>
          </a:lstStyle>
          <a:p>
            <a:pPr lvl="0"/>
            <a:r>
              <a:rPr lang="en-US" altLang="en-US" noProof="0" smtClean="0"/>
              <a:t>Click to edit Master title style</a:t>
            </a:r>
          </a:p>
        </p:txBody>
      </p:sp>
      <p:sp>
        <p:nvSpPr>
          <p:cNvPr id="13316" name="Rectangle 4"/>
          <p:cNvSpPr>
            <a:spLocks noGrp="1" noChangeArrowheads="1"/>
          </p:cNvSpPr>
          <p:nvPr>
            <p:ph type="subTitle" idx="1"/>
          </p:nvPr>
        </p:nvSpPr>
        <p:spPr>
          <a:xfrm>
            <a:off x="3846513" y="3721100"/>
            <a:ext cx="5132387" cy="631825"/>
          </a:xfrm>
        </p:spPr>
        <p:txBody>
          <a:bodyPr/>
          <a:lstStyle>
            <a:lvl1pPr marL="0" indent="0">
              <a:buFontTx/>
              <a:buNone/>
              <a:defRPr sz="2100">
                <a:solidFill>
                  <a:schemeClr val="tx2"/>
                </a:solidFill>
              </a:defRPr>
            </a:lvl1pPr>
          </a:lstStyle>
          <a:p>
            <a:pPr lvl="0"/>
            <a:r>
              <a:rPr lang="en-US" altLang="en-US" noProof="0" smtClean="0"/>
              <a:t>Click to edit Master subtitle style</a:t>
            </a:r>
          </a:p>
        </p:txBody>
      </p:sp>
      <p:sp>
        <p:nvSpPr>
          <p:cNvPr id="7" name="Rectangle 5"/>
          <p:cNvSpPr>
            <a:spLocks noGrp="1" noChangeArrowheads="1"/>
          </p:cNvSpPr>
          <p:nvPr>
            <p:ph type="dt" sz="half" idx="10"/>
          </p:nvPr>
        </p:nvSpPr>
        <p:spPr/>
        <p:txBody>
          <a:bodyPr/>
          <a:lstStyle>
            <a:lvl1pPr>
              <a:defRPr/>
            </a:lvl1pPr>
          </a:lstStyle>
          <a:p>
            <a:pPr>
              <a:defRPr/>
            </a:pPr>
            <a:fld id="{A5FE242D-1208-46C7-B89E-304B9EE11A13}" type="datetime1">
              <a:rPr lang="en-US" altLang="en-US"/>
              <a:pPr>
                <a:defRPr/>
              </a:pPr>
              <a:t>3/14/2021</a:t>
            </a:fld>
            <a:endParaRPr lang="en-US" altLang="en-US"/>
          </a:p>
        </p:txBody>
      </p:sp>
      <p:sp>
        <p:nvSpPr>
          <p:cNvPr id="8" name="Slide Number Placeholder 7"/>
          <p:cNvSpPr>
            <a:spLocks noGrp="1" noChangeArrowheads="1"/>
          </p:cNvSpPr>
          <p:nvPr>
            <p:ph type="sldNum" sz="quarter" idx="11"/>
          </p:nvPr>
        </p:nvSpPr>
        <p:spPr/>
        <p:txBody>
          <a:bodyPr/>
          <a:lstStyle>
            <a:lvl1pPr>
              <a:defRPr/>
            </a:lvl1pPr>
          </a:lstStyle>
          <a:p>
            <a:pPr>
              <a:defRPr/>
            </a:pPr>
            <a:fld id="{8A58BF69-2ED2-441E-947C-4A9D43D07C0A}" type="slidenum">
              <a:rPr lang="en-US" altLang="en-US"/>
              <a:pPr>
                <a:defRPr/>
              </a:pPr>
              <a:t>‹#›</a:t>
            </a:fld>
            <a:endParaRPr lang="en-US" altLang="en-US"/>
          </a:p>
        </p:txBody>
      </p:sp>
    </p:spTree>
    <p:extLst>
      <p:ext uri="{BB962C8B-B14F-4D97-AF65-F5344CB8AC3E}">
        <p14:creationId xmlns:p14="http://schemas.microsoft.com/office/powerpoint/2010/main" val="301305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714DF69E-064D-4BF5-BE14-BE5AABFCE5E0}" type="datetime1">
              <a:rPr lang="en-US" altLang="en-US"/>
              <a:pPr>
                <a:defRPr/>
              </a:pPr>
              <a:t>3/14/2021</a:t>
            </a:fld>
            <a:endParaRPr lang="en-US" altLang="en-US"/>
          </a:p>
        </p:txBody>
      </p:sp>
      <p:sp>
        <p:nvSpPr>
          <p:cNvPr id="5" name="Rectangle 9"/>
          <p:cNvSpPr>
            <a:spLocks noGrp="1" noChangeArrowheads="1"/>
          </p:cNvSpPr>
          <p:nvPr>
            <p:ph type="sldNum" sz="quarter" idx="11"/>
          </p:nvPr>
        </p:nvSpPr>
        <p:spPr>
          <a:ln/>
        </p:spPr>
        <p:txBody>
          <a:bodyPr/>
          <a:lstStyle>
            <a:lvl1pPr>
              <a:defRPr/>
            </a:lvl1pPr>
          </a:lstStyle>
          <a:p>
            <a:pPr>
              <a:defRPr/>
            </a:pPr>
            <a:fld id="{799A49CE-959D-42BE-8B94-215BC6358BBD}" type="slidenum">
              <a:rPr lang="en-US" altLang="en-US"/>
              <a:pPr>
                <a:defRPr/>
              </a:pPr>
              <a:t>‹#›</a:t>
            </a:fld>
            <a:endParaRPr lang="en-US" altLang="en-US"/>
          </a:p>
        </p:txBody>
      </p:sp>
    </p:spTree>
    <p:extLst>
      <p:ext uri="{BB962C8B-B14F-4D97-AF65-F5344CB8AC3E}">
        <p14:creationId xmlns:p14="http://schemas.microsoft.com/office/powerpoint/2010/main" val="7890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DF70DCEC-969B-4BB6-B9EC-EA2C52F28881}" type="datetime1">
              <a:rPr lang="en-US" altLang="en-US"/>
              <a:pPr>
                <a:defRPr/>
              </a:pPr>
              <a:t>3/14/2021</a:t>
            </a:fld>
            <a:endParaRPr lang="en-US" altLang="en-US"/>
          </a:p>
        </p:txBody>
      </p:sp>
      <p:sp>
        <p:nvSpPr>
          <p:cNvPr id="5" name="Rectangle 9"/>
          <p:cNvSpPr>
            <a:spLocks noGrp="1" noChangeArrowheads="1"/>
          </p:cNvSpPr>
          <p:nvPr>
            <p:ph type="sldNum" sz="quarter" idx="11"/>
          </p:nvPr>
        </p:nvSpPr>
        <p:spPr>
          <a:ln/>
        </p:spPr>
        <p:txBody>
          <a:bodyPr/>
          <a:lstStyle>
            <a:lvl1pPr>
              <a:defRPr/>
            </a:lvl1pPr>
          </a:lstStyle>
          <a:p>
            <a:pPr>
              <a:defRPr/>
            </a:pPr>
            <a:fld id="{79E4BB3B-4C27-40F2-8211-91FA735AFF96}" type="slidenum">
              <a:rPr lang="en-US" altLang="en-US"/>
              <a:pPr>
                <a:defRPr/>
              </a:pPr>
              <a:t>‹#›</a:t>
            </a:fld>
            <a:endParaRPr lang="en-US" altLang="en-US"/>
          </a:p>
        </p:txBody>
      </p:sp>
    </p:spTree>
    <p:extLst>
      <p:ext uri="{BB962C8B-B14F-4D97-AF65-F5344CB8AC3E}">
        <p14:creationId xmlns:p14="http://schemas.microsoft.com/office/powerpoint/2010/main" val="292221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5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0A73E242-7943-44D8-92D3-1F75301708AE}" type="datetime1">
              <a:rPr lang="en-US" altLang="en-US"/>
              <a:pPr>
                <a:defRPr/>
              </a:pPr>
              <a:t>3/14/2021</a:t>
            </a:fld>
            <a:endParaRPr lang="en-US" altLang="en-US"/>
          </a:p>
        </p:txBody>
      </p:sp>
      <p:sp>
        <p:nvSpPr>
          <p:cNvPr id="6" name="Rectangle 9"/>
          <p:cNvSpPr>
            <a:spLocks noGrp="1" noChangeArrowheads="1"/>
          </p:cNvSpPr>
          <p:nvPr>
            <p:ph type="sldNum" sz="quarter" idx="11"/>
          </p:nvPr>
        </p:nvSpPr>
        <p:spPr>
          <a:ln/>
        </p:spPr>
        <p:txBody>
          <a:bodyPr/>
          <a:lstStyle>
            <a:lvl1pPr>
              <a:defRPr/>
            </a:lvl1pPr>
          </a:lstStyle>
          <a:p>
            <a:pPr>
              <a:defRPr/>
            </a:pPr>
            <a:fld id="{5CC9F480-D341-4FA0-83B8-4A46DE53F0B4}" type="slidenum">
              <a:rPr lang="en-US" altLang="en-US"/>
              <a:pPr>
                <a:defRPr/>
              </a:pPr>
              <a:t>‹#›</a:t>
            </a:fld>
            <a:endParaRPr lang="en-US" altLang="en-US"/>
          </a:p>
        </p:txBody>
      </p:sp>
    </p:spTree>
    <p:extLst>
      <p:ext uri="{BB962C8B-B14F-4D97-AF65-F5344CB8AC3E}">
        <p14:creationId xmlns:p14="http://schemas.microsoft.com/office/powerpoint/2010/main" val="176749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D5483B7A-C0A9-4BB6-8A65-F5E86DCAEEBC}" type="datetime1">
              <a:rPr lang="en-US" altLang="en-US"/>
              <a:pPr>
                <a:defRPr/>
              </a:pPr>
              <a:t>3/14/2021</a:t>
            </a:fld>
            <a:endParaRPr lang="en-US" altLang="en-US"/>
          </a:p>
        </p:txBody>
      </p:sp>
      <p:sp>
        <p:nvSpPr>
          <p:cNvPr id="8" name="Rectangle 9"/>
          <p:cNvSpPr>
            <a:spLocks noGrp="1" noChangeArrowheads="1"/>
          </p:cNvSpPr>
          <p:nvPr>
            <p:ph type="sldNum" sz="quarter" idx="11"/>
          </p:nvPr>
        </p:nvSpPr>
        <p:spPr>
          <a:ln/>
        </p:spPr>
        <p:txBody>
          <a:bodyPr/>
          <a:lstStyle>
            <a:lvl1pPr>
              <a:defRPr/>
            </a:lvl1pPr>
          </a:lstStyle>
          <a:p>
            <a:pPr>
              <a:defRPr/>
            </a:pPr>
            <a:fld id="{56D7D7C5-81D7-4FDE-9FBA-21036BDD64D0}" type="slidenum">
              <a:rPr lang="en-US" altLang="en-US"/>
              <a:pPr>
                <a:defRPr/>
              </a:pPr>
              <a:t>‹#›</a:t>
            </a:fld>
            <a:endParaRPr lang="en-US" altLang="en-US"/>
          </a:p>
        </p:txBody>
      </p:sp>
    </p:spTree>
    <p:extLst>
      <p:ext uri="{BB962C8B-B14F-4D97-AF65-F5344CB8AC3E}">
        <p14:creationId xmlns:p14="http://schemas.microsoft.com/office/powerpoint/2010/main" val="167677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2328C297-EBEB-4C60-AAB1-4586CFEB2E18}" type="datetime1">
              <a:rPr lang="en-US" altLang="en-US"/>
              <a:pPr>
                <a:defRPr/>
              </a:pPr>
              <a:t>3/14/2021</a:t>
            </a:fld>
            <a:endParaRPr lang="en-US" altLang="en-US"/>
          </a:p>
        </p:txBody>
      </p:sp>
      <p:sp>
        <p:nvSpPr>
          <p:cNvPr id="4" name="Rectangle 9"/>
          <p:cNvSpPr>
            <a:spLocks noGrp="1" noChangeArrowheads="1"/>
          </p:cNvSpPr>
          <p:nvPr>
            <p:ph type="sldNum" sz="quarter" idx="11"/>
          </p:nvPr>
        </p:nvSpPr>
        <p:spPr>
          <a:ln/>
        </p:spPr>
        <p:txBody>
          <a:bodyPr/>
          <a:lstStyle>
            <a:lvl1pPr>
              <a:defRPr/>
            </a:lvl1pPr>
          </a:lstStyle>
          <a:p>
            <a:pPr>
              <a:defRPr/>
            </a:pPr>
            <a:fld id="{EAE1EF21-1CF0-479E-A396-FA1A92A7301E}" type="slidenum">
              <a:rPr lang="en-US" altLang="en-US"/>
              <a:pPr>
                <a:defRPr/>
              </a:pPr>
              <a:t>‹#›</a:t>
            </a:fld>
            <a:endParaRPr lang="en-US" altLang="en-US"/>
          </a:p>
        </p:txBody>
      </p:sp>
    </p:spTree>
    <p:extLst>
      <p:ext uri="{BB962C8B-B14F-4D97-AF65-F5344CB8AC3E}">
        <p14:creationId xmlns:p14="http://schemas.microsoft.com/office/powerpoint/2010/main" val="241139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A079FE53-55BA-44E7-8193-F2999337FED9}" type="datetime1">
              <a:rPr lang="en-US" altLang="en-US"/>
              <a:pPr>
                <a:defRPr/>
              </a:pPr>
              <a:t>3/14/2021</a:t>
            </a:fld>
            <a:endParaRPr lang="en-US" altLang="en-US"/>
          </a:p>
        </p:txBody>
      </p:sp>
      <p:sp>
        <p:nvSpPr>
          <p:cNvPr id="3" name="Rectangle 9"/>
          <p:cNvSpPr>
            <a:spLocks noGrp="1" noChangeArrowheads="1"/>
          </p:cNvSpPr>
          <p:nvPr>
            <p:ph type="sldNum" sz="quarter" idx="11"/>
          </p:nvPr>
        </p:nvSpPr>
        <p:spPr>
          <a:ln/>
        </p:spPr>
        <p:txBody>
          <a:bodyPr/>
          <a:lstStyle>
            <a:lvl1pPr>
              <a:defRPr/>
            </a:lvl1pPr>
          </a:lstStyle>
          <a:p>
            <a:pPr>
              <a:defRPr/>
            </a:pPr>
            <a:fld id="{A65FFFAC-70C9-4F7F-9D3F-D04942478AF2}" type="slidenum">
              <a:rPr lang="en-US" altLang="en-US"/>
              <a:pPr>
                <a:defRPr/>
              </a:pPr>
              <a:t>‹#›</a:t>
            </a:fld>
            <a:endParaRPr lang="en-US" altLang="en-US"/>
          </a:p>
        </p:txBody>
      </p:sp>
    </p:spTree>
    <p:extLst>
      <p:ext uri="{BB962C8B-B14F-4D97-AF65-F5344CB8AC3E}">
        <p14:creationId xmlns:p14="http://schemas.microsoft.com/office/powerpoint/2010/main" val="397680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A1F3BE5C-3A8A-44D4-B6E1-BD4657EBC332}" type="datetime1">
              <a:rPr lang="en-US" altLang="en-US"/>
              <a:pPr>
                <a:defRPr/>
              </a:pPr>
              <a:t>3/14/2021</a:t>
            </a:fld>
            <a:endParaRPr lang="en-US" altLang="en-US"/>
          </a:p>
        </p:txBody>
      </p:sp>
      <p:sp>
        <p:nvSpPr>
          <p:cNvPr id="6" name="Rectangle 9"/>
          <p:cNvSpPr>
            <a:spLocks noGrp="1" noChangeArrowheads="1"/>
          </p:cNvSpPr>
          <p:nvPr>
            <p:ph type="sldNum" sz="quarter" idx="11"/>
          </p:nvPr>
        </p:nvSpPr>
        <p:spPr>
          <a:ln/>
        </p:spPr>
        <p:txBody>
          <a:bodyPr/>
          <a:lstStyle>
            <a:lvl1pPr>
              <a:defRPr/>
            </a:lvl1pPr>
          </a:lstStyle>
          <a:p>
            <a:pPr>
              <a:defRPr/>
            </a:pPr>
            <a:fld id="{9F0E4800-6D28-4348-9B72-C4C941A304C8}" type="slidenum">
              <a:rPr lang="en-US" altLang="en-US"/>
              <a:pPr>
                <a:defRPr/>
              </a:pPr>
              <a:t>‹#›</a:t>
            </a:fld>
            <a:endParaRPr lang="en-US" altLang="en-US"/>
          </a:p>
        </p:txBody>
      </p:sp>
    </p:spTree>
    <p:extLst>
      <p:ext uri="{BB962C8B-B14F-4D97-AF65-F5344CB8AC3E}">
        <p14:creationId xmlns:p14="http://schemas.microsoft.com/office/powerpoint/2010/main" val="243878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977E3F7-9ACA-4353-99DF-59C30C564095}" type="datetime1">
              <a:rPr lang="en-US" altLang="en-US"/>
              <a:pPr>
                <a:defRPr/>
              </a:pPr>
              <a:t>3/14/2021</a:t>
            </a:fld>
            <a:endParaRPr lang="en-US" altLang="en-US"/>
          </a:p>
        </p:txBody>
      </p:sp>
      <p:sp>
        <p:nvSpPr>
          <p:cNvPr id="5" name="Rectangle 14"/>
          <p:cNvSpPr>
            <a:spLocks noGrp="1" noChangeArrowheads="1"/>
          </p:cNvSpPr>
          <p:nvPr>
            <p:ph type="sldNum" sz="quarter" idx="11"/>
          </p:nvPr>
        </p:nvSpPr>
        <p:spPr>
          <a:ln/>
        </p:spPr>
        <p:txBody>
          <a:bodyPr/>
          <a:lstStyle>
            <a:lvl1pPr>
              <a:defRPr/>
            </a:lvl1pPr>
          </a:lstStyle>
          <a:p>
            <a:pPr>
              <a:defRPr/>
            </a:pPr>
            <a:fld id="{AF5AA56F-A312-4836-B92B-DD738CEF74E4}" type="slidenum">
              <a:rPr lang="en-US" altLang="en-US"/>
              <a:pPr>
                <a:defRPr/>
              </a:pPr>
              <a:t>‹#›</a:t>
            </a:fld>
            <a:endParaRPr lang="en-US" altLang="en-US"/>
          </a:p>
        </p:txBody>
      </p:sp>
    </p:spTree>
    <p:extLst>
      <p:ext uri="{BB962C8B-B14F-4D97-AF65-F5344CB8AC3E}">
        <p14:creationId xmlns:p14="http://schemas.microsoft.com/office/powerpoint/2010/main" val="655310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5AF0CE35-51E2-48BA-930B-A1068871CF2B}" type="datetime1">
              <a:rPr lang="en-US" altLang="en-US"/>
              <a:pPr>
                <a:defRPr/>
              </a:pPr>
              <a:t>3/14/2021</a:t>
            </a:fld>
            <a:endParaRPr lang="en-US" altLang="en-US"/>
          </a:p>
        </p:txBody>
      </p:sp>
      <p:sp>
        <p:nvSpPr>
          <p:cNvPr id="6" name="Rectangle 9"/>
          <p:cNvSpPr>
            <a:spLocks noGrp="1" noChangeArrowheads="1"/>
          </p:cNvSpPr>
          <p:nvPr>
            <p:ph type="sldNum" sz="quarter" idx="11"/>
          </p:nvPr>
        </p:nvSpPr>
        <p:spPr>
          <a:ln/>
        </p:spPr>
        <p:txBody>
          <a:bodyPr/>
          <a:lstStyle>
            <a:lvl1pPr>
              <a:defRPr/>
            </a:lvl1pPr>
          </a:lstStyle>
          <a:p>
            <a:pPr>
              <a:defRPr/>
            </a:pPr>
            <a:fld id="{B03326AA-9D63-40EE-8FBE-8C45220B1DEB}" type="slidenum">
              <a:rPr lang="en-US" altLang="en-US"/>
              <a:pPr>
                <a:defRPr/>
              </a:pPr>
              <a:t>‹#›</a:t>
            </a:fld>
            <a:endParaRPr lang="en-US" altLang="en-US"/>
          </a:p>
        </p:txBody>
      </p:sp>
    </p:spTree>
    <p:extLst>
      <p:ext uri="{BB962C8B-B14F-4D97-AF65-F5344CB8AC3E}">
        <p14:creationId xmlns:p14="http://schemas.microsoft.com/office/powerpoint/2010/main" val="2174126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5946425F-2CA8-4DD3-A97E-78E9DCC981E1}" type="datetime1">
              <a:rPr lang="en-US" altLang="en-US"/>
              <a:pPr>
                <a:defRPr/>
              </a:pPr>
              <a:t>3/14/2021</a:t>
            </a:fld>
            <a:endParaRPr lang="en-US" altLang="en-US"/>
          </a:p>
        </p:txBody>
      </p:sp>
      <p:sp>
        <p:nvSpPr>
          <p:cNvPr id="5" name="Rectangle 9"/>
          <p:cNvSpPr>
            <a:spLocks noGrp="1" noChangeArrowheads="1"/>
          </p:cNvSpPr>
          <p:nvPr>
            <p:ph type="sldNum" sz="quarter" idx="11"/>
          </p:nvPr>
        </p:nvSpPr>
        <p:spPr>
          <a:ln/>
        </p:spPr>
        <p:txBody>
          <a:bodyPr/>
          <a:lstStyle>
            <a:lvl1pPr>
              <a:defRPr/>
            </a:lvl1pPr>
          </a:lstStyle>
          <a:p>
            <a:pPr>
              <a:defRPr/>
            </a:pPr>
            <a:fld id="{C9837435-B839-4F8A-971B-8D2D39D0DDEC}" type="slidenum">
              <a:rPr lang="en-US" altLang="en-US"/>
              <a:pPr>
                <a:defRPr/>
              </a:pPr>
              <a:t>‹#›</a:t>
            </a:fld>
            <a:endParaRPr lang="en-US" altLang="en-US"/>
          </a:p>
        </p:txBody>
      </p:sp>
    </p:spTree>
    <p:extLst>
      <p:ext uri="{BB962C8B-B14F-4D97-AF65-F5344CB8AC3E}">
        <p14:creationId xmlns:p14="http://schemas.microsoft.com/office/powerpoint/2010/main" val="1789823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1763" y="0"/>
            <a:ext cx="2062162" cy="5983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0"/>
            <a:ext cx="6038850" cy="5983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B92F7B26-1164-4256-830D-1840E9AEB3B6}" type="datetime1">
              <a:rPr lang="en-US" altLang="en-US"/>
              <a:pPr>
                <a:defRPr/>
              </a:pPr>
              <a:t>3/14/2021</a:t>
            </a:fld>
            <a:endParaRPr lang="en-US" altLang="en-US"/>
          </a:p>
        </p:txBody>
      </p:sp>
      <p:sp>
        <p:nvSpPr>
          <p:cNvPr id="5" name="Rectangle 9"/>
          <p:cNvSpPr>
            <a:spLocks noGrp="1" noChangeArrowheads="1"/>
          </p:cNvSpPr>
          <p:nvPr>
            <p:ph type="sldNum" sz="quarter" idx="11"/>
          </p:nvPr>
        </p:nvSpPr>
        <p:spPr>
          <a:ln/>
        </p:spPr>
        <p:txBody>
          <a:bodyPr/>
          <a:lstStyle>
            <a:lvl1pPr>
              <a:defRPr/>
            </a:lvl1pPr>
          </a:lstStyle>
          <a:p>
            <a:pPr>
              <a:defRPr/>
            </a:pPr>
            <a:fld id="{02D18E91-E24A-49EA-BEAA-F74E5BA820DC}" type="slidenum">
              <a:rPr lang="en-US" altLang="en-US"/>
              <a:pPr>
                <a:defRPr/>
              </a:pPr>
              <a:t>‹#›</a:t>
            </a:fld>
            <a:endParaRPr lang="en-US" altLang="en-US"/>
          </a:p>
        </p:txBody>
      </p:sp>
    </p:spTree>
    <p:extLst>
      <p:ext uri="{BB962C8B-B14F-4D97-AF65-F5344CB8AC3E}">
        <p14:creationId xmlns:p14="http://schemas.microsoft.com/office/powerpoint/2010/main" val="72828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BA68690-D80B-478F-A942-AFD9BADA12E7}" type="datetime1">
              <a:rPr lang="en-US" altLang="en-US"/>
              <a:pPr>
                <a:defRPr/>
              </a:pPr>
              <a:t>3/14/2021</a:t>
            </a:fld>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E1B09341-B3B2-4155-A7AA-0EC41300A447}" type="slidenum">
              <a:rPr lang="en-US" altLang="en-US"/>
              <a:pPr>
                <a:defRPr/>
              </a:pPr>
              <a:t>‹#›</a:t>
            </a:fld>
            <a:endParaRPr lang="en-US" altLang="en-US"/>
          </a:p>
        </p:txBody>
      </p:sp>
    </p:spTree>
    <p:extLst>
      <p:ext uri="{BB962C8B-B14F-4D97-AF65-F5344CB8AC3E}">
        <p14:creationId xmlns:p14="http://schemas.microsoft.com/office/powerpoint/2010/main" val="1806114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5A7DB29-5165-453E-AB2C-8FFC4AC4EE92}" type="datetime1">
              <a:rPr lang="en-US" altLang="en-US"/>
              <a:pPr>
                <a:defRPr/>
              </a:pPr>
              <a:t>3/14/2021</a:t>
            </a:fld>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F5037F5E-59F5-41DA-8121-D7FCF9E1D5BD}" type="slidenum">
              <a:rPr lang="en-US" altLang="en-US"/>
              <a:pPr>
                <a:defRPr/>
              </a:pPr>
              <a:t>‹#›</a:t>
            </a:fld>
            <a:endParaRPr lang="en-US" altLang="en-US"/>
          </a:p>
        </p:txBody>
      </p:sp>
    </p:spTree>
    <p:extLst>
      <p:ext uri="{BB962C8B-B14F-4D97-AF65-F5344CB8AC3E}">
        <p14:creationId xmlns:p14="http://schemas.microsoft.com/office/powerpoint/2010/main" val="308079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0255652-91C6-493A-986C-7C4BF29E1A7E}" type="datetime1">
              <a:rPr lang="en-US" altLang="en-US"/>
              <a:pPr>
                <a:defRPr/>
              </a:pPr>
              <a:t>3/14/2021</a:t>
            </a:fld>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C51FCC65-1CC7-4BAF-95DD-0F1B913DD19A}" type="slidenum">
              <a:rPr lang="en-US" altLang="en-US"/>
              <a:pPr>
                <a:defRPr/>
              </a:pPr>
              <a:t>‹#›</a:t>
            </a:fld>
            <a:endParaRPr lang="en-US" altLang="en-US"/>
          </a:p>
        </p:txBody>
      </p:sp>
    </p:spTree>
    <p:extLst>
      <p:ext uri="{BB962C8B-B14F-4D97-AF65-F5344CB8AC3E}">
        <p14:creationId xmlns:p14="http://schemas.microsoft.com/office/powerpoint/2010/main" val="1765717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F670A8EC-4EE4-4EBD-B0B0-331CDC74019C}" type="datetime1">
              <a:rPr lang="en-US" altLang="en-US"/>
              <a:pPr>
                <a:defRPr/>
              </a:pPr>
              <a:t>3/14/2021</a:t>
            </a:fld>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8407258E-7943-4341-82A5-0D027730A73A}" type="slidenum">
              <a:rPr lang="en-US" altLang="en-US"/>
              <a:pPr>
                <a:defRPr/>
              </a:pPr>
              <a:t>‹#›</a:t>
            </a:fld>
            <a:endParaRPr lang="en-US" altLang="en-US"/>
          </a:p>
        </p:txBody>
      </p:sp>
    </p:spTree>
    <p:extLst>
      <p:ext uri="{BB962C8B-B14F-4D97-AF65-F5344CB8AC3E}">
        <p14:creationId xmlns:p14="http://schemas.microsoft.com/office/powerpoint/2010/main" val="3831032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6369D9FA-2A10-430F-A259-5E13597CDB96}" type="datetime1">
              <a:rPr lang="en-US" altLang="en-US"/>
              <a:pPr>
                <a:defRPr/>
              </a:pPr>
              <a:t>3/14/2021</a:t>
            </a:fld>
            <a:endParaRPr lang="en-US" altLang="en-US"/>
          </a:p>
        </p:txBody>
      </p:sp>
      <p:sp>
        <p:nvSpPr>
          <p:cNvPr id="8" name="Rectangle 7"/>
          <p:cNvSpPr>
            <a:spLocks noGrp="1" noChangeArrowheads="1"/>
          </p:cNvSpPr>
          <p:nvPr>
            <p:ph type="sldNum" sz="quarter" idx="11"/>
          </p:nvPr>
        </p:nvSpPr>
        <p:spPr>
          <a:ln/>
        </p:spPr>
        <p:txBody>
          <a:bodyPr/>
          <a:lstStyle>
            <a:lvl1pPr>
              <a:defRPr/>
            </a:lvl1pPr>
          </a:lstStyle>
          <a:p>
            <a:pPr>
              <a:defRPr/>
            </a:pPr>
            <a:fld id="{64A26D76-9AD6-4373-A642-C957461BBF10}" type="slidenum">
              <a:rPr lang="en-US" altLang="en-US"/>
              <a:pPr>
                <a:defRPr/>
              </a:pPr>
              <a:t>‹#›</a:t>
            </a:fld>
            <a:endParaRPr lang="en-US" altLang="en-US"/>
          </a:p>
        </p:txBody>
      </p:sp>
    </p:spTree>
    <p:extLst>
      <p:ext uri="{BB962C8B-B14F-4D97-AF65-F5344CB8AC3E}">
        <p14:creationId xmlns:p14="http://schemas.microsoft.com/office/powerpoint/2010/main" val="3361185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35A2AD5B-CB09-4886-9874-19F8FCA40C7C}" type="datetime1">
              <a:rPr lang="en-US" altLang="en-US"/>
              <a:pPr>
                <a:defRPr/>
              </a:pPr>
              <a:t>3/14/2021</a:t>
            </a:fld>
            <a:endParaRPr lang="en-US" altLang="en-US"/>
          </a:p>
        </p:txBody>
      </p:sp>
      <p:sp>
        <p:nvSpPr>
          <p:cNvPr id="4" name="Rectangle 7"/>
          <p:cNvSpPr>
            <a:spLocks noGrp="1" noChangeArrowheads="1"/>
          </p:cNvSpPr>
          <p:nvPr>
            <p:ph type="sldNum" sz="quarter" idx="11"/>
          </p:nvPr>
        </p:nvSpPr>
        <p:spPr>
          <a:ln/>
        </p:spPr>
        <p:txBody>
          <a:bodyPr/>
          <a:lstStyle>
            <a:lvl1pPr>
              <a:defRPr/>
            </a:lvl1pPr>
          </a:lstStyle>
          <a:p>
            <a:pPr>
              <a:defRPr/>
            </a:pPr>
            <a:fld id="{0BA8FA5D-9976-4A91-AEE8-8A15ABC32118}" type="slidenum">
              <a:rPr lang="en-US" altLang="en-US"/>
              <a:pPr>
                <a:defRPr/>
              </a:pPr>
              <a:t>‹#›</a:t>
            </a:fld>
            <a:endParaRPr lang="en-US" altLang="en-US"/>
          </a:p>
        </p:txBody>
      </p:sp>
    </p:spTree>
    <p:extLst>
      <p:ext uri="{BB962C8B-B14F-4D97-AF65-F5344CB8AC3E}">
        <p14:creationId xmlns:p14="http://schemas.microsoft.com/office/powerpoint/2010/main" val="4048122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18CD67F5-3D65-4B38-9A6A-C4A9BB475197}" type="datetime1">
              <a:rPr lang="en-US" altLang="en-US"/>
              <a:pPr>
                <a:defRPr/>
              </a:pPr>
              <a:t>3/14/2021</a:t>
            </a:fld>
            <a:endParaRPr lang="en-US" altLang="en-US"/>
          </a:p>
        </p:txBody>
      </p:sp>
      <p:sp>
        <p:nvSpPr>
          <p:cNvPr id="3" name="Rectangle 7"/>
          <p:cNvSpPr>
            <a:spLocks noGrp="1" noChangeArrowheads="1"/>
          </p:cNvSpPr>
          <p:nvPr>
            <p:ph type="sldNum" sz="quarter" idx="11"/>
          </p:nvPr>
        </p:nvSpPr>
        <p:spPr>
          <a:ln/>
        </p:spPr>
        <p:txBody>
          <a:bodyPr/>
          <a:lstStyle>
            <a:lvl1pPr>
              <a:defRPr/>
            </a:lvl1pPr>
          </a:lstStyle>
          <a:p>
            <a:pPr>
              <a:defRPr/>
            </a:pPr>
            <a:fld id="{CF182064-05E4-488D-A2C3-4E9975117FE2}" type="slidenum">
              <a:rPr lang="en-US" altLang="en-US"/>
              <a:pPr>
                <a:defRPr/>
              </a:pPr>
              <a:t>‹#›</a:t>
            </a:fld>
            <a:endParaRPr lang="en-US" altLang="en-US"/>
          </a:p>
        </p:txBody>
      </p:sp>
    </p:spTree>
    <p:extLst>
      <p:ext uri="{BB962C8B-B14F-4D97-AF65-F5344CB8AC3E}">
        <p14:creationId xmlns:p14="http://schemas.microsoft.com/office/powerpoint/2010/main" val="184837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959EE8C3-C5CC-4AA0-A470-C522C0ED2FDB}" type="datetime1">
              <a:rPr lang="en-US" altLang="en-US"/>
              <a:pPr>
                <a:defRPr/>
              </a:pPr>
              <a:t>3/14/2021</a:t>
            </a:fld>
            <a:endParaRPr lang="en-US" altLang="en-US"/>
          </a:p>
        </p:txBody>
      </p:sp>
      <p:sp>
        <p:nvSpPr>
          <p:cNvPr id="5" name="Rectangle 14"/>
          <p:cNvSpPr>
            <a:spLocks noGrp="1" noChangeArrowheads="1"/>
          </p:cNvSpPr>
          <p:nvPr>
            <p:ph type="sldNum" sz="quarter" idx="11"/>
          </p:nvPr>
        </p:nvSpPr>
        <p:spPr>
          <a:ln/>
        </p:spPr>
        <p:txBody>
          <a:bodyPr/>
          <a:lstStyle>
            <a:lvl1pPr>
              <a:defRPr/>
            </a:lvl1pPr>
          </a:lstStyle>
          <a:p>
            <a:pPr>
              <a:defRPr/>
            </a:pPr>
            <a:fld id="{34085F94-3A16-4B1F-9BA3-1ED3D601E689}" type="slidenum">
              <a:rPr lang="en-US" altLang="en-US"/>
              <a:pPr>
                <a:defRPr/>
              </a:pPr>
              <a:t>‹#›</a:t>
            </a:fld>
            <a:endParaRPr lang="en-US" altLang="en-US"/>
          </a:p>
        </p:txBody>
      </p:sp>
    </p:spTree>
    <p:extLst>
      <p:ext uri="{BB962C8B-B14F-4D97-AF65-F5344CB8AC3E}">
        <p14:creationId xmlns:p14="http://schemas.microsoft.com/office/powerpoint/2010/main" val="99026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1DCE4577-F267-4D94-9435-64ECF837EC10}" type="datetime1">
              <a:rPr lang="en-US" altLang="en-US"/>
              <a:pPr>
                <a:defRPr/>
              </a:pPr>
              <a:t>3/14/2021</a:t>
            </a:fld>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16678FA2-897B-47E8-A21B-3B4BF2BECC9F}" type="slidenum">
              <a:rPr lang="en-US" altLang="en-US"/>
              <a:pPr>
                <a:defRPr/>
              </a:pPr>
              <a:t>‹#›</a:t>
            </a:fld>
            <a:endParaRPr lang="en-US" altLang="en-US"/>
          </a:p>
        </p:txBody>
      </p:sp>
    </p:spTree>
    <p:extLst>
      <p:ext uri="{BB962C8B-B14F-4D97-AF65-F5344CB8AC3E}">
        <p14:creationId xmlns:p14="http://schemas.microsoft.com/office/powerpoint/2010/main" val="2136815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E32DE3C8-5607-4FB1-B61F-BACFA6A02509}" type="datetime1">
              <a:rPr lang="en-US" altLang="en-US"/>
              <a:pPr>
                <a:defRPr/>
              </a:pPr>
              <a:t>3/14/2021</a:t>
            </a:fld>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A97B063F-ED83-4D3A-BAD5-E3A96161C511}" type="slidenum">
              <a:rPr lang="en-US" altLang="en-US"/>
              <a:pPr>
                <a:defRPr/>
              </a:pPr>
              <a:t>‹#›</a:t>
            </a:fld>
            <a:endParaRPr lang="en-US" altLang="en-US"/>
          </a:p>
        </p:txBody>
      </p:sp>
    </p:spTree>
    <p:extLst>
      <p:ext uri="{BB962C8B-B14F-4D97-AF65-F5344CB8AC3E}">
        <p14:creationId xmlns:p14="http://schemas.microsoft.com/office/powerpoint/2010/main" val="126862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11C2AFA-D3B2-4E0B-8BE9-919DFFBB697A}" type="datetime1">
              <a:rPr lang="en-US" altLang="en-US"/>
              <a:pPr>
                <a:defRPr/>
              </a:pPr>
              <a:t>3/14/2021</a:t>
            </a:fld>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0C48FA4C-23E4-4B72-8A22-656574E11B5D}" type="slidenum">
              <a:rPr lang="en-US" altLang="en-US"/>
              <a:pPr>
                <a:defRPr/>
              </a:pPr>
              <a:t>‹#›</a:t>
            </a:fld>
            <a:endParaRPr lang="en-US" altLang="en-US"/>
          </a:p>
        </p:txBody>
      </p:sp>
    </p:spTree>
    <p:extLst>
      <p:ext uri="{BB962C8B-B14F-4D97-AF65-F5344CB8AC3E}">
        <p14:creationId xmlns:p14="http://schemas.microsoft.com/office/powerpoint/2010/main" val="1105002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741FCBA-7FF5-4816-A0CD-C392CAB25751}" type="datetime1">
              <a:rPr lang="en-US" altLang="en-US"/>
              <a:pPr>
                <a:defRPr/>
              </a:pPr>
              <a:t>3/14/2021</a:t>
            </a:fld>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8A5E19A4-815B-4DFA-A292-05A4E3D21966}" type="slidenum">
              <a:rPr lang="en-US" altLang="en-US"/>
              <a:pPr>
                <a:defRPr/>
              </a:pPr>
              <a:t>‹#›</a:t>
            </a:fld>
            <a:endParaRPr lang="en-US" altLang="en-US"/>
          </a:p>
        </p:txBody>
      </p:sp>
    </p:spTree>
    <p:extLst>
      <p:ext uri="{BB962C8B-B14F-4D97-AF65-F5344CB8AC3E}">
        <p14:creationId xmlns:p14="http://schemas.microsoft.com/office/powerpoint/2010/main" val="204151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532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4CACB3F6-E20D-4489-97D0-CF1891ED8884}" type="datetime1">
              <a:rPr lang="en-US" altLang="en-US"/>
              <a:pPr>
                <a:defRPr/>
              </a:pPr>
              <a:t>3/14/2021</a:t>
            </a:fld>
            <a:endParaRPr lang="en-US" altLang="en-US"/>
          </a:p>
        </p:txBody>
      </p:sp>
      <p:sp>
        <p:nvSpPr>
          <p:cNvPr id="6" name="Rectangle 14"/>
          <p:cNvSpPr>
            <a:spLocks noGrp="1" noChangeArrowheads="1"/>
          </p:cNvSpPr>
          <p:nvPr>
            <p:ph type="sldNum" sz="quarter" idx="11"/>
          </p:nvPr>
        </p:nvSpPr>
        <p:spPr>
          <a:ln/>
        </p:spPr>
        <p:txBody>
          <a:bodyPr/>
          <a:lstStyle>
            <a:lvl1pPr>
              <a:defRPr/>
            </a:lvl1pPr>
          </a:lstStyle>
          <a:p>
            <a:pPr>
              <a:defRPr/>
            </a:pPr>
            <a:fld id="{A0CACA63-FFBE-4745-B549-0F85580C9A10}" type="slidenum">
              <a:rPr lang="en-US" altLang="en-US"/>
              <a:pPr>
                <a:defRPr/>
              </a:pPr>
              <a:t>‹#›</a:t>
            </a:fld>
            <a:endParaRPr lang="en-US" altLang="en-US"/>
          </a:p>
        </p:txBody>
      </p:sp>
    </p:spTree>
    <p:extLst>
      <p:ext uri="{BB962C8B-B14F-4D97-AF65-F5344CB8AC3E}">
        <p14:creationId xmlns:p14="http://schemas.microsoft.com/office/powerpoint/2010/main" val="67973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34A3C68D-2C14-45BF-8D48-11F133758AD0}" type="datetime1">
              <a:rPr lang="en-US" altLang="en-US"/>
              <a:pPr>
                <a:defRPr/>
              </a:pPr>
              <a:t>3/14/2021</a:t>
            </a:fld>
            <a:endParaRPr lang="en-US" altLang="en-US"/>
          </a:p>
        </p:txBody>
      </p:sp>
      <p:sp>
        <p:nvSpPr>
          <p:cNvPr id="8" name="Rectangle 14"/>
          <p:cNvSpPr>
            <a:spLocks noGrp="1" noChangeArrowheads="1"/>
          </p:cNvSpPr>
          <p:nvPr>
            <p:ph type="sldNum" sz="quarter" idx="11"/>
          </p:nvPr>
        </p:nvSpPr>
        <p:spPr>
          <a:ln/>
        </p:spPr>
        <p:txBody>
          <a:bodyPr/>
          <a:lstStyle>
            <a:lvl1pPr>
              <a:defRPr/>
            </a:lvl1pPr>
          </a:lstStyle>
          <a:p>
            <a:pPr>
              <a:defRPr/>
            </a:pPr>
            <a:fld id="{39E17DB1-026A-4A95-8296-31587097A5DE}" type="slidenum">
              <a:rPr lang="en-US" altLang="en-US"/>
              <a:pPr>
                <a:defRPr/>
              </a:pPr>
              <a:t>‹#›</a:t>
            </a:fld>
            <a:endParaRPr lang="en-US" altLang="en-US"/>
          </a:p>
        </p:txBody>
      </p:sp>
    </p:spTree>
    <p:extLst>
      <p:ext uri="{BB962C8B-B14F-4D97-AF65-F5344CB8AC3E}">
        <p14:creationId xmlns:p14="http://schemas.microsoft.com/office/powerpoint/2010/main" val="142406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129C1A95-4304-442F-ADCA-B01A88AD26BC}" type="datetime1">
              <a:rPr lang="en-US" altLang="en-US"/>
              <a:pPr>
                <a:defRPr/>
              </a:pPr>
              <a:t>3/14/2021</a:t>
            </a:fld>
            <a:endParaRPr lang="en-US" altLang="en-US"/>
          </a:p>
        </p:txBody>
      </p:sp>
      <p:sp>
        <p:nvSpPr>
          <p:cNvPr id="4" name="Rectangle 14"/>
          <p:cNvSpPr>
            <a:spLocks noGrp="1" noChangeArrowheads="1"/>
          </p:cNvSpPr>
          <p:nvPr>
            <p:ph type="sldNum" sz="quarter" idx="11"/>
          </p:nvPr>
        </p:nvSpPr>
        <p:spPr>
          <a:ln/>
        </p:spPr>
        <p:txBody>
          <a:bodyPr/>
          <a:lstStyle>
            <a:lvl1pPr>
              <a:defRPr/>
            </a:lvl1pPr>
          </a:lstStyle>
          <a:p>
            <a:pPr>
              <a:defRPr/>
            </a:pPr>
            <a:fld id="{28E9E407-D5B3-4836-98B9-3097FB872240}" type="slidenum">
              <a:rPr lang="en-US" altLang="en-US"/>
              <a:pPr>
                <a:defRPr/>
              </a:pPr>
              <a:t>‹#›</a:t>
            </a:fld>
            <a:endParaRPr lang="en-US" altLang="en-US"/>
          </a:p>
        </p:txBody>
      </p:sp>
    </p:spTree>
    <p:extLst>
      <p:ext uri="{BB962C8B-B14F-4D97-AF65-F5344CB8AC3E}">
        <p14:creationId xmlns:p14="http://schemas.microsoft.com/office/powerpoint/2010/main" val="167469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73F65E4-4AD3-4EBE-8961-79C4965163F9}" type="datetime1">
              <a:rPr lang="en-US" altLang="en-US"/>
              <a:pPr>
                <a:defRPr/>
              </a:pPr>
              <a:t>3/14/2021</a:t>
            </a:fld>
            <a:endParaRPr lang="en-US" altLang="en-US"/>
          </a:p>
        </p:txBody>
      </p:sp>
      <p:sp>
        <p:nvSpPr>
          <p:cNvPr id="3" name="Rectangle 14"/>
          <p:cNvSpPr>
            <a:spLocks noGrp="1" noChangeArrowheads="1"/>
          </p:cNvSpPr>
          <p:nvPr>
            <p:ph type="sldNum" sz="quarter" idx="11"/>
          </p:nvPr>
        </p:nvSpPr>
        <p:spPr>
          <a:ln/>
        </p:spPr>
        <p:txBody>
          <a:bodyPr/>
          <a:lstStyle>
            <a:lvl1pPr>
              <a:defRPr/>
            </a:lvl1pPr>
          </a:lstStyle>
          <a:p>
            <a:pPr>
              <a:defRPr/>
            </a:pPr>
            <a:fld id="{F23020E2-36EF-49E6-B936-E07AEA167851}" type="slidenum">
              <a:rPr lang="en-US" altLang="en-US"/>
              <a:pPr>
                <a:defRPr/>
              </a:pPr>
              <a:t>‹#›</a:t>
            </a:fld>
            <a:endParaRPr lang="en-US" altLang="en-US"/>
          </a:p>
        </p:txBody>
      </p:sp>
    </p:spTree>
    <p:extLst>
      <p:ext uri="{BB962C8B-B14F-4D97-AF65-F5344CB8AC3E}">
        <p14:creationId xmlns:p14="http://schemas.microsoft.com/office/powerpoint/2010/main" val="177857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9652FE5E-BECB-41C7-AA59-6C6A9598BF43}" type="datetime1">
              <a:rPr lang="en-US" altLang="en-US"/>
              <a:pPr>
                <a:defRPr/>
              </a:pPr>
              <a:t>3/14/2021</a:t>
            </a:fld>
            <a:endParaRPr lang="en-US" altLang="en-US"/>
          </a:p>
        </p:txBody>
      </p:sp>
      <p:sp>
        <p:nvSpPr>
          <p:cNvPr id="6" name="Rectangle 14"/>
          <p:cNvSpPr>
            <a:spLocks noGrp="1" noChangeArrowheads="1"/>
          </p:cNvSpPr>
          <p:nvPr>
            <p:ph type="sldNum" sz="quarter" idx="11"/>
          </p:nvPr>
        </p:nvSpPr>
        <p:spPr>
          <a:ln/>
        </p:spPr>
        <p:txBody>
          <a:bodyPr/>
          <a:lstStyle>
            <a:lvl1pPr>
              <a:defRPr/>
            </a:lvl1pPr>
          </a:lstStyle>
          <a:p>
            <a:pPr>
              <a:defRPr/>
            </a:pPr>
            <a:fld id="{6A27301B-B116-4BD4-846D-25C5D081EF96}" type="slidenum">
              <a:rPr lang="en-US" altLang="en-US"/>
              <a:pPr>
                <a:defRPr/>
              </a:pPr>
              <a:t>‹#›</a:t>
            </a:fld>
            <a:endParaRPr lang="en-US" altLang="en-US"/>
          </a:p>
        </p:txBody>
      </p:sp>
    </p:spTree>
    <p:extLst>
      <p:ext uri="{BB962C8B-B14F-4D97-AF65-F5344CB8AC3E}">
        <p14:creationId xmlns:p14="http://schemas.microsoft.com/office/powerpoint/2010/main" val="166153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1BA25B1-E478-46D0-B874-0808037E8194}" type="datetime1">
              <a:rPr lang="en-US" altLang="en-US"/>
              <a:pPr>
                <a:defRPr/>
              </a:pPr>
              <a:t>3/14/2021</a:t>
            </a:fld>
            <a:endParaRPr lang="en-US" altLang="en-US"/>
          </a:p>
        </p:txBody>
      </p:sp>
      <p:sp>
        <p:nvSpPr>
          <p:cNvPr id="6" name="Rectangle 14"/>
          <p:cNvSpPr>
            <a:spLocks noGrp="1" noChangeArrowheads="1"/>
          </p:cNvSpPr>
          <p:nvPr>
            <p:ph type="sldNum" sz="quarter" idx="11"/>
          </p:nvPr>
        </p:nvSpPr>
        <p:spPr>
          <a:ln/>
        </p:spPr>
        <p:txBody>
          <a:bodyPr/>
          <a:lstStyle>
            <a:lvl1pPr>
              <a:defRPr/>
            </a:lvl1pPr>
          </a:lstStyle>
          <a:p>
            <a:pPr>
              <a:defRPr/>
            </a:pPr>
            <a:fld id="{7EBDD459-7B5A-494C-B6D0-AD8F1F55C18B}" type="slidenum">
              <a:rPr lang="en-US" altLang="en-US"/>
              <a:pPr>
                <a:defRPr/>
              </a:pPr>
              <a:t>‹#›</a:t>
            </a:fld>
            <a:endParaRPr lang="en-US" altLang="en-US"/>
          </a:p>
        </p:txBody>
      </p:sp>
    </p:spTree>
    <p:extLst>
      <p:ext uri="{BB962C8B-B14F-4D97-AF65-F5344CB8AC3E}">
        <p14:creationId xmlns:p14="http://schemas.microsoft.com/office/powerpoint/2010/main" val="340125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11557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smtClean="0"/>
          </a:p>
        </p:txBody>
      </p:sp>
      <p:sp>
        <p:nvSpPr>
          <p:cNvPr id="1027" name="Rectangle 3"/>
          <p:cNvSpPr>
            <a:spLocks noGrp="1" noChangeArrowheads="1"/>
          </p:cNvSpPr>
          <p:nvPr>
            <p:ph type="body" idx="1"/>
          </p:nvPr>
        </p:nvSpPr>
        <p:spPr bwMode="auto">
          <a:xfrm>
            <a:off x="314325" y="14573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
          <p:cNvSpPr>
            <a:spLocks noGrp="1" noChangeArrowheads="1"/>
          </p:cNvSpPr>
          <p:nvPr>
            <p:ph type="title"/>
          </p:nvPr>
        </p:nvSpPr>
        <p:spPr bwMode="auto">
          <a:xfrm>
            <a:off x="290513" y="28575"/>
            <a:ext cx="7777162"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Line 11"/>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Rectangle 12"/>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700"/>
            </a:lvl1pPr>
          </a:lstStyle>
          <a:p>
            <a:pPr>
              <a:defRPr/>
            </a:pPr>
            <a:fld id="{6A098E34-91CA-4088-A014-BDB67ABE7340}" type="datetime1">
              <a:rPr lang="en-US" altLang="en-US"/>
              <a:pPr>
                <a:defRPr/>
              </a:pPr>
              <a:t>3/14/2021</a:t>
            </a:fld>
            <a:endParaRPr lang="en-US" altLang="en-US"/>
          </a:p>
        </p:txBody>
      </p:sp>
      <p:sp>
        <p:nvSpPr>
          <p:cNvPr id="1038" name="Rectangle 14"/>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700"/>
            </a:lvl1pPr>
          </a:lstStyle>
          <a:p>
            <a:pPr>
              <a:defRPr/>
            </a:pPr>
            <a:fld id="{1D7A1ABE-3B79-469D-9D5D-325FDD56091C}" type="slidenum">
              <a:rPr lang="en-US" altLang="en-US"/>
              <a:pPr>
                <a:defRPr/>
              </a:pPr>
              <a:t>‹#›</a:t>
            </a:fld>
            <a:endParaRPr lang="en-US" altLang="en-US"/>
          </a:p>
        </p:txBody>
      </p:sp>
      <p:pic>
        <p:nvPicPr>
          <p:cNvPr id="1032" name="Picture 18" descr="IUhealthHzPMS2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9144000" cy="1155700"/>
          </a:xfrm>
          <a:prstGeom prst="rect">
            <a:avLst/>
          </a:prstGeom>
          <a:solidFill>
            <a:srgbClr val="F2EDD7"/>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defRPr/>
            </a:pPr>
            <a:endParaRPr lang="en-US" altLang="en-US" smtClean="0"/>
          </a:p>
        </p:txBody>
      </p:sp>
      <p:sp>
        <p:nvSpPr>
          <p:cNvPr id="2051" name="Rectangle 3"/>
          <p:cNvSpPr>
            <a:spLocks noGrp="1" noChangeArrowheads="1"/>
          </p:cNvSpPr>
          <p:nvPr>
            <p:ph type="body" idx="1"/>
          </p:nvPr>
        </p:nvSpPr>
        <p:spPr bwMode="auto">
          <a:xfrm>
            <a:off x="314325" y="14573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5"/>
          <p:cNvSpPr>
            <a:spLocks noGrp="1" noChangeArrowheads="1"/>
          </p:cNvSpPr>
          <p:nvPr>
            <p:ph type="title"/>
          </p:nvPr>
        </p:nvSpPr>
        <p:spPr bwMode="auto">
          <a:xfrm>
            <a:off x="290513" y="0"/>
            <a:ext cx="777716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Line 6"/>
          <p:cNvSpPr>
            <a:spLocks noChangeShapeType="1"/>
          </p:cNvSpPr>
          <p:nvPr userDrawn="1"/>
        </p:nvSpPr>
        <p:spPr bwMode="auto">
          <a:xfrm flipV="1">
            <a:off x="0" y="1173163"/>
            <a:ext cx="9144000" cy="63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Rectangle 7"/>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700"/>
            </a:lvl1pPr>
          </a:lstStyle>
          <a:p>
            <a:pPr>
              <a:defRPr/>
            </a:pPr>
            <a:fld id="{EC57F05F-4F06-47FA-A120-F384E940F1E0}" type="datetime1">
              <a:rPr lang="en-US" altLang="en-US"/>
              <a:pPr>
                <a:defRPr/>
              </a:pPr>
              <a:t>3/14/2021</a:t>
            </a:fld>
            <a:endParaRPr lang="en-US" altLang="en-US"/>
          </a:p>
        </p:txBody>
      </p:sp>
      <p:sp>
        <p:nvSpPr>
          <p:cNvPr id="12297" name="Rectangle 9"/>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700"/>
            </a:lvl1pPr>
          </a:lstStyle>
          <a:p>
            <a:pPr>
              <a:defRPr/>
            </a:pPr>
            <a:fld id="{799DDB0C-C56E-4FE4-90DE-81B3147C6C70}" type="slidenum">
              <a:rPr lang="en-US" altLang="en-US"/>
              <a:pPr>
                <a:defRPr/>
              </a:pPr>
              <a:t>‹#›</a:t>
            </a:fld>
            <a:endParaRPr lang="en-US" altLang="en-US"/>
          </a:p>
        </p:txBody>
      </p:sp>
      <p:pic>
        <p:nvPicPr>
          <p:cNvPr id="2056" name="Picture 13" descr="IUhealthHzPMS2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26438" y="231775"/>
            <a:ext cx="593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90" name="Rectangle 6"/>
          <p:cNvSpPr>
            <a:spLocks noGrp="1" noChangeArrowheads="1"/>
          </p:cNvSpPr>
          <p:nvPr>
            <p:ph type="dt" sz="half" idx="2"/>
          </p:nvPr>
        </p:nvSpPr>
        <p:spPr bwMode="auto">
          <a:xfrm>
            <a:off x="219075"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700"/>
            </a:lvl1pPr>
          </a:lstStyle>
          <a:p>
            <a:pPr>
              <a:defRPr/>
            </a:pPr>
            <a:fld id="{8F507CBA-0AC7-4B6B-80FA-EDCB46D7FAE5}" type="datetime1">
              <a:rPr lang="en-US" altLang="en-US"/>
              <a:pPr>
                <a:defRPr/>
              </a:pPr>
              <a:t>3/14/2021</a:t>
            </a:fld>
            <a:endParaRPr lang="en-US" altLang="en-US"/>
          </a:p>
        </p:txBody>
      </p:sp>
      <p:sp>
        <p:nvSpPr>
          <p:cNvPr id="41991" name="Rectangle 7"/>
          <p:cNvSpPr>
            <a:spLocks noGrp="1" noChangeArrowheads="1"/>
          </p:cNvSpPr>
          <p:nvPr>
            <p:ph type="sldNum" sz="quarter" idx="4"/>
          </p:nvPr>
        </p:nvSpPr>
        <p:spPr bwMode="auto">
          <a:xfrm>
            <a:off x="6751638" y="6715125"/>
            <a:ext cx="21336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700"/>
            </a:lvl1pPr>
          </a:lstStyle>
          <a:p>
            <a:pPr>
              <a:defRPr/>
            </a:pPr>
            <a:fld id="{79A9105E-38CB-4836-8574-9E36E30A71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imes New Roman" pitchFamily="18" charset="0"/>
        </a:defRPr>
      </a:lvl2pPr>
      <a:lvl3pPr algn="l" rtl="0" eaLnBrk="0" fontAlgn="base" hangingPunct="0">
        <a:spcBef>
          <a:spcPct val="0"/>
        </a:spcBef>
        <a:spcAft>
          <a:spcPct val="0"/>
        </a:spcAft>
        <a:defRPr sz="4000">
          <a:solidFill>
            <a:schemeClr val="tx2"/>
          </a:solidFill>
          <a:latin typeface="Times New Roman" pitchFamily="18" charset="0"/>
        </a:defRPr>
      </a:lvl3pPr>
      <a:lvl4pPr algn="l" rtl="0" eaLnBrk="0" fontAlgn="base" hangingPunct="0">
        <a:spcBef>
          <a:spcPct val="0"/>
        </a:spcBef>
        <a:spcAft>
          <a:spcPct val="0"/>
        </a:spcAft>
        <a:defRPr sz="4000">
          <a:solidFill>
            <a:schemeClr val="tx2"/>
          </a:solidFill>
          <a:latin typeface="Times New Roman" pitchFamily="18" charset="0"/>
        </a:defRPr>
      </a:lvl4pPr>
      <a:lvl5pPr algn="l" rtl="0" eaLnBrk="0" fontAlgn="base" hangingPunct="0">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lnSpc>
          <a:spcPct val="95000"/>
        </a:lnSpc>
        <a:spcBef>
          <a:spcPct val="40000"/>
        </a:spcBef>
        <a:spcAft>
          <a:spcPct val="0"/>
        </a:spcAft>
        <a:buClr>
          <a:schemeClr val="tx2"/>
        </a:buClr>
        <a:buChar char="•"/>
        <a:defRPr sz="3000">
          <a:solidFill>
            <a:schemeClr val="tx1"/>
          </a:solidFill>
          <a:latin typeface="+mn-lt"/>
          <a:ea typeface="+mn-ea"/>
          <a:cs typeface="+mn-cs"/>
        </a:defRPr>
      </a:lvl1pPr>
      <a:lvl2pPr marL="742950" indent="-285750" algn="l" rtl="0" eaLnBrk="0" fontAlgn="base" hangingPunct="0">
        <a:lnSpc>
          <a:spcPct val="95000"/>
        </a:lnSpc>
        <a:spcBef>
          <a:spcPct val="20000"/>
        </a:spcBef>
        <a:spcAft>
          <a:spcPct val="0"/>
        </a:spcAft>
        <a:buChar char="–"/>
        <a:defRPr sz="2800">
          <a:solidFill>
            <a:schemeClr val="tx1"/>
          </a:solidFill>
          <a:latin typeface="+mn-lt"/>
        </a:defRPr>
      </a:lvl2pPr>
      <a:lvl3pPr marL="1143000" indent="-228600" algn="l" rtl="0" eaLnBrk="0" fontAlgn="base" hangingPunct="0">
        <a:lnSpc>
          <a:spcPct val="95000"/>
        </a:lnSpc>
        <a:spcBef>
          <a:spcPct val="20000"/>
        </a:spcBef>
        <a:spcAft>
          <a:spcPct val="0"/>
        </a:spcAft>
        <a:buChar char="•"/>
        <a:defRPr sz="2600">
          <a:solidFill>
            <a:schemeClr val="tx1"/>
          </a:solidFill>
          <a:latin typeface="+mn-lt"/>
        </a:defRPr>
      </a:lvl3pPr>
      <a:lvl4pPr marL="1600200" indent="-228600" algn="l" rtl="0" eaLnBrk="0" fontAlgn="base" hangingPunct="0">
        <a:lnSpc>
          <a:spcPct val="95000"/>
        </a:lnSpc>
        <a:spcBef>
          <a:spcPct val="20000"/>
        </a:spcBef>
        <a:spcAft>
          <a:spcPct val="0"/>
        </a:spcAft>
        <a:buChar char="–"/>
        <a:defRPr sz="2400">
          <a:solidFill>
            <a:schemeClr val="tx1"/>
          </a:solidFill>
          <a:latin typeface="+mn-lt"/>
        </a:defRPr>
      </a:lvl4pPr>
      <a:lvl5pPr marL="2057400" indent="-228600" algn="l" rtl="0" eaLnBrk="0" fontAlgn="base" hangingPunct="0">
        <a:lnSpc>
          <a:spcPct val="95000"/>
        </a:lnSpc>
        <a:spcBef>
          <a:spcPct val="20000"/>
        </a:spcBef>
        <a:spcAft>
          <a:spcPct val="0"/>
        </a:spcAft>
        <a:buChar char="»"/>
        <a:defRPr sz="2400">
          <a:solidFill>
            <a:schemeClr val="tx1"/>
          </a:solidFill>
          <a:latin typeface="+mn-lt"/>
        </a:defRPr>
      </a:lvl5pPr>
      <a:lvl6pPr marL="2514600" indent="-228600" algn="l" rtl="0" fontAlgn="base">
        <a:lnSpc>
          <a:spcPct val="95000"/>
        </a:lnSpc>
        <a:spcBef>
          <a:spcPct val="20000"/>
        </a:spcBef>
        <a:spcAft>
          <a:spcPct val="0"/>
        </a:spcAft>
        <a:buChar char="»"/>
        <a:defRPr sz="2400">
          <a:solidFill>
            <a:schemeClr val="tx1"/>
          </a:solidFill>
          <a:latin typeface="+mn-lt"/>
        </a:defRPr>
      </a:lvl6pPr>
      <a:lvl7pPr marL="2971800" indent="-228600" algn="l" rtl="0" fontAlgn="base">
        <a:lnSpc>
          <a:spcPct val="95000"/>
        </a:lnSpc>
        <a:spcBef>
          <a:spcPct val="20000"/>
        </a:spcBef>
        <a:spcAft>
          <a:spcPct val="0"/>
        </a:spcAft>
        <a:buChar char="»"/>
        <a:defRPr sz="2400">
          <a:solidFill>
            <a:schemeClr val="tx1"/>
          </a:solidFill>
          <a:latin typeface="+mn-lt"/>
        </a:defRPr>
      </a:lvl7pPr>
      <a:lvl8pPr marL="3429000" indent="-228600" algn="l" rtl="0" fontAlgn="base">
        <a:lnSpc>
          <a:spcPct val="95000"/>
        </a:lnSpc>
        <a:spcBef>
          <a:spcPct val="20000"/>
        </a:spcBef>
        <a:spcAft>
          <a:spcPct val="0"/>
        </a:spcAft>
        <a:buChar char="»"/>
        <a:defRPr sz="2400">
          <a:solidFill>
            <a:schemeClr val="tx1"/>
          </a:solidFill>
          <a:latin typeface="+mn-lt"/>
        </a:defRPr>
      </a:lvl8pPr>
      <a:lvl9pPr marL="3886200" indent="-228600" algn="l" rtl="0" fontAlgn="base">
        <a:lnSpc>
          <a:spcPct val="95000"/>
        </a:lnSpc>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47375BFA-6167-47DA-A30D-2056DF43868C}" type="datetime1">
              <a:rPr lang="en-US" altLang="en-US" sz="700" smtClean="0"/>
              <a:pPr>
                <a:lnSpc>
                  <a:spcPct val="100000"/>
                </a:lnSpc>
                <a:spcBef>
                  <a:spcPct val="0"/>
                </a:spcBef>
                <a:buClrTx/>
                <a:buFontTx/>
                <a:buNone/>
              </a:pPr>
              <a:t>3/14/2021</a:t>
            </a:fld>
            <a:endParaRPr lang="en-US" altLang="en-US" sz="700" dirty="0" smtClean="0"/>
          </a:p>
        </p:txBody>
      </p:sp>
      <p:sp>
        <p:nvSpPr>
          <p:cNvPr id="7171" name="Rectangle 6"/>
          <p:cNvSpPr>
            <a:spLocks noGrp="1" noChangeArrowheads="1"/>
          </p:cNvSpPr>
          <p:nvPr>
            <p:ph type="sldNum" sz="quarter" idx="11"/>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9EA80C6B-3855-439A-BCDF-9B6DDD4E8F6B}" type="slidenum">
              <a:rPr lang="en-US" altLang="en-US" sz="700" smtClean="0"/>
              <a:pPr>
                <a:lnSpc>
                  <a:spcPct val="100000"/>
                </a:lnSpc>
                <a:spcBef>
                  <a:spcPct val="0"/>
                </a:spcBef>
                <a:buClrTx/>
                <a:buFontTx/>
                <a:buNone/>
              </a:pPr>
              <a:t>1</a:t>
            </a:fld>
            <a:endParaRPr lang="en-US" altLang="en-US" sz="700" smtClean="0"/>
          </a:p>
        </p:txBody>
      </p:sp>
      <p:sp>
        <p:nvSpPr>
          <p:cNvPr id="7172" name="Rectangle 2"/>
          <p:cNvSpPr>
            <a:spLocks noGrp="1" noChangeArrowheads="1"/>
          </p:cNvSpPr>
          <p:nvPr>
            <p:ph type="ctrTitle"/>
          </p:nvPr>
        </p:nvSpPr>
        <p:spPr/>
        <p:txBody>
          <a:bodyPr/>
          <a:lstStyle/>
          <a:p>
            <a:pPr eaLnBrk="1" hangingPunct="1"/>
            <a:r>
              <a:rPr lang="en-US" altLang="en-US" dirty="0" smtClean="0"/>
              <a:t>GMP Lite </a:t>
            </a:r>
            <a:r>
              <a:rPr lang="en-US" altLang="en-US" dirty="0" smtClean="0"/>
              <a:t>2021</a:t>
            </a:r>
            <a:r>
              <a:rPr lang="en-US" altLang="en-US" dirty="0" smtClean="0"/>
              <a:t/>
            </a:r>
            <a:br>
              <a:rPr lang="en-US" altLang="en-US" dirty="0" smtClean="0"/>
            </a:br>
            <a:r>
              <a:rPr lang="en-US" altLang="en-US" dirty="0" smtClean="0"/>
              <a:t>Quick Quality Review for the AHC BB</a:t>
            </a:r>
          </a:p>
        </p:txBody>
      </p:sp>
      <p:sp>
        <p:nvSpPr>
          <p:cNvPr id="7173" name="Rectangle 3"/>
          <p:cNvSpPr>
            <a:spLocks noGrp="1" noChangeArrowheads="1"/>
          </p:cNvSpPr>
          <p:nvPr>
            <p:ph type="subTitle" idx="1"/>
          </p:nvPr>
        </p:nvSpPr>
        <p:spPr>
          <a:xfrm>
            <a:off x="1419225" y="5449888"/>
            <a:ext cx="6400800" cy="352425"/>
          </a:xfrm>
        </p:spPr>
        <p:txBody>
          <a:bodyPr/>
          <a:lstStyle/>
          <a:p>
            <a:pPr eaLnBrk="1" hangingPunct="1"/>
            <a:r>
              <a:rPr lang="en-US" altLang="en-US" dirty="0" smtClean="0"/>
              <a:t>February 2021</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86200" y="1268413"/>
            <a:ext cx="5129213" cy="4065587"/>
          </a:xfrm>
        </p:spPr>
        <p:txBody>
          <a:bodyPr/>
          <a:lstStyle/>
          <a:p>
            <a:pPr eaLnBrk="1" hangingPunct="1"/>
            <a:r>
              <a:rPr lang="en-US" altLang="en-US" sz="4400" smtClean="0">
                <a:solidFill>
                  <a:srgbClr val="FF0000"/>
                </a:solidFill>
              </a:rPr>
              <a:t>Requirements for Quality in Today’s Blood Center and Transfusion Services =  </a:t>
            </a:r>
            <a:r>
              <a:rPr lang="en-US" altLang="en-US" sz="3200" smtClean="0">
                <a:solidFill>
                  <a:srgbClr val="FF0000"/>
                </a:solidFill>
              </a:rPr>
              <a:t>Quality System Essentials</a:t>
            </a:r>
          </a:p>
        </p:txBody>
      </p:sp>
      <p:sp>
        <p:nvSpPr>
          <p:cNvPr id="21507"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2A2F5076-4BE9-44CB-B1E1-9BCAB0310E4B}" type="slidenum">
              <a:rPr lang="en-US" altLang="en-US" sz="1000" smtClean="0">
                <a:latin typeface="NewsGoth Cn BT" charset="0"/>
              </a:rPr>
              <a:pPr>
                <a:lnSpc>
                  <a:spcPct val="100000"/>
                </a:lnSpc>
                <a:spcBef>
                  <a:spcPct val="0"/>
                </a:spcBef>
                <a:buClrTx/>
                <a:buFontTx/>
                <a:buNone/>
              </a:pPr>
              <a:t>10</a:t>
            </a:fld>
            <a:r>
              <a:rPr lang="en-US" altLang="en-US" sz="1000" smtClean="0">
                <a:latin typeface="NewsGoth Cn BT" charset="0"/>
              </a:rPr>
              <a:t> </a:t>
            </a:r>
            <a:endParaRPr lang="en-US" altLang="en-US" sz="1400" smtClean="0">
              <a:latin typeface="Times" panose="02020603050405020304" pitchFamily="18" charset="0"/>
            </a:endParaRPr>
          </a:p>
        </p:txBody>
      </p:sp>
      <p:pic>
        <p:nvPicPr>
          <p:cNvPr id="21508" name="Picture 5" descr="C:\Documents and Settings\jslayten\Local Settings\Temporary Internet Files\Content.IE5\I19SLC8I\MC9002951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68413"/>
            <a:ext cx="3810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QSE # 1: Organization</a:t>
            </a:r>
          </a:p>
        </p:txBody>
      </p:sp>
      <p:sp>
        <p:nvSpPr>
          <p:cNvPr id="51203" name="Rectangle 3"/>
          <p:cNvSpPr>
            <a:spLocks noGrp="1" noChangeArrowheads="1"/>
          </p:cNvSpPr>
          <p:nvPr>
            <p:ph idx="1"/>
          </p:nvPr>
        </p:nvSpPr>
        <p:spPr>
          <a:xfrm>
            <a:off x="685800" y="1219200"/>
            <a:ext cx="7772400" cy="4876800"/>
          </a:xfrm>
        </p:spPr>
        <p:txBody>
          <a:bodyPr rtlCol="0">
            <a:normAutofit/>
          </a:bodyPr>
          <a:lstStyle/>
          <a:p>
            <a:pPr eaLnBrk="1" fontAlgn="auto" hangingPunct="1">
              <a:spcAft>
                <a:spcPts val="0"/>
              </a:spcAft>
              <a:buFont typeface="Wingdings 3" charset="2"/>
              <a:buChar char=""/>
              <a:defRPr/>
            </a:pPr>
            <a:r>
              <a:rPr lang="en-US" altLang="en-US" sz="3200" smtClean="0">
                <a:solidFill>
                  <a:schemeClr val="tx1">
                    <a:lumMod val="75000"/>
                    <a:lumOff val="25000"/>
                  </a:schemeClr>
                </a:solidFill>
              </a:rPr>
              <a:t>Facility Management</a:t>
            </a:r>
          </a:p>
          <a:p>
            <a:pPr lvl="1" eaLnBrk="1" fontAlgn="auto" hangingPunct="1">
              <a:spcAft>
                <a:spcPts val="0"/>
              </a:spcAft>
              <a:buFont typeface="Wingdings 3" charset="2"/>
              <a:buChar char=""/>
              <a:defRPr/>
            </a:pPr>
            <a:r>
              <a:rPr lang="en-US" altLang="en-US" smtClean="0">
                <a:solidFill>
                  <a:schemeClr val="tx1">
                    <a:lumMod val="75000"/>
                    <a:lumOff val="25000"/>
                  </a:schemeClr>
                </a:solidFill>
              </a:rPr>
              <a:t>Organized to promote effective quality management system</a:t>
            </a:r>
          </a:p>
          <a:p>
            <a:pPr lvl="1" eaLnBrk="1" fontAlgn="auto" hangingPunct="1">
              <a:spcAft>
                <a:spcPts val="0"/>
              </a:spcAft>
              <a:buFont typeface="Wingdings 3" charset="2"/>
              <a:buChar char=""/>
              <a:defRPr/>
            </a:pPr>
            <a:r>
              <a:rPr lang="en-US" altLang="en-US" smtClean="0">
                <a:solidFill>
                  <a:schemeClr val="tx1">
                    <a:lumMod val="75000"/>
                    <a:lumOff val="25000"/>
                  </a:schemeClr>
                </a:solidFill>
              </a:rPr>
              <a:t>Organizational structure must clearly define responsibilities for the provision of blood, blood components, products, and services</a:t>
            </a:r>
          </a:p>
          <a:p>
            <a:pPr lvl="1" eaLnBrk="1" fontAlgn="auto" hangingPunct="1">
              <a:spcAft>
                <a:spcPts val="0"/>
              </a:spcAft>
              <a:buFont typeface="Wingdings 3" charset="2"/>
              <a:buChar char=""/>
              <a:defRPr/>
            </a:pPr>
            <a:r>
              <a:rPr lang="en-US" altLang="en-US" smtClean="0">
                <a:solidFill>
                  <a:srgbClr val="FF0000"/>
                </a:solidFill>
              </a:rPr>
              <a:t>Clearly identifies responsibilities of key personnel</a:t>
            </a:r>
          </a:p>
          <a:p>
            <a:pPr eaLnBrk="1" fontAlgn="auto" hangingPunct="1">
              <a:spcAft>
                <a:spcPts val="0"/>
              </a:spcAft>
              <a:buFont typeface="Wingdings 3" charset="2"/>
              <a:buChar char=""/>
              <a:defRPr/>
            </a:pPr>
            <a:r>
              <a:rPr lang="en-US" altLang="en-US" sz="3200" smtClean="0">
                <a:solidFill>
                  <a:schemeClr val="tx1">
                    <a:lumMod val="75000"/>
                    <a:lumOff val="25000"/>
                  </a:schemeClr>
                </a:solidFill>
              </a:rPr>
              <a:t>Quality Plan</a:t>
            </a:r>
          </a:p>
        </p:txBody>
      </p:sp>
      <p:sp>
        <p:nvSpPr>
          <p:cNvPr id="2355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B9259E40-6242-4B64-8026-80EE7C66C0A2}" type="slidenum">
              <a:rPr lang="en-US" altLang="en-US" sz="1000" smtClean="0">
                <a:latin typeface="NewsGoth Cn BT" charset="0"/>
              </a:rPr>
              <a:pPr>
                <a:lnSpc>
                  <a:spcPct val="100000"/>
                </a:lnSpc>
                <a:spcBef>
                  <a:spcPct val="0"/>
                </a:spcBef>
                <a:buClrTx/>
                <a:buFontTx/>
                <a:buNone/>
              </a:pPr>
              <a:t>11</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QSE # 2: Resources</a:t>
            </a:r>
          </a:p>
        </p:txBody>
      </p:sp>
      <p:sp>
        <p:nvSpPr>
          <p:cNvPr id="25603" name="Rectangle 3"/>
          <p:cNvSpPr>
            <a:spLocks noGrp="1" noChangeArrowheads="1"/>
          </p:cNvSpPr>
          <p:nvPr>
            <p:ph idx="1"/>
          </p:nvPr>
        </p:nvSpPr>
        <p:spPr>
          <a:xfrm>
            <a:off x="457200" y="1295400"/>
            <a:ext cx="8229600" cy="4830763"/>
          </a:xfrm>
        </p:spPr>
        <p:txBody>
          <a:bodyPr/>
          <a:lstStyle/>
          <a:p>
            <a:pPr eaLnBrk="1" hangingPunct="1">
              <a:lnSpc>
                <a:spcPct val="150000"/>
              </a:lnSpc>
            </a:pPr>
            <a:r>
              <a:rPr lang="en-US" altLang="en-US" sz="3200" smtClean="0"/>
              <a:t>Must have appropriate </a:t>
            </a:r>
            <a:r>
              <a:rPr lang="en-US" altLang="en-US" sz="3200" smtClean="0">
                <a:solidFill>
                  <a:srgbClr val="FF0000"/>
                </a:solidFill>
              </a:rPr>
              <a:t>education, training, and experience</a:t>
            </a:r>
            <a:r>
              <a:rPr lang="en-US" altLang="en-US" sz="3200" smtClean="0"/>
              <a:t> to ensure competent performance of assigned duties - job descriptions</a:t>
            </a:r>
          </a:p>
          <a:p>
            <a:pPr eaLnBrk="1" hangingPunct="1">
              <a:lnSpc>
                <a:spcPct val="150000"/>
              </a:lnSpc>
            </a:pPr>
            <a:r>
              <a:rPr lang="en-US" altLang="en-US" sz="3200" smtClean="0"/>
              <a:t>Training program</a:t>
            </a:r>
          </a:p>
          <a:p>
            <a:pPr eaLnBrk="1" hangingPunct="1">
              <a:lnSpc>
                <a:spcPct val="150000"/>
              </a:lnSpc>
            </a:pPr>
            <a:r>
              <a:rPr lang="en-US" altLang="en-US" sz="3200" smtClean="0">
                <a:solidFill>
                  <a:srgbClr val="FF0000"/>
                </a:solidFill>
              </a:rPr>
              <a:t>Competency</a:t>
            </a:r>
            <a:r>
              <a:rPr lang="en-US" altLang="en-US" sz="3200" smtClean="0"/>
              <a:t> program</a:t>
            </a:r>
          </a:p>
        </p:txBody>
      </p:sp>
      <p:sp>
        <p:nvSpPr>
          <p:cNvPr id="25604"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863A31F0-F278-477A-9B0E-604EE7476AE8}" type="slidenum">
              <a:rPr lang="en-US" altLang="en-US" sz="1000" smtClean="0">
                <a:latin typeface="NewsGoth Cn BT" charset="0"/>
              </a:rPr>
              <a:pPr>
                <a:lnSpc>
                  <a:spcPct val="100000"/>
                </a:lnSpc>
                <a:spcBef>
                  <a:spcPct val="0"/>
                </a:spcBef>
                <a:buClrTx/>
                <a:buFontTx/>
                <a:buNone/>
              </a:pPr>
              <a:t>12</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CLIA Job Descriptions</a:t>
            </a:r>
          </a:p>
        </p:txBody>
      </p:sp>
      <p:graphicFrame>
        <p:nvGraphicFramePr>
          <p:cNvPr id="6" name="Content Placeholder 5"/>
          <p:cNvGraphicFramePr>
            <a:graphicFrameLocks noGrp="1"/>
          </p:cNvGraphicFramePr>
          <p:nvPr>
            <p:ph idx="1"/>
          </p:nvPr>
        </p:nvGraphicFramePr>
        <p:xfrm>
          <a:off x="314325" y="1457325"/>
          <a:ext cx="8255000" cy="4756151"/>
        </p:xfrm>
        <a:graphic>
          <a:graphicData uri="http://schemas.openxmlformats.org/drawingml/2006/table">
            <a:tbl>
              <a:tblPr firstRow="1" bandRow="1">
                <a:tableStyleId>{5C22544A-7EE6-4342-B048-85BDC9FD1C3A}</a:tableStyleId>
              </a:tblPr>
              <a:tblGrid>
                <a:gridCol w="2724586">
                  <a:extLst>
                    <a:ext uri="{9D8B030D-6E8A-4147-A177-3AD203B41FA5}">
                      <a16:colId xmlns:a16="http://schemas.microsoft.com/office/drawing/2014/main" val="83212786"/>
                    </a:ext>
                  </a:extLst>
                </a:gridCol>
                <a:gridCol w="1520557">
                  <a:extLst>
                    <a:ext uri="{9D8B030D-6E8A-4147-A177-3AD203B41FA5}">
                      <a16:colId xmlns:a16="http://schemas.microsoft.com/office/drawing/2014/main" val="138343035"/>
                    </a:ext>
                  </a:extLst>
                </a:gridCol>
                <a:gridCol w="1255015">
                  <a:extLst>
                    <a:ext uri="{9D8B030D-6E8A-4147-A177-3AD203B41FA5}">
                      <a16:colId xmlns:a16="http://schemas.microsoft.com/office/drawing/2014/main" val="3792052639"/>
                    </a:ext>
                  </a:extLst>
                </a:gridCol>
                <a:gridCol w="2754842">
                  <a:extLst>
                    <a:ext uri="{9D8B030D-6E8A-4147-A177-3AD203B41FA5}">
                      <a16:colId xmlns:a16="http://schemas.microsoft.com/office/drawing/2014/main" val="1759604099"/>
                    </a:ext>
                  </a:extLst>
                </a:gridCol>
              </a:tblGrid>
              <a:tr h="989719">
                <a:tc>
                  <a:txBody>
                    <a:bodyPr/>
                    <a:lstStyle/>
                    <a:p>
                      <a:r>
                        <a:rPr lang="en-US" sz="1800" dirty="0" smtClean="0"/>
                        <a:t>CLIA</a:t>
                      </a:r>
                      <a:r>
                        <a:rPr lang="en-US" sz="1800" baseline="0" dirty="0" smtClean="0"/>
                        <a:t> Role</a:t>
                      </a:r>
                      <a:endParaRPr lang="en-US" sz="1800" dirty="0"/>
                    </a:p>
                  </a:txBody>
                  <a:tcPr marL="91437" marR="91437" marT="45722" marB="45722"/>
                </a:tc>
                <a:tc>
                  <a:txBody>
                    <a:bodyPr/>
                    <a:lstStyle/>
                    <a:p>
                      <a:r>
                        <a:rPr lang="en-US" sz="1800" dirty="0" smtClean="0"/>
                        <a:t>High Complexity Testing</a:t>
                      </a:r>
                      <a:endParaRPr lang="en-US" sz="1800" dirty="0"/>
                    </a:p>
                  </a:txBody>
                  <a:tcPr marL="91437" marR="91437" marT="45722" marB="45722"/>
                </a:tc>
                <a:tc>
                  <a:txBody>
                    <a:bodyPr/>
                    <a:lstStyle/>
                    <a:p>
                      <a:r>
                        <a:rPr lang="en-US" sz="1800" dirty="0" smtClean="0"/>
                        <a:t>Moderate</a:t>
                      </a:r>
                      <a:r>
                        <a:rPr lang="en-US" sz="1800" baseline="0" dirty="0" smtClean="0"/>
                        <a:t> Complexity Testing</a:t>
                      </a:r>
                      <a:endParaRPr lang="en-US" sz="1800" dirty="0"/>
                    </a:p>
                  </a:txBody>
                  <a:tcPr marL="91437" marR="91437" marT="45722" marB="45722"/>
                </a:tc>
                <a:tc>
                  <a:txBody>
                    <a:bodyPr/>
                    <a:lstStyle/>
                    <a:p>
                      <a:r>
                        <a:rPr lang="en-US" sz="1800" dirty="0" smtClean="0"/>
                        <a:t>Lab Role</a:t>
                      </a:r>
                      <a:endParaRPr lang="en-US" sz="1800" dirty="0"/>
                    </a:p>
                  </a:txBody>
                  <a:tcPr marL="91437" marR="91437" marT="45722" marB="45722"/>
                </a:tc>
                <a:extLst>
                  <a:ext uri="{0D108BD9-81ED-4DB2-BD59-A6C34878D82A}">
                    <a16:rowId xmlns:a16="http://schemas.microsoft.com/office/drawing/2014/main" val="1196548857"/>
                  </a:ext>
                </a:extLst>
              </a:tr>
              <a:tr h="692804">
                <a:tc>
                  <a:txBody>
                    <a:bodyPr/>
                    <a:lstStyle/>
                    <a:p>
                      <a:r>
                        <a:rPr lang="en-US" sz="1800" dirty="0" smtClean="0"/>
                        <a:t>CLIA Lab Director</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Path</a:t>
                      </a:r>
                      <a:r>
                        <a:rPr lang="en-US" sz="1800" baseline="0" dirty="0" smtClean="0"/>
                        <a:t> Lab Medical Director</a:t>
                      </a:r>
                      <a:endParaRPr lang="en-US" sz="1800" dirty="0"/>
                    </a:p>
                  </a:txBody>
                  <a:tcPr marL="91437" marR="91437" marT="45722" marB="45722"/>
                </a:tc>
                <a:extLst>
                  <a:ext uri="{0D108BD9-81ED-4DB2-BD59-A6C34878D82A}">
                    <a16:rowId xmlns:a16="http://schemas.microsoft.com/office/drawing/2014/main" val="2922325491"/>
                  </a:ext>
                </a:extLst>
              </a:tr>
              <a:tr h="989719">
                <a:tc>
                  <a:txBody>
                    <a:bodyPr/>
                    <a:lstStyle/>
                    <a:p>
                      <a:r>
                        <a:rPr lang="en-US" sz="1800" dirty="0" smtClean="0"/>
                        <a:t>Technical Supervisor/Technical</a:t>
                      </a:r>
                      <a:r>
                        <a:rPr lang="en-US" sz="1800" baseline="0" dirty="0" smtClean="0"/>
                        <a:t> Consultant</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endParaRPr lang="en-US" sz="1800" dirty="0"/>
                    </a:p>
                  </a:txBody>
                  <a:tcPr marL="91437" marR="91437" marT="45722" marB="45722"/>
                </a:tc>
                <a:tc>
                  <a:txBody>
                    <a:bodyPr/>
                    <a:lstStyle/>
                    <a:p>
                      <a:r>
                        <a:rPr lang="en-US" sz="1800" dirty="0" smtClean="0"/>
                        <a:t>Blood</a:t>
                      </a:r>
                      <a:r>
                        <a:rPr lang="en-US" sz="1800" baseline="0" dirty="0" smtClean="0"/>
                        <a:t> Bank Medical Director</a:t>
                      </a:r>
                      <a:endParaRPr lang="en-US" sz="1800" dirty="0"/>
                    </a:p>
                  </a:txBody>
                  <a:tcPr marL="91437" marR="91437" marT="45722" marB="45722"/>
                </a:tc>
                <a:extLst>
                  <a:ext uri="{0D108BD9-81ED-4DB2-BD59-A6C34878D82A}">
                    <a16:rowId xmlns:a16="http://schemas.microsoft.com/office/drawing/2014/main" val="198995090"/>
                  </a:ext>
                </a:extLst>
              </a:tr>
              <a:tr h="989719">
                <a:tc>
                  <a:txBody>
                    <a:bodyPr/>
                    <a:lstStyle/>
                    <a:p>
                      <a:r>
                        <a:rPr lang="en-US" sz="1800" dirty="0" smtClean="0"/>
                        <a:t>General</a:t>
                      </a:r>
                      <a:r>
                        <a:rPr lang="en-US" sz="1800" baseline="0" dirty="0" smtClean="0"/>
                        <a:t> Supervisor</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All MT II</a:t>
                      </a:r>
                    </a:p>
                    <a:p>
                      <a:r>
                        <a:rPr lang="en-US" sz="1800" dirty="0" smtClean="0"/>
                        <a:t>Can complete observed competency</a:t>
                      </a:r>
                      <a:endParaRPr lang="en-US" sz="1800" dirty="0"/>
                    </a:p>
                  </a:txBody>
                  <a:tcPr marL="91437" marR="91437" marT="45722" marB="45722"/>
                </a:tc>
                <a:extLst>
                  <a:ext uri="{0D108BD9-81ED-4DB2-BD59-A6C34878D82A}">
                    <a16:rowId xmlns:a16="http://schemas.microsoft.com/office/drawing/2014/main" val="1178711836"/>
                  </a:ext>
                </a:extLst>
              </a:tr>
              <a:tr h="692804">
                <a:tc>
                  <a:txBody>
                    <a:bodyPr/>
                    <a:lstStyle/>
                    <a:p>
                      <a:r>
                        <a:rPr lang="en-US" sz="1800" dirty="0" smtClean="0"/>
                        <a:t>Lab Personnel - Testing</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MT II</a:t>
                      </a:r>
                    </a:p>
                    <a:p>
                      <a:r>
                        <a:rPr lang="en-US" sz="1800" dirty="0" smtClean="0"/>
                        <a:t>MT</a:t>
                      </a:r>
                      <a:r>
                        <a:rPr lang="en-US" sz="1800" baseline="0" dirty="0" smtClean="0"/>
                        <a:t> I</a:t>
                      </a:r>
                      <a:endParaRPr lang="en-US" sz="1800" dirty="0"/>
                    </a:p>
                  </a:txBody>
                  <a:tcPr marL="91437" marR="91437" marT="45722" marB="45722"/>
                </a:tc>
                <a:extLst>
                  <a:ext uri="{0D108BD9-81ED-4DB2-BD59-A6C34878D82A}">
                    <a16:rowId xmlns:a16="http://schemas.microsoft.com/office/drawing/2014/main" val="308079341"/>
                  </a:ext>
                </a:extLst>
              </a:tr>
              <a:tr h="401386">
                <a:tc>
                  <a:txBody>
                    <a:bodyPr/>
                    <a:lstStyle/>
                    <a:p>
                      <a:r>
                        <a:rPr lang="en-US" sz="1800" dirty="0" smtClean="0"/>
                        <a:t>Lab Personnel</a:t>
                      </a:r>
                      <a:r>
                        <a:rPr lang="en-US" sz="1800" baseline="0" dirty="0" smtClean="0"/>
                        <a:t> – Lab </a:t>
                      </a:r>
                      <a:endParaRPr lang="en-US" sz="1800" dirty="0"/>
                    </a:p>
                  </a:txBody>
                  <a:tcPr marL="91437" marR="91437" marT="45722" marB="45722"/>
                </a:tc>
                <a:tc>
                  <a:txBody>
                    <a:bodyPr/>
                    <a:lstStyle/>
                    <a:p>
                      <a:endParaRPr lang="en-US" sz="1800" dirty="0"/>
                    </a:p>
                  </a:txBody>
                  <a:tcPr marL="91437" marR="91437" marT="45722" marB="45722"/>
                </a:tc>
                <a:tc>
                  <a:txBody>
                    <a:bodyPr/>
                    <a:lstStyle/>
                    <a:p>
                      <a:r>
                        <a:rPr lang="en-US" sz="1800" dirty="0" smtClean="0"/>
                        <a:t>X</a:t>
                      </a:r>
                      <a:endParaRPr lang="en-US" sz="1800" dirty="0"/>
                    </a:p>
                  </a:txBody>
                  <a:tcPr marL="91437" marR="91437" marT="45722" marB="45722"/>
                </a:tc>
                <a:tc>
                  <a:txBody>
                    <a:bodyPr/>
                    <a:lstStyle/>
                    <a:p>
                      <a:r>
                        <a:rPr lang="en-US" sz="1800" dirty="0" smtClean="0"/>
                        <a:t>LA</a:t>
                      </a:r>
                      <a:r>
                        <a:rPr lang="en-US" sz="1800" baseline="0" dirty="0" smtClean="0"/>
                        <a:t> II</a:t>
                      </a:r>
                      <a:endParaRPr lang="en-US" sz="1800" dirty="0"/>
                    </a:p>
                  </a:txBody>
                  <a:tcPr marL="91437" marR="91437" marT="45722" marB="45722"/>
                </a:tc>
                <a:extLst>
                  <a:ext uri="{0D108BD9-81ED-4DB2-BD59-A6C34878D82A}">
                    <a16:rowId xmlns:a16="http://schemas.microsoft.com/office/drawing/2014/main" val="2646944660"/>
                  </a:ext>
                </a:extLst>
              </a:tr>
            </a:tbl>
          </a:graphicData>
        </a:graphic>
      </p:graphicFrame>
      <p:sp>
        <p:nvSpPr>
          <p:cNvPr id="27688" name="Date Placeholder 3"/>
          <p:cNvSpPr>
            <a:spLocks noGrp="1"/>
          </p:cNvSpPr>
          <p:nvPr>
            <p:ph type="dt" sz="quarter" idx="10"/>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133577DD-39BD-41A6-8915-CEE3DB334973}" type="datetime1">
              <a:rPr lang="en-US" altLang="en-US" sz="700" smtClean="0"/>
              <a:pPr>
                <a:lnSpc>
                  <a:spcPct val="100000"/>
                </a:lnSpc>
                <a:spcBef>
                  <a:spcPct val="0"/>
                </a:spcBef>
                <a:buClrTx/>
                <a:buFontTx/>
                <a:buNone/>
              </a:pPr>
              <a:t>3/14/2021</a:t>
            </a:fld>
            <a:endParaRPr lang="en-US" altLang="en-US" sz="700" smtClean="0"/>
          </a:p>
        </p:txBody>
      </p:sp>
      <p:sp>
        <p:nvSpPr>
          <p:cNvPr id="27689" name="Slide Number Placeholder 4"/>
          <p:cNvSpPr>
            <a:spLocks noGrp="1"/>
          </p:cNvSpPr>
          <p:nvPr>
            <p:ph type="sldNum" sz="quarter" idx="11"/>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AA3D9661-CC11-4A1E-B170-401211CAD8B9}" type="slidenum">
              <a:rPr lang="en-US" altLang="en-US" sz="700" smtClean="0"/>
              <a:pPr>
                <a:lnSpc>
                  <a:spcPct val="100000"/>
                </a:lnSpc>
                <a:spcBef>
                  <a:spcPct val="0"/>
                </a:spcBef>
                <a:buClrTx/>
                <a:buFontTx/>
                <a:buNone/>
              </a:pPr>
              <a:t>13</a:t>
            </a:fld>
            <a:endParaRPr lang="en-US" altLang="en-US" sz="7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CLIA Competency</a:t>
            </a:r>
          </a:p>
        </p:txBody>
      </p:sp>
      <p:sp>
        <p:nvSpPr>
          <p:cNvPr id="28675" name="Content Placeholder 2"/>
          <p:cNvSpPr>
            <a:spLocks noGrp="1"/>
          </p:cNvSpPr>
          <p:nvPr>
            <p:ph idx="1"/>
          </p:nvPr>
        </p:nvSpPr>
        <p:spPr>
          <a:xfrm>
            <a:off x="314325" y="1277938"/>
            <a:ext cx="8229600" cy="5099050"/>
          </a:xfrm>
        </p:spPr>
        <p:txBody>
          <a:bodyPr/>
          <a:lstStyle/>
          <a:p>
            <a:r>
              <a:rPr lang="en-US" altLang="en-US" sz="2000" smtClean="0"/>
              <a:t>The CMS defines a well-structured competency assessment program to be inclusive of six (6) evaluation types. These can be found in the CMS's Clinical Laboratory Improvement Amendments (CLIA) and include:</a:t>
            </a:r>
          </a:p>
          <a:p>
            <a:pPr lvl="1">
              <a:lnSpc>
                <a:spcPct val="150000"/>
              </a:lnSpc>
            </a:pPr>
            <a:r>
              <a:rPr lang="en-US" altLang="en-US" sz="1800" b="1" smtClean="0"/>
              <a:t>Direct observation of routine patient testing </a:t>
            </a:r>
            <a:endParaRPr lang="en-US" altLang="en-US" sz="1800" smtClean="0"/>
          </a:p>
          <a:p>
            <a:pPr lvl="1">
              <a:lnSpc>
                <a:spcPct val="150000"/>
              </a:lnSpc>
            </a:pPr>
            <a:r>
              <a:rPr lang="en-US" altLang="en-US" sz="1800" b="1" smtClean="0"/>
              <a:t>Monitoring the recording and reporting of test results</a:t>
            </a:r>
            <a:r>
              <a:rPr lang="en-US" altLang="en-US" sz="1800" smtClean="0"/>
              <a:t> </a:t>
            </a:r>
          </a:p>
          <a:p>
            <a:pPr lvl="1">
              <a:lnSpc>
                <a:spcPct val="150000"/>
              </a:lnSpc>
            </a:pPr>
            <a:r>
              <a:rPr lang="en-US" altLang="en-US" sz="1800" b="1" smtClean="0"/>
              <a:t>Review of intermediate test results, records, and proficiency testing results </a:t>
            </a:r>
            <a:endParaRPr lang="en-US" altLang="en-US" sz="1800" smtClean="0"/>
          </a:p>
          <a:p>
            <a:pPr lvl="1">
              <a:lnSpc>
                <a:spcPct val="150000"/>
              </a:lnSpc>
            </a:pPr>
            <a:r>
              <a:rPr lang="en-US" altLang="en-US" sz="1800" b="1" smtClean="0"/>
              <a:t>Direct observation of instrument maintenance and function checks</a:t>
            </a:r>
            <a:endParaRPr lang="en-US" altLang="en-US" sz="1800" smtClean="0"/>
          </a:p>
          <a:p>
            <a:pPr lvl="1">
              <a:lnSpc>
                <a:spcPct val="150000"/>
              </a:lnSpc>
            </a:pPr>
            <a:r>
              <a:rPr lang="en-US" altLang="en-US" sz="1800" b="1" smtClean="0"/>
              <a:t>Assessment of test performance through testing previously analyzed specimens, internal blind testing samples or external proficiency testing samples</a:t>
            </a:r>
            <a:r>
              <a:rPr lang="en-US" altLang="en-US" sz="1800" smtClean="0"/>
              <a:t> </a:t>
            </a:r>
          </a:p>
          <a:p>
            <a:pPr lvl="1">
              <a:lnSpc>
                <a:spcPct val="150000"/>
              </a:lnSpc>
            </a:pPr>
            <a:r>
              <a:rPr lang="en-US" altLang="en-US" sz="1800" b="1" smtClean="0"/>
              <a:t>Assessment of problem solving skills</a:t>
            </a:r>
            <a:endParaRPr lang="en-US" altLang="en-US" sz="1800" smtClean="0"/>
          </a:p>
        </p:txBody>
      </p:sp>
      <p:sp>
        <p:nvSpPr>
          <p:cNvPr id="28676" name="Date Placeholder 3"/>
          <p:cNvSpPr>
            <a:spLocks noGrp="1"/>
          </p:cNvSpPr>
          <p:nvPr>
            <p:ph type="dt" sz="quarter" idx="10"/>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61F39B2C-79E8-4D7D-8074-F5BAFC857CA4}" type="datetime1">
              <a:rPr lang="en-US" altLang="en-US" sz="700" smtClean="0"/>
              <a:pPr>
                <a:lnSpc>
                  <a:spcPct val="100000"/>
                </a:lnSpc>
                <a:spcBef>
                  <a:spcPct val="0"/>
                </a:spcBef>
                <a:buClrTx/>
                <a:buFontTx/>
                <a:buNone/>
              </a:pPr>
              <a:t>3/14/2021</a:t>
            </a:fld>
            <a:endParaRPr lang="en-US" altLang="en-US" sz="700" smtClean="0"/>
          </a:p>
        </p:txBody>
      </p:sp>
      <p:sp>
        <p:nvSpPr>
          <p:cNvPr id="28677" name="Slide Number Placeholder 4"/>
          <p:cNvSpPr>
            <a:spLocks noGrp="1"/>
          </p:cNvSpPr>
          <p:nvPr>
            <p:ph type="sldNum" sz="quarter" idx="11"/>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BF382F5C-3539-4902-91DF-28BC39CF177B}" type="slidenum">
              <a:rPr lang="en-US" altLang="en-US" sz="700" smtClean="0"/>
              <a:pPr>
                <a:lnSpc>
                  <a:spcPct val="100000"/>
                </a:lnSpc>
                <a:spcBef>
                  <a:spcPct val="0"/>
                </a:spcBef>
                <a:buClrTx/>
                <a:buFontTx/>
                <a:buNone/>
              </a:pPr>
              <a:t>14</a:t>
            </a:fld>
            <a:endParaRPr lang="en-US" altLang="en-US" sz="7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CLIA Competency Timing</a:t>
            </a:r>
          </a:p>
        </p:txBody>
      </p:sp>
      <p:sp>
        <p:nvSpPr>
          <p:cNvPr id="3" name="Content Placeholder 2"/>
          <p:cNvSpPr>
            <a:spLocks noGrp="1"/>
          </p:cNvSpPr>
          <p:nvPr>
            <p:ph idx="1"/>
          </p:nvPr>
        </p:nvSpPr>
        <p:spPr/>
        <p:txBody>
          <a:bodyPr/>
          <a:lstStyle/>
          <a:p>
            <a:pPr>
              <a:defRPr/>
            </a:pPr>
            <a:r>
              <a:rPr lang="en-US" dirty="0" smtClean="0"/>
              <a:t>New Lab Professional</a:t>
            </a:r>
          </a:p>
          <a:p>
            <a:pPr lvl="1">
              <a:defRPr/>
            </a:pPr>
            <a:r>
              <a:rPr lang="en-US" dirty="0" smtClean="0"/>
              <a:t>Initial Competency</a:t>
            </a:r>
          </a:p>
          <a:p>
            <a:pPr lvl="1">
              <a:defRPr/>
            </a:pPr>
            <a:r>
              <a:rPr lang="en-US" dirty="0" smtClean="0"/>
              <a:t>6 month Competency</a:t>
            </a:r>
          </a:p>
          <a:p>
            <a:pPr lvl="1">
              <a:defRPr/>
            </a:pPr>
            <a:r>
              <a:rPr lang="en-US" dirty="0" smtClean="0"/>
              <a:t>12 month Competency</a:t>
            </a:r>
          </a:p>
          <a:p>
            <a:pPr marL="457200" lvl="1" indent="0">
              <a:buFontTx/>
              <a:buNone/>
              <a:defRPr/>
            </a:pPr>
            <a:endParaRPr lang="en-US" dirty="0" smtClean="0"/>
          </a:p>
          <a:p>
            <a:pPr>
              <a:defRPr/>
            </a:pPr>
            <a:r>
              <a:rPr lang="en-US" dirty="0" smtClean="0"/>
              <a:t>After one year as a Lab Professional in the current lab role</a:t>
            </a:r>
          </a:p>
          <a:p>
            <a:pPr lvl="1">
              <a:defRPr/>
            </a:pPr>
            <a:r>
              <a:rPr lang="en-US" dirty="0" smtClean="0"/>
              <a:t>Annual Competency</a:t>
            </a:r>
          </a:p>
        </p:txBody>
      </p:sp>
      <p:sp>
        <p:nvSpPr>
          <p:cNvPr id="29700" name="Date Placeholder 3"/>
          <p:cNvSpPr>
            <a:spLocks noGrp="1"/>
          </p:cNvSpPr>
          <p:nvPr>
            <p:ph type="dt" sz="quarter" idx="10"/>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441E4B18-EB31-4824-9F22-E28F417A244D}" type="datetime1">
              <a:rPr lang="en-US" altLang="en-US" sz="700" smtClean="0"/>
              <a:pPr>
                <a:lnSpc>
                  <a:spcPct val="100000"/>
                </a:lnSpc>
                <a:spcBef>
                  <a:spcPct val="0"/>
                </a:spcBef>
                <a:buClrTx/>
                <a:buFontTx/>
                <a:buNone/>
              </a:pPr>
              <a:t>3/14/2021</a:t>
            </a:fld>
            <a:endParaRPr lang="en-US" altLang="en-US" sz="700" smtClean="0"/>
          </a:p>
        </p:txBody>
      </p:sp>
      <p:sp>
        <p:nvSpPr>
          <p:cNvPr id="29701" name="Slide Number Placeholder 4"/>
          <p:cNvSpPr>
            <a:spLocks noGrp="1"/>
          </p:cNvSpPr>
          <p:nvPr>
            <p:ph type="sldNum" sz="quarter" idx="11"/>
          </p:nvPr>
        </p:nvSpPr>
        <p:spPr>
          <a:noFill/>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45D667B3-BB26-4A6D-91A5-64CCBF9A261F}" type="slidenum">
              <a:rPr lang="en-US" altLang="en-US" sz="700" smtClean="0"/>
              <a:pPr>
                <a:lnSpc>
                  <a:spcPct val="100000"/>
                </a:lnSpc>
                <a:spcBef>
                  <a:spcPct val="0"/>
                </a:spcBef>
                <a:buClrTx/>
                <a:buFontTx/>
                <a:buNone/>
              </a:pPr>
              <a:t>15</a:t>
            </a:fld>
            <a:endParaRPr lang="en-US" altLang="en-US" sz="7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QSE # 3: Equipment</a:t>
            </a:r>
          </a:p>
        </p:txBody>
      </p:sp>
      <p:sp>
        <p:nvSpPr>
          <p:cNvPr id="53251" name="Rectangle 3"/>
          <p:cNvSpPr>
            <a:spLocks noGrp="1" noChangeArrowheads="1"/>
          </p:cNvSpPr>
          <p:nvPr>
            <p:ph idx="1"/>
          </p:nvPr>
        </p:nvSpPr>
        <p:spPr>
          <a:xfrm>
            <a:off x="533400" y="1219200"/>
            <a:ext cx="8229600" cy="4876800"/>
          </a:xfrm>
        </p:spPr>
        <p:txBody>
          <a:bodyPr rtlCol="0">
            <a:normAutofit fontScale="92500"/>
          </a:bodyPr>
          <a:lstStyle/>
          <a:p>
            <a:pPr eaLnBrk="1" fontAlgn="auto" hangingPunct="1">
              <a:lnSpc>
                <a:spcPct val="150000"/>
              </a:lnSpc>
              <a:spcAft>
                <a:spcPts val="0"/>
              </a:spcAft>
              <a:buFont typeface="Wingdings 3" charset="2"/>
              <a:buChar char=""/>
              <a:defRPr/>
            </a:pPr>
            <a:r>
              <a:rPr lang="en-US" altLang="en-US" sz="3200" smtClean="0">
                <a:solidFill>
                  <a:srgbClr val="FF0000"/>
                </a:solidFill>
              </a:rPr>
              <a:t>Validation, calibration, and PM </a:t>
            </a:r>
            <a:r>
              <a:rPr lang="en-US" altLang="en-US" sz="3200" smtClean="0">
                <a:solidFill>
                  <a:schemeClr val="tx1">
                    <a:lumMod val="75000"/>
                    <a:lumOff val="25000"/>
                  </a:schemeClr>
                </a:solidFill>
              </a:rPr>
              <a:t>must be established for any equipment used in provision of blood, components, and services.</a:t>
            </a:r>
          </a:p>
          <a:p>
            <a:pPr eaLnBrk="1" fontAlgn="auto" hangingPunct="1">
              <a:lnSpc>
                <a:spcPct val="150000"/>
              </a:lnSpc>
              <a:spcAft>
                <a:spcPts val="0"/>
              </a:spcAft>
              <a:buFont typeface="Wingdings 3" charset="2"/>
              <a:buChar char=""/>
              <a:defRPr/>
            </a:pPr>
            <a:r>
              <a:rPr lang="en-US" altLang="en-US" sz="3200" smtClean="0">
                <a:solidFill>
                  <a:schemeClr val="tx1">
                    <a:lumMod val="75000"/>
                    <a:lumOff val="25000"/>
                  </a:schemeClr>
                </a:solidFill>
              </a:rPr>
              <a:t>Establish QC and PM schedules</a:t>
            </a:r>
          </a:p>
          <a:p>
            <a:pPr eaLnBrk="1" fontAlgn="auto" hangingPunct="1">
              <a:lnSpc>
                <a:spcPct val="150000"/>
              </a:lnSpc>
              <a:spcAft>
                <a:spcPts val="0"/>
              </a:spcAft>
              <a:buFont typeface="Wingdings 3" charset="2"/>
              <a:buChar char=""/>
              <a:defRPr/>
            </a:pPr>
            <a:r>
              <a:rPr lang="en-US" altLang="en-US" sz="3200" smtClean="0">
                <a:solidFill>
                  <a:schemeClr val="tx1">
                    <a:lumMod val="75000"/>
                    <a:lumOff val="25000"/>
                  </a:schemeClr>
                </a:solidFill>
              </a:rPr>
              <a:t>Installation of new equipment coordinated through QA</a:t>
            </a:r>
          </a:p>
        </p:txBody>
      </p:sp>
      <p:sp>
        <p:nvSpPr>
          <p:cNvPr id="30724"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84B65B20-55C9-447A-9A1A-A5D4E5F45028}" type="slidenum">
              <a:rPr lang="en-US" altLang="en-US" sz="1000" smtClean="0">
                <a:latin typeface="NewsGoth Cn BT" charset="0"/>
              </a:rPr>
              <a:pPr>
                <a:lnSpc>
                  <a:spcPct val="100000"/>
                </a:lnSpc>
                <a:spcBef>
                  <a:spcPct val="0"/>
                </a:spcBef>
                <a:buClrTx/>
                <a:buFontTx/>
                <a:buNone/>
              </a:pPr>
              <a:t>16</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685800"/>
          </a:xfrm>
        </p:spPr>
        <p:txBody>
          <a:bodyPr/>
          <a:lstStyle/>
          <a:p>
            <a:pPr eaLnBrk="1" hangingPunct="1"/>
            <a:r>
              <a:rPr lang="en-US" altLang="en-US" sz="2800" smtClean="0"/>
              <a:t>QSE # 4: Supplier and Customer Issues</a:t>
            </a:r>
          </a:p>
        </p:txBody>
      </p:sp>
      <p:sp>
        <p:nvSpPr>
          <p:cNvPr id="32771" name="Rectangle 3"/>
          <p:cNvSpPr>
            <a:spLocks noGrp="1" noChangeArrowheads="1"/>
          </p:cNvSpPr>
          <p:nvPr>
            <p:ph idx="1"/>
          </p:nvPr>
        </p:nvSpPr>
        <p:spPr>
          <a:xfrm>
            <a:off x="381000" y="1219200"/>
            <a:ext cx="8229600" cy="5334000"/>
          </a:xfrm>
        </p:spPr>
        <p:txBody>
          <a:bodyPr/>
          <a:lstStyle/>
          <a:p>
            <a:pPr eaLnBrk="1" hangingPunct="1">
              <a:lnSpc>
                <a:spcPct val="150000"/>
              </a:lnSpc>
            </a:pPr>
            <a:r>
              <a:rPr lang="en-US" altLang="en-US" sz="2400" smtClean="0"/>
              <a:t>Products used in the collection, testing, processing, holding and distribution of blood that have the potential to affect the quality of blood must be purchased from suppliers who  meet requirements.</a:t>
            </a:r>
            <a:endParaRPr lang="en-US" altLang="en-US" sz="2800" smtClean="0"/>
          </a:p>
          <a:p>
            <a:pPr lvl="1" eaLnBrk="1" hangingPunct="1"/>
            <a:r>
              <a:rPr lang="en-US" altLang="en-US" sz="2400" smtClean="0">
                <a:solidFill>
                  <a:srgbClr val="FF0000"/>
                </a:solidFill>
              </a:rPr>
              <a:t>Supplier Qualification</a:t>
            </a:r>
          </a:p>
          <a:p>
            <a:pPr lvl="1" eaLnBrk="1" hangingPunct="1"/>
            <a:r>
              <a:rPr lang="en-US" altLang="en-US" sz="2400" smtClean="0"/>
              <a:t>Agreement Review</a:t>
            </a:r>
          </a:p>
          <a:p>
            <a:pPr lvl="1" eaLnBrk="1" hangingPunct="1"/>
            <a:r>
              <a:rPr lang="en-US" altLang="en-US" sz="2400" smtClean="0"/>
              <a:t>Prior to use, incoming supplies and critical materials must be </a:t>
            </a:r>
            <a:r>
              <a:rPr lang="en-US" altLang="en-US" sz="2400" smtClean="0">
                <a:solidFill>
                  <a:srgbClr val="FF0000"/>
                </a:solidFill>
              </a:rPr>
              <a:t>inspected and tested </a:t>
            </a:r>
            <a:r>
              <a:rPr lang="en-US" altLang="en-US" sz="2400" smtClean="0"/>
              <a:t>to ensure they are satisfactory for their intended use.</a:t>
            </a:r>
          </a:p>
          <a:p>
            <a:pPr lvl="1" eaLnBrk="1" hangingPunct="1"/>
            <a:r>
              <a:rPr lang="en-US" altLang="en-US" sz="2400" smtClean="0"/>
              <a:t>Customer’s Needs Addressed</a:t>
            </a:r>
          </a:p>
        </p:txBody>
      </p:sp>
      <p:sp>
        <p:nvSpPr>
          <p:cNvPr id="3277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409BE961-D267-4335-A5F1-195C1AD74B3D}" type="slidenum">
              <a:rPr lang="en-US" altLang="en-US" sz="1000" smtClean="0">
                <a:latin typeface="NewsGoth Cn BT" charset="0"/>
              </a:rPr>
              <a:pPr>
                <a:lnSpc>
                  <a:spcPct val="100000"/>
                </a:lnSpc>
                <a:spcBef>
                  <a:spcPct val="0"/>
                </a:spcBef>
                <a:buClrTx/>
                <a:buFontTx/>
                <a:buNone/>
              </a:pPr>
              <a:t>17</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QSE # 4: Process Control</a:t>
            </a:r>
          </a:p>
        </p:txBody>
      </p:sp>
      <p:sp>
        <p:nvSpPr>
          <p:cNvPr id="34819" name="Rectangle 3"/>
          <p:cNvSpPr>
            <a:spLocks noGrp="1" noChangeArrowheads="1"/>
          </p:cNvSpPr>
          <p:nvPr>
            <p:ph idx="1"/>
          </p:nvPr>
        </p:nvSpPr>
        <p:spPr>
          <a:xfrm>
            <a:off x="533400" y="1143000"/>
            <a:ext cx="8229600" cy="4525963"/>
          </a:xfrm>
        </p:spPr>
        <p:txBody>
          <a:bodyPr/>
          <a:lstStyle/>
          <a:p>
            <a:pPr eaLnBrk="1" hangingPunct="1"/>
            <a:r>
              <a:rPr lang="en-US" altLang="en-US" smtClean="0"/>
              <a:t>Process Control</a:t>
            </a:r>
          </a:p>
          <a:p>
            <a:pPr lvl="1" eaLnBrk="1" hangingPunct="1"/>
            <a:r>
              <a:rPr lang="en-US" altLang="en-US" smtClean="0"/>
              <a:t>Each facility must have a method in place to ensure that process steps are accomplished as expected and are </a:t>
            </a:r>
            <a:r>
              <a:rPr lang="en-US" altLang="en-US" smtClean="0">
                <a:solidFill>
                  <a:srgbClr val="FF0000"/>
                </a:solidFill>
              </a:rPr>
              <a:t>performed in a manner consistent with defined procedures</a:t>
            </a:r>
            <a:r>
              <a:rPr lang="en-US" altLang="en-US" smtClean="0"/>
              <a:t>.</a:t>
            </a:r>
          </a:p>
        </p:txBody>
      </p:sp>
      <p:sp>
        <p:nvSpPr>
          <p:cNvPr id="34820"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A88D3F81-942A-4A94-AF05-9FC5BE3859F4}" type="slidenum">
              <a:rPr lang="en-US" altLang="en-US" sz="1000" smtClean="0">
                <a:latin typeface="NewsGoth Cn BT" charset="0"/>
              </a:rPr>
              <a:pPr>
                <a:lnSpc>
                  <a:spcPct val="100000"/>
                </a:lnSpc>
                <a:spcBef>
                  <a:spcPct val="0"/>
                </a:spcBef>
                <a:buClrTx/>
                <a:buFontTx/>
                <a:buNone/>
              </a:pPr>
              <a:t>18</a:t>
            </a:fld>
            <a:r>
              <a:rPr lang="en-US" altLang="en-US" sz="1000" smtClean="0">
                <a:latin typeface="NewsGoth Cn BT" charset="0"/>
              </a:rPr>
              <a:t> </a:t>
            </a:r>
            <a:endParaRPr lang="en-US" altLang="en-US" sz="1400" smtClean="0">
              <a:latin typeface="Times" panose="02020603050405020304" pitchFamily="18" charset="0"/>
            </a:endParaRPr>
          </a:p>
        </p:txBody>
      </p:sp>
      <p:pic>
        <p:nvPicPr>
          <p:cNvPr id="34821" name="Picture 4" descr="C:\Documents and Settings\jslayten\Local Settings\Temporary Internet Files\Content.IE5\2YFHJGU8\MP900442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42672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193675"/>
            <a:ext cx="8915400" cy="1143000"/>
          </a:xfrm>
        </p:spPr>
        <p:txBody>
          <a:bodyPr/>
          <a:lstStyle/>
          <a:p>
            <a:pPr eaLnBrk="1" hangingPunct="1"/>
            <a:r>
              <a:rPr lang="en-US" altLang="en-US" smtClean="0"/>
              <a:t>QSE # 6: Documents and Records</a:t>
            </a:r>
          </a:p>
        </p:txBody>
      </p:sp>
      <p:sp>
        <p:nvSpPr>
          <p:cNvPr id="36867" name="Rectangle 3"/>
          <p:cNvSpPr>
            <a:spLocks noGrp="1" noChangeArrowheads="1"/>
          </p:cNvSpPr>
          <p:nvPr>
            <p:ph idx="1"/>
          </p:nvPr>
        </p:nvSpPr>
        <p:spPr>
          <a:xfrm>
            <a:off x="685800" y="1066800"/>
            <a:ext cx="8153400" cy="5029200"/>
          </a:xfrm>
        </p:spPr>
        <p:txBody>
          <a:bodyPr/>
          <a:lstStyle/>
          <a:p>
            <a:pPr eaLnBrk="1" hangingPunct="1"/>
            <a:r>
              <a:rPr lang="en-US" altLang="en-US" sz="2800" smtClean="0"/>
              <a:t>Documents (policies, process description, and procedures) must be identified, approved, implemented, and retained.</a:t>
            </a:r>
          </a:p>
          <a:p>
            <a:pPr eaLnBrk="1" hangingPunct="1">
              <a:buFontTx/>
              <a:buNone/>
            </a:pPr>
            <a:endParaRPr lang="en-US" altLang="en-US" sz="2800" smtClean="0"/>
          </a:p>
          <a:p>
            <a:pPr eaLnBrk="1" hangingPunct="1"/>
            <a:r>
              <a:rPr lang="en-US" altLang="en-US" sz="2800" smtClean="0"/>
              <a:t>Document Types</a:t>
            </a:r>
          </a:p>
          <a:p>
            <a:pPr lvl="1" eaLnBrk="1" hangingPunct="1">
              <a:lnSpc>
                <a:spcPct val="150000"/>
              </a:lnSpc>
            </a:pPr>
            <a:r>
              <a:rPr lang="en-US" altLang="en-US" sz="2400" smtClean="0"/>
              <a:t>Level I:  Policies - “What to do”</a:t>
            </a:r>
          </a:p>
          <a:p>
            <a:pPr lvl="1" eaLnBrk="1" hangingPunct="1">
              <a:lnSpc>
                <a:spcPct val="150000"/>
              </a:lnSpc>
            </a:pPr>
            <a:r>
              <a:rPr lang="en-US" altLang="en-US" sz="2400" smtClean="0"/>
              <a:t>Level II:  Processes - “How it happens”</a:t>
            </a:r>
          </a:p>
          <a:p>
            <a:pPr lvl="1" eaLnBrk="1" hangingPunct="1">
              <a:lnSpc>
                <a:spcPct val="150000"/>
              </a:lnSpc>
            </a:pPr>
            <a:r>
              <a:rPr lang="en-US" altLang="en-US" sz="2400" smtClean="0"/>
              <a:t>Level III:  Procedures (SOPs) - “How to do it”</a:t>
            </a:r>
          </a:p>
          <a:p>
            <a:pPr lvl="1" eaLnBrk="1" hangingPunct="1">
              <a:lnSpc>
                <a:spcPct val="150000"/>
              </a:lnSpc>
            </a:pPr>
            <a:r>
              <a:rPr lang="en-US" altLang="en-US" sz="2400" smtClean="0"/>
              <a:t>Level IV:  Forms, Records, Supporting Documents, Data</a:t>
            </a:r>
            <a:endParaRPr lang="en-US" altLang="en-US" smtClean="0"/>
          </a:p>
        </p:txBody>
      </p:sp>
      <p:sp>
        <p:nvSpPr>
          <p:cNvPr id="36868"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21E17B5E-3B00-45F2-93BB-5C91E1E94973}" type="slidenum">
              <a:rPr lang="en-US" altLang="en-US" sz="1000" smtClean="0">
                <a:latin typeface="NewsGoth Cn BT" charset="0"/>
              </a:rPr>
              <a:pPr>
                <a:lnSpc>
                  <a:spcPct val="100000"/>
                </a:lnSpc>
                <a:spcBef>
                  <a:spcPct val="0"/>
                </a:spcBef>
                <a:buClrTx/>
                <a:buFontTx/>
                <a:buNone/>
              </a:pPr>
              <a:t>19</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Definition of Quality</a:t>
            </a:r>
          </a:p>
        </p:txBody>
      </p:sp>
      <p:sp>
        <p:nvSpPr>
          <p:cNvPr id="34819" name="Rectangle 3"/>
          <p:cNvSpPr>
            <a:spLocks noGrp="1" noChangeArrowheads="1"/>
          </p:cNvSpPr>
          <p:nvPr>
            <p:ph idx="1"/>
          </p:nvPr>
        </p:nvSpPr>
        <p:spPr/>
        <p:txBody>
          <a:bodyPr rtlCol="0">
            <a:normAutofit lnSpcReduction="10000"/>
          </a:bodyPr>
          <a:lstStyle/>
          <a:p>
            <a:pPr eaLnBrk="1" fontAlgn="auto" hangingPunct="1">
              <a:spcAft>
                <a:spcPts val="0"/>
              </a:spcAft>
              <a:buFont typeface="Wingdings 3" charset="2"/>
              <a:buChar char=""/>
              <a:defRPr/>
            </a:pPr>
            <a:r>
              <a:rPr lang="en-US" altLang="en-US" sz="3600" smtClean="0">
                <a:solidFill>
                  <a:schemeClr val="tx1">
                    <a:lumMod val="75000"/>
                    <a:lumOff val="25000"/>
                  </a:schemeClr>
                </a:solidFill>
              </a:rPr>
              <a:t>“The degree of excellence.”</a:t>
            </a:r>
          </a:p>
          <a:p>
            <a:pPr eaLnBrk="1" fontAlgn="auto" hangingPunct="1">
              <a:spcAft>
                <a:spcPts val="0"/>
              </a:spcAft>
              <a:buFontTx/>
              <a:buNone/>
              <a:defRPr/>
            </a:pPr>
            <a:endParaRPr lang="en-US" altLang="en-US" sz="360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600" smtClean="0">
                <a:solidFill>
                  <a:schemeClr val="tx1">
                    <a:lumMod val="75000"/>
                    <a:lumOff val="25000"/>
                  </a:schemeClr>
                </a:solidFill>
              </a:rPr>
              <a:t>Is the primary goal of blood centers and transfusion services, in all aspects of care and services.</a:t>
            </a:r>
          </a:p>
          <a:p>
            <a:pPr eaLnBrk="1" fontAlgn="auto" hangingPunct="1">
              <a:spcAft>
                <a:spcPts val="0"/>
              </a:spcAft>
              <a:buFontTx/>
              <a:buNone/>
              <a:defRPr/>
            </a:pPr>
            <a:endParaRPr lang="en-US" altLang="en-US" sz="360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600" smtClean="0">
                <a:solidFill>
                  <a:srgbClr val="FF0000"/>
                </a:solidFill>
              </a:rPr>
              <a:t>Is everyone’s job - all the time.</a:t>
            </a:r>
            <a:endParaRPr lang="en-US" altLang="en-US" smtClean="0">
              <a:solidFill>
                <a:srgbClr val="FF0000"/>
              </a:solidFill>
            </a:endParaRPr>
          </a:p>
        </p:txBody>
      </p:sp>
      <p:sp>
        <p:nvSpPr>
          <p:cNvPr id="819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7E034D87-D705-4050-94B9-26969DF29725}" type="slidenum">
              <a:rPr lang="en-US" altLang="en-US" sz="1000" smtClean="0">
                <a:latin typeface="NewsGoth Cn BT" charset="0"/>
              </a:rPr>
              <a:pPr>
                <a:lnSpc>
                  <a:spcPct val="100000"/>
                </a:lnSpc>
                <a:spcBef>
                  <a:spcPct val="0"/>
                </a:spcBef>
                <a:buClrTx/>
                <a:buFontTx/>
                <a:buNone/>
              </a:pPr>
              <a:t>2</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3388" y="257175"/>
            <a:ext cx="6346825" cy="817563"/>
          </a:xfrm>
        </p:spPr>
        <p:txBody>
          <a:bodyPr/>
          <a:lstStyle/>
          <a:p>
            <a:pPr eaLnBrk="1" hangingPunct="1"/>
            <a:r>
              <a:rPr lang="en-US" altLang="en-US" sz="2800" smtClean="0"/>
              <a:t>QSE # 7: Deviation, Non-Conformance and Adverse Events</a:t>
            </a:r>
          </a:p>
        </p:txBody>
      </p:sp>
      <p:sp>
        <p:nvSpPr>
          <p:cNvPr id="69635" name="Rectangle 3"/>
          <p:cNvSpPr>
            <a:spLocks noGrp="1" noChangeArrowheads="1"/>
          </p:cNvSpPr>
          <p:nvPr>
            <p:ph idx="1"/>
          </p:nvPr>
        </p:nvSpPr>
        <p:spPr>
          <a:xfrm>
            <a:off x="433388" y="1314035"/>
            <a:ext cx="6980164" cy="5241510"/>
          </a:xfrm>
        </p:spPr>
        <p:txBody>
          <a:bodyPr rtlCol="0">
            <a:normAutofit fontScale="77500" lnSpcReduction="20000"/>
          </a:bodyPr>
          <a:lstStyle/>
          <a:p>
            <a:pPr eaLnBrk="1" fontAlgn="auto" hangingPunct="1">
              <a:spcAft>
                <a:spcPts val="0"/>
              </a:spcAft>
              <a:buFont typeface="Wingdings 3" charset="2"/>
              <a:buChar char=""/>
              <a:defRPr/>
            </a:pPr>
            <a:r>
              <a:rPr lang="en-US" altLang="en-US" sz="3200" dirty="0" smtClean="0">
                <a:solidFill>
                  <a:schemeClr val="tx1">
                    <a:lumMod val="75000"/>
                    <a:lumOff val="25000"/>
                  </a:schemeClr>
                </a:solidFill>
              </a:rPr>
              <a:t>Must have a process in place to </a:t>
            </a:r>
            <a:r>
              <a:rPr lang="en-US" altLang="en-US" sz="3200" dirty="0" smtClean="0">
                <a:solidFill>
                  <a:srgbClr val="FF0000"/>
                </a:solidFill>
              </a:rPr>
              <a:t>capture and assess </a:t>
            </a:r>
            <a:r>
              <a:rPr lang="en-US" altLang="en-US" sz="3200" dirty="0" smtClean="0">
                <a:solidFill>
                  <a:schemeClr val="tx1">
                    <a:lumMod val="75000"/>
                    <a:lumOff val="25000"/>
                  </a:schemeClr>
                </a:solidFill>
              </a:rPr>
              <a:t>incidents, errors, and accidents (occurrences).</a:t>
            </a:r>
          </a:p>
          <a:p>
            <a:pPr eaLnBrk="1" fontAlgn="auto" hangingPunct="1">
              <a:spcAft>
                <a:spcPts val="0"/>
              </a:spcAft>
              <a:buFontTx/>
              <a:buNone/>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200" dirty="0" smtClean="0">
                <a:solidFill>
                  <a:schemeClr val="tx1">
                    <a:lumMod val="75000"/>
                    <a:lumOff val="25000"/>
                  </a:schemeClr>
                </a:solidFill>
              </a:rPr>
              <a:t>Occurrences</a:t>
            </a:r>
          </a:p>
          <a:p>
            <a:pPr lvl="1" eaLnBrk="1" fontAlgn="auto" hangingPunct="1">
              <a:spcAft>
                <a:spcPts val="0"/>
              </a:spcAft>
              <a:buFont typeface="Wingdings 3" charset="2"/>
              <a:buChar char=""/>
              <a:defRPr/>
            </a:pPr>
            <a:r>
              <a:rPr lang="en-US" altLang="en-US" dirty="0" smtClean="0">
                <a:solidFill>
                  <a:schemeClr val="tx1">
                    <a:lumMod val="75000"/>
                    <a:lumOff val="25000"/>
                  </a:schemeClr>
                </a:solidFill>
              </a:rPr>
              <a:t>Types</a:t>
            </a:r>
          </a:p>
          <a:p>
            <a:pPr lvl="1" eaLnBrk="1" fontAlgn="auto" hangingPunct="1">
              <a:spcAft>
                <a:spcPts val="0"/>
              </a:spcAft>
              <a:buFont typeface="Wingdings 3" charset="2"/>
              <a:buChar char=""/>
              <a:defRPr/>
            </a:pPr>
            <a:r>
              <a:rPr lang="en-US" altLang="en-US" dirty="0" smtClean="0">
                <a:solidFill>
                  <a:schemeClr val="tx1">
                    <a:lumMod val="75000"/>
                    <a:lumOff val="25000"/>
                  </a:schemeClr>
                </a:solidFill>
              </a:rPr>
              <a:t>Reporting</a:t>
            </a:r>
          </a:p>
          <a:p>
            <a:pPr lvl="1" eaLnBrk="1" fontAlgn="auto" hangingPunct="1">
              <a:spcAft>
                <a:spcPts val="0"/>
              </a:spcAft>
              <a:buFont typeface="Wingdings 3" charset="2"/>
              <a:buChar char=""/>
              <a:defRPr/>
            </a:pPr>
            <a:r>
              <a:rPr lang="en-US" altLang="en-US" dirty="0" smtClean="0">
                <a:solidFill>
                  <a:schemeClr val="tx1">
                    <a:lumMod val="75000"/>
                    <a:lumOff val="25000"/>
                  </a:schemeClr>
                </a:solidFill>
              </a:rPr>
              <a:t>Investigation and Corrective Action</a:t>
            </a:r>
          </a:p>
          <a:p>
            <a:pPr lvl="1" eaLnBrk="1" fontAlgn="auto" hangingPunct="1">
              <a:spcAft>
                <a:spcPts val="0"/>
              </a:spcAft>
              <a:buFontTx/>
              <a:buNone/>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200" dirty="0" smtClean="0">
                <a:solidFill>
                  <a:schemeClr val="tx1">
                    <a:lumMod val="75000"/>
                    <a:lumOff val="25000"/>
                  </a:schemeClr>
                </a:solidFill>
              </a:rPr>
              <a:t>FDA Reportable </a:t>
            </a:r>
            <a:r>
              <a:rPr lang="en-US" altLang="en-US" sz="3200" dirty="0" smtClean="0">
                <a:solidFill>
                  <a:schemeClr val="tx1">
                    <a:lumMod val="75000"/>
                    <a:lumOff val="25000"/>
                  </a:schemeClr>
                </a:solidFill>
              </a:rPr>
              <a:t>Events</a:t>
            </a:r>
          </a:p>
          <a:p>
            <a:pPr lvl="1" eaLnBrk="1" fontAlgn="auto" hangingPunct="1">
              <a:spcAft>
                <a:spcPts val="0"/>
              </a:spcAft>
              <a:buFont typeface="Wingdings 3" charset="2"/>
              <a:buChar char=""/>
              <a:defRPr/>
            </a:pPr>
            <a:r>
              <a:rPr lang="en-US" altLang="en-US" sz="3000" dirty="0" smtClean="0">
                <a:solidFill>
                  <a:schemeClr val="tx1">
                    <a:lumMod val="75000"/>
                    <a:lumOff val="25000"/>
                  </a:schemeClr>
                </a:solidFill>
              </a:rPr>
              <a:t>Document to FDA as Blood Product Deviation</a:t>
            </a:r>
          </a:p>
          <a:p>
            <a:pPr lvl="1" eaLnBrk="1" fontAlgn="auto" hangingPunct="1">
              <a:lnSpc>
                <a:spcPct val="120000"/>
              </a:lnSpc>
              <a:spcAft>
                <a:spcPts val="0"/>
              </a:spcAft>
              <a:buFont typeface="Wingdings 3" charset="2"/>
              <a:buChar char=""/>
              <a:defRPr/>
            </a:pPr>
            <a:r>
              <a:rPr lang="en-US" altLang="en-US" sz="3000" dirty="0" smtClean="0">
                <a:solidFill>
                  <a:schemeClr val="tx1">
                    <a:lumMod val="75000"/>
                    <a:lumOff val="25000"/>
                  </a:schemeClr>
                </a:solidFill>
              </a:rPr>
              <a:t>Significant Root Cause Analysis should be performed and implementation of applicable Corrective Actions.  </a:t>
            </a:r>
          </a:p>
          <a:p>
            <a:pPr lvl="1" eaLnBrk="1" fontAlgn="auto" hangingPunct="1">
              <a:spcAft>
                <a:spcPts val="0"/>
              </a:spcAft>
              <a:buFont typeface="Wingdings 3" charset="2"/>
              <a:buChar char=""/>
              <a:defRPr/>
            </a:pPr>
            <a:endParaRPr lang="en-US" altLang="en-US" sz="3000" dirty="0" smtClean="0">
              <a:solidFill>
                <a:schemeClr val="tx1">
                  <a:lumMod val="75000"/>
                  <a:lumOff val="25000"/>
                </a:schemeClr>
              </a:solidFill>
            </a:endParaRPr>
          </a:p>
          <a:p>
            <a:pPr eaLnBrk="1" fontAlgn="auto" hangingPunct="1">
              <a:spcAft>
                <a:spcPts val="0"/>
              </a:spcAft>
              <a:buFont typeface="Wingdings 3" charset="2"/>
              <a:buChar char=""/>
              <a:defRPr/>
            </a:pPr>
            <a:endParaRPr lang="en-US" altLang="en-US" dirty="0" smtClean="0">
              <a:solidFill>
                <a:schemeClr val="tx1">
                  <a:lumMod val="75000"/>
                  <a:lumOff val="25000"/>
                </a:schemeClr>
              </a:solidFill>
            </a:endParaRPr>
          </a:p>
        </p:txBody>
      </p:sp>
      <p:sp>
        <p:nvSpPr>
          <p:cNvPr id="3891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r>
              <a:rPr lang="en-US" altLang="en-US" sz="1000" smtClean="0">
                <a:latin typeface="NewsGoth Cn BT" charset="0"/>
              </a:rPr>
              <a:t> </a:t>
            </a:r>
            <a:endParaRPr lang="en-US" altLang="en-US" sz="1400" smtClean="0">
              <a:latin typeface="Times" panose="02020603050405020304" pitchFamily="18" charset="0"/>
            </a:endParaRPr>
          </a:p>
        </p:txBody>
      </p:sp>
      <p:sp>
        <p:nvSpPr>
          <p:cNvPr id="2" name="TextBox 1"/>
          <p:cNvSpPr txBox="1"/>
          <p:nvPr/>
        </p:nvSpPr>
        <p:spPr>
          <a:xfrm>
            <a:off x="6189785" y="2630658"/>
            <a:ext cx="2695453" cy="1754326"/>
          </a:xfrm>
          <a:prstGeom prst="rect">
            <a:avLst/>
          </a:prstGeom>
          <a:solidFill>
            <a:srgbClr val="FFFF00"/>
          </a:solidFill>
          <a:ln>
            <a:solidFill>
              <a:schemeClr val="tx1"/>
            </a:solidFill>
          </a:ln>
        </p:spPr>
        <p:txBody>
          <a:bodyPr wrap="square" rtlCol="0">
            <a:spAutoFit/>
          </a:bodyPr>
          <a:lstStyle/>
          <a:p>
            <a:r>
              <a:rPr lang="en-US" dirty="0" smtClean="0"/>
              <a:t>Deviations are </a:t>
            </a:r>
          </a:p>
          <a:p>
            <a:r>
              <a:rPr lang="en-US" dirty="0" smtClean="0"/>
              <a:t>Not punitive. </a:t>
            </a:r>
          </a:p>
          <a:p>
            <a:endParaRPr lang="en-US" dirty="0"/>
          </a:p>
          <a:p>
            <a:r>
              <a:rPr lang="en-US" dirty="0" smtClean="0"/>
              <a:t>These area areas of improvement and quality for the blood bank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8534400" cy="803275"/>
          </a:xfrm>
        </p:spPr>
        <p:txBody>
          <a:bodyPr/>
          <a:lstStyle/>
          <a:p>
            <a:pPr eaLnBrk="1" hangingPunct="1"/>
            <a:r>
              <a:rPr lang="en-US" altLang="en-US" smtClean="0"/>
              <a:t>QSE # 8: Assessments</a:t>
            </a:r>
          </a:p>
        </p:txBody>
      </p:sp>
      <p:sp>
        <p:nvSpPr>
          <p:cNvPr id="40963" name="Rectangle 3"/>
          <p:cNvSpPr>
            <a:spLocks noGrp="1" noChangeArrowheads="1"/>
          </p:cNvSpPr>
          <p:nvPr>
            <p:ph idx="1"/>
          </p:nvPr>
        </p:nvSpPr>
        <p:spPr>
          <a:xfrm>
            <a:off x="533400" y="1600200"/>
            <a:ext cx="8229600" cy="4525963"/>
          </a:xfrm>
        </p:spPr>
        <p:txBody>
          <a:bodyPr/>
          <a:lstStyle/>
          <a:p>
            <a:pPr eaLnBrk="1" hangingPunct="1"/>
            <a:r>
              <a:rPr lang="en-US" altLang="en-US" sz="3200" smtClean="0"/>
              <a:t>Internal</a:t>
            </a:r>
          </a:p>
          <a:p>
            <a:pPr lvl="1" eaLnBrk="1" hangingPunct="1"/>
            <a:r>
              <a:rPr lang="en-US" altLang="en-US" smtClean="0"/>
              <a:t>Audits</a:t>
            </a:r>
          </a:p>
          <a:p>
            <a:pPr lvl="1" eaLnBrk="1" hangingPunct="1"/>
            <a:r>
              <a:rPr lang="en-US" altLang="en-US" smtClean="0"/>
              <a:t>Competency assessment</a:t>
            </a:r>
          </a:p>
          <a:p>
            <a:pPr lvl="1" eaLnBrk="1" hangingPunct="1">
              <a:buFontTx/>
              <a:buNone/>
            </a:pPr>
            <a:endParaRPr lang="en-US" altLang="en-US" smtClean="0"/>
          </a:p>
          <a:p>
            <a:pPr eaLnBrk="1" hangingPunct="1"/>
            <a:r>
              <a:rPr lang="en-US" altLang="en-US" sz="3200" smtClean="0"/>
              <a:t>External</a:t>
            </a:r>
          </a:p>
          <a:p>
            <a:pPr lvl="1" eaLnBrk="1" hangingPunct="1"/>
            <a:r>
              <a:rPr lang="en-US" altLang="en-US" smtClean="0"/>
              <a:t>AABB Inspection</a:t>
            </a:r>
          </a:p>
          <a:p>
            <a:pPr lvl="1" eaLnBrk="1" hangingPunct="1"/>
            <a:r>
              <a:rPr lang="en-US" altLang="en-US" smtClean="0"/>
              <a:t>CAP Inspection</a:t>
            </a:r>
          </a:p>
          <a:p>
            <a:pPr lvl="1" eaLnBrk="1" hangingPunct="1"/>
            <a:r>
              <a:rPr lang="en-US" altLang="en-US" smtClean="0"/>
              <a:t>FDA Inspection</a:t>
            </a:r>
          </a:p>
        </p:txBody>
      </p:sp>
      <p:sp>
        <p:nvSpPr>
          <p:cNvPr id="40964"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E85ABDA7-ACE0-43ED-913A-C6BF27558CDA}" type="slidenum">
              <a:rPr lang="en-US" altLang="en-US" sz="1000" smtClean="0">
                <a:latin typeface="NewsGoth Cn BT" charset="0"/>
              </a:rPr>
              <a:pPr>
                <a:lnSpc>
                  <a:spcPct val="100000"/>
                </a:lnSpc>
                <a:spcBef>
                  <a:spcPct val="0"/>
                </a:spcBef>
                <a:buClrTx/>
                <a:buFontTx/>
                <a:buNone/>
              </a:pPr>
              <a:t>21</a:t>
            </a:fld>
            <a:r>
              <a:rPr lang="en-US" altLang="en-US" sz="1000" smtClean="0">
                <a:latin typeface="NewsGoth Cn BT" charset="0"/>
              </a:rPr>
              <a:t> </a:t>
            </a:r>
            <a:endParaRPr lang="en-US" altLang="en-US" sz="1400" smtClean="0">
              <a:latin typeface="Times" panose="02020603050405020304" pitchFamily="18" charset="0"/>
            </a:endParaRPr>
          </a:p>
        </p:txBody>
      </p:sp>
      <p:pic>
        <p:nvPicPr>
          <p:cNvPr id="40965" name="Picture 6" descr="C:\Documents and Settings\jslayten\Local Settings\Temporary Internet Files\Content.IE5\ZRJLQ55X\MC90024040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36863"/>
            <a:ext cx="4376738"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98450" y="-134938"/>
            <a:ext cx="8534400" cy="1143001"/>
          </a:xfrm>
        </p:spPr>
        <p:txBody>
          <a:bodyPr/>
          <a:lstStyle/>
          <a:p>
            <a:pPr eaLnBrk="1" hangingPunct="1"/>
            <a:r>
              <a:rPr lang="en-US" altLang="en-US" smtClean="0"/>
              <a:t>QSE # 9: Process Improvement</a:t>
            </a:r>
          </a:p>
        </p:txBody>
      </p:sp>
      <p:sp>
        <p:nvSpPr>
          <p:cNvPr id="43011" name="Rectangle 3"/>
          <p:cNvSpPr>
            <a:spLocks noGrp="1" noChangeArrowheads="1"/>
          </p:cNvSpPr>
          <p:nvPr>
            <p:ph idx="1"/>
          </p:nvPr>
        </p:nvSpPr>
        <p:spPr>
          <a:xfrm>
            <a:off x="414997" y="1234440"/>
            <a:ext cx="4572000" cy="5067886"/>
          </a:xfrm>
        </p:spPr>
        <p:txBody>
          <a:bodyPr/>
          <a:lstStyle/>
          <a:p>
            <a:pPr eaLnBrk="1" hangingPunct="1">
              <a:lnSpc>
                <a:spcPct val="100000"/>
              </a:lnSpc>
            </a:pPr>
            <a:r>
              <a:rPr lang="en-US" altLang="en-US" sz="2800" dirty="0" smtClean="0"/>
              <a:t>Done when an </a:t>
            </a:r>
            <a:r>
              <a:rPr lang="en-US" altLang="en-US" sz="2800" dirty="0" smtClean="0">
                <a:solidFill>
                  <a:srgbClr val="FF0000"/>
                </a:solidFill>
              </a:rPr>
              <a:t>inappropriate practice </a:t>
            </a:r>
            <a:r>
              <a:rPr lang="en-US" altLang="en-US" sz="2800" dirty="0" smtClean="0"/>
              <a:t>is identified from an audit or assessment</a:t>
            </a:r>
          </a:p>
          <a:p>
            <a:pPr eaLnBrk="1" hangingPunct="1">
              <a:lnSpc>
                <a:spcPct val="100000"/>
              </a:lnSpc>
            </a:pPr>
            <a:r>
              <a:rPr lang="en-US" altLang="en-US" sz="2800" dirty="0" smtClean="0"/>
              <a:t>Response to Internal and External Complaints</a:t>
            </a:r>
            <a:endParaRPr lang="en-US" altLang="en-US" sz="2800" dirty="0" smtClean="0"/>
          </a:p>
          <a:p>
            <a:pPr eaLnBrk="1" hangingPunct="1">
              <a:lnSpc>
                <a:spcPct val="100000"/>
              </a:lnSpc>
            </a:pPr>
            <a:r>
              <a:rPr lang="en-US" altLang="en-US" sz="2800" dirty="0" smtClean="0"/>
              <a:t>Occurrence </a:t>
            </a:r>
            <a:r>
              <a:rPr lang="en-US" altLang="en-US" sz="2800" dirty="0" smtClean="0"/>
              <a:t>trends showing areas which are in need of improvement</a:t>
            </a:r>
            <a:endParaRPr lang="en-US" altLang="en-US" sz="2800" dirty="0" smtClean="0"/>
          </a:p>
        </p:txBody>
      </p:sp>
      <p:sp>
        <p:nvSpPr>
          <p:cNvPr id="4301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4AEFB6BE-2B0C-4767-97D0-5AA14B69444B}" type="slidenum">
              <a:rPr lang="en-US" altLang="en-US" sz="1000" smtClean="0">
                <a:latin typeface="NewsGoth Cn BT" charset="0"/>
              </a:rPr>
              <a:pPr>
                <a:lnSpc>
                  <a:spcPct val="100000"/>
                </a:lnSpc>
                <a:spcBef>
                  <a:spcPct val="0"/>
                </a:spcBef>
                <a:buClrTx/>
                <a:buFontTx/>
                <a:buNone/>
              </a:pPr>
              <a:t>22</a:t>
            </a:fld>
            <a:r>
              <a:rPr lang="en-US" altLang="en-US" sz="1000" smtClean="0">
                <a:latin typeface="NewsGoth Cn BT" charset="0"/>
              </a:rPr>
              <a:t> </a:t>
            </a:r>
            <a:endParaRPr lang="en-US" altLang="en-US" sz="1400" smtClean="0">
              <a:latin typeface="Times" panose="02020603050405020304" pitchFamily="18" charset="0"/>
            </a:endParaRPr>
          </a:p>
        </p:txBody>
      </p:sp>
      <p:pic>
        <p:nvPicPr>
          <p:cNvPr id="43013" name="Picture 5" descr="C:\Documents and Settings\jslayten\Local Settings\Temporary Internet Files\Content.IE5\VO7IYVTQ\MP9004392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37338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276225"/>
            <a:ext cx="8610600" cy="660400"/>
          </a:xfrm>
        </p:spPr>
        <p:txBody>
          <a:bodyPr/>
          <a:lstStyle/>
          <a:p>
            <a:pPr eaLnBrk="1" hangingPunct="1"/>
            <a:r>
              <a:rPr lang="en-US" altLang="en-US" smtClean="0"/>
              <a:t>QSE # 10: Facilities and Safety</a:t>
            </a:r>
          </a:p>
        </p:txBody>
      </p:sp>
      <p:sp>
        <p:nvSpPr>
          <p:cNvPr id="72707" name="Rectangle 3"/>
          <p:cNvSpPr>
            <a:spLocks noGrp="1" noChangeArrowheads="1"/>
          </p:cNvSpPr>
          <p:nvPr>
            <p:ph idx="1"/>
          </p:nvPr>
        </p:nvSpPr>
        <p:spPr>
          <a:xfrm>
            <a:off x="533400" y="1143000"/>
            <a:ext cx="6705600" cy="5264150"/>
          </a:xfrm>
        </p:spPr>
        <p:txBody>
          <a:bodyPr rtlCol="0">
            <a:normAutofit/>
          </a:bodyPr>
          <a:lstStyle/>
          <a:p>
            <a:pPr eaLnBrk="1" fontAlgn="auto" hangingPunct="1">
              <a:lnSpc>
                <a:spcPct val="150000"/>
              </a:lnSpc>
              <a:spcAft>
                <a:spcPts val="0"/>
              </a:spcAft>
              <a:buFont typeface="Wingdings 3" charset="2"/>
              <a:buChar char=""/>
              <a:defRPr/>
            </a:pPr>
            <a:r>
              <a:rPr lang="en-US" altLang="en-US" sz="3200" dirty="0" smtClean="0">
                <a:solidFill>
                  <a:schemeClr val="tx1">
                    <a:lumMod val="75000"/>
                    <a:lumOff val="25000"/>
                  </a:schemeClr>
                </a:solidFill>
              </a:rPr>
              <a:t>Safe workplace </a:t>
            </a:r>
          </a:p>
          <a:p>
            <a:pPr lvl="1" eaLnBrk="1" fontAlgn="auto" hangingPunct="1">
              <a:lnSpc>
                <a:spcPct val="150000"/>
              </a:lnSpc>
              <a:spcAft>
                <a:spcPts val="0"/>
              </a:spcAft>
              <a:buFont typeface="Wingdings 3" charset="2"/>
              <a:buChar char=""/>
              <a:defRPr/>
            </a:pPr>
            <a:r>
              <a:rPr lang="en-US" altLang="en-US" dirty="0" smtClean="0">
                <a:solidFill>
                  <a:schemeClr val="tx1">
                    <a:lumMod val="75000"/>
                    <a:lumOff val="25000"/>
                  </a:schemeClr>
                </a:solidFill>
              </a:rPr>
              <a:t>Adequate environmental controls</a:t>
            </a:r>
          </a:p>
          <a:p>
            <a:pPr lvl="1" eaLnBrk="1" fontAlgn="auto" hangingPunct="1">
              <a:lnSpc>
                <a:spcPct val="150000"/>
              </a:lnSpc>
              <a:spcAft>
                <a:spcPts val="0"/>
              </a:spcAft>
              <a:buFont typeface="Wingdings 3" charset="2"/>
              <a:buChar char=""/>
              <a:defRPr/>
            </a:pPr>
            <a:r>
              <a:rPr lang="en-US" altLang="en-US" dirty="0" smtClean="0">
                <a:solidFill>
                  <a:schemeClr val="tx1">
                    <a:lumMod val="75000"/>
                    <a:lumOff val="25000"/>
                  </a:schemeClr>
                </a:solidFill>
              </a:rPr>
              <a:t>Emergency procedures</a:t>
            </a:r>
          </a:p>
          <a:p>
            <a:pPr lvl="2" eaLnBrk="1" fontAlgn="auto" hangingPunct="1">
              <a:lnSpc>
                <a:spcPct val="150000"/>
              </a:lnSpc>
              <a:spcAft>
                <a:spcPts val="0"/>
              </a:spcAft>
              <a:buFont typeface="Wingdings 3" charset="2"/>
              <a:buChar char=""/>
              <a:defRPr/>
            </a:pPr>
            <a:r>
              <a:rPr lang="en-US" altLang="en-US" sz="2400" dirty="0" smtClean="0">
                <a:solidFill>
                  <a:schemeClr val="tx1">
                    <a:lumMod val="75000"/>
                    <a:lumOff val="25000"/>
                  </a:schemeClr>
                </a:solidFill>
              </a:rPr>
              <a:t>Disaster preparedness</a:t>
            </a:r>
          </a:p>
          <a:p>
            <a:pPr lvl="2" eaLnBrk="1" fontAlgn="auto" hangingPunct="1">
              <a:lnSpc>
                <a:spcPct val="150000"/>
              </a:lnSpc>
              <a:spcAft>
                <a:spcPts val="0"/>
              </a:spcAft>
              <a:buFont typeface="Wingdings 3" charset="2"/>
              <a:buChar char=""/>
              <a:defRPr/>
            </a:pPr>
            <a:r>
              <a:rPr lang="en-US" altLang="en-US" sz="2400" dirty="0">
                <a:solidFill>
                  <a:schemeClr val="tx1">
                    <a:lumMod val="75000"/>
                    <a:lumOff val="25000"/>
                  </a:schemeClr>
                </a:solidFill>
              </a:rPr>
              <a:t>C</a:t>
            </a:r>
            <a:r>
              <a:rPr lang="en-US" altLang="en-US" sz="2400" dirty="0" smtClean="0">
                <a:solidFill>
                  <a:schemeClr val="tx1">
                    <a:lumMod val="75000"/>
                    <a:lumOff val="25000"/>
                  </a:schemeClr>
                </a:solidFill>
              </a:rPr>
              <a:t>hemical safety</a:t>
            </a:r>
          </a:p>
          <a:p>
            <a:pPr lvl="2" eaLnBrk="1" fontAlgn="auto" hangingPunct="1">
              <a:lnSpc>
                <a:spcPct val="150000"/>
              </a:lnSpc>
              <a:spcAft>
                <a:spcPts val="0"/>
              </a:spcAft>
              <a:buFont typeface="Wingdings 3" charset="2"/>
              <a:buChar char=""/>
              <a:defRPr/>
            </a:pPr>
            <a:r>
              <a:rPr lang="en-US" altLang="en-US" sz="2400" dirty="0">
                <a:solidFill>
                  <a:schemeClr val="tx1">
                    <a:lumMod val="75000"/>
                    <a:lumOff val="25000"/>
                  </a:schemeClr>
                </a:solidFill>
              </a:rPr>
              <a:t>B</a:t>
            </a:r>
            <a:r>
              <a:rPr lang="en-US" altLang="en-US" sz="2400" dirty="0" smtClean="0">
                <a:solidFill>
                  <a:schemeClr val="tx1">
                    <a:lumMod val="75000"/>
                    <a:lumOff val="25000"/>
                  </a:schemeClr>
                </a:solidFill>
              </a:rPr>
              <a:t>iologic safety</a:t>
            </a:r>
          </a:p>
          <a:p>
            <a:pPr lvl="2" eaLnBrk="1" fontAlgn="auto" hangingPunct="1">
              <a:lnSpc>
                <a:spcPct val="150000"/>
              </a:lnSpc>
              <a:spcAft>
                <a:spcPts val="0"/>
              </a:spcAft>
              <a:buFont typeface="Wingdings 3" charset="2"/>
              <a:buChar char=""/>
              <a:defRPr/>
            </a:pPr>
            <a:r>
              <a:rPr lang="en-US" altLang="en-US" sz="2400" dirty="0">
                <a:solidFill>
                  <a:schemeClr val="tx1">
                    <a:lumMod val="75000"/>
                    <a:lumOff val="25000"/>
                  </a:schemeClr>
                </a:solidFill>
              </a:rPr>
              <a:t>G</a:t>
            </a:r>
            <a:r>
              <a:rPr lang="en-US" altLang="en-US" sz="2400" dirty="0" smtClean="0">
                <a:solidFill>
                  <a:schemeClr val="tx1">
                    <a:lumMod val="75000"/>
                    <a:lumOff val="25000"/>
                  </a:schemeClr>
                </a:solidFill>
              </a:rPr>
              <a:t>eneral safety</a:t>
            </a:r>
          </a:p>
          <a:p>
            <a:pPr lvl="2"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R</a:t>
            </a:r>
            <a:r>
              <a:rPr lang="en-US" altLang="en-US" sz="2400" dirty="0" smtClean="0">
                <a:solidFill>
                  <a:schemeClr val="tx1">
                    <a:lumMod val="75000"/>
                    <a:lumOff val="25000"/>
                  </a:schemeClr>
                </a:solidFill>
              </a:rPr>
              <a:t>adiation safety</a:t>
            </a:r>
          </a:p>
          <a:p>
            <a:pPr marL="914400" lvl="2" indent="0" eaLnBrk="1" fontAlgn="auto" hangingPunct="1">
              <a:lnSpc>
                <a:spcPct val="90000"/>
              </a:lnSpc>
              <a:spcAft>
                <a:spcPts val="0"/>
              </a:spcAft>
              <a:buFontTx/>
              <a:buNone/>
              <a:defRPr/>
            </a:pPr>
            <a:endParaRPr lang="en-US" altLang="en-US" sz="2400" dirty="0" smtClean="0">
              <a:solidFill>
                <a:schemeClr val="tx1">
                  <a:lumMod val="75000"/>
                  <a:lumOff val="25000"/>
                </a:schemeClr>
              </a:solidFill>
            </a:endParaRPr>
          </a:p>
        </p:txBody>
      </p:sp>
      <p:sp>
        <p:nvSpPr>
          <p:cNvPr id="45060"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72257E12-A6AB-49A5-9E44-2750BBBB2CFB}" type="slidenum">
              <a:rPr lang="en-US" altLang="en-US" sz="1000" smtClean="0">
                <a:latin typeface="NewsGoth Cn BT" charset="0"/>
              </a:rPr>
              <a:pPr>
                <a:lnSpc>
                  <a:spcPct val="100000"/>
                </a:lnSpc>
                <a:spcBef>
                  <a:spcPct val="0"/>
                </a:spcBef>
                <a:buClrTx/>
                <a:buFontTx/>
                <a:buNone/>
              </a:pPr>
              <a:t>23</a:t>
            </a:fld>
            <a:r>
              <a:rPr lang="en-US" altLang="en-US" sz="1000" smtClean="0">
                <a:latin typeface="NewsGoth Cn BT" charset="0"/>
              </a:rPr>
              <a:t> </a:t>
            </a:r>
            <a:endParaRPr lang="en-US" altLang="en-US" sz="1400" smtClean="0">
              <a:latin typeface="Times" panose="02020603050405020304" pitchFamily="18" charset="0"/>
            </a:endParaRPr>
          </a:p>
        </p:txBody>
      </p:sp>
      <p:pic>
        <p:nvPicPr>
          <p:cNvPr id="45061" name="Picture 6" descr="C:\Documents and Settings\jslayten\Local Settings\Temporary Internet Files\Content.IE5\CHU9K0NR\MC90033426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885950"/>
            <a:ext cx="4017963"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GMP Lite 2020 Summary</a:t>
            </a:r>
          </a:p>
        </p:txBody>
      </p:sp>
      <p:sp>
        <p:nvSpPr>
          <p:cNvPr id="47107" name="Rectangle 3"/>
          <p:cNvSpPr>
            <a:spLocks noGrp="1" noChangeArrowheads="1"/>
          </p:cNvSpPr>
          <p:nvPr>
            <p:ph idx="1"/>
          </p:nvPr>
        </p:nvSpPr>
        <p:spPr>
          <a:xfrm>
            <a:off x="196850" y="1035050"/>
            <a:ext cx="8229600" cy="4525963"/>
          </a:xfrm>
        </p:spPr>
        <p:txBody>
          <a:bodyPr/>
          <a:lstStyle/>
          <a:p>
            <a:pPr eaLnBrk="1" hangingPunct="1">
              <a:lnSpc>
                <a:spcPct val="200000"/>
              </a:lnSpc>
            </a:pPr>
            <a:r>
              <a:rPr lang="en-US" altLang="en-US" smtClean="0">
                <a:solidFill>
                  <a:srgbClr val="FF0000"/>
                </a:solidFill>
              </a:rPr>
              <a:t>Review of Quality</a:t>
            </a:r>
          </a:p>
          <a:p>
            <a:pPr eaLnBrk="1" hangingPunct="1">
              <a:lnSpc>
                <a:spcPct val="200000"/>
              </a:lnSpc>
            </a:pPr>
            <a:r>
              <a:rPr lang="en-US" altLang="en-US" smtClean="0">
                <a:solidFill>
                  <a:srgbClr val="FF0000"/>
                </a:solidFill>
              </a:rPr>
              <a:t>Define FDA and AABB terms</a:t>
            </a:r>
          </a:p>
          <a:p>
            <a:pPr eaLnBrk="1" hangingPunct="1">
              <a:lnSpc>
                <a:spcPct val="200000"/>
              </a:lnSpc>
            </a:pPr>
            <a:r>
              <a:rPr lang="en-US" altLang="en-US" smtClean="0">
                <a:solidFill>
                  <a:srgbClr val="FF0000"/>
                </a:solidFill>
              </a:rPr>
              <a:t>Review of QSE</a:t>
            </a:r>
          </a:p>
          <a:p>
            <a:pPr lvl="1" eaLnBrk="1" hangingPunct="1">
              <a:lnSpc>
                <a:spcPct val="200000"/>
              </a:lnSpc>
            </a:pPr>
            <a:r>
              <a:rPr lang="en-US" altLang="en-US" smtClean="0">
                <a:solidFill>
                  <a:srgbClr val="FF0000"/>
                </a:solidFill>
              </a:rPr>
              <a:t>10 QSE</a:t>
            </a:r>
          </a:p>
          <a:p>
            <a:pPr lvl="1" eaLnBrk="1" hangingPunct="1">
              <a:lnSpc>
                <a:spcPct val="200000"/>
              </a:lnSpc>
            </a:pPr>
            <a:r>
              <a:rPr lang="en-US" altLang="en-US" smtClean="0">
                <a:solidFill>
                  <a:srgbClr val="FF0000"/>
                </a:solidFill>
              </a:rPr>
              <a:t>Highlight CLIA requirements</a:t>
            </a:r>
          </a:p>
        </p:txBody>
      </p:sp>
      <p:sp>
        <p:nvSpPr>
          <p:cNvPr id="47108"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54690FAD-2FDD-4661-A465-B4D03209390D}" type="slidenum">
              <a:rPr lang="en-US" altLang="en-US" sz="1000" smtClean="0">
                <a:latin typeface="NewsGoth Cn BT" charset="0"/>
              </a:rPr>
              <a:pPr>
                <a:lnSpc>
                  <a:spcPct val="100000"/>
                </a:lnSpc>
                <a:spcBef>
                  <a:spcPct val="0"/>
                </a:spcBef>
                <a:buClrTx/>
                <a:buFontTx/>
                <a:buNone/>
              </a:pPr>
              <a:t>24</a:t>
            </a:fld>
            <a:r>
              <a:rPr lang="en-US" altLang="en-US" sz="1000" smtClean="0">
                <a:latin typeface="NewsGoth Cn BT" charset="0"/>
              </a:rPr>
              <a:t> </a:t>
            </a:r>
            <a:endParaRPr lang="en-US" altLang="en-US" sz="1400" smtClean="0">
              <a:latin typeface="Times" panose="02020603050405020304" pitchFamily="18" charset="0"/>
            </a:endParaRPr>
          </a:p>
        </p:txBody>
      </p:sp>
      <p:pic>
        <p:nvPicPr>
          <p:cNvPr id="47109" name="Picture 1" descr="Free illustration: Quality, Hook, Check Mark - Free Imag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7638" y="1441450"/>
            <a:ext cx="3916362"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QC v. QA: Example</a:t>
            </a:r>
          </a:p>
        </p:txBody>
      </p:sp>
      <p:sp>
        <p:nvSpPr>
          <p:cNvPr id="37891" name="Rectangle 3"/>
          <p:cNvSpPr>
            <a:spLocks noGrp="1" noChangeArrowheads="1"/>
          </p:cNvSpPr>
          <p:nvPr>
            <p:ph idx="1"/>
          </p:nvPr>
        </p:nvSpPr>
        <p:spPr>
          <a:xfrm>
            <a:off x="457200" y="1711325"/>
            <a:ext cx="8077200" cy="4460875"/>
          </a:xfrm>
        </p:spPr>
        <p:txBody>
          <a:bodyPr rtlCol="0">
            <a:normAutofit fontScale="92500" lnSpcReduction="10000"/>
          </a:bodyPr>
          <a:lstStyle/>
          <a:p>
            <a:pPr eaLnBrk="1" fontAlgn="auto" hangingPunct="1">
              <a:spcAft>
                <a:spcPts val="0"/>
              </a:spcAft>
              <a:buFont typeface="Wingdings 3" charset="2"/>
              <a:buChar char=""/>
              <a:defRPr/>
            </a:pPr>
            <a:r>
              <a:rPr lang="en-US" altLang="en-US" sz="3600" dirty="0" smtClean="0">
                <a:solidFill>
                  <a:srgbClr val="FF0000"/>
                </a:solidFill>
              </a:rPr>
              <a:t>QC</a:t>
            </a:r>
            <a:r>
              <a:rPr lang="en-US" altLang="en-US" sz="3600" dirty="0" smtClean="0">
                <a:solidFill>
                  <a:schemeClr val="tx1">
                    <a:lumMod val="75000"/>
                    <a:lumOff val="25000"/>
                  </a:schemeClr>
                </a:solidFill>
              </a:rPr>
              <a:t> Activity</a:t>
            </a:r>
          </a:p>
          <a:p>
            <a:pPr lvl="1" eaLnBrk="1" fontAlgn="auto" hangingPunct="1">
              <a:spcAft>
                <a:spcPts val="0"/>
              </a:spcAft>
              <a:buFont typeface="Wingdings 3" charset="2"/>
              <a:buChar char=""/>
              <a:defRPr/>
            </a:pPr>
            <a:r>
              <a:rPr lang="en-US" altLang="en-US" sz="3200" dirty="0" err="1" smtClean="0">
                <a:solidFill>
                  <a:schemeClr val="tx1">
                    <a:lumMod val="75000"/>
                    <a:lumOff val="25000"/>
                  </a:schemeClr>
                </a:solidFill>
              </a:rPr>
              <a:t>Microhematocrit</a:t>
            </a:r>
            <a:r>
              <a:rPr lang="en-US" altLang="en-US" sz="3200" dirty="0" smtClean="0">
                <a:solidFill>
                  <a:schemeClr val="tx1">
                    <a:lumMod val="75000"/>
                    <a:lumOff val="25000"/>
                  </a:schemeClr>
                </a:solidFill>
              </a:rPr>
              <a:t> centrifuge daily QC performed and in range.</a:t>
            </a:r>
          </a:p>
          <a:p>
            <a:pPr eaLnBrk="1" fontAlgn="auto" hangingPunct="1">
              <a:spcAft>
                <a:spcPts val="0"/>
              </a:spcAft>
              <a:buFont typeface="Wingdings 3" charset="2"/>
              <a:buChar char=""/>
              <a:defRPr/>
            </a:pPr>
            <a:endParaRPr lang="en-US" altLang="en-US" sz="36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600" dirty="0" smtClean="0">
                <a:solidFill>
                  <a:srgbClr val="FF0000"/>
                </a:solidFill>
              </a:rPr>
              <a:t>QA</a:t>
            </a:r>
            <a:r>
              <a:rPr lang="en-US" altLang="en-US" sz="3600" dirty="0" smtClean="0">
                <a:solidFill>
                  <a:schemeClr val="tx1">
                    <a:lumMod val="75000"/>
                    <a:lumOff val="25000"/>
                  </a:schemeClr>
                </a:solidFill>
              </a:rPr>
              <a:t> Activity</a:t>
            </a:r>
          </a:p>
          <a:p>
            <a:pPr lvl="1" eaLnBrk="1" fontAlgn="auto" hangingPunct="1">
              <a:spcAft>
                <a:spcPts val="0"/>
              </a:spcAft>
              <a:buFont typeface="Wingdings 3" charset="2"/>
              <a:buChar char=""/>
              <a:defRPr/>
            </a:pPr>
            <a:r>
              <a:rPr lang="en-US" altLang="en-US" sz="3200" dirty="0" smtClean="0">
                <a:solidFill>
                  <a:schemeClr val="tx1">
                    <a:lumMod val="75000"/>
                    <a:lumOff val="25000"/>
                  </a:schemeClr>
                </a:solidFill>
              </a:rPr>
              <a:t>All donors who donate have </a:t>
            </a:r>
            <a:r>
              <a:rPr lang="en-US" altLang="en-US" sz="3200" dirty="0" err="1" smtClean="0">
                <a:solidFill>
                  <a:schemeClr val="tx1">
                    <a:lumMod val="75000"/>
                    <a:lumOff val="25000"/>
                  </a:schemeClr>
                </a:solidFill>
              </a:rPr>
              <a:t>microhematocrit</a:t>
            </a:r>
            <a:r>
              <a:rPr lang="en-US" altLang="en-US" sz="3200" dirty="0" smtClean="0">
                <a:solidFill>
                  <a:schemeClr val="tx1">
                    <a:lumMod val="75000"/>
                    <a:lumOff val="25000"/>
                  </a:schemeClr>
                </a:solidFill>
              </a:rPr>
              <a:t> levels within range and  information is documented on the donor card.</a:t>
            </a:r>
          </a:p>
        </p:txBody>
      </p:sp>
      <p:sp>
        <p:nvSpPr>
          <p:cNvPr id="10244"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535842F5-7EA5-4A6F-8FC6-B3035CAC1294}" type="slidenum">
              <a:rPr lang="en-US" altLang="en-US" sz="1000" smtClean="0">
                <a:latin typeface="NewsGoth Cn BT" charset="0"/>
              </a:rPr>
              <a:pPr>
                <a:lnSpc>
                  <a:spcPct val="100000"/>
                </a:lnSpc>
                <a:spcBef>
                  <a:spcPct val="0"/>
                </a:spcBef>
                <a:buClrTx/>
                <a:buFontTx/>
                <a:buNone/>
              </a:pPr>
              <a:t>3</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Total Process Control</a:t>
            </a:r>
          </a:p>
        </p:txBody>
      </p:sp>
      <p:sp>
        <p:nvSpPr>
          <p:cNvPr id="39939" name="Rectangle 3"/>
          <p:cNvSpPr>
            <a:spLocks noGrp="1" noChangeArrowheads="1"/>
          </p:cNvSpPr>
          <p:nvPr>
            <p:ph idx="1"/>
          </p:nvPr>
        </p:nvSpPr>
        <p:spPr>
          <a:xfrm>
            <a:off x="609600" y="1447800"/>
            <a:ext cx="8007350" cy="4594225"/>
          </a:xfrm>
        </p:spPr>
        <p:txBody>
          <a:bodyPr rtlCol="0">
            <a:normAutofit lnSpcReduction="10000"/>
          </a:bodyPr>
          <a:lstStyle/>
          <a:p>
            <a:pPr eaLnBrk="1" fontAlgn="auto" hangingPunct="1">
              <a:spcAft>
                <a:spcPts val="0"/>
              </a:spcAft>
              <a:buFont typeface="Wingdings 3" charset="2"/>
              <a:buChar char=""/>
              <a:defRPr/>
            </a:pPr>
            <a:r>
              <a:rPr lang="en-US" altLang="en-US" sz="3200" dirty="0" smtClean="0">
                <a:solidFill>
                  <a:schemeClr val="tx1">
                    <a:lumMod val="75000"/>
                    <a:lumOff val="25000"/>
                  </a:schemeClr>
                </a:solidFill>
              </a:rPr>
              <a:t>Process – a set of interrelated resources and activities that transforms inputs into outputs. Example: Flowchart</a:t>
            </a:r>
          </a:p>
          <a:p>
            <a:pPr eaLnBrk="1" fontAlgn="auto" hangingPunct="1">
              <a:spcAft>
                <a:spcPts val="0"/>
              </a:spcAft>
              <a:buFontTx/>
              <a:buNone/>
              <a:defRPr/>
            </a:pPr>
            <a:endParaRPr lang="en-US" altLang="en-US" sz="32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200" dirty="0" smtClean="0">
                <a:solidFill>
                  <a:schemeClr val="tx1">
                    <a:lumMod val="75000"/>
                    <a:lumOff val="25000"/>
                  </a:schemeClr>
                </a:solidFill>
              </a:rPr>
              <a:t>Process control – the set of activities that ensures that a given process will keep operating in a state that is continuously able to meet process goals without compromising the process itself.</a:t>
            </a:r>
          </a:p>
          <a:p>
            <a:pPr eaLnBrk="1" fontAlgn="auto" hangingPunct="1">
              <a:spcAft>
                <a:spcPts val="0"/>
              </a:spcAft>
              <a:buFont typeface="Wingdings 3" charset="2"/>
              <a:buChar char=""/>
              <a:defRPr/>
            </a:pPr>
            <a:endParaRPr lang="en-US" altLang="en-US" dirty="0" smtClean="0">
              <a:solidFill>
                <a:schemeClr val="tx1">
                  <a:lumMod val="75000"/>
                  <a:lumOff val="25000"/>
                </a:schemeClr>
              </a:solidFill>
            </a:endParaRPr>
          </a:p>
        </p:txBody>
      </p:sp>
      <p:sp>
        <p:nvSpPr>
          <p:cNvPr id="1229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62625459-59F3-4820-9468-45DF180747A0}" type="slidenum">
              <a:rPr lang="en-US" altLang="en-US" sz="1000" smtClean="0">
                <a:latin typeface="NewsGoth Cn BT" charset="0"/>
              </a:rPr>
              <a:pPr>
                <a:lnSpc>
                  <a:spcPct val="100000"/>
                </a:lnSpc>
                <a:spcBef>
                  <a:spcPct val="0"/>
                </a:spcBef>
                <a:buClrTx/>
                <a:buFontTx/>
                <a:buNone/>
              </a:pPr>
              <a:t>4</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Purpose of Quality Assurance</a:t>
            </a:r>
          </a:p>
        </p:txBody>
      </p:sp>
      <p:sp>
        <p:nvSpPr>
          <p:cNvPr id="38915" name="Rectangle 3"/>
          <p:cNvSpPr>
            <a:spLocks noGrp="1" noChangeArrowheads="1"/>
          </p:cNvSpPr>
          <p:nvPr>
            <p:ph idx="1"/>
          </p:nvPr>
        </p:nvSpPr>
        <p:spPr>
          <a:xfrm>
            <a:off x="609600" y="1600200"/>
            <a:ext cx="7086600" cy="4441825"/>
          </a:xfrm>
        </p:spPr>
        <p:txBody>
          <a:bodyPr rtlCol="0">
            <a:normAutofit fontScale="92500"/>
          </a:bodyPr>
          <a:lstStyle/>
          <a:p>
            <a:pPr eaLnBrk="1" fontAlgn="auto" hangingPunct="1">
              <a:spcAft>
                <a:spcPts val="0"/>
              </a:spcAft>
              <a:buFont typeface="Wingdings 3" charset="2"/>
              <a:buChar char=""/>
              <a:defRPr/>
            </a:pPr>
            <a:r>
              <a:rPr lang="en-US" altLang="en-US" sz="3600" i="1" dirty="0" smtClean="0">
                <a:solidFill>
                  <a:srgbClr val="FF0000"/>
                </a:solidFill>
              </a:rPr>
              <a:t>Prevent </a:t>
            </a:r>
            <a:r>
              <a:rPr lang="en-US" altLang="en-US" sz="3600" dirty="0" smtClean="0">
                <a:solidFill>
                  <a:srgbClr val="FF0000"/>
                </a:solidFill>
              </a:rPr>
              <a:t>rather than </a:t>
            </a:r>
            <a:r>
              <a:rPr lang="en-US" altLang="en-US" sz="3600" i="1" dirty="0" smtClean="0">
                <a:solidFill>
                  <a:srgbClr val="FF0000"/>
                </a:solidFill>
              </a:rPr>
              <a:t>correct</a:t>
            </a:r>
            <a:r>
              <a:rPr lang="en-US" altLang="en-US" sz="3600" dirty="0" smtClean="0">
                <a:solidFill>
                  <a:srgbClr val="FF0000"/>
                </a:solidFill>
              </a:rPr>
              <a:t> </a:t>
            </a:r>
            <a:r>
              <a:rPr lang="en-US" altLang="en-US" sz="3600" dirty="0" smtClean="0">
                <a:solidFill>
                  <a:schemeClr val="tx1">
                    <a:lumMod val="75000"/>
                    <a:lumOff val="25000"/>
                  </a:schemeClr>
                </a:solidFill>
              </a:rPr>
              <a:t>errors.</a:t>
            </a:r>
          </a:p>
          <a:p>
            <a:pPr eaLnBrk="1" fontAlgn="auto" hangingPunct="1">
              <a:spcAft>
                <a:spcPts val="0"/>
              </a:spcAft>
              <a:buFont typeface="Wingdings 3" charset="2"/>
              <a:buChar char=""/>
              <a:defRPr/>
            </a:pPr>
            <a:endParaRPr lang="en-US" altLang="en-US" sz="36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600" dirty="0" smtClean="0">
                <a:solidFill>
                  <a:schemeClr val="tx1">
                    <a:lumMod val="75000"/>
                    <a:lumOff val="25000"/>
                  </a:schemeClr>
                </a:solidFill>
              </a:rPr>
              <a:t>Evaluate the process through “root cause analysis” to uncover cause of error.</a:t>
            </a:r>
          </a:p>
          <a:p>
            <a:pPr eaLnBrk="1" fontAlgn="auto" hangingPunct="1">
              <a:spcAft>
                <a:spcPts val="0"/>
              </a:spcAft>
              <a:buFont typeface="Wingdings 3" charset="2"/>
              <a:buChar char=""/>
              <a:defRPr/>
            </a:pPr>
            <a:endParaRPr lang="en-US" altLang="en-US" sz="36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3600" dirty="0" smtClean="0">
                <a:solidFill>
                  <a:schemeClr val="tx1">
                    <a:lumMod val="75000"/>
                    <a:lumOff val="25000"/>
                  </a:schemeClr>
                </a:solidFill>
              </a:rPr>
              <a:t>Eliminate “weak links” in the chain.</a:t>
            </a:r>
            <a:endParaRPr lang="en-US" altLang="en-US" i="1" dirty="0" smtClean="0">
              <a:solidFill>
                <a:schemeClr val="tx1">
                  <a:lumMod val="75000"/>
                  <a:lumOff val="25000"/>
                </a:schemeClr>
              </a:solidFill>
            </a:endParaRPr>
          </a:p>
        </p:txBody>
      </p:sp>
      <p:sp>
        <p:nvSpPr>
          <p:cNvPr id="14340"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7F473357-8592-4861-89E7-A1D0DB4303CB}" type="slidenum">
              <a:rPr lang="en-US" altLang="en-US" sz="1000" smtClean="0">
                <a:latin typeface="NewsGoth Cn BT" charset="0"/>
              </a:rPr>
              <a:pPr>
                <a:lnSpc>
                  <a:spcPct val="100000"/>
                </a:lnSpc>
                <a:spcBef>
                  <a:spcPct val="0"/>
                </a:spcBef>
                <a:buClrTx/>
                <a:buFontTx/>
                <a:buNone/>
              </a:pPr>
              <a:t>5</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rgbClr val="C02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eaLnBrk="1" hangingPunct="1">
              <a:lnSpc>
                <a:spcPct val="100000"/>
              </a:lnSpc>
              <a:spcBef>
                <a:spcPct val="0"/>
              </a:spcBef>
              <a:buClrTx/>
              <a:buFontTx/>
              <a:buNone/>
            </a:pPr>
            <a:endParaRPr lang="en-US" altLang="en-US" sz="2400">
              <a:latin typeface="Times" panose="02020603050405020304" pitchFamily="18" charset="0"/>
            </a:endParaRPr>
          </a:p>
        </p:txBody>
      </p:sp>
      <p:sp>
        <p:nvSpPr>
          <p:cNvPr id="16387" name="Text Box 3"/>
          <p:cNvSpPr txBox="1">
            <a:spLocks noChangeArrowheads="1"/>
          </p:cNvSpPr>
          <p:nvPr/>
        </p:nvSpPr>
        <p:spPr bwMode="auto">
          <a:xfrm>
            <a:off x="152400" y="14478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gn="ctr" eaLnBrk="1" hangingPunct="1">
              <a:lnSpc>
                <a:spcPct val="90000"/>
              </a:lnSpc>
              <a:spcBef>
                <a:spcPct val="50000"/>
              </a:spcBef>
              <a:buClrTx/>
              <a:buFontTx/>
              <a:buNone/>
            </a:pPr>
            <a:r>
              <a:rPr lang="en-US" altLang="en-US" sz="9000">
                <a:solidFill>
                  <a:schemeClr val="bg1"/>
                </a:solidFill>
                <a:latin typeface="News Gothic"/>
              </a:rPr>
              <a:t>Blood is a Drug</a:t>
            </a:r>
          </a:p>
          <a:p>
            <a:pPr algn="ctr" eaLnBrk="1" hangingPunct="1">
              <a:lnSpc>
                <a:spcPct val="90000"/>
              </a:lnSpc>
              <a:spcBef>
                <a:spcPct val="50000"/>
              </a:spcBef>
              <a:buClrTx/>
              <a:buFontTx/>
              <a:buNone/>
            </a:pPr>
            <a:r>
              <a:rPr lang="en-US" altLang="en-US" sz="9000">
                <a:solidFill>
                  <a:schemeClr val="bg1"/>
                </a:solidFill>
                <a:latin typeface="News Gothic"/>
              </a:rPr>
              <a:t>Regulated like a Pharmacy</a:t>
            </a:r>
          </a:p>
        </p:txBody>
      </p:sp>
      <p:sp>
        <p:nvSpPr>
          <p:cNvPr id="16388" name="Line 4"/>
          <p:cNvSpPr>
            <a:spLocks noChangeShapeType="1"/>
          </p:cNvSpPr>
          <p:nvPr/>
        </p:nvSpPr>
        <p:spPr bwMode="auto">
          <a:xfrm>
            <a:off x="609600" y="762000"/>
            <a:ext cx="78486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5"/>
          <p:cNvSpPr>
            <a:spLocks noChangeShapeType="1"/>
          </p:cNvSpPr>
          <p:nvPr/>
        </p:nvSpPr>
        <p:spPr bwMode="auto">
          <a:xfrm>
            <a:off x="4953000" y="304800"/>
            <a:ext cx="0" cy="3810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0" name="Line 8"/>
          <p:cNvSpPr>
            <a:spLocks noChangeShapeType="1"/>
          </p:cNvSpPr>
          <p:nvPr/>
        </p:nvSpPr>
        <p:spPr bwMode="auto">
          <a:xfrm>
            <a:off x="7099300" y="304800"/>
            <a:ext cx="0" cy="3810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2800" smtClean="0"/>
              <a:t>FDA ORGANIZATIONS</a:t>
            </a:r>
          </a:p>
        </p:txBody>
      </p:sp>
      <p:sp>
        <p:nvSpPr>
          <p:cNvPr id="26627" name="Rectangle 3"/>
          <p:cNvSpPr>
            <a:spLocks noGrp="1" noChangeArrowheads="1"/>
          </p:cNvSpPr>
          <p:nvPr>
            <p:ph idx="1"/>
          </p:nvPr>
        </p:nvSpPr>
        <p:spPr>
          <a:xfrm>
            <a:off x="533400" y="1295400"/>
            <a:ext cx="8458200" cy="4953000"/>
          </a:xfrm>
        </p:spPr>
        <p:txBody>
          <a:bodyPr rtlCol="0">
            <a:normAutofit/>
          </a:bodyPr>
          <a:lstStyle/>
          <a:p>
            <a:pPr eaLnBrk="1" fontAlgn="auto" hangingPunct="1">
              <a:spcAft>
                <a:spcPts val="0"/>
              </a:spcAft>
              <a:buFont typeface="Wingdings 3" charset="2"/>
              <a:buChar char=""/>
              <a:defRPr/>
            </a:pPr>
            <a:r>
              <a:rPr lang="en-US" altLang="en-US" b="1" dirty="0" smtClean="0">
                <a:solidFill>
                  <a:schemeClr val="tx1">
                    <a:lumMod val="75000"/>
                    <a:lumOff val="25000"/>
                  </a:schemeClr>
                </a:solidFill>
              </a:rPr>
              <a:t>CDER</a:t>
            </a:r>
            <a:r>
              <a:rPr lang="en-US" altLang="en-US" dirty="0" smtClean="0">
                <a:solidFill>
                  <a:schemeClr val="tx1">
                    <a:lumMod val="75000"/>
                    <a:lumOff val="25000"/>
                  </a:schemeClr>
                </a:solidFill>
              </a:rPr>
              <a:t> – Center for Drug Evaluation and Research – regulates drugs</a:t>
            </a:r>
          </a:p>
          <a:p>
            <a:pPr eaLnBrk="1" fontAlgn="auto" hangingPunct="1">
              <a:spcAft>
                <a:spcPts val="0"/>
              </a:spcAft>
              <a:buFont typeface="Wingdings 3" charset="2"/>
              <a:buChar char=""/>
              <a:defRPr/>
            </a:pPr>
            <a:r>
              <a:rPr lang="en-US" altLang="en-US" b="1" dirty="0" smtClean="0">
                <a:solidFill>
                  <a:schemeClr val="tx1">
                    <a:lumMod val="75000"/>
                    <a:lumOff val="25000"/>
                  </a:schemeClr>
                </a:solidFill>
              </a:rPr>
              <a:t>CDRH</a:t>
            </a:r>
            <a:r>
              <a:rPr lang="en-US" altLang="en-US" dirty="0" smtClean="0">
                <a:solidFill>
                  <a:schemeClr val="tx1">
                    <a:lumMod val="75000"/>
                    <a:lumOff val="25000"/>
                  </a:schemeClr>
                </a:solidFill>
              </a:rPr>
              <a:t> – Center for Device and Radiological Health – regulates medical devices</a:t>
            </a:r>
          </a:p>
          <a:p>
            <a:pPr eaLnBrk="1" fontAlgn="auto" hangingPunct="1">
              <a:spcAft>
                <a:spcPts val="0"/>
              </a:spcAft>
              <a:buFont typeface="Wingdings 3" charset="2"/>
              <a:buChar char=""/>
              <a:defRPr/>
            </a:pPr>
            <a:r>
              <a:rPr lang="en-US" altLang="en-US" b="1" dirty="0" smtClean="0">
                <a:solidFill>
                  <a:schemeClr val="tx1">
                    <a:lumMod val="75000"/>
                    <a:lumOff val="25000"/>
                  </a:schemeClr>
                </a:solidFill>
              </a:rPr>
              <a:t>CBER</a:t>
            </a:r>
            <a:r>
              <a:rPr lang="en-US" altLang="en-US" dirty="0" smtClean="0">
                <a:solidFill>
                  <a:schemeClr val="tx1">
                    <a:lumMod val="75000"/>
                    <a:lumOff val="25000"/>
                  </a:schemeClr>
                </a:solidFill>
              </a:rPr>
              <a:t> – Center for Biologic Evaluation and Research – regulates biologics</a:t>
            </a:r>
          </a:p>
          <a:p>
            <a:pPr lvl="2" eaLnBrk="1" fontAlgn="auto" hangingPunct="1">
              <a:spcAft>
                <a:spcPts val="0"/>
              </a:spcAft>
              <a:buFont typeface="Wingdings 3" charset="2"/>
              <a:buChar char=""/>
              <a:defRPr/>
            </a:pPr>
            <a:endParaRPr lang="en-US" altLang="en-US"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b="1" dirty="0" smtClean="0">
                <a:solidFill>
                  <a:schemeClr val="tx1">
                    <a:lumMod val="75000"/>
                    <a:lumOff val="25000"/>
                  </a:schemeClr>
                </a:solidFill>
              </a:rPr>
              <a:t>Advisory Committees</a:t>
            </a:r>
            <a:r>
              <a:rPr lang="en-US" altLang="en-US" dirty="0" smtClean="0">
                <a:solidFill>
                  <a:schemeClr val="tx1">
                    <a:lumMod val="75000"/>
                    <a:lumOff val="25000"/>
                  </a:schemeClr>
                </a:solidFill>
              </a:rPr>
              <a:t> (i.e., </a:t>
            </a:r>
            <a:r>
              <a:rPr lang="en-US" altLang="en-US" b="1" dirty="0" smtClean="0">
                <a:solidFill>
                  <a:schemeClr val="tx1">
                    <a:lumMod val="75000"/>
                    <a:lumOff val="25000"/>
                  </a:schemeClr>
                </a:solidFill>
              </a:rPr>
              <a:t>BPAC</a:t>
            </a:r>
            <a:r>
              <a:rPr lang="en-US" altLang="en-US" dirty="0" smtClean="0">
                <a:solidFill>
                  <a:schemeClr val="tx1">
                    <a:lumMod val="75000"/>
                    <a:lumOff val="25000"/>
                  </a:schemeClr>
                </a:solidFill>
              </a:rPr>
              <a:t>) – scientific/industry input</a:t>
            </a:r>
          </a:p>
        </p:txBody>
      </p:sp>
      <p:sp>
        <p:nvSpPr>
          <p:cNvPr id="1843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E3FFF77D-3536-4611-A942-ED93D5FDA824}" type="slidenum">
              <a:rPr lang="en-US" altLang="en-US" sz="1000" smtClean="0">
                <a:latin typeface="NewsGoth Cn BT" charset="0"/>
              </a:rPr>
              <a:pPr>
                <a:lnSpc>
                  <a:spcPct val="100000"/>
                </a:lnSpc>
                <a:spcBef>
                  <a:spcPct val="0"/>
                </a:spcBef>
                <a:buClrTx/>
                <a:buFontTx/>
                <a:buNone/>
              </a:pPr>
              <a:t>7</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2800" smtClean="0"/>
              <a:t>FDA INSPECTIONS</a:t>
            </a:r>
          </a:p>
        </p:txBody>
      </p:sp>
      <p:sp>
        <p:nvSpPr>
          <p:cNvPr id="28675" name="Rectangle 3"/>
          <p:cNvSpPr>
            <a:spLocks noGrp="1" noChangeArrowheads="1"/>
          </p:cNvSpPr>
          <p:nvPr>
            <p:ph idx="1"/>
          </p:nvPr>
        </p:nvSpPr>
        <p:spPr>
          <a:xfrm>
            <a:off x="609600" y="1371600"/>
            <a:ext cx="8112125" cy="5157788"/>
          </a:xfrm>
        </p:spPr>
        <p:txBody>
          <a:bodyPr rtlCol="0">
            <a:normAutofit fontScale="92500" lnSpcReduction="10000"/>
          </a:bodyPr>
          <a:lstStyle/>
          <a:p>
            <a:pPr eaLnBrk="1" fontAlgn="auto" hangingPunct="1">
              <a:spcAft>
                <a:spcPts val="0"/>
              </a:spcAft>
              <a:buFont typeface="Wingdings 3" charset="2"/>
              <a:buChar char=""/>
              <a:defRPr/>
            </a:pPr>
            <a:r>
              <a:rPr lang="en-US" altLang="en-US" b="1" dirty="0" smtClean="0">
                <a:solidFill>
                  <a:schemeClr val="tx1">
                    <a:lumMod val="75000"/>
                    <a:lumOff val="25000"/>
                  </a:schemeClr>
                </a:solidFill>
              </a:rPr>
              <a:t>FDA Inspections</a:t>
            </a:r>
          </a:p>
          <a:p>
            <a:pPr lvl="1" eaLnBrk="1" fontAlgn="auto" hangingPunct="1">
              <a:lnSpc>
                <a:spcPct val="160000"/>
              </a:lnSpc>
              <a:spcAft>
                <a:spcPts val="0"/>
              </a:spcAft>
              <a:buFont typeface="Wingdings 3" charset="2"/>
              <a:buChar char=""/>
              <a:defRPr/>
            </a:pPr>
            <a:r>
              <a:rPr lang="en-US" altLang="en-US" sz="2000" dirty="0" smtClean="0">
                <a:solidFill>
                  <a:schemeClr val="tx1">
                    <a:lumMod val="75000"/>
                    <a:lumOff val="25000"/>
                  </a:schemeClr>
                </a:solidFill>
              </a:rPr>
              <a:t>Unannounced and only required for licensed facility</a:t>
            </a:r>
          </a:p>
          <a:p>
            <a:pPr lvl="1" eaLnBrk="1" fontAlgn="auto" hangingPunct="1">
              <a:lnSpc>
                <a:spcPct val="160000"/>
              </a:lnSpc>
              <a:spcAft>
                <a:spcPts val="0"/>
              </a:spcAft>
              <a:buFont typeface="Wingdings 3" charset="2"/>
              <a:buChar char=""/>
              <a:defRPr/>
            </a:pPr>
            <a:r>
              <a:rPr lang="en-US" altLang="en-US" sz="2000" dirty="0" smtClean="0">
                <a:solidFill>
                  <a:schemeClr val="tx1">
                    <a:lumMod val="75000"/>
                    <a:lumOff val="25000"/>
                  </a:schemeClr>
                </a:solidFill>
              </a:rPr>
              <a:t>Form 482 – Notice of Inspection</a:t>
            </a:r>
          </a:p>
          <a:p>
            <a:pPr lvl="1" eaLnBrk="1" fontAlgn="auto" hangingPunct="1">
              <a:lnSpc>
                <a:spcPct val="160000"/>
              </a:lnSpc>
              <a:spcAft>
                <a:spcPts val="0"/>
              </a:spcAft>
              <a:buFont typeface="Wingdings 3" charset="2"/>
              <a:buChar char=""/>
              <a:defRPr/>
            </a:pPr>
            <a:r>
              <a:rPr lang="en-US" altLang="en-US" sz="2000" dirty="0" smtClean="0">
                <a:solidFill>
                  <a:schemeClr val="tx1">
                    <a:lumMod val="75000"/>
                    <a:lumOff val="25000"/>
                  </a:schemeClr>
                </a:solidFill>
              </a:rPr>
              <a:t>Form 483 – Inspectional Observations</a:t>
            </a:r>
          </a:p>
          <a:p>
            <a:pPr lvl="2" eaLnBrk="1" fontAlgn="auto" hangingPunct="1">
              <a:spcAft>
                <a:spcPts val="0"/>
              </a:spcAft>
              <a:buFont typeface="Wingdings 3" charset="2"/>
              <a:buChar char=""/>
              <a:defRPr/>
            </a:pPr>
            <a:r>
              <a:rPr lang="en-US" altLang="en-US" dirty="0" smtClean="0">
                <a:solidFill>
                  <a:schemeClr val="tx1">
                    <a:lumMod val="75000"/>
                    <a:lumOff val="25000"/>
                  </a:schemeClr>
                </a:solidFill>
              </a:rPr>
              <a:t>Opportunity for voluntary correction</a:t>
            </a:r>
          </a:p>
          <a:p>
            <a:pPr lvl="2" eaLnBrk="1" fontAlgn="auto" hangingPunct="1">
              <a:spcAft>
                <a:spcPts val="0"/>
              </a:spcAft>
              <a:buFont typeface="Wingdings 3" charset="2"/>
              <a:buChar char=""/>
              <a:defRPr/>
            </a:pPr>
            <a:r>
              <a:rPr lang="en-US" altLang="en-US" dirty="0" smtClean="0">
                <a:solidFill>
                  <a:schemeClr val="tx1">
                    <a:lumMod val="75000"/>
                    <a:lumOff val="25000"/>
                  </a:schemeClr>
                </a:solidFill>
              </a:rPr>
              <a:t>Regulatory/Administrative sanctions – jeopardize licensure</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Warning letter</a:t>
            </a:r>
            <a:r>
              <a:rPr lang="en-US" altLang="en-US" sz="1600" dirty="0" smtClean="0">
                <a:solidFill>
                  <a:schemeClr val="tx1">
                    <a:lumMod val="75000"/>
                    <a:lumOff val="25000"/>
                  </a:schemeClr>
                </a:solidFill>
              </a:rPr>
              <a:t> – continued pattern of noncompliance</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License suspension</a:t>
            </a:r>
            <a:r>
              <a:rPr lang="en-US" altLang="en-US" sz="1600" dirty="0" smtClean="0">
                <a:solidFill>
                  <a:schemeClr val="tx1">
                    <a:lumMod val="75000"/>
                    <a:lumOff val="25000"/>
                  </a:schemeClr>
                </a:solidFill>
              </a:rPr>
              <a:t> – prevent interstate commerce</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License revocation</a:t>
            </a:r>
            <a:r>
              <a:rPr lang="en-US" altLang="en-US" sz="1600" dirty="0" smtClean="0">
                <a:solidFill>
                  <a:schemeClr val="tx1">
                    <a:lumMod val="75000"/>
                    <a:lumOff val="25000"/>
                  </a:schemeClr>
                </a:solidFill>
              </a:rPr>
              <a:t> – lengthy process</a:t>
            </a:r>
          </a:p>
          <a:p>
            <a:pPr lvl="2" eaLnBrk="1" fontAlgn="auto" hangingPunct="1">
              <a:spcAft>
                <a:spcPts val="0"/>
              </a:spcAft>
              <a:buFont typeface="Wingdings 3" charset="2"/>
              <a:buChar char=""/>
              <a:defRPr/>
            </a:pPr>
            <a:r>
              <a:rPr lang="en-US" altLang="en-US" dirty="0" smtClean="0">
                <a:solidFill>
                  <a:schemeClr val="tx1">
                    <a:lumMod val="75000"/>
                    <a:lumOff val="25000"/>
                  </a:schemeClr>
                </a:solidFill>
              </a:rPr>
              <a:t>Legal/Judicial sanctions</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Seizure</a:t>
            </a:r>
            <a:r>
              <a:rPr lang="en-US" altLang="en-US" sz="1600" dirty="0" smtClean="0">
                <a:solidFill>
                  <a:schemeClr val="tx1">
                    <a:lumMod val="75000"/>
                    <a:lumOff val="25000"/>
                  </a:schemeClr>
                </a:solidFill>
              </a:rPr>
              <a:t> – condemn product, take physical possession</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Consent degree</a:t>
            </a:r>
            <a:r>
              <a:rPr lang="en-US" altLang="en-US" sz="1600" dirty="0" smtClean="0">
                <a:solidFill>
                  <a:schemeClr val="tx1">
                    <a:lumMod val="75000"/>
                    <a:lumOff val="25000"/>
                  </a:schemeClr>
                </a:solidFill>
              </a:rPr>
              <a:t> – mutual agreement between facility and court</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Injunction</a:t>
            </a:r>
            <a:r>
              <a:rPr lang="en-US" altLang="en-US" sz="1600" dirty="0" smtClean="0">
                <a:solidFill>
                  <a:schemeClr val="tx1">
                    <a:lumMod val="75000"/>
                    <a:lumOff val="25000"/>
                  </a:schemeClr>
                </a:solidFill>
              </a:rPr>
              <a:t> – court ordered prohibiting operations</a:t>
            </a:r>
          </a:p>
          <a:p>
            <a:pPr lvl="3" eaLnBrk="1" fontAlgn="auto" hangingPunct="1">
              <a:spcAft>
                <a:spcPts val="0"/>
              </a:spcAft>
              <a:buFont typeface="Wingdings 3" charset="2"/>
              <a:buChar char=""/>
              <a:defRPr/>
            </a:pPr>
            <a:r>
              <a:rPr lang="en-US" altLang="en-US" sz="1600" b="1" dirty="0" smtClean="0">
                <a:solidFill>
                  <a:schemeClr val="tx1">
                    <a:lumMod val="75000"/>
                    <a:lumOff val="25000"/>
                  </a:schemeClr>
                </a:solidFill>
              </a:rPr>
              <a:t>Prosecution</a:t>
            </a:r>
            <a:r>
              <a:rPr lang="en-US" altLang="en-US" sz="1600" dirty="0" smtClean="0">
                <a:solidFill>
                  <a:schemeClr val="tx1">
                    <a:lumMod val="75000"/>
                    <a:lumOff val="25000"/>
                  </a:schemeClr>
                </a:solidFill>
              </a:rPr>
              <a:t> – criminal action against firm/individuals</a:t>
            </a:r>
          </a:p>
        </p:txBody>
      </p:sp>
      <p:sp>
        <p:nvSpPr>
          <p:cNvPr id="19460"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53D02BF6-49EA-46B7-866B-DE7F672FA025}" type="slidenum">
              <a:rPr lang="en-US" altLang="en-US" sz="1000" smtClean="0">
                <a:latin typeface="NewsGoth Cn BT" charset="0"/>
              </a:rPr>
              <a:pPr>
                <a:lnSpc>
                  <a:spcPct val="100000"/>
                </a:lnSpc>
                <a:spcBef>
                  <a:spcPct val="0"/>
                </a:spcBef>
                <a:buClrTx/>
                <a:buFontTx/>
                <a:buNone/>
              </a:pPr>
              <a:t>8</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800" smtClean="0"/>
              <a:t>AABB QUALITY ESSENTIALS</a:t>
            </a:r>
          </a:p>
        </p:txBody>
      </p:sp>
      <p:sp>
        <p:nvSpPr>
          <p:cNvPr id="31747" name="Rectangle 3"/>
          <p:cNvSpPr>
            <a:spLocks noGrp="1" noChangeArrowheads="1"/>
          </p:cNvSpPr>
          <p:nvPr>
            <p:ph idx="1"/>
          </p:nvPr>
        </p:nvSpPr>
        <p:spPr>
          <a:xfrm>
            <a:off x="609600" y="1219200"/>
            <a:ext cx="6348413" cy="4822825"/>
          </a:xfrm>
        </p:spPr>
        <p:txBody>
          <a:bodyPr rtlCol="0">
            <a:normAutofit fontScale="92500"/>
          </a:bodyPr>
          <a:lstStyle/>
          <a:p>
            <a:pPr eaLnBrk="1" fontAlgn="auto" hangingPunct="1">
              <a:spcAft>
                <a:spcPts val="0"/>
              </a:spcAft>
              <a:buFont typeface="Wingdings 3" charset="2"/>
              <a:buChar char=""/>
              <a:defRPr/>
            </a:pPr>
            <a:r>
              <a:rPr lang="en-US" altLang="en-US" sz="2400" dirty="0" smtClean="0">
                <a:solidFill>
                  <a:schemeClr val="tx1">
                    <a:lumMod val="75000"/>
                    <a:lumOff val="25000"/>
                  </a:schemeClr>
                </a:solidFill>
              </a:rPr>
              <a:t>Developed by AABB in 1997</a:t>
            </a:r>
          </a:p>
          <a:p>
            <a:pPr eaLnBrk="1" fontAlgn="auto" hangingPunct="1">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smtClean="0">
                <a:solidFill>
                  <a:schemeClr val="tx1">
                    <a:lumMod val="75000"/>
                    <a:lumOff val="25000"/>
                  </a:schemeClr>
                </a:solidFill>
              </a:rPr>
              <a:t>Response to FDA 1993 Draft </a:t>
            </a:r>
            <a:r>
              <a:rPr lang="en-US" altLang="en-US" sz="2400" i="1" dirty="0" smtClean="0">
                <a:solidFill>
                  <a:schemeClr val="tx1">
                    <a:lumMod val="75000"/>
                    <a:lumOff val="25000"/>
                  </a:schemeClr>
                </a:solidFill>
              </a:rPr>
              <a:t>Guidelines for Quality Assurance in Blood Establishments</a:t>
            </a:r>
            <a:r>
              <a:rPr lang="en-US" altLang="en-US" sz="2400" dirty="0" smtClean="0">
                <a:solidFill>
                  <a:schemeClr val="tx1">
                    <a:lumMod val="75000"/>
                    <a:lumOff val="25000"/>
                  </a:schemeClr>
                </a:solidFill>
              </a:rPr>
              <a:t> (Final Guidance 1995, now 21 CFR 211 &amp; 606)</a:t>
            </a:r>
          </a:p>
          <a:p>
            <a:pPr eaLnBrk="1" fontAlgn="auto" hangingPunct="1">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smtClean="0">
                <a:solidFill>
                  <a:schemeClr val="tx1">
                    <a:lumMod val="75000"/>
                    <a:lumOff val="25000"/>
                  </a:schemeClr>
                </a:solidFill>
              </a:rPr>
              <a:t>Consistent with ISO 9000 Standards</a:t>
            </a:r>
          </a:p>
          <a:p>
            <a:pPr eaLnBrk="1" fontAlgn="auto" hangingPunct="1">
              <a:spcAft>
                <a:spcPts val="0"/>
              </a:spcAft>
              <a:buFont typeface="Wingdings 3" charset="2"/>
              <a:buChar char=""/>
              <a:defRPr/>
            </a:pPr>
            <a:endParaRPr lang="en-US" altLang="en-US" sz="2400" dirty="0" smtClean="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smtClean="0">
                <a:solidFill>
                  <a:schemeClr val="tx1">
                    <a:lumMod val="75000"/>
                    <a:lumOff val="25000"/>
                  </a:schemeClr>
                </a:solidFill>
              </a:rPr>
              <a:t>First appeared in Tech Manual (1999 13</a:t>
            </a:r>
            <a:r>
              <a:rPr lang="en-US" altLang="en-US" sz="2400" baseline="30000" dirty="0" smtClean="0">
                <a:solidFill>
                  <a:schemeClr val="tx1">
                    <a:lumMod val="75000"/>
                    <a:lumOff val="25000"/>
                  </a:schemeClr>
                </a:solidFill>
              </a:rPr>
              <a:t>th</a:t>
            </a:r>
            <a:r>
              <a:rPr lang="en-US" altLang="en-US" sz="2400" dirty="0" smtClean="0">
                <a:solidFill>
                  <a:schemeClr val="tx1">
                    <a:lumMod val="75000"/>
                    <a:lumOff val="25000"/>
                  </a:schemeClr>
                </a:solidFill>
              </a:rPr>
              <a:t> Ed)        </a:t>
            </a:r>
          </a:p>
          <a:p>
            <a:pPr eaLnBrk="1" fontAlgn="auto" hangingPunct="1">
              <a:spcAft>
                <a:spcPts val="0"/>
              </a:spcAft>
              <a:buFontTx/>
              <a:buNone/>
              <a:defRPr/>
            </a:pPr>
            <a:r>
              <a:rPr lang="en-US" altLang="en-US" sz="2400" dirty="0" smtClean="0">
                <a:solidFill>
                  <a:schemeClr val="tx1">
                    <a:lumMod val="75000"/>
                    <a:lumOff val="25000"/>
                  </a:schemeClr>
                </a:solidFill>
              </a:rPr>
              <a:t>			      AABB Standards (1997 18</a:t>
            </a:r>
            <a:r>
              <a:rPr lang="en-US" altLang="en-US" sz="2400" baseline="30000" dirty="0" smtClean="0">
                <a:solidFill>
                  <a:schemeClr val="tx1">
                    <a:lumMod val="75000"/>
                    <a:lumOff val="25000"/>
                  </a:schemeClr>
                </a:solidFill>
              </a:rPr>
              <a:t>th</a:t>
            </a:r>
            <a:r>
              <a:rPr lang="en-US" altLang="en-US" sz="2400" dirty="0" smtClean="0">
                <a:solidFill>
                  <a:schemeClr val="tx1">
                    <a:lumMod val="75000"/>
                    <a:lumOff val="25000"/>
                  </a:schemeClr>
                </a:solidFill>
              </a:rPr>
              <a:t> Ed.)</a:t>
            </a:r>
          </a:p>
          <a:p>
            <a:pPr eaLnBrk="1" fontAlgn="auto" hangingPunct="1">
              <a:spcAft>
                <a:spcPts val="0"/>
              </a:spcAft>
              <a:buFontTx/>
              <a:buNone/>
              <a:defRPr/>
            </a:pPr>
            <a:endParaRPr lang="en-US" altLang="en-US" sz="2400" dirty="0" smtClean="0">
              <a:solidFill>
                <a:schemeClr val="tx1">
                  <a:lumMod val="75000"/>
                  <a:lumOff val="25000"/>
                </a:schemeClr>
              </a:solidFill>
            </a:endParaRPr>
          </a:p>
        </p:txBody>
      </p:sp>
      <p:sp>
        <p:nvSpPr>
          <p:cNvPr id="20484"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40000"/>
              </a:spcBef>
              <a:buClr>
                <a:schemeClr val="tx2"/>
              </a:buClr>
              <a:buChar char="•"/>
              <a:defRPr sz="3000">
                <a:solidFill>
                  <a:schemeClr val="tx1"/>
                </a:solidFill>
                <a:latin typeface="Franklin Gothic Book" panose="020B0503020102020204" pitchFamily="34" charset="0"/>
              </a:defRPr>
            </a:lvl1pPr>
            <a:lvl2pPr marL="742950" indent="-285750">
              <a:lnSpc>
                <a:spcPct val="95000"/>
              </a:lnSpc>
              <a:spcBef>
                <a:spcPct val="20000"/>
              </a:spcBef>
              <a:buChar char="–"/>
              <a:defRPr sz="2800">
                <a:solidFill>
                  <a:schemeClr val="tx1"/>
                </a:solidFill>
                <a:latin typeface="Franklin Gothic Book" panose="020B0503020102020204" pitchFamily="34" charset="0"/>
              </a:defRPr>
            </a:lvl2pPr>
            <a:lvl3pPr marL="1143000" indent="-228600">
              <a:lnSpc>
                <a:spcPct val="95000"/>
              </a:lnSpc>
              <a:spcBef>
                <a:spcPct val="20000"/>
              </a:spcBef>
              <a:buChar char="•"/>
              <a:defRPr sz="2600">
                <a:solidFill>
                  <a:schemeClr val="tx1"/>
                </a:solidFill>
                <a:latin typeface="Franklin Gothic Book" panose="020B0503020102020204" pitchFamily="34" charset="0"/>
              </a:defRPr>
            </a:lvl3pPr>
            <a:lvl4pPr marL="1600200" indent="-228600">
              <a:lnSpc>
                <a:spcPct val="95000"/>
              </a:lnSpc>
              <a:spcBef>
                <a:spcPct val="20000"/>
              </a:spcBef>
              <a:buChar char="–"/>
              <a:defRPr sz="2400">
                <a:solidFill>
                  <a:schemeClr val="tx1"/>
                </a:solidFill>
                <a:latin typeface="Franklin Gothic Book" panose="020B0503020102020204" pitchFamily="34" charset="0"/>
              </a:defRPr>
            </a:lvl4pPr>
            <a:lvl5pPr marL="2057400" indent="-228600">
              <a:lnSpc>
                <a:spcPct val="95000"/>
              </a:lnSpc>
              <a:spcBef>
                <a:spcPct val="20000"/>
              </a:spcBef>
              <a:buChar char="»"/>
              <a:defRPr sz="2400">
                <a:solidFill>
                  <a:schemeClr val="tx1"/>
                </a:solidFill>
                <a:latin typeface="Franklin Gothic Book" panose="020B0503020102020204" pitchFamily="34" charset="0"/>
              </a:defRPr>
            </a:lvl5pPr>
            <a:lvl6pPr marL="25146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6pPr>
            <a:lvl7pPr marL="29718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7pPr>
            <a:lvl8pPr marL="34290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8pPr>
            <a:lvl9pPr marL="3886200" indent="-228600" eaLnBrk="0" fontAlgn="base" hangingPunct="0">
              <a:lnSpc>
                <a:spcPct val="95000"/>
              </a:lnSpc>
              <a:spcBef>
                <a:spcPct val="20000"/>
              </a:spcBef>
              <a:spcAft>
                <a:spcPct val="0"/>
              </a:spcAft>
              <a:buChar char="»"/>
              <a:defRPr sz="2400">
                <a:solidFill>
                  <a:schemeClr val="tx1"/>
                </a:solidFill>
                <a:latin typeface="Franklin Gothic Book" panose="020B0503020102020204" pitchFamily="34" charset="0"/>
              </a:defRPr>
            </a:lvl9pPr>
          </a:lstStyle>
          <a:p>
            <a:pPr>
              <a:lnSpc>
                <a:spcPct val="100000"/>
              </a:lnSpc>
              <a:spcBef>
                <a:spcPct val="0"/>
              </a:spcBef>
              <a:buClrTx/>
              <a:buFontTx/>
              <a:buNone/>
            </a:pPr>
            <a:fld id="{5C75F6E7-9E8B-422A-A9FA-DD9492285C8C}" type="slidenum">
              <a:rPr lang="en-US" altLang="en-US" sz="1000" smtClean="0">
                <a:latin typeface="NewsGoth Cn BT" charset="0"/>
              </a:rPr>
              <a:pPr>
                <a:lnSpc>
                  <a:spcPct val="100000"/>
                </a:lnSpc>
                <a:spcBef>
                  <a:spcPct val="0"/>
                </a:spcBef>
                <a:buClrTx/>
                <a:buFontTx/>
                <a:buNone/>
              </a:pPr>
              <a:t>9</a:t>
            </a:fld>
            <a:r>
              <a:rPr lang="en-US" altLang="en-US" sz="1000" smtClean="0">
                <a:latin typeface="NewsGoth Cn BT" charset="0"/>
              </a:rPr>
              <a:t> </a:t>
            </a:r>
            <a:endParaRPr lang="en-US" altLang="en-US" sz="1400" smtClean="0">
              <a:latin typeface="Times"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U Health Standard">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696A6D"/>
      </a:folHlink>
    </a:clrScheme>
    <a:fontScheme name="IU Health Standard">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Standard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Standard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Standard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Standard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U Health Transitional">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94A545"/>
      </a:folHlink>
    </a:clrScheme>
    <a:fontScheme name="IU Health Transitional">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Transitio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Transitio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Transitio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Transitio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Transitio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Transitio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Transitio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Transitio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Transitio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Transitio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Transitio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Transitio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Transitional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Transitional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Transitional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Transitional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U Health Blank">
  <a:themeElements>
    <a:clrScheme name="">
      <a:dk1>
        <a:srgbClr val="000000"/>
      </a:dk1>
      <a:lt1>
        <a:srgbClr val="FFFFFF"/>
      </a:lt1>
      <a:dk2>
        <a:srgbClr val="B30838"/>
      </a:dk2>
      <a:lt2>
        <a:srgbClr val="A1A1A4"/>
      </a:lt2>
      <a:accent1>
        <a:srgbClr val="B30838"/>
      </a:accent1>
      <a:accent2>
        <a:srgbClr val="E9D666"/>
      </a:accent2>
      <a:accent3>
        <a:srgbClr val="FFFFFF"/>
      </a:accent3>
      <a:accent4>
        <a:srgbClr val="000000"/>
      </a:accent4>
      <a:accent5>
        <a:srgbClr val="D6AAAE"/>
      </a:accent5>
      <a:accent6>
        <a:srgbClr val="D3C25C"/>
      </a:accent6>
      <a:hlink>
        <a:srgbClr val="425968"/>
      </a:hlink>
      <a:folHlink>
        <a:srgbClr val="696A6D"/>
      </a:folHlink>
    </a:clrScheme>
    <a:fontScheme name="IU Health Blank">
      <a:majorFont>
        <a:latin typeface="Times New Roman"/>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Franklin Gothic Book" pitchFamily="34" charset="0"/>
          </a:defRPr>
        </a:defPPr>
      </a:lstStyle>
    </a:lnDef>
  </a:objectDefaults>
  <a:extraClrSchemeLst>
    <a:extraClrScheme>
      <a:clrScheme name="IU Health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U Health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U Health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U Health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U Health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U Health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U Health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U Health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U Health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U Health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U Health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U Health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U Health Blank 13">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E9D666"/>
        </a:folHlink>
      </a:clrScheme>
      <a:clrMap bg1="lt1" tx1="dk1" bg2="lt2" tx2="dk2" accent1="accent1" accent2="accent2" accent3="accent3" accent4="accent4" accent5="accent5" accent6="accent6" hlink="hlink" folHlink="folHlink"/>
    </a:extraClrScheme>
    <a:extraClrScheme>
      <a:clrScheme name="IU Health Blank 14">
        <a:dk1>
          <a:srgbClr val="000000"/>
        </a:dk1>
        <a:lt1>
          <a:srgbClr val="FFFFFF"/>
        </a:lt1>
        <a:dk2>
          <a:srgbClr val="9E1B32"/>
        </a:dk2>
        <a:lt2>
          <a:srgbClr val="A1A1A4"/>
        </a:lt2>
        <a:accent1>
          <a:srgbClr val="F7EED4"/>
        </a:accent1>
        <a:accent2>
          <a:srgbClr val="E9D666"/>
        </a:accent2>
        <a:accent3>
          <a:srgbClr val="FFFFFF"/>
        </a:accent3>
        <a:accent4>
          <a:srgbClr val="000000"/>
        </a:accent4>
        <a:accent5>
          <a:srgbClr val="FAF5E6"/>
        </a:accent5>
        <a:accent6>
          <a:srgbClr val="D3C25C"/>
        </a:accent6>
        <a:hlink>
          <a:srgbClr val="425968"/>
        </a:hlink>
        <a:folHlink>
          <a:srgbClr val="696A6D"/>
        </a:folHlink>
      </a:clrScheme>
      <a:clrMap bg1="lt1" tx1="dk1" bg2="lt2" tx2="dk2" accent1="accent1" accent2="accent2" accent3="accent3" accent4="accent4" accent5="accent5" accent6="accent6" hlink="hlink" folHlink="folHlink"/>
    </a:extraClrScheme>
    <a:extraClrScheme>
      <a:clrScheme name="IU Health Blank 15">
        <a:dk1>
          <a:srgbClr val="696A6D"/>
        </a:dk1>
        <a:lt1>
          <a:srgbClr val="FFFFFF"/>
        </a:lt1>
        <a:dk2>
          <a:srgbClr val="9E1B32"/>
        </a:dk2>
        <a:lt2>
          <a:srgbClr val="A1A1A4"/>
        </a:lt2>
        <a:accent1>
          <a:srgbClr val="F7EED4"/>
        </a:accent1>
        <a:accent2>
          <a:srgbClr val="E9D666"/>
        </a:accent2>
        <a:accent3>
          <a:srgbClr val="FFFFFF"/>
        </a:accent3>
        <a:accent4>
          <a:srgbClr val="59595C"/>
        </a:accent4>
        <a:accent5>
          <a:srgbClr val="FAF5E6"/>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
      <a:clrScheme name="IU Health Blank 16">
        <a:dk1>
          <a:srgbClr val="696A6D"/>
        </a:dk1>
        <a:lt1>
          <a:srgbClr val="FFFFFF"/>
        </a:lt1>
        <a:dk2>
          <a:srgbClr val="9E1B32"/>
        </a:dk2>
        <a:lt2>
          <a:srgbClr val="A1A1A4"/>
        </a:lt2>
        <a:accent1>
          <a:srgbClr val="9E1B32"/>
        </a:accent1>
        <a:accent2>
          <a:srgbClr val="E9D666"/>
        </a:accent2>
        <a:accent3>
          <a:srgbClr val="FFFFFF"/>
        </a:accent3>
        <a:accent4>
          <a:srgbClr val="59595C"/>
        </a:accent4>
        <a:accent5>
          <a:srgbClr val="CCABAD"/>
        </a:accent5>
        <a:accent6>
          <a:srgbClr val="D3C25C"/>
        </a:accent6>
        <a:hlink>
          <a:srgbClr val="42596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TotalTime>
  <Words>1739</Words>
  <Application>Microsoft Office PowerPoint</Application>
  <PresentationFormat>On-screen Show (4:3)</PresentationFormat>
  <Paragraphs>269</Paragraphs>
  <Slides>24</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Franklin Gothic Book</vt:lpstr>
      <vt:lpstr>Arial</vt:lpstr>
      <vt:lpstr>Times New Roman</vt:lpstr>
      <vt:lpstr>Wingdings 3</vt:lpstr>
      <vt:lpstr>NewsGoth Cn BT</vt:lpstr>
      <vt:lpstr>Times</vt:lpstr>
      <vt:lpstr>News Gothic</vt:lpstr>
      <vt:lpstr>IU Health Standard</vt:lpstr>
      <vt:lpstr>IU Health Transitional</vt:lpstr>
      <vt:lpstr>IU Health Blank</vt:lpstr>
      <vt:lpstr>GMP Lite 2021 Quick Quality Review for the AHC BB</vt:lpstr>
      <vt:lpstr>Definition of Quality</vt:lpstr>
      <vt:lpstr>QC v. QA: Example</vt:lpstr>
      <vt:lpstr>Total Process Control</vt:lpstr>
      <vt:lpstr>Purpose of Quality Assurance</vt:lpstr>
      <vt:lpstr>PowerPoint Presentation</vt:lpstr>
      <vt:lpstr>FDA ORGANIZATIONS</vt:lpstr>
      <vt:lpstr>FDA INSPECTIONS</vt:lpstr>
      <vt:lpstr>AABB QUALITY ESSENTIALS</vt:lpstr>
      <vt:lpstr>Requirements for Quality in Today’s Blood Center and Transfusion Services =  Quality System Essentials</vt:lpstr>
      <vt:lpstr>QSE # 1: Organization</vt:lpstr>
      <vt:lpstr>QSE # 2: Resources</vt:lpstr>
      <vt:lpstr>CLIA Job Descriptions</vt:lpstr>
      <vt:lpstr>CLIA Competency</vt:lpstr>
      <vt:lpstr>CLIA Competency Timing</vt:lpstr>
      <vt:lpstr>QSE # 3: Equipment</vt:lpstr>
      <vt:lpstr>QSE # 4: Supplier and Customer Issues</vt:lpstr>
      <vt:lpstr>QSE # 4: Process Control</vt:lpstr>
      <vt:lpstr>QSE # 6: Documents and Records</vt:lpstr>
      <vt:lpstr>QSE # 7: Deviation, Non-Conformance and Adverse Events</vt:lpstr>
      <vt:lpstr>QSE # 8: Assessments</vt:lpstr>
      <vt:lpstr>QSE # 9: Process Improvement</vt:lpstr>
      <vt:lpstr>QSE # 10: Facilities and Safety</vt:lpstr>
      <vt:lpstr>GMP Lite 2020 Summary</vt:lpstr>
    </vt:vector>
  </TitlesOfParts>
  <Company>Hoffman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title>
  <dc:creator>jvogel</dc:creator>
  <cp:lastModifiedBy>Slayten, Jayanna K</cp:lastModifiedBy>
  <cp:revision>24</cp:revision>
  <dcterms:created xsi:type="dcterms:W3CDTF">2010-11-19T03:04:21Z</dcterms:created>
  <dcterms:modified xsi:type="dcterms:W3CDTF">2021-03-14T10:51:37Z</dcterms:modified>
</cp:coreProperties>
</file>