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33"/>
  </p:notesMasterIdLst>
  <p:handoutMasterIdLst>
    <p:handoutMasterId r:id="rId34"/>
  </p:handoutMasterIdLst>
  <p:sldIdLst>
    <p:sldId id="734" r:id="rId6"/>
    <p:sldId id="735" r:id="rId7"/>
    <p:sldId id="736" r:id="rId8"/>
    <p:sldId id="737" r:id="rId9"/>
    <p:sldId id="738" r:id="rId10"/>
    <p:sldId id="739" r:id="rId11"/>
    <p:sldId id="740" r:id="rId12"/>
    <p:sldId id="741" r:id="rId13"/>
    <p:sldId id="742" r:id="rId14"/>
    <p:sldId id="743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2" r:id="rId24"/>
    <p:sldId id="753" r:id="rId25"/>
    <p:sldId id="754" r:id="rId26"/>
    <p:sldId id="755" r:id="rId27"/>
    <p:sldId id="756" r:id="rId28"/>
    <p:sldId id="757" r:id="rId29"/>
    <p:sldId id="758" r:id="rId30"/>
    <p:sldId id="759" r:id="rId31"/>
    <p:sldId id="76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A1B"/>
    <a:srgbClr val="382C11"/>
    <a:srgbClr val="4B3B19"/>
    <a:srgbClr val="614D22"/>
    <a:srgbClr val="0C1C11"/>
    <a:srgbClr val="3B060C"/>
    <a:srgbClr val="280406"/>
    <a:srgbClr val="570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045" autoAdjust="0"/>
  </p:normalViewPr>
  <p:slideViewPr>
    <p:cSldViewPr snapToGrid="0" snapToObjects="1">
      <p:cViewPr varScale="1">
        <p:scale>
          <a:sx n="65" d="100"/>
          <a:sy n="65" d="100"/>
        </p:scale>
        <p:origin x="113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yten, Jayanna K" userId="fd20a4e5-d921-4e0c-86fa-cbbf41a97677" providerId="ADAL" clId="{D41FF99D-DABA-4C74-9317-A236D1E8037D}"/>
    <pc:docChg chg="modSld">
      <pc:chgData name="Slayten, Jayanna K" userId="fd20a4e5-d921-4e0c-86fa-cbbf41a97677" providerId="ADAL" clId="{D41FF99D-DABA-4C74-9317-A236D1E8037D}" dt="2021-10-17T12:46:16.184" v="14" actId="20577"/>
      <pc:docMkLst>
        <pc:docMk/>
      </pc:docMkLst>
      <pc:sldChg chg="modSp mod">
        <pc:chgData name="Slayten, Jayanna K" userId="fd20a4e5-d921-4e0c-86fa-cbbf41a97677" providerId="ADAL" clId="{D41FF99D-DABA-4C74-9317-A236D1E8037D}" dt="2021-10-17T12:46:16.184" v="14" actId="20577"/>
        <pc:sldMkLst>
          <pc:docMk/>
          <pc:sldMk cId="3548736113" sldId="755"/>
        </pc:sldMkLst>
        <pc:graphicFrameChg chg="modGraphic">
          <ac:chgData name="Slayten, Jayanna K" userId="fd20a4e5-d921-4e0c-86fa-cbbf41a97677" providerId="ADAL" clId="{D41FF99D-DABA-4C74-9317-A236D1E8037D}" dt="2021-10-17T12:46:16.184" v="14" actId="20577"/>
          <ac:graphicFrameMkLst>
            <pc:docMk/>
            <pc:sldMk cId="3548736113" sldId="755"/>
            <ac:graphicFrameMk id="11" creationId="{609EDFE9-4D8D-4AD4-BC60-2F782E3BAF8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6D4000-89E4-4B42-AA6E-F20D48130BE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2A5518-2407-4744-AEDA-26265AE33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2B00-6CE1-4D1C-A830-4772A6882E1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F3BB-3522-4117-BA1D-71518F19C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37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range of immunoregulatory disorders have been related to Evans syndrome, triggering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its pathology [</a:t>
            </a:r>
            <a:r>
              <a:rPr lang="en-US" sz="1800" b="0" i="0" u="none" strike="noStrike" baseline="0" dirty="0">
                <a:solidFill>
                  <a:srgbClr val="0875B8"/>
                </a:solidFill>
                <a:latin typeface="URWPalladioL-Roma"/>
              </a:rPr>
              <a:t>18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]. In a large cohort study, 80 patients with Evans syndrome underwent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genetic testing searching for mutations in the most common genes involved in the pathogenesis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of immunodeficiencies; 52 of them (65%) received a genetic diagnosis determining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a pathogenic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Ital"/>
              </a:rPr>
              <a:t>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= 32, 40%) or probably pathogenic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Ital"/>
              </a:rPr>
              <a:t>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= 20, 25%) variant [</a:t>
            </a:r>
            <a:r>
              <a:rPr lang="en-US" sz="1800" b="0" i="0" u="none" strike="noStrike" baseline="0" dirty="0">
                <a:solidFill>
                  <a:srgbClr val="0875B8"/>
                </a:solidFill>
                <a:latin typeface="URWPalladioL-Roma"/>
              </a:rPr>
              <a:t>19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]. In ALPS,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apoptosis-resistant and autoreactive lymphocytes can cause severe autoimmune dysregulation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and lead to refractory Evans syndrome. With the increasing recognition of underlying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immunodeficiencies for w-AIHA, it is highly recommended that all children presenting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with Evans syndrome are screened for ALPS, CVID, as well as for HIV, especially in adolescents.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Close follow-up and regular re-examinations are also important, as multi-lineage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autoimmune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URWPalladioL-Roma"/>
              </a:rPr>
              <a:t>cytopenias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 can be the single initial sign of SLE, with other SLE manifestations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presenting later in the course of the disease [</a:t>
            </a:r>
            <a:r>
              <a:rPr lang="en-US" sz="1800" b="0" i="0" u="none" strike="noStrike" baseline="0" dirty="0">
                <a:solidFill>
                  <a:srgbClr val="0875B8"/>
                </a:solidFill>
                <a:latin typeface="URWPalladioL-Roma"/>
              </a:rPr>
              <a:t>20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RWPalladioL-Roma"/>
              </a:rPr>
              <a:t>].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  <a:p>
            <a:pPr algn="l"/>
            <a:r>
              <a:rPr lang="en-US" dirty="0"/>
              <a:t>At least 65% of cases of </a:t>
            </a:r>
            <a:r>
              <a:rPr lang="en-US" dirty="0" err="1"/>
              <a:t>pES</a:t>
            </a:r>
            <a:r>
              <a:rPr lang="en-US" dirty="0"/>
              <a:t> may be genetically determined. l Genetic findings have prognostic significance and may guide the physician’s choice of a targeted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46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HLA typing was performed by one or more of the following DNA techniques: PCR-SSO, PCR-SBT and PCR-SSP.  These tests were developed in and performance characteristics determined by the above laboratory and have not been cleared or approved by the US FDA.</a:t>
            </a:r>
          </a:p>
          <a:p>
            <a:pPr marR="0" algn="l" rtl="0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ASHI# 02-4-IN-03-1 CLIA# 15D0647197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9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92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PS6EC0"/>
              </a:rPr>
              <a:t>Deficiency of TPP2 is</a:t>
            </a:r>
          </a:p>
          <a:p>
            <a:pPr algn="l"/>
            <a:r>
              <a:rPr lang="en-US" sz="1800" b="0" i="0" u="none" strike="noStrike" baseline="0" dirty="0">
                <a:latin typeface="AdvPS6EC0"/>
              </a:rPr>
              <a:t>associated with Evans</a:t>
            </a:r>
          </a:p>
          <a:p>
            <a:pPr algn="l"/>
            <a:r>
              <a:rPr lang="en-US" sz="1800" b="0" i="0" u="none" strike="noStrike" baseline="0" dirty="0">
                <a:latin typeface="AdvPS6EC0"/>
              </a:rPr>
              <a:t>syndrome and viral infection</a:t>
            </a:r>
          </a:p>
          <a:p>
            <a:pPr algn="l"/>
            <a:r>
              <a:rPr lang="en-US" sz="1800" b="0" i="0" u="none" strike="noStrike" baseline="0" dirty="0">
                <a:latin typeface="AdvPS6EC0"/>
              </a:rPr>
              <a:t>susceptibility.</a:t>
            </a:r>
          </a:p>
          <a:p>
            <a:pPr algn="l"/>
            <a:r>
              <a:rPr lang="en-US" sz="1800" b="0" i="0" u="none" strike="noStrike" baseline="0" dirty="0">
                <a:latin typeface="AdvPS6EC0"/>
              </a:rPr>
              <a:t>• TPP2 deficiency links premature</a:t>
            </a:r>
          </a:p>
          <a:p>
            <a:pPr algn="l"/>
            <a:r>
              <a:rPr lang="en-US" sz="1800" b="0" i="0" u="none" strike="noStrike" baseline="0" dirty="0" err="1">
                <a:latin typeface="AdvPS6EC0"/>
              </a:rPr>
              <a:t>immunosenescence</a:t>
            </a:r>
            <a:r>
              <a:rPr lang="en-US" sz="1800" b="0" i="0" u="none" strike="noStrike" baseline="0" dirty="0">
                <a:latin typeface="AdvPS6EC0"/>
              </a:rPr>
              <a:t> of</a:t>
            </a:r>
          </a:p>
          <a:p>
            <a:pPr algn="l"/>
            <a:r>
              <a:rPr lang="en-US" sz="1800" b="0" i="0" u="none" strike="noStrike" baseline="0" dirty="0">
                <a:latin typeface="AdvPS6EC0"/>
              </a:rPr>
              <a:t>T and B cells with severe</a:t>
            </a:r>
          </a:p>
          <a:p>
            <a:pPr algn="l"/>
            <a:r>
              <a:rPr lang="en-US" sz="1800" b="0" i="0" u="none" strike="noStrike" baseline="0" dirty="0">
                <a:latin typeface="AdvPS6EC0"/>
              </a:rPr>
              <a:t>autoimmunity.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824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17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1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4F3BB-3522-4117-BA1D-71518F19C75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21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7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8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7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8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Divider Gradi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66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4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A940-D792-7C4F-9194-68519DC73228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DE0B-D20E-A041-8E2C-964BBD509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AA940-D792-7C4F-9194-68519DC7322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DE0B-D20E-A041-8E2C-964BBD5096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gtrader.com/3d-models/character/fantasy/cartoon-witch-girl" TargetMode="Externa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hyperlink" Target="http://www.pngall.com/wizard-png" TargetMode="External"/><Relationship Id="rId10" Type="http://schemas.openxmlformats.org/officeDocument/2006/relationships/hyperlink" Target="https://pngimg.com/download/42235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p-lexicon.org/thing/n-e-w-t-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hp-lexicon.org/author/ottowl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2" y="2269679"/>
            <a:ext cx="2265680" cy="2393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1105164"/>
            <a:ext cx="10994570" cy="116451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Advanced Potions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36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Year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3582"/>
            <a:ext cx="9144000" cy="1655762"/>
          </a:xfrm>
        </p:spPr>
        <p:txBody>
          <a:bodyPr/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Jayanna Slayten, MS, MT(ASCP)SBB</a:t>
            </a:r>
            <a:r>
              <a:rPr lang="en-US" sz="2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CM</a:t>
            </a:r>
          </a:p>
          <a:p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Hufflepuff House</a:t>
            </a:r>
          </a:p>
        </p:txBody>
      </p:sp>
    </p:spTree>
    <p:extLst>
      <p:ext uri="{BB962C8B-B14F-4D97-AF65-F5344CB8AC3E}">
        <p14:creationId xmlns:p14="http://schemas.microsoft.com/office/powerpoint/2010/main" val="143384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House Views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type Platelet to give Mara Mellow?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247471" cy="4579034"/>
          </a:xfrm>
        </p:spPr>
        <p:txBody>
          <a:bodyPr>
            <a:normAutofit/>
          </a:bodyPr>
          <a:lstStyle/>
          <a:p>
            <a:r>
              <a:rPr lang="en-US" sz="2800" dirty="0"/>
              <a:t>What type platelet to provide the pediatric patient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A Pos PRT			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O Neg PRT		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AB Pos PRT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Order A Neg PRT from Donor Center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4" name="Picture 3" descr="Ravenklauw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79" y="2799266"/>
            <a:ext cx="747530" cy="822283"/>
          </a:xfrm>
          <a:prstGeom prst="rect">
            <a:avLst/>
          </a:prstGeom>
        </p:spPr>
      </p:pic>
      <p:pic>
        <p:nvPicPr>
          <p:cNvPr id="12" name="Picture 11" descr="Hogwarts Crest by GeijvonTaen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31" y="3761120"/>
            <a:ext cx="884426" cy="971896"/>
          </a:xfrm>
          <a:prstGeom prst="rect">
            <a:avLst/>
          </a:prstGeom>
        </p:spPr>
      </p:pic>
      <p:pic>
        <p:nvPicPr>
          <p:cNvPr id="13" name="Picture 12" descr="Team Slytherin - SMITE Esports Wi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1" y="4834386"/>
            <a:ext cx="906194" cy="906194"/>
          </a:xfrm>
          <a:prstGeom prst="rect">
            <a:avLst/>
          </a:prstGeom>
        </p:spPr>
      </p:pic>
      <p:pic>
        <p:nvPicPr>
          <p:cNvPr id="14" name="Picture 13" descr="The many avatars of SFF.SE - Science Fiction &amp; Fantasy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7" y="5740543"/>
            <a:ext cx="948674" cy="1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Mara Mallow Platelet 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09" y="2258551"/>
            <a:ext cx="11247471" cy="4358290"/>
          </a:xfrm>
        </p:spPr>
        <p:txBody>
          <a:bodyPr>
            <a:normAutofit/>
          </a:bodyPr>
          <a:lstStyle/>
          <a:p>
            <a:r>
              <a:rPr lang="en-US" sz="3200" dirty="0"/>
              <a:t>Platelet Count</a:t>
            </a:r>
          </a:p>
          <a:p>
            <a:pPr marL="568325" lvl="1" indent="-333375"/>
            <a:r>
              <a:rPr lang="en-US" sz="2800" dirty="0"/>
              <a:t>Patient received platelets</a:t>
            </a:r>
          </a:p>
          <a:p>
            <a:pPr marL="234950" lvl="1" indent="0">
              <a:buNone/>
            </a:pPr>
            <a:r>
              <a:rPr lang="en-US" sz="2800" dirty="0"/>
              <a:t>	and not red cells </a:t>
            </a:r>
          </a:p>
          <a:p>
            <a:pPr marL="568325" lvl="1" indent="-333375">
              <a:buNone/>
            </a:pPr>
            <a:endParaRPr lang="en-US" sz="2800" dirty="0"/>
          </a:p>
          <a:p>
            <a:pPr marL="568325" lvl="1" indent="-333375"/>
            <a:r>
              <a:rPr lang="en-US" sz="2800" dirty="0"/>
              <a:t>Platelets given daily Day 1-10</a:t>
            </a:r>
          </a:p>
          <a:p>
            <a:pPr marL="568325" lvl="2" indent="-333375">
              <a:lnSpc>
                <a:spcPct val="150000"/>
              </a:lnSpc>
            </a:pPr>
            <a:r>
              <a:rPr lang="en-US" sz="2400" u="sng" dirty="0"/>
              <a:t>ABO/Rh matched </a:t>
            </a:r>
            <a:r>
              <a:rPr lang="en-US" sz="2400" dirty="0"/>
              <a:t>on Day 1-4</a:t>
            </a:r>
          </a:p>
          <a:p>
            <a:pPr marL="568325" lvl="2" indent="-333375">
              <a:lnSpc>
                <a:spcPct val="150000"/>
              </a:lnSpc>
            </a:pPr>
            <a:r>
              <a:rPr lang="en-US" sz="2400" u="sng" dirty="0"/>
              <a:t>ABO </a:t>
            </a:r>
            <a:r>
              <a:rPr lang="en-US" sz="2400" dirty="0"/>
              <a:t>out of type on Day 5-6 </a:t>
            </a:r>
          </a:p>
          <a:p>
            <a:pPr marL="568325" lvl="2" indent="-333375">
              <a:lnSpc>
                <a:spcPct val="150000"/>
              </a:lnSpc>
            </a:pPr>
            <a:r>
              <a:rPr lang="en-US" sz="2400" u="sng" dirty="0"/>
              <a:t>ABO matched </a:t>
            </a:r>
            <a:r>
              <a:rPr lang="en-US" sz="2400" dirty="0"/>
              <a:t>on Day 7-10 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8F4C8-EC1C-44BA-81E7-8FF0C8F3B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234" y="2271850"/>
            <a:ext cx="6654549" cy="41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 – Mara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Best Matched Platelets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" y="2293814"/>
            <a:ext cx="11751916" cy="416759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After 10 days, the platelet count remained less than 20K/</a:t>
            </a:r>
            <a:r>
              <a:rPr lang="en-US" sz="3600" dirty="0" err="1"/>
              <a:t>uL</a:t>
            </a:r>
            <a:endParaRPr lang="en-US" sz="3600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sz="3600" dirty="0"/>
              <a:t>A Negative platelets were not immediately available</a:t>
            </a:r>
          </a:p>
          <a:p>
            <a:pPr lvl="1"/>
            <a:r>
              <a:rPr lang="en-US" sz="3200" dirty="0"/>
              <a:t>Give </a:t>
            </a:r>
            <a:r>
              <a:rPr lang="en-US" sz="3200" dirty="0" err="1"/>
              <a:t>RhIG</a:t>
            </a:r>
            <a:r>
              <a:rPr lang="en-US" sz="3200" dirty="0"/>
              <a:t> and give A Pos Platelets</a:t>
            </a:r>
          </a:p>
          <a:p>
            <a:pPr lvl="1"/>
            <a:r>
              <a:rPr lang="en-US" sz="3200" dirty="0"/>
              <a:t>Give A Pos and Plasma reduced or wash platelets </a:t>
            </a:r>
          </a:p>
          <a:p>
            <a:pPr lvl="1"/>
            <a:r>
              <a:rPr lang="en-US" sz="3200" dirty="0"/>
              <a:t>Work with donor center for A Negative Platelet donors – LVDS vs. PRT</a:t>
            </a:r>
          </a:p>
          <a:p>
            <a:pPr lvl="1"/>
            <a:r>
              <a:rPr lang="en-US" sz="3200" dirty="0"/>
              <a:t>Consider platelet is refractory and test Platelet Antibody Screen, obtain HLA typing and determine HLA PRA</a:t>
            </a:r>
          </a:p>
          <a:p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19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Mara Mallow House Views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578614" cy="457903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Next steps for provision of platelets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2400" dirty="0"/>
              <a:t>		</a:t>
            </a:r>
            <a:r>
              <a:rPr lang="en-US" sz="3000" dirty="0"/>
              <a:t>Give </a:t>
            </a:r>
            <a:r>
              <a:rPr lang="en-US" sz="3000" dirty="0" err="1"/>
              <a:t>RhIg</a:t>
            </a:r>
            <a:r>
              <a:rPr lang="en-US" sz="3000" dirty="0"/>
              <a:t> and give group A Pos Platelets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000" dirty="0"/>
              <a:t>		Give A Pos with plasma reduction or washing the platelets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000" dirty="0"/>
              <a:t>		Donor center for A Negative Platelet donors – LVDS vs. PRT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000" dirty="0"/>
              <a:t>		Platelet Antibody Screen, HLA type and HLA PRA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4" name="Picture 3" descr="Ravenklauw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13" y="2520978"/>
            <a:ext cx="747530" cy="822283"/>
          </a:xfrm>
          <a:prstGeom prst="rect">
            <a:avLst/>
          </a:prstGeom>
        </p:spPr>
      </p:pic>
      <p:pic>
        <p:nvPicPr>
          <p:cNvPr id="12" name="Picture 11" descr="Hogwarts Crest by GeijvonTaen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51" y="3456301"/>
            <a:ext cx="884426" cy="971896"/>
          </a:xfrm>
          <a:prstGeom prst="rect">
            <a:avLst/>
          </a:prstGeom>
        </p:spPr>
      </p:pic>
      <p:pic>
        <p:nvPicPr>
          <p:cNvPr id="13" name="Picture 12" descr="Team Slytherin - SMITE Esports Wi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51" y="4541237"/>
            <a:ext cx="906194" cy="906194"/>
          </a:xfrm>
          <a:prstGeom prst="rect">
            <a:avLst/>
          </a:prstGeom>
        </p:spPr>
      </p:pic>
      <p:pic>
        <p:nvPicPr>
          <p:cNvPr id="14" name="Picture 13" descr="The many avatars of SFF.SE - Science Fiction &amp; Fantasy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17" y="5536404"/>
            <a:ext cx="948674" cy="1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 – Mara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Provision of “Better” Platelets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59" y="2258551"/>
            <a:ext cx="11803886" cy="395790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Patient’s samples tested for Platelet Antibody Screen and HLA PRA</a:t>
            </a:r>
          </a:p>
          <a:p>
            <a:pPr lvl="1"/>
            <a:r>
              <a:rPr lang="en-US" sz="2800" dirty="0"/>
              <a:t>Platelet Antibody Screen	85% 	Using Capture-P® </a:t>
            </a:r>
            <a:r>
              <a:rPr lang="en-US" sz="2800" dirty="0" err="1"/>
              <a:t>Immucor</a:t>
            </a:r>
            <a:endParaRPr lang="en-US" sz="2800" dirty="0"/>
          </a:p>
          <a:p>
            <a:pPr lvl="1"/>
            <a:r>
              <a:rPr lang="en-US" sz="2800" dirty="0"/>
              <a:t>HLA PRA			0%	Tested by PCR-SSO, PCR-SBT, PCR-SSP</a:t>
            </a:r>
          </a:p>
          <a:p>
            <a:pPr lvl="1"/>
            <a:r>
              <a:rPr lang="en-US" sz="2800" dirty="0"/>
              <a:t>HLA Type 			A01/A02; B35/B52; C4/C12   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After physician and Blood Bank Review =  </a:t>
            </a:r>
            <a:r>
              <a:rPr lang="en-US" sz="2800" dirty="0">
                <a:solidFill>
                  <a:srgbClr val="FF0000"/>
                </a:solidFill>
              </a:rPr>
              <a:t>Continue ABO identical platelets </a:t>
            </a:r>
            <a:r>
              <a:rPr lang="en-US" sz="2800" dirty="0"/>
              <a:t>	</a:t>
            </a:r>
          </a:p>
          <a:p>
            <a:pPr lvl="2"/>
            <a:r>
              <a:rPr lang="en-US" sz="2800" dirty="0"/>
              <a:t>Reason to no pursue crossmatching platelets at this time was there was an inadequate number of platelet units available for crossmatching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2418"/>
            <a:ext cx="12192000" cy="950976"/>
          </a:xfrm>
          <a:prstGeom prst="rect">
            <a:avLst/>
          </a:prstGeom>
          <a:solidFill>
            <a:srgbClr val="382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0" y="375006"/>
            <a:ext cx="1262824" cy="133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74" y="1708976"/>
            <a:ext cx="7594879" cy="502202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Mara’s platelet count began to climb</a:t>
            </a: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Day 15 she was discharged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</a:t>
            </a: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Warm autoantibody patients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May not need RBC transfusion</a:t>
            </a: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Best matched Platelets</a:t>
            </a:r>
          </a:p>
          <a:p>
            <a:pPr lvl="2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ABO identical</a:t>
            </a:r>
          </a:p>
          <a:p>
            <a:pPr marL="914400" lvl="2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Before</a:t>
            </a:r>
          </a:p>
          <a:p>
            <a:pPr marL="914400" lvl="2" indent="0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Special HLA or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XM’d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Platelets</a:t>
            </a:r>
          </a:p>
          <a:p>
            <a:pPr marL="914400" lvl="2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135" y="698722"/>
            <a:ext cx="976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Closing of Class – Mara Mellow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05276-D885-4D22-9F56-03BDE4B8D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70" y="2560822"/>
            <a:ext cx="6608956" cy="37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5408" y="250709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Managing Pediatric Autoantibody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Background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93" y="2186565"/>
            <a:ext cx="5599734" cy="46328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There was a known </a:t>
            </a:r>
            <a:r>
              <a:rPr lang="en-US" sz="1800" b="0" i="0" u="none" strike="noStrike" baseline="0" dirty="0"/>
              <a:t>genetic risk with this marriage.  The couple had genetic counselling before having children, and knew there was a risk of affected children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Two sisters diagnosed with early on-set Evans Syndrome associated with TPP2 (</a:t>
            </a:r>
            <a:r>
              <a:rPr lang="en-US" sz="1800" b="0" i="0" u="none" strike="noStrike" baseline="0" dirty="0"/>
              <a:t>tripeptidyl-peptidase II deficiency)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  <a:r>
              <a:rPr lang="en-US" sz="1800" b="0" i="0" u="none" strike="noStrike" baseline="0" dirty="0"/>
              <a:t>TPP2 deficiency links premature </a:t>
            </a:r>
            <a:r>
              <a:rPr lang="en-US" sz="1800" b="0" i="0" u="none" strike="noStrike" baseline="0" dirty="0" err="1"/>
              <a:t>immunosenescence</a:t>
            </a:r>
            <a:r>
              <a:rPr lang="en-US" sz="1800" b="0" i="0" u="none" strike="noStrike" baseline="0" dirty="0"/>
              <a:t> of  T and B cells with severe autoimmunity</a:t>
            </a:r>
          </a:p>
          <a:p>
            <a:pPr lvl="1"/>
            <a:r>
              <a:rPr lang="en-US" sz="1800" dirty="0"/>
              <a:t>6 siblings</a:t>
            </a:r>
          </a:p>
          <a:p>
            <a:pPr lvl="1"/>
            <a:r>
              <a:rPr lang="en-US" sz="1800" b="0" i="0" u="none" strike="noStrike" baseline="0" dirty="0"/>
              <a:t>2 sisters affected</a:t>
            </a:r>
          </a:p>
          <a:p>
            <a:pPr algn="l"/>
            <a:endParaRPr lang="en-US" sz="1800" dirty="0"/>
          </a:p>
          <a:p>
            <a:pPr lvl="1"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BB7C6B-2FDE-47BA-9F10-8CD294F56BB9}"/>
              </a:ext>
            </a:extLst>
          </p:cNvPr>
          <p:cNvSpPr txBox="1"/>
          <p:nvPr/>
        </p:nvSpPr>
        <p:spPr>
          <a:xfrm>
            <a:off x="5678904" y="6189719"/>
            <a:ext cx="651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Similar case reported in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et al.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J.Clin.Med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2020, 9.3851</a:t>
            </a:r>
          </a:p>
        </p:txBody>
      </p:sp>
      <p:pic>
        <p:nvPicPr>
          <p:cNvPr id="8" name="Picture 7" descr="A picture containing person, blue&#10;&#10;Description automatically generated">
            <a:extLst>
              <a:ext uri="{FF2B5EF4-FFF2-40B4-BE49-F238E27FC236}">
                <a16:creationId xmlns:a16="http://schemas.microsoft.com/office/drawing/2014/main" id="{3D7AEAE2-15AD-4F56-90DB-29488A2A0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07141" y="1214349"/>
            <a:ext cx="1491571" cy="2317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DDE2C5-959A-466B-B35C-F2FFE81F24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968" b="87413" l="54154" r="87386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0000" t="7037" r="8460" b="3656"/>
          <a:stretch/>
        </p:blipFill>
        <p:spPr>
          <a:xfrm>
            <a:off x="9516261" y="1409608"/>
            <a:ext cx="1319988" cy="2225791"/>
          </a:xfrm>
          <a:prstGeom prst="rect">
            <a:avLst/>
          </a:prstGeom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AEE1255-49AD-4834-8A40-B12D8C3B1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871761" y="4262516"/>
            <a:ext cx="973169" cy="1557070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73AB238-22DA-4F37-862B-579A836BA1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33812" y="4268703"/>
            <a:ext cx="973169" cy="15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B8B7F-A824-4085-9D38-F6A89DBB48C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48945" b="26343"/>
          <a:stretch/>
        </p:blipFill>
        <p:spPr>
          <a:xfrm>
            <a:off x="6837303" y="4262516"/>
            <a:ext cx="1182229" cy="17423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350931-F2AD-40D6-A00C-A832558880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48945" b="26343"/>
          <a:stretch/>
        </p:blipFill>
        <p:spPr>
          <a:xfrm>
            <a:off x="10777482" y="4261699"/>
            <a:ext cx="1182229" cy="1742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E4F734-E4BB-4725-B6F5-434400046D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93711" y="4252463"/>
            <a:ext cx="1671261" cy="16712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BB892B-6567-4506-8FA6-31ACB135E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16261" y="4223099"/>
            <a:ext cx="1671261" cy="167126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CCDAE7-A191-49B3-AE6B-6B9709BC39CC}"/>
              </a:ext>
            </a:extLst>
          </p:cNvPr>
          <p:cNvCxnSpPr/>
          <p:nvPr/>
        </p:nvCxnSpPr>
        <p:spPr>
          <a:xfrm>
            <a:off x="9137645" y="2373080"/>
            <a:ext cx="503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94B1BF-C650-4910-86F0-EB0CB4155286}"/>
              </a:ext>
            </a:extLst>
          </p:cNvPr>
          <p:cNvCxnSpPr/>
          <p:nvPr/>
        </p:nvCxnSpPr>
        <p:spPr>
          <a:xfrm>
            <a:off x="9420396" y="2373080"/>
            <a:ext cx="0" cy="15154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445989-28C2-47D5-9AEC-C2059E60BE4A}"/>
              </a:ext>
            </a:extLst>
          </p:cNvPr>
          <p:cNvCxnSpPr/>
          <p:nvPr/>
        </p:nvCxnSpPr>
        <p:spPr>
          <a:xfrm>
            <a:off x="6358345" y="3888517"/>
            <a:ext cx="512780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BFF6F0-E410-4A90-8B9E-62BF7811197C}"/>
              </a:ext>
            </a:extLst>
          </p:cNvPr>
          <p:cNvCxnSpPr>
            <a:endCxn id="17" idx="0"/>
          </p:cNvCxnSpPr>
          <p:nvPr/>
        </p:nvCxnSpPr>
        <p:spPr>
          <a:xfrm>
            <a:off x="6358345" y="3888517"/>
            <a:ext cx="1" cy="373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456A31-2FF2-469B-9136-EB9ACC652B68}"/>
              </a:ext>
            </a:extLst>
          </p:cNvPr>
          <p:cNvCxnSpPr/>
          <p:nvPr/>
        </p:nvCxnSpPr>
        <p:spPr>
          <a:xfrm>
            <a:off x="11486146" y="3881802"/>
            <a:ext cx="1" cy="373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B239EC-22B9-4AE7-BB14-38981F25F709}"/>
              </a:ext>
            </a:extLst>
          </p:cNvPr>
          <p:cNvCxnSpPr/>
          <p:nvPr/>
        </p:nvCxnSpPr>
        <p:spPr>
          <a:xfrm>
            <a:off x="7342422" y="3896009"/>
            <a:ext cx="1" cy="373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1F109A-4B5D-43EA-935F-2D08D6E7F2FE}"/>
              </a:ext>
            </a:extLst>
          </p:cNvPr>
          <p:cNvCxnSpPr/>
          <p:nvPr/>
        </p:nvCxnSpPr>
        <p:spPr>
          <a:xfrm>
            <a:off x="8454781" y="3945130"/>
            <a:ext cx="1" cy="373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118AED-0B0F-4A18-984A-34ED349E06F1}"/>
              </a:ext>
            </a:extLst>
          </p:cNvPr>
          <p:cNvCxnSpPr/>
          <p:nvPr/>
        </p:nvCxnSpPr>
        <p:spPr>
          <a:xfrm>
            <a:off x="9383914" y="3926824"/>
            <a:ext cx="1" cy="373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0FC766-D9FB-4677-B7DD-890A09E5ADEA}"/>
              </a:ext>
            </a:extLst>
          </p:cNvPr>
          <p:cNvCxnSpPr/>
          <p:nvPr/>
        </p:nvCxnSpPr>
        <p:spPr>
          <a:xfrm>
            <a:off x="10388989" y="3913057"/>
            <a:ext cx="1" cy="37399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39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5-year-old witch sister to Mara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57181"/>
            <a:ext cx="11015049" cy="4579034"/>
          </a:xfrm>
        </p:spPr>
        <p:txBody>
          <a:bodyPr>
            <a:normAutofit/>
          </a:bodyPr>
          <a:lstStyle/>
          <a:p>
            <a:r>
              <a:rPr lang="en-US" sz="3600" dirty="0"/>
              <a:t>5-year-old witch, Cara Mellow</a:t>
            </a:r>
          </a:p>
          <a:p>
            <a:pPr lvl="1"/>
            <a:r>
              <a:rPr lang="en-US" sz="3200" dirty="0">
                <a:solidFill>
                  <a:srgbClr val="202124"/>
                </a:solidFill>
                <a:latin typeface="Google Sans"/>
              </a:rPr>
              <a:t>Cara’s Labs</a:t>
            </a:r>
          </a:p>
          <a:p>
            <a:pPr lvl="2"/>
            <a:r>
              <a:rPr lang="en-US" sz="2800" dirty="0">
                <a:solidFill>
                  <a:srgbClr val="202124"/>
                </a:solidFill>
                <a:latin typeface="Google Sans"/>
              </a:rPr>
              <a:t>Hgb		4.5g/dL		Normal Range 12-16 g/dL</a:t>
            </a:r>
          </a:p>
          <a:p>
            <a:pPr lvl="2"/>
            <a:r>
              <a:rPr lang="en-US" sz="2800" dirty="0">
                <a:solidFill>
                  <a:srgbClr val="202124"/>
                </a:solidFill>
                <a:latin typeface="Google Sans"/>
              </a:rPr>
              <a:t>Platelet	4 K/</a:t>
            </a:r>
            <a:r>
              <a:rPr lang="en-US" sz="2800" dirty="0" err="1">
                <a:solidFill>
                  <a:srgbClr val="202124"/>
                </a:solidFill>
                <a:latin typeface="Google Sans"/>
              </a:rPr>
              <a:t>uL</a:t>
            </a:r>
            <a:r>
              <a:rPr lang="en-US" sz="2800" dirty="0">
                <a:solidFill>
                  <a:srgbClr val="202124"/>
                </a:solidFill>
                <a:latin typeface="Google Sans"/>
              </a:rPr>
              <a:t>		Normal Range </a:t>
            </a:r>
            <a:r>
              <a:rPr lang="pl-PL" sz="2800" dirty="0"/>
              <a:t>140 to 400 K/uL</a:t>
            </a:r>
            <a:endParaRPr lang="en-US" sz="2800" dirty="0"/>
          </a:p>
          <a:p>
            <a:pPr marL="914400" lvl="2" indent="0">
              <a:buNone/>
            </a:pPr>
            <a:endParaRPr lang="en-US" sz="2800" dirty="0">
              <a:solidFill>
                <a:srgbClr val="202124"/>
              </a:solidFill>
              <a:latin typeface="Google Sans"/>
            </a:endParaRPr>
          </a:p>
          <a:p>
            <a:pPr lvl="1"/>
            <a:r>
              <a:rPr lang="en-US" sz="3200" dirty="0">
                <a:solidFill>
                  <a:srgbClr val="202124"/>
                </a:solidFill>
                <a:latin typeface="Google Sans"/>
              </a:rPr>
              <a:t>Cara’s symptoms</a:t>
            </a:r>
          </a:p>
          <a:p>
            <a:pPr lvl="2"/>
            <a:r>
              <a:rPr lang="en-US" sz="2800" dirty="0">
                <a:solidFill>
                  <a:srgbClr val="202124"/>
                </a:solidFill>
                <a:latin typeface="Google Sans"/>
              </a:rPr>
              <a:t>Shortness of Breath, Pallor and Petechiae on Torso, Bleeding Gums</a:t>
            </a:r>
          </a:p>
          <a:p>
            <a:pPr lvl="2"/>
            <a:r>
              <a:rPr lang="en-US" sz="2800" dirty="0">
                <a:solidFill>
                  <a:srgbClr val="202124"/>
                </a:solidFill>
                <a:latin typeface="Google Sans"/>
              </a:rPr>
              <a:t>Respiratory infection believed to be viral in nature</a:t>
            </a:r>
          </a:p>
          <a:p>
            <a:pPr marL="914400" lvl="2" indent="0">
              <a:buNone/>
            </a:pPr>
            <a:endParaRPr lang="en-US" sz="2400" dirty="0"/>
          </a:p>
          <a:p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sz="40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5-year-old witch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00" y="2145533"/>
            <a:ext cx="11045899" cy="4199061"/>
          </a:xfrm>
        </p:spPr>
        <p:txBody>
          <a:bodyPr>
            <a:normAutofit/>
          </a:bodyPr>
          <a:lstStyle/>
          <a:p>
            <a:r>
              <a:rPr lang="en-US" sz="3600" dirty="0"/>
              <a:t>Cara’s Blood Bank Testing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5B12D81-FDCC-4617-899C-CA42FC84D5D7}"/>
              </a:ext>
            </a:extLst>
          </p:cNvPr>
          <p:cNvGraphicFramePr>
            <a:graphicFrameLocks noGrp="1"/>
          </p:cNvGraphicFramePr>
          <p:nvPr/>
        </p:nvGraphicFramePr>
        <p:xfrm>
          <a:off x="625642" y="2780340"/>
          <a:ext cx="10844463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170">
                  <a:extLst>
                    <a:ext uri="{9D8B030D-6E8A-4147-A177-3AD203B41FA5}">
                      <a16:colId xmlns:a16="http://schemas.microsoft.com/office/drawing/2014/main" val="4164166782"/>
                    </a:ext>
                  </a:extLst>
                </a:gridCol>
                <a:gridCol w="1590170">
                  <a:extLst>
                    <a:ext uri="{9D8B030D-6E8A-4147-A177-3AD203B41FA5}">
                      <a16:colId xmlns:a16="http://schemas.microsoft.com/office/drawing/2014/main" val="2363916174"/>
                    </a:ext>
                  </a:extLst>
                </a:gridCol>
                <a:gridCol w="1590170">
                  <a:extLst>
                    <a:ext uri="{9D8B030D-6E8A-4147-A177-3AD203B41FA5}">
                      <a16:colId xmlns:a16="http://schemas.microsoft.com/office/drawing/2014/main" val="257379201"/>
                    </a:ext>
                  </a:extLst>
                </a:gridCol>
                <a:gridCol w="1590170">
                  <a:extLst>
                    <a:ext uri="{9D8B030D-6E8A-4147-A177-3AD203B41FA5}">
                      <a16:colId xmlns:a16="http://schemas.microsoft.com/office/drawing/2014/main" val="1823555588"/>
                    </a:ext>
                  </a:extLst>
                </a:gridCol>
                <a:gridCol w="1590170">
                  <a:extLst>
                    <a:ext uri="{9D8B030D-6E8A-4147-A177-3AD203B41FA5}">
                      <a16:colId xmlns:a16="http://schemas.microsoft.com/office/drawing/2014/main" val="2398959889"/>
                    </a:ext>
                  </a:extLst>
                </a:gridCol>
                <a:gridCol w="2893613">
                  <a:extLst>
                    <a:ext uri="{9D8B030D-6E8A-4147-A177-3AD203B41FA5}">
                      <a16:colId xmlns:a16="http://schemas.microsoft.com/office/drawing/2014/main" val="154047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Anti-A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A1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A2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1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9440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C6FE1A8-704D-46AB-BB25-0A919F6E9331}"/>
              </a:ext>
            </a:extLst>
          </p:cNvPr>
          <p:cNvGraphicFramePr>
            <a:graphicFrameLocks noGrp="1"/>
          </p:cNvGraphicFramePr>
          <p:nvPr/>
        </p:nvGraphicFramePr>
        <p:xfrm>
          <a:off x="625642" y="3672514"/>
          <a:ext cx="4520319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0021">
                  <a:extLst>
                    <a:ext uri="{9D8B030D-6E8A-4147-A177-3AD203B41FA5}">
                      <a16:colId xmlns:a16="http://schemas.microsoft.com/office/drawing/2014/main" val="2618995490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val="279650678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3247880793"/>
                    </a:ext>
                  </a:extLst>
                </a:gridCol>
                <a:gridCol w="1167519">
                  <a:extLst>
                    <a:ext uri="{9D8B030D-6E8A-4147-A177-3AD203B41FA5}">
                      <a16:colId xmlns:a16="http://schemas.microsoft.com/office/drawing/2014/main" val="2844336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Gel Antibody Detection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LISS-AHG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37C-AHG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5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7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9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8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521256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F5ECFFC-1992-4F24-80A5-F0BF3A69B422}"/>
              </a:ext>
            </a:extLst>
          </p:cNvPr>
          <p:cNvGraphicFramePr>
            <a:graphicFrameLocks noGrp="1"/>
          </p:cNvGraphicFramePr>
          <p:nvPr/>
        </p:nvGraphicFramePr>
        <p:xfrm>
          <a:off x="5564460" y="3675159"/>
          <a:ext cx="5969814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2122">
                  <a:extLst>
                    <a:ext uri="{9D8B030D-6E8A-4147-A177-3AD203B41FA5}">
                      <a16:colId xmlns:a16="http://schemas.microsoft.com/office/drawing/2014/main" val="4086001096"/>
                    </a:ext>
                  </a:extLst>
                </a:gridCol>
                <a:gridCol w="1552421">
                  <a:extLst>
                    <a:ext uri="{9D8B030D-6E8A-4147-A177-3AD203B41FA5}">
                      <a16:colId xmlns:a16="http://schemas.microsoft.com/office/drawing/2014/main" val="3482930620"/>
                    </a:ext>
                  </a:extLst>
                </a:gridCol>
                <a:gridCol w="2805271">
                  <a:extLst>
                    <a:ext uri="{9D8B030D-6E8A-4147-A177-3AD203B41FA5}">
                      <a16:colId xmlns:a16="http://schemas.microsoft.com/office/drawing/2014/main" val="32530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2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Polyspecifcic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dirty="0"/>
                        <a:t>IgG and Complement coating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0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Anti-IgG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Anti-C3b,d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0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DAT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51091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375C3FD-6706-4F58-B7B5-91503A42F7DF}"/>
              </a:ext>
            </a:extLst>
          </p:cNvPr>
          <p:cNvGraphicFramePr>
            <a:graphicFrameLocks noGrp="1"/>
          </p:cNvGraphicFramePr>
          <p:nvPr/>
        </p:nvGraphicFramePr>
        <p:xfrm>
          <a:off x="5567620" y="5760003"/>
          <a:ext cx="5903039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534">
                  <a:extLst>
                    <a:ext uri="{9D8B030D-6E8A-4147-A177-3AD203B41FA5}">
                      <a16:colId xmlns:a16="http://schemas.microsoft.com/office/drawing/2014/main" val="3267921470"/>
                    </a:ext>
                  </a:extLst>
                </a:gridCol>
                <a:gridCol w="4486505">
                  <a:extLst>
                    <a:ext uri="{9D8B030D-6E8A-4147-A177-3AD203B41FA5}">
                      <a16:colId xmlns:a16="http://schemas.microsoft.com/office/drawing/2014/main" val="156818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Reflex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Acid Eluate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Reactive with all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3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your opinion, what would be the next step in the investigation?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247471" cy="457903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Next steps for autoantibody investigation</a:t>
            </a:r>
          </a:p>
          <a:p>
            <a:pPr lvl="2">
              <a:lnSpc>
                <a:spcPct val="150000"/>
              </a:lnSpc>
            </a:pPr>
            <a:r>
              <a:rPr lang="en-US" sz="3200" dirty="0" err="1"/>
              <a:t>Autoadsorption</a:t>
            </a:r>
            <a:r>
              <a:rPr lang="en-US" sz="3200" dirty="0"/>
              <a:t>			</a:t>
            </a:r>
          </a:p>
          <a:p>
            <a:pPr lvl="2">
              <a:lnSpc>
                <a:spcPct val="150000"/>
              </a:lnSpc>
            </a:pPr>
            <a:r>
              <a:rPr lang="en-US" sz="3200" dirty="0" err="1"/>
              <a:t>Alloadsorption</a:t>
            </a:r>
            <a:r>
              <a:rPr lang="en-US" sz="3200" dirty="0"/>
              <a:t> since small volume of red cells	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Give emergency release O Negative RBC and send sample to the Reference Lab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Completed phenotype testing and then decide the next step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Class 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247471" cy="4579034"/>
          </a:xfrm>
        </p:spPr>
        <p:txBody>
          <a:bodyPr>
            <a:normAutofit/>
          </a:bodyPr>
          <a:lstStyle/>
          <a:p>
            <a:r>
              <a:rPr lang="en-US" sz="3200" dirty="0"/>
              <a:t>Advanced Potions Course</a:t>
            </a:r>
          </a:p>
          <a:p>
            <a:pPr lvl="1"/>
            <a:r>
              <a:rPr lang="en-US" b="0" i="1" dirty="0">
                <a:effectLst/>
                <a:latin typeface="lusitana"/>
              </a:rPr>
              <a:t>Advanced Potion-Making </a:t>
            </a:r>
            <a:r>
              <a:rPr lang="en-US" b="0" i="0" dirty="0">
                <a:effectLst/>
                <a:latin typeface="lusitana"/>
              </a:rPr>
              <a:t> is a potions  </a:t>
            </a:r>
          </a:p>
          <a:p>
            <a:pPr marL="457200" lvl="1" indent="0">
              <a:buNone/>
            </a:pPr>
            <a:r>
              <a:rPr lang="en-US" b="0" i="0" dirty="0">
                <a:effectLst/>
                <a:latin typeface="lusitana"/>
              </a:rPr>
              <a:t>textbook used at Hogwarts in the 1990s.</a:t>
            </a:r>
          </a:p>
          <a:p>
            <a:pPr lvl="1"/>
            <a:r>
              <a:rPr lang="en-US" b="0" i="0" dirty="0">
                <a:effectLst/>
                <a:latin typeface="lusitana"/>
              </a:rPr>
              <a:t>It is the </a:t>
            </a:r>
            <a:r>
              <a:rPr lang="en-US" b="0" i="0" u="none" strike="noStrike" dirty="0">
                <a:effectLst/>
                <a:latin typeface="lusit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N.E.W.T.</a:t>
            </a:r>
            <a:r>
              <a:rPr lang="en-US" b="0" i="0" dirty="0">
                <a:effectLst/>
                <a:latin typeface="lusitana"/>
              </a:rPr>
              <a:t> level set text for Potions</a:t>
            </a:r>
            <a:endParaRPr lang="en-US" dirty="0">
              <a:latin typeface="lusitana"/>
            </a:endParaRPr>
          </a:p>
          <a:p>
            <a:pPr lvl="1"/>
            <a:r>
              <a:rPr lang="en-US" b="0" i="0" dirty="0">
                <a:effectLst/>
                <a:latin typeface="lusitana"/>
              </a:rPr>
              <a:t>Couse is open to 5-6</a:t>
            </a:r>
            <a:r>
              <a:rPr lang="en-US" b="0" i="0" baseline="30000" dirty="0">
                <a:effectLst/>
                <a:latin typeface="lusitana"/>
              </a:rPr>
              <a:t>th</a:t>
            </a:r>
            <a:r>
              <a:rPr lang="en-US" b="0" i="0" dirty="0">
                <a:effectLst/>
                <a:latin typeface="lusitana"/>
              </a:rPr>
              <a:t> year </a:t>
            </a:r>
            <a:r>
              <a:rPr lang="en-US" b="0" i="0" dirty="0" err="1">
                <a:effectLst/>
                <a:latin typeface="lusitana"/>
              </a:rPr>
              <a:t>Hogworts</a:t>
            </a:r>
            <a:r>
              <a:rPr lang="en-US" b="0" i="0" dirty="0">
                <a:effectLst/>
                <a:latin typeface="lusitana"/>
              </a:rPr>
              <a:t> Students</a:t>
            </a:r>
          </a:p>
          <a:p>
            <a:pPr lvl="1"/>
            <a:r>
              <a:rPr lang="en-US" b="0" i="0" dirty="0">
                <a:effectLst/>
                <a:latin typeface="lusitana"/>
              </a:rPr>
              <a:t>Cost nine Galleons brand-new </a:t>
            </a:r>
          </a:p>
          <a:p>
            <a:pPr lvl="1"/>
            <a:r>
              <a:rPr lang="en-US" b="0" i="0" dirty="0">
                <a:effectLst/>
                <a:latin typeface="lusitana"/>
              </a:rPr>
              <a:t>The book was originally written around </a:t>
            </a:r>
          </a:p>
          <a:p>
            <a:pPr marL="457200" lvl="1" indent="0">
              <a:buNone/>
            </a:pPr>
            <a:r>
              <a:rPr lang="en-US" b="0" i="0" dirty="0">
                <a:effectLst/>
                <a:latin typeface="lusitana"/>
              </a:rPr>
              <a:t>the year 1946 </a:t>
            </a:r>
          </a:p>
          <a:p>
            <a:pPr lvl="1"/>
            <a:r>
              <a:rPr lang="en-US" dirty="0">
                <a:latin typeface="lusitana"/>
              </a:rPr>
              <a:t>Includes </a:t>
            </a:r>
            <a:r>
              <a:rPr lang="en-US" b="0" i="0" dirty="0">
                <a:effectLst/>
                <a:latin typeface="lusitana"/>
              </a:rPr>
              <a:t>instructions for making the </a:t>
            </a:r>
          </a:p>
          <a:p>
            <a:pPr lvl="2"/>
            <a:r>
              <a:rPr lang="en-US" sz="2400" b="0" i="0" u="none" strike="noStrike" dirty="0">
                <a:effectLst/>
                <a:latin typeface="lusitana"/>
              </a:rPr>
              <a:t>Draught of Living Death</a:t>
            </a:r>
            <a:endParaRPr lang="en-US" sz="2400" b="0" i="0" dirty="0">
              <a:effectLst/>
              <a:latin typeface="lusitana"/>
            </a:endParaRPr>
          </a:p>
          <a:p>
            <a:pPr lvl="1"/>
            <a:endParaRPr lang="en-US" sz="28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6CF85-EF0F-4345-8FC0-60D29EB59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295" y="572887"/>
            <a:ext cx="5258770" cy="5428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B5BE7-A903-422C-A1B4-474BF3C15A6E}"/>
              </a:ext>
            </a:extLst>
          </p:cNvPr>
          <p:cNvSpPr txBox="1"/>
          <p:nvPr/>
        </p:nvSpPr>
        <p:spPr>
          <a:xfrm>
            <a:off x="8021258" y="6034690"/>
            <a:ext cx="379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sitana"/>
                <a:ea typeface="+mn-ea"/>
                <a:cs typeface="+mn-cs"/>
              </a:rPr>
              <a:t>This image is copyrighted to </a:t>
            </a:r>
            <a:r>
              <a:rPr kumimoji="0" lang="en-US" sz="1800" b="0" i="1" u="sng" strike="noStrike" kern="1200" cap="none" spc="0" normalizeH="0" baseline="0" noProof="0" dirty="0" err="1">
                <a:ln>
                  <a:noFill/>
                </a:ln>
                <a:solidFill>
                  <a:srgbClr val="23527C"/>
                </a:solidFill>
                <a:effectLst/>
                <a:uLnTx/>
                <a:uFillTx/>
                <a:latin typeface="lusitana"/>
                <a:ea typeface="+mn-ea"/>
                <a:cs typeface="+mn-cs"/>
                <a:hlinkClick r:id="rId6"/>
              </a:rPr>
              <a:t>Ottowl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lusitana"/>
                <a:ea typeface="+mn-ea"/>
                <a:cs typeface="+mn-cs"/>
              </a:rPr>
              <a:t>.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C977E-2495-4C92-8CB8-6C2442443A9D}"/>
              </a:ext>
            </a:extLst>
          </p:cNvPr>
          <p:cNvSpPr txBox="1"/>
          <p:nvPr/>
        </p:nvSpPr>
        <p:spPr>
          <a:xfrm>
            <a:off x="721895" y="6219356"/>
            <a:ext cx="646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https://www.hp-lexicon.org/thing/advanced-potion-making/</a:t>
            </a:r>
          </a:p>
        </p:txBody>
      </p:sp>
    </p:spTree>
    <p:extLst>
      <p:ext uri="{BB962C8B-B14F-4D97-AF65-F5344CB8AC3E}">
        <p14:creationId xmlns:p14="http://schemas.microsoft.com/office/powerpoint/2010/main" val="169163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House Views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247471" cy="4579034"/>
          </a:xfrm>
        </p:spPr>
        <p:txBody>
          <a:bodyPr>
            <a:normAutofit/>
          </a:bodyPr>
          <a:lstStyle/>
          <a:p>
            <a:r>
              <a:rPr lang="en-US" sz="2800" dirty="0"/>
              <a:t>What is the next step in the investigation?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</a:t>
            </a:r>
            <a:r>
              <a:rPr lang="en-US" sz="3200" dirty="0" err="1"/>
              <a:t>Autoadsorption</a:t>
            </a:r>
            <a:r>
              <a:rPr lang="en-US" sz="3200" dirty="0"/>
              <a:t>			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</a:t>
            </a:r>
            <a:r>
              <a:rPr lang="en-US" sz="3200" dirty="0" err="1"/>
              <a:t>Alloadsorption</a:t>
            </a:r>
            <a:r>
              <a:rPr lang="en-US" sz="3200" dirty="0"/>
              <a:t>		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Give blood and send to the IRL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Complete the phenotype and decide the next step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4" name="Picture 3" descr="Ravenklauw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79" y="2799266"/>
            <a:ext cx="747530" cy="822283"/>
          </a:xfrm>
          <a:prstGeom prst="rect">
            <a:avLst/>
          </a:prstGeom>
        </p:spPr>
      </p:pic>
      <p:pic>
        <p:nvPicPr>
          <p:cNvPr id="12" name="Picture 11" descr="Hogwarts Crest by GeijvonTaen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31" y="3761120"/>
            <a:ext cx="884426" cy="971896"/>
          </a:xfrm>
          <a:prstGeom prst="rect">
            <a:avLst/>
          </a:prstGeom>
        </p:spPr>
      </p:pic>
      <p:pic>
        <p:nvPicPr>
          <p:cNvPr id="13" name="Picture 12" descr="Team Slytherin - SMITE Esports Wi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11" y="4834386"/>
            <a:ext cx="906194" cy="906194"/>
          </a:xfrm>
          <a:prstGeom prst="rect">
            <a:avLst/>
          </a:prstGeom>
        </p:spPr>
      </p:pic>
      <p:pic>
        <p:nvPicPr>
          <p:cNvPr id="14" name="Picture 13" descr="The many avatars of SFF.SE - Science Fiction &amp; Fantasy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7" y="5740543"/>
            <a:ext cx="948674" cy="1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5-year-old witch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1" y="2155412"/>
            <a:ext cx="11548878" cy="4579034"/>
          </a:xfrm>
        </p:spPr>
        <p:txBody>
          <a:bodyPr>
            <a:normAutofit fontScale="85000" lnSpcReduction="20000"/>
          </a:bodyPr>
          <a:lstStyle/>
          <a:p>
            <a:r>
              <a:rPr lang="en-US" sz="3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D+C+</a:t>
            </a:r>
            <a:r>
              <a:rPr lang="en-US" sz="360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E-c-</a:t>
            </a:r>
            <a:r>
              <a:rPr lang="en-US" sz="3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e+; </a:t>
            </a:r>
            <a:r>
              <a:rPr lang="en-US" sz="360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K-</a:t>
            </a:r>
            <a:r>
              <a:rPr lang="en-US" sz="3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3600" baseline="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Fy</a:t>
            </a:r>
            <a:r>
              <a:rPr lang="en-US" sz="3600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(a-b</a:t>
            </a:r>
            <a:r>
              <a:rPr lang="en-US" sz="3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+); </a:t>
            </a:r>
            <a:r>
              <a:rPr lang="en-US" sz="360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Jk</a:t>
            </a:r>
            <a:r>
              <a:rPr lang="en-US" sz="3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aseline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a+b</a:t>
            </a:r>
            <a:r>
              <a:rPr lang="en-US" sz="36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+); Le(a-b-); M+N+S+s+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3600" dirty="0"/>
              <a:t>Cara’s Blood Bank Testing		Took 8-10 hours of testing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1600" dirty="0"/>
          </a:p>
          <a:p>
            <a:r>
              <a:rPr lang="en-US" sz="3600" dirty="0"/>
              <a:t>Cara’s Provision of Blood</a:t>
            </a:r>
          </a:p>
          <a:p>
            <a:pPr lvl="1"/>
            <a:r>
              <a:rPr lang="en-US" dirty="0"/>
              <a:t>Request for 2 units of Platelets	Platelets given immediately</a:t>
            </a:r>
          </a:p>
          <a:p>
            <a:pPr lvl="1"/>
            <a:r>
              <a:rPr lang="en-US" dirty="0"/>
              <a:t>Request for 2 units of RBC	    	Released C-E-K negative emergency release RBC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9EDFE9-4D8D-4AD4-BC60-2F782E3BAF84}"/>
              </a:ext>
            </a:extLst>
          </p:cNvPr>
          <p:cNvGraphicFramePr>
            <a:graphicFrameLocks noGrp="1"/>
          </p:cNvGraphicFramePr>
          <p:nvPr/>
        </p:nvGraphicFramePr>
        <p:xfrm>
          <a:off x="210403" y="3171417"/>
          <a:ext cx="11809142" cy="2001520"/>
        </p:xfrm>
        <a:graphic>
          <a:graphicData uri="http://schemas.openxmlformats.org/drawingml/2006/table">
            <a:tbl>
              <a:tblPr firstRow="1" bandRow="1"/>
              <a:tblGrid>
                <a:gridCol w="75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5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2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5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90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7683">
                  <a:extLst>
                    <a:ext uri="{9D8B030D-6E8A-4147-A177-3AD203B41FA5}">
                      <a16:colId xmlns:a16="http://schemas.microsoft.com/office/drawing/2014/main" val="869831191"/>
                    </a:ext>
                  </a:extLst>
                </a:gridCol>
                <a:gridCol w="385289">
                  <a:extLst>
                    <a:ext uri="{9D8B030D-6E8A-4147-A177-3AD203B41FA5}">
                      <a16:colId xmlns:a16="http://schemas.microsoft.com/office/drawing/2014/main" val="2402928918"/>
                    </a:ext>
                  </a:extLst>
                </a:gridCol>
                <a:gridCol w="301984">
                  <a:extLst>
                    <a:ext uri="{9D8B030D-6E8A-4147-A177-3AD203B41FA5}">
                      <a16:colId xmlns:a16="http://schemas.microsoft.com/office/drawing/2014/main" val="567999802"/>
                    </a:ext>
                  </a:extLst>
                </a:gridCol>
                <a:gridCol w="458183">
                  <a:extLst>
                    <a:ext uri="{9D8B030D-6E8A-4147-A177-3AD203B41FA5}">
                      <a16:colId xmlns:a16="http://schemas.microsoft.com/office/drawing/2014/main" val="3734409476"/>
                    </a:ext>
                  </a:extLst>
                </a:gridCol>
                <a:gridCol w="6244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55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8389">
                  <a:extLst>
                    <a:ext uri="{9D8B030D-6E8A-4147-A177-3AD203B41FA5}">
                      <a16:colId xmlns:a16="http://schemas.microsoft.com/office/drawing/2014/main" val="1280210772"/>
                    </a:ext>
                  </a:extLst>
                </a:gridCol>
                <a:gridCol w="552474">
                  <a:extLst>
                    <a:ext uri="{9D8B030D-6E8A-4147-A177-3AD203B41FA5}">
                      <a16:colId xmlns:a16="http://schemas.microsoft.com/office/drawing/2014/main" val="3898857109"/>
                    </a:ext>
                  </a:extLst>
                </a:gridCol>
                <a:gridCol w="1231721">
                  <a:extLst>
                    <a:ext uri="{9D8B030D-6E8A-4147-A177-3AD203B41FA5}">
                      <a16:colId xmlns:a16="http://schemas.microsoft.com/office/drawing/2014/main" val="49663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Jk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Jk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Xg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R1 x 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R2 x 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 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 Ab x 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288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7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90491"/>
                  </a:ext>
                </a:extLst>
              </a:tr>
              <a:tr h="370840">
                <a:tc gridSpan="2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Untreated 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(triple)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Alloadsorption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and ZZAP treated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Autoasorption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39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5-year-old witch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67" y="2139370"/>
            <a:ext cx="11548878" cy="457903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Cara’s Blood Bank Testing		Took 4-6 hours of testing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100" dirty="0"/>
          </a:p>
          <a:p>
            <a:r>
              <a:rPr lang="en-US" sz="3600" dirty="0"/>
              <a:t>Underneath the Warm Autoantibody</a:t>
            </a:r>
            <a:endParaRPr lang="en-US" sz="3200" dirty="0"/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Anti-Le</a:t>
            </a:r>
            <a:r>
              <a:rPr lang="en-US" sz="2800" b="1" baseline="30000" dirty="0">
                <a:solidFill>
                  <a:srgbClr val="FF0000"/>
                </a:solidFill>
              </a:rPr>
              <a:t>a</a:t>
            </a:r>
            <a:r>
              <a:rPr lang="en-US" sz="2800" b="1" dirty="0">
                <a:solidFill>
                  <a:srgbClr val="FF0000"/>
                </a:solidFill>
              </a:rPr>
              <a:t> identified </a:t>
            </a:r>
            <a:r>
              <a:rPr lang="en-US" sz="2800" dirty="0"/>
              <a:t>with selected cells in </a:t>
            </a:r>
            <a:r>
              <a:rPr lang="en-US" sz="2800" dirty="0" err="1"/>
              <a:t>alloadsorption</a:t>
            </a:r>
            <a:r>
              <a:rPr lang="en-US" sz="2800" dirty="0"/>
              <a:t> study</a:t>
            </a:r>
          </a:p>
          <a:p>
            <a:pPr lvl="1"/>
            <a:r>
              <a:rPr lang="en-US" sz="2800" dirty="0"/>
              <a:t>QNS for further testing on the </a:t>
            </a:r>
            <a:r>
              <a:rPr lang="en-US" sz="2800" dirty="0" err="1"/>
              <a:t>Autoadsorption</a:t>
            </a:r>
            <a:r>
              <a:rPr lang="en-US" sz="2800" dirty="0"/>
              <a:t> study</a:t>
            </a:r>
          </a:p>
          <a:p>
            <a:pPr lvl="2"/>
            <a:r>
              <a:rPr lang="en-US" sz="2400" dirty="0"/>
              <a:t>Anti-Le</a:t>
            </a:r>
            <a:r>
              <a:rPr lang="en-US" sz="2400" baseline="30000" dirty="0"/>
              <a:t>a</a:t>
            </a:r>
            <a:r>
              <a:rPr lang="en-US" sz="2400" dirty="0"/>
              <a:t> suspected to be naturally occurring 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09EDFE9-4D8D-4AD4-BC60-2F782E3BA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20671"/>
              </p:ext>
            </p:extLst>
          </p:nvPr>
        </p:nvGraphicFramePr>
        <p:xfrm>
          <a:off x="210403" y="2798368"/>
          <a:ext cx="11809142" cy="1996440"/>
        </p:xfrm>
        <a:graphic>
          <a:graphicData uri="http://schemas.openxmlformats.org/drawingml/2006/table">
            <a:tbl>
              <a:tblPr firstRow="1" bandRow="1"/>
              <a:tblGrid>
                <a:gridCol w="75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5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2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5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90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7683">
                  <a:extLst>
                    <a:ext uri="{9D8B030D-6E8A-4147-A177-3AD203B41FA5}">
                      <a16:colId xmlns:a16="http://schemas.microsoft.com/office/drawing/2014/main" val="869831191"/>
                    </a:ext>
                  </a:extLst>
                </a:gridCol>
                <a:gridCol w="385289">
                  <a:extLst>
                    <a:ext uri="{9D8B030D-6E8A-4147-A177-3AD203B41FA5}">
                      <a16:colId xmlns:a16="http://schemas.microsoft.com/office/drawing/2014/main" val="2402928918"/>
                    </a:ext>
                  </a:extLst>
                </a:gridCol>
                <a:gridCol w="301984">
                  <a:extLst>
                    <a:ext uri="{9D8B030D-6E8A-4147-A177-3AD203B41FA5}">
                      <a16:colId xmlns:a16="http://schemas.microsoft.com/office/drawing/2014/main" val="567999802"/>
                    </a:ext>
                  </a:extLst>
                </a:gridCol>
                <a:gridCol w="458183">
                  <a:extLst>
                    <a:ext uri="{9D8B030D-6E8A-4147-A177-3AD203B41FA5}">
                      <a16:colId xmlns:a16="http://schemas.microsoft.com/office/drawing/2014/main" val="3734409476"/>
                    </a:ext>
                  </a:extLst>
                </a:gridCol>
                <a:gridCol w="6244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558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8389">
                  <a:extLst>
                    <a:ext uri="{9D8B030D-6E8A-4147-A177-3AD203B41FA5}">
                      <a16:colId xmlns:a16="http://schemas.microsoft.com/office/drawing/2014/main" val="1280210772"/>
                    </a:ext>
                  </a:extLst>
                </a:gridCol>
                <a:gridCol w="552474">
                  <a:extLst>
                    <a:ext uri="{9D8B030D-6E8A-4147-A177-3AD203B41FA5}">
                      <a16:colId xmlns:a16="http://schemas.microsoft.com/office/drawing/2014/main" val="3898857109"/>
                    </a:ext>
                  </a:extLst>
                </a:gridCol>
                <a:gridCol w="1231721">
                  <a:extLst>
                    <a:ext uri="{9D8B030D-6E8A-4147-A177-3AD203B41FA5}">
                      <a16:colId xmlns:a16="http://schemas.microsoft.com/office/drawing/2014/main" val="49663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Jk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Jk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Xg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R1 x 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R2 x 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 </a:t>
                      </a:r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 Ab x 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288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7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90491"/>
                  </a:ext>
                </a:extLst>
              </a:tr>
              <a:tr h="346759">
                <a:tc gridSpan="2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ZZAP treated 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R1, R2 and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(triple)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Alloadsorption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and ZZAP treated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Autoasorption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2" descr="harry potter and the half blood prince gif | WiffleGif">
            <a:extLst>
              <a:ext uri="{FF2B5EF4-FFF2-40B4-BE49-F238E27FC236}">
                <a16:creationId xmlns:a16="http://schemas.microsoft.com/office/drawing/2014/main" id="{DF4E3ACF-074E-492C-85AF-38AD1F90F0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79588"/>
            <a:ext cx="4174616" cy="177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36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your opinion, what would the provision of blood after the adsorption studies?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247471" cy="4579034"/>
          </a:xfrm>
        </p:spPr>
        <p:txBody>
          <a:bodyPr>
            <a:normAutofit/>
          </a:bodyPr>
          <a:lstStyle/>
          <a:p>
            <a:r>
              <a:rPr lang="en-US" sz="2800" dirty="0"/>
              <a:t>Provisio</a:t>
            </a:r>
            <a:r>
              <a:rPr lang="en-US" dirty="0"/>
              <a:t>n of blood</a:t>
            </a:r>
            <a:endParaRPr lang="en-US" sz="2800" dirty="0"/>
          </a:p>
          <a:p>
            <a:pPr lvl="2">
              <a:lnSpc>
                <a:spcPct val="150000"/>
              </a:lnSpc>
            </a:pPr>
            <a:r>
              <a:rPr lang="en-US" sz="3200" dirty="0"/>
              <a:t>Match E-c-, K-, </a:t>
            </a:r>
            <a:r>
              <a:rPr lang="en-US" sz="3200" dirty="0" err="1"/>
              <a:t>Fy</a:t>
            </a:r>
            <a:r>
              <a:rPr lang="en-US" sz="3200" dirty="0"/>
              <a:t>(a-) but not Le(a-)		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Match E-c-, K-, </a:t>
            </a:r>
            <a:r>
              <a:rPr lang="en-US" sz="3200" dirty="0" err="1"/>
              <a:t>Fy</a:t>
            </a:r>
            <a:r>
              <a:rPr lang="en-US" sz="3200" dirty="0"/>
              <a:t>(a-), Le(a-) screened with </a:t>
            </a:r>
            <a:r>
              <a:rPr lang="en-US" sz="3200" dirty="0" err="1"/>
              <a:t>alloadsorbed</a:t>
            </a:r>
            <a:r>
              <a:rPr lang="en-US" sz="3200" dirty="0"/>
              <a:t> serum as negative	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Give A Pos crossmatch least incompatible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Match E-c,-K-,</a:t>
            </a:r>
            <a:r>
              <a:rPr lang="en-US" sz="3200" dirty="0" err="1"/>
              <a:t>Fy</a:t>
            </a:r>
            <a:r>
              <a:rPr lang="en-US" sz="3200" dirty="0"/>
              <a:t>(a-), Le(a-)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2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House Views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type Blood to provide Cara Mellow?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258551"/>
            <a:ext cx="11499086" cy="457903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Provision of blood</a:t>
            </a:r>
          </a:p>
          <a:p>
            <a:pPr marL="336550" lvl="2" indent="0">
              <a:lnSpc>
                <a:spcPct val="200000"/>
              </a:lnSpc>
              <a:buNone/>
            </a:pPr>
            <a:r>
              <a:rPr lang="en-US" sz="3200" dirty="0"/>
              <a:t>	</a:t>
            </a:r>
            <a:r>
              <a:rPr lang="en-US" sz="3800" dirty="0"/>
              <a:t>Full crossmatch, except Le(a-) 		</a:t>
            </a:r>
          </a:p>
          <a:p>
            <a:pPr marL="336550" lvl="2" indent="0">
              <a:lnSpc>
                <a:spcPct val="120000"/>
              </a:lnSpc>
              <a:buNone/>
            </a:pPr>
            <a:r>
              <a:rPr lang="en-US" sz="3800" dirty="0"/>
              <a:t>	Full crossmatch with Le(a-) and crossmatch screen with 	</a:t>
            </a:r>
            <a:r>
              <a:rPr lang="en-US" sz="3800" dirty="0" err="1"/>
              <a:t>alloadsorbed</a:t>
            </a:r>
            <a:r>
              <a:rPr lang="en-US" sz="3800" dirty="0"/>
              <a:t> serum</a:t>
            </a:r>
          </a:p>
          <a:p>
            <a:pPr marL="336550" lvl="2" indent="0">
              <a:lnSpc>
                <a:spcPct val="200000"/>
              </a:lnSpc>
              <a:buNone/>
            </a:pPr>
            <a:r>
              <a:rPr lang="en-US" sz="3800" dirty="0"/>
              <a:t>	Crossmatch Group A Pos</a:t>
            </a:r>
          </a:p>
          <a:p>
            <a:pPr marL="336550" lvl="2" indent="0">
              <a:lnSpc>
                <a:spcPct val="200000"/>
              </a:lnSpc>
              <a:buNone/>
            </a:pPr>
            <a:r>
              <a:rPr lang="en-US" sz="3800" dirty="0"/>
              <a:t>	Full match including Le(a-) since reactive at IAT</a:t>
            </a:r>
            <a:endParaRPr lang="en-US" sz="3200" baseline="300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4" name="Picture 3" descr="Ravenklauw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8" y="2892130"/>
            <a:ext cx="747530" cy="822283"/>
          </a:xfrm>
          <a:prstGeom prst="rect">
            <a:avLst/>
          </a:prstGeom>
        </p:spPr>
      </p:pic>
      <p:pic>
        <p:nvPicPr>
          <p:cNvPr id="12" name="Picture 11" descr="Hogwarts Crest by GeijvonTaen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7" y="3760022"/>
            <a:ext cx="884426" cy="971896"/>
          </a:xfrm>
          <a:prstGeom prst="rect">
            <a:avLst/>
          </a:prstGeom>
        </p:spPr>
      </p:pic>
      <p:pic>
        <p:nvPicPr>
          <p:cNvPr id="13" name="Picture 12" descr="Team Slytherin - SMITE Esports Wi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9" y="4855057"/>
            <a:ext cx="906194" cy="906194"/>
          </a:xfrm>
          <a:prstGeom prst="rect">
            <a:avLst/>
          </a:prstGeom>
        </p:spPr>
      </p:pic>
      <p:pic>
        <p:nvPicPr>
          <p:cNvPr id="14" name="Picture 13" descr="The many avatars of SFF.SE - Science Fiction &amp; Fantasy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9" y="5845331"/>
            <a:ext cx="948674" cy="1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58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Challenges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Autoantibody Pediatric Patient Samples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419" y="2214225"/>
            <a:ext cx="11527162" cy="43582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Challenges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Clinical understanding of “least incompatible”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Providing Blood best matched blood products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Future Work-Ups for this patient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Getting enough samples to ensure adequate investigation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Adequate history available at time of the testing of the sample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Techniques and technologist available in the lab to investigate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2418"/>
            <a:ext cx="12192000" cy="950976"/>
          </a:xfrm>
          <a:prstGeom prst="rect">
            <a:avLst/>
          </a:prstGeom>
          <a:solidFill>
            <a:srgbClr val="382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0" y="375006"/>
            <a:ext cx="1262824" cy="133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69" y="1649698"/>
            <a:ext cx="7594879" cy="50220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</a:p>
          <a:p>
            <a:pPr lvl="1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Autoadsorption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 slow with small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volume of cells</a:t>
            </a:r>
          </a:p>
          <a:p>
            <a:pPr lvl="1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Alloadsorption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 ineffective untreated</a:t>
            </a:r>
          </a:p>
          <a:p>
            <a:pPr lv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Switch to ZZAP treated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alloadsorption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Provision of blood was immediate </a:t>
            </a:r>
          </a:p>
          <a:p>
            <a:pPr lvl="2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Give Rh and K matched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uncrossmatched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After work-up provided matched</a:t>
            </a:r>
          </a:p>
          <a:p>
            <a:pPr marL="914400" lvl="2" indent="0">
              <a:buNone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</a:t>
            </a:r>
          </a:p>
          <a:p>
            <a:pPr lv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Small volume</a:t>
            </a:r>
          </a:p>
          <a:p>
            <a:pPr lv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to transfuse of wait for work up</a:t>
            </a:r>
          </a:p>
          <a:p>
            <a:pPr lvl="1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Continued support phenotypic RBC match</a:t>
            </a: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135" y="698722"/>
            <a:ext cx="976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Closing of Class – Cara Mellow 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683E2-10B0-4F56-8F2D-E777EA6DE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409" y="1836993"/>
            <a:ext cx="5155643" cy="44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2418"/>
            <a:ext cx="12192000" cy="950976"/>
          </a:xfrm>
          <a:prstGeom prst="rect">
            <a:avLst/>
          </a:prstGeom>
          <a:solidFill>
            <a:srgbClr val="382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0" y="375006"/>
            <a:ext cx="1262824" cy="1333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1657068"/>
            <a:ext cx="6069645" cy="4970971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Away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Warm autoantibodies in pediatric setting are rare and may be related to genetic disposition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case is different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Manage the patient medically until work-up is complete</a:t>
            </a: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1135" y="698722"/>
            <a:ext cx="912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Closing of Class – Advanced Potions</a:t>
            </a:r>
          </a:p>
        </p:txBody>
      </p:sp>
      <p:pic>
        <p:nvPicPr>
          <p:cNvPr id="1026" name="Picture 2" descr="Dumbledore GIFs - Get the best GIF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76" y="2447777"/>
            <a:ext cx="4801022" cy="3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1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5408" y="250709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Managing Pediatric Autoantibody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Background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1" y="2064389"/>
            <a:ext cx="5724761" cy="43582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 </a:t>
            </a:r>
            <a:r>
              <a:rPr lang="en-US" sz="2400" b="1" dirty="0"/>
              <a:t>Evans Syndrome – 30% of Hemolytic Anemia in Pediatrics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Defined with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Concomitant Warm Auto Immune Hemolytic Anemia (WAIHA)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Immune Thrombocytopenia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Less often Autoimmune Neutropenia</a:t>
            </a:r>
          </a:p>
          <a:p>
            <a:pPr lvl="2">
              <a:lnSpc>
                <a:spcPct val="100000"/>
              </a:lnSpc>
            </a:pP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BB7C6B-2FDE-47BA-9F10-8CD294F56BB9}"/>
              </a:ext>
            </a:extLst>
          </p:cNvPr>
          <p:cNvSpPr txBox="1"/>
          <p:nvPr/>
        </p:nvSpPr>
        <p:spPr>
          <a:xfrm>
            <a:off x="838200" y="5612339"/>
            <a:ext cx="8118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Audia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et al.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J.Clin.Med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2020, 9.3851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fe809cc4"/>
                <a:ea typeface="+mn-ea"/>
                <a:cs typeface="+mn-cs"/>
              </a:rPr>
              <a:t>Jhadjadj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OTfe809cc4"/>
                <a:ea typeface="+mn-ea"/>
                <a:cs typeface="+mn-cs"/>
              </a:rPr>
              <a:t> et al. 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cumin-pro"/>
                <a:ea typeface="+mn-ea"/>
                <a:cs typeface="+mn-cs"/>
              </a:rPr>
              <a:t>Blood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cumin-pro"/>
                <a:ea typeface="+mn-ea"/>
                <a:cs typeface="+mn-cs"/>
              </a:rPr>
              <a:t> (2019) 134 (1): 9–21.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Bold"/>
                <a:ea typeface="+mn-ea"/>
                <a:cs typeface="+mn-cs"/>
              </a:rPr>
              <a:t>Voulgaridou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Bold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Bold"/>
                <a:ea typeface="+mn-ea"/>
                <a:cs typeface="+mn-cs"/>
              </a:rPr>
              <a:t>Kalfa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Bold"/>
                <a:ea typeface="+mn-ea"/>
                <a:cs typeface="+mn-cs"/>
              </a:rPr>
              <a:t>.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J. Clin. Med.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Bold"/>
                <a:ea typeface="+mn-ea"/>
                <a:cs typeface="+mn-cs"/>
              </a:rPr>
              <a:t>2021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Roma"/>
                <a:ea typeface="+mn-ea"/>
                <a:cs typeface="+mn-cs"/>
              </a:rPr>
              <a:t>,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Ital"/>
                <a:ea typeface="+mn-ea"/>
                <a:cs typeface="+mn-cs"/>
              </a:rPr>
              <a:t>10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WPalladioL-Roma"/>
                <a:ea typeface="+mn-ea"/>
                <a:cs typeface="+mn-cs"/>
              </a:rPr>
              <a:t>, 216.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EED7A60-76FB-4521-9543-8F9A66FB67CC}"/>
              </a:ext>
            </a:extLst>
          </p:cNvPr>
          <p:cNvSpPr txBox="1">
            <a:spLocks/>
          </p:cNvSpPr>
          <p:nvPr/>
        </p:nvSpPr>
        <p:spPr>
          <a:xfrm>
            <a:off x="6008992" y="2110171"/>
            <a:ext cx="5854428" cy="4358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Evan’s Syndrome may be triggered by immunoregulatory disorders.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65% may be genetically determined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case today demonstrates two cases of Evans Syndrome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7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11-year-old witch preparing for Hogwarts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57181"/>
            <a:ext cx="11015049" cy="457903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11-year-old witch, Mara Mellow</a:t>
            </a:r>
          </a:p>
          <a:p>
            <a:pPr lvl="1"/>
            <a:r>
              <a:rPr lang="en-US" sz="2800" dirty="0"/>
              <a:t>She and her sister arrived at the pediatric wing of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St Mungo's Hospital for Magical Maladies and Injuries</a:t>
            </a:r>
          </a:p>
          <a:p>
            <a:pPr marL="457200" lvl="1" indent="0">
              <a:buNone/>
            </a:pPr>
            <a:endParaRPr lang="en-US" sz="28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lvl="1"/>
            <a:r>
              <a:rPr lang="en-US" sz="2800" dirty="0">
                <a:solidFill>
                  <a:srgbClr val="202124"/>
                </a:solidFill>
                <a:latin typeface="Google Sans"/>
              </a:rPr>
              <a:t>Mara’s Labs</a:t>
            </a:r>
          </a:p>
          <a:p>
            <a:pPr lvl="2"/>
            <a:r>
              <a:rPr lang="en-US" sz="2400" dirty="0">
                <a:solidFill>
                  <a:srgbClr val="202124"/>
                </a:solidFill>
                <a:latin typeface="Google Sans"/>
              </a:rPr>
              <a:t>Hgb		8.5g/dL		Normal Range 12-16 g/dL</a:t>
            </a:r>
          </a:p>
          <a:p>
            <a:pPr lvl="2"/>
            <a:r>
              <a:rPr lang="en-US" sz="2400" dirty="0">
                <a:solidFill>
                  <a:srgbClr val="202124"/>
                </a:solidFill>
                <a:latin typeface="Google Sans"/>
              </a:rPr>
              <a:t>Platelet	4 K/</a:t>
            </a:r>
            <a:r>
              <a:rPr lang="en-US" sz="2400" dirty="0" err="1">
                <a:solidFill>
                  <a:srgbClr val="202124"/>
                </a:solidFill>
                <a:latin typeface="Google Sans"/>
              </a:rPr>
              <a:t>uL</a:t>
            </a:r>
            <a:r>
              <a:rPr lang="en-US" sz="2400" dirty="0">
                <a:solidFill>
                  <a:srgbClr val="202124"/>
                </a:solidFill>
                <a:latin typeface="Google Sans"/>
              </a:rPr>
              <a:t>		Normal Range </a:t>
            </a:r>
            <a:r>
              <a:rPr lang="pl-PL" sz="2000" dirty="0"/>
              <a:t>140 to 400 K/uL</a:t>
            </a:r>
            <a:endParaRPr lang="en-US" sz="2000" dirty="0"/>
          </a:p>
          <a:p>
            <a:pPr marL="914400" lvl="2" indent="0">
              <a:buNone/>
            </a:pPr>
            <a:endParaRPr lang="en-US" sz="2400" dirty="0">
              <a:solidFill>
                <a:srgbClr val="202124"/>
              </a:solidFill>
              <a:latin typeface="Google Sans"/>
            </a:endParaRPr>
          </a:p>
          <a:p>
            <a:pPr lvl="1"/>
            <a:r>
              <a:rPr lang="en-US" sz="2800" dirty="0">
                <a:solidFill>
                  <a:srgbClr val="202124"/>
                </a:solidFill>
                <a:latin typeface="Google Sans"/>
              </a:rPr>
              <a:t>Mara’s symptoms				</a:t>
            </a:r>
          </a:p>
          <a:p>
            <a:pPr lvl="2"/>
            <a:r>
              <a:rPr lang="en-US" sz="2400" dirty="0">
                <a:solidFill>
                  <a:srgbClr val="202124"/>
                </a:solidFill>
                <a:latin typeface="Google Sans"/>
              </a:rPr>
              <a:t>Shortness of breath</a:t>
            </a:r>
          </a:p>
          <a:p>
            <a:pPr lvl="2"/>
            <a:r>
              <a:rPr lang="en-US" sz="2400" dirty="0">
                <a:solidFill>
                  <a:srgbClr val="202124"/>
                </a:solidFill>
                <a:latin typeface="Google Sans"/>
              </a:rPr>
              <a:t>Pallor and petechiae on torso</a:t>
            </a:r>
          </a:p>
          <a:p>
            <a:pPr lvl="2"/>
            <a:r>
              <a:rPr lang="en-US" sz="2400" dirty="0">
                <a:solidFill>
                  <a:srgbClr val="202124"/>
                </a:solidFill>
                <a:latin typeface="Google Sans"/>
              </a:rPr>
              <a:t>Bleeding gums</a:t>
            </a:r>
          </a:p>
          <a:p>
            <a:pPr marL="914400" lvl="2" indent="0">
              <a:buNone/>
            </a:pPr>
            <a:endParaRPr lang="en-US" sz="2400" dirty="0"/>
          </a:p>
          <a:p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sz="40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F4A31D-C200-40BF-BCF3-6741F0045914}"/>
              </a:ext>
            </a:extLst>
          </p:cNvPr>
          <p:cNvSpPr txBox="1"/>
          <p:nvPr/>
        </p:nvSpPr>
        <p:spPr>
          <a:xfrm>
            <a:off x="5796344" y="5084957"/>
            <a:ext cx="597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Mara’s Diagnosis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Evans Syndrome</a:t>
            </a:r>
          </a:p>
        </p:txBody>
      </p:sp>
    </p:spTree>
    <p:extLst>
      <p:ext uri="{BB962C8B-B14F-4D97-AF65-F5344CB8AC3E}">
        <p14:creationId xmlns:p14="http://schemas.microsoft.com/office/powerpoint/2010/main" val="242679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Mara Mellow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11-year-old witch preparing for Hogwarts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293814"/>
            <a:ext cx="11045899" cy="4199061"/>
          </a:xfrm>
        </p:spPr>
        <p:txBody>
          <a:bodyPr>
            <a:normAutofit/>
          </a:bodyPr>
          <a:lstStyle/>
          <a:p>
            <a:r>
              <a:rPr lang="en-US" sz="3600" dirty="0"/>
              <a:t>Mara’s Blood Bank Testing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5B12D81-FDCC-4617-899C-CA42FC84D5D7}"/>
              </a:ext>
            </a:extLst>
          </p:cNvPr>
          <p:cNvGraphicFramePr>
            <a:graphicFrameLocks noGrp="1"/>
          </p:cNvGraphicFramePr>
          <p:nvPr/>
        </p:nvGraphicFramePr>
        <p:xfrm>
          <a:off x="928028" y="3023423"/>
          <a:ext cx="9750484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7623">
                  <a:extLst>
                    <a:ext uri="{9D8B030D-6E8A-4147-A177-3AD203B41FA5}">
                      <a16:colId xmlns:a16="http://schemas.microsoft.com/office/drawing/2014/main" val="4164166782"/>
                    </a:ext>
                  </a:extLst>
                </a:gridCol>
                <a:gridCol w="1607623">
                  <a:extLst>
                    <a:ext uri="{9D8B030D-6E8A-4147-A177-3AD203B41FA5}">
                      <a16:colId xmlns:a16="http://schemas.microsoft.com/office/drawing/2014/main" val="2363916174"/>
                    </a:ext>
                  </a:extLst>
                </a:gridCol>
                <a:gridCol w="1607623">
                  <a:extLst>
                    <a:ext uri="{9D8B030D-6E8A-4147-A177-3AD203B41FA5}">
                      <a16:colId xmlns:a16="http://schemas.microsoft.com/office/drawing/2014/main" val="257379201"/>
                    </a:ext>
                  </a:extLst>
                </a:gridCol>
                <a:gridCol w="1607623">
                  <a:extLst>
                    <a:ext uri="{9D8B030D-6E8A-4147-A177-3AD203B41FA5}">
                      <a16:colId xmlns:a16="http://schemas.microsoft.com/office/drawing/2014/main" val="1823555588"/>
                    </a:ext>
                  </a:extLst>
                </a:gridCol>
                <a:gridCol w="1607623">
                  <a:extLst>
                    <a:ext uri="{9D8B030D-6E8A-4147-A177-3AD203B41FA5}">
                      <a16:colId xmlns:a16="http://schemas.microsoft.com/office/drawing/2014/main" val="2398959889"/>
                    </a:ext>
                  </a:extLst>
                </a:gridCol>
                <a:gridCol w="1712369">
                  <a:extLst>
                    <a:ext uri="{9D8B030D-6E8A-4147-A177-3AD203B41FA5}">
                      <a16:colId xmlns:a16="http://schemas.microsoft.com/office/drawing/2014/main" val="154047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Anti-A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Anti-D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A1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A2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11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9440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C6FE1A8-704D-46AB-BB25-0A919F6E9331}"/>
              </a:ext>
            </a:extLst>
          </p:cNvPr>
          <p:cNvGraphicFramePr>
            <a:graphicFrameLocks noGrp="1"/>
          </p:cNvGraphicFramePr>
          <p:nvPr/>
        </p:nvGraphicFramePr>
        <p:xfrm>
          <a:off x="928028" y="4153245"/>
          <a:ext cx="3552905" cy="1889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2935">
                  <a:extLst>
                    <a:ext uri="{9D8B030D-6E8A-4147-A177-3AD203B41FA5}">
                      <a16:colId xmlns:a16="http://schemas.microsoft.com/office/drawing/2014/main" val="2618995490"/>
                    </a:ext>
                  </a:extLst>
                </a:gridCol>
                <a:gridCol w="1809970">
                  <a:extLst>
                    <a:ext uri="{9D8B030D-6E8A-4147-A177-3AD203B41FA5}">
                      <a16:colId xmlns:a16="http://schemas.microsoft.com/office/drawing/2014/main" val="2796506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Gel Antibody Detection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50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7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9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84379"/>
                  </a:ext>
                </a:extLst>
              </a:tr>
            </a:tbl>
          </a:graphicData>
        </a:graphic>
      </p:graphicFrame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6F5ECFFC-1992-4F24-80A5-F0BF3A69B422}"/>
              </a:ext>
            </a:extLst>
          </p:cNvPr>
          <p:cNvGraphicFramePr>
            <a:graphicFrameLocks noGrp="1"/>
          </p:cNvGraphicFramePr>
          <p:nvPr/>
        </p:nvGraphicFramePr>
        <p:xfrm>
          <a:off x="5564460" y="4153245"/>
          <a:ext cx="5114051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7835">
                  <a:extLst>
                    <a:ext uri="{9D8B030D-6E8A-4147-A177-3AD203B41FA5}">
                      <a16:colId xmlns:a16="http://schemas.microsoft.com/office/drawing/2014/main" val="4086001096"/>
                    </a:ext>
                  </a:extLst>
                </a:gridCol>
                <a:gridCol w="1683108">
                  <a:extLst>
                    <a:ext uri="{9D8B030D-6E8A-4147-A177-3AD203B41FA5}">
                      <a16:colId xmlns:a16="http://schemas.microsoft.com/office/drawing/2014/main" val="3482930620"/>
                    </a:ext>
                  </a:extLst>
                </a:gridCol>
                <a:gridCol w="1683108">
                  <a:extLst>
                    <a:ext uri="{9D8B030D-6E8A-4147-A177-3AD203B41FA5}">
                      <a16:colId xmlns:a16="http://schemas.microsoft.com/office/drawing/2014/main" val="32530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20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Polyspecifcic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dirty="0"/>
                        <a:t>IgG only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00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Anti-IgG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4+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7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Anti-C3b,d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√</a:t>
                      </a:r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706270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375C3FD-6706-4F58-B7B5-91503A42F7DF}"/>
              </a:ext>
            </a:extLst>
          </p:cNvPr>
          <p:cNvGraphicFramePr>
            <a:graphicFrameLocks noGrp="1"/>
          </p:cNvGraphicFramePr>
          <p:nvPr/>
        </p:nvGraphicFramePr>
        <p:xfrm>
          <a:off x="5599150" y="5880878"/>
          <a:ext cx="4671123" cy="79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534">
                  <a:extLst>
                    <a:ext uri="{9D8B030D-6E8A-4147-A177-3AD203B41FA5}">
                      <a16:colId xmlns:a16="http://schemas.microsoft.com/office/drawing/2014/main" val="3267921470"/>
                    </a:ext>
                  </a:extLst>
                </a:gridCol>
                <a:gridCol w="3254589">
                  <a:extLst>
                    <a:ext uri="{9D8B030D-6E8A-4147-A177-3AD203B41FA5}">
                      <a16:colId xmlns:a16="http://schemas.microsoft.com/office/drawing/2014/main" val="1568187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Reflex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2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Acid Eluate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Reactive with all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34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your opinion, what would be the next step in the investigation?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103120"/>
            <a:ext cx="11247471" cy="4579034"/>
          </a:xfrm>
        </p:spPr>
        <p:txBody>
          <a:bodyPr>
            <a:normAutofit/>
          </a:bodyPr>
          <a:lstStyle/>
          <a:p>
            <a:r>
              <a:rPr lang="en-US" sz="2800" dirty="0"/>
              <a:t>Next steps for autoantibody investigation</a:t>
            </a:r>
          </a:p>
          <a:p>
            <a:pPr lvl="2">
              <a:lnSpc>
                <a:spcPct val="150000"/>
              </a:lnSpc>
            </a:pPr>
            <a:r>
              <a:rPr lang="en-US" sz="3200" dirty="0" err="1"/>
              <a:t>Autoadsorption</a:t>
            </a:r>
            <a:r>
              <a:rPr lang="en-US" sz="3200" dirty="0"/>
              <a:t>			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37C-IAT only	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LISS-IAT only</a:t>
            </a:r>
          </a:p>
          <a:p>
            <a:pPr lvl="2">
              <a:lnSpc>
                <a:spcPct val="150000"/>
              </a:lnSpc>
            </a:pPr>
            <a:r>
              <a:rPr lang="en-US" sz="3200" dirty="0"/>
              <a:t>LISS-IAT and full phenotype testing with monoclonal antisera due to positive IgG DAT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House Views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3219" y="2176007"/>
            <a:ext cx="11892258" cy="4579034"/>
          </a:xfrm>
        </p:spPr>
        <p:txBody>
          <a:bodyPr>
            <a:normAutofit fontScale="92500"/>
          </a:bodyPr>
          <a:lstStyle/>
          <a:p>
            <a:pPr marL="914400" lvl="2" indent="0">
              <a:lnSpc>
                <a:spcPct val="200000"/>
              </a:lnSpc>
              <a:buNone/>
            </a:pPr>
            <a:r>
              <a:rPr lang="en-US" sz="3200" dirty="0"/>
              <a:t>		</a:t>
            </a:r>
            <a:r>
              <a:rPr lang="en-US" sz="3500" dirty="0" err="1"/>
              <a:t>Autoadsorption</a:t>
            </a:r>
            <a:r>
              <a:rPr lang="en-US" sz="3500" dirty="0"/>
              <a:t>			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500" dirty="0"/>
              <a:t>		Saline 37C-IAT only	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500" dirty="0"/>
              <a:t>		LISS-IAT only</a:t>
            </a:r>
          </a:p>
          <a:p>
            <a:pPr marL="914400" lvl="2" indent="0">
              <a:lnSpc>
                <a:spcPct val="200000"/>
              </a:lnSpc>
              <a:buNone/>
            </a:pPr>
            <a:r>
              <a:rPr lang="en-US" sz="3500" dirty="0"/>
              <a:t>		LISS-IAT and full phenotype with monoclonal antisera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pic>
        <p:nvPicPr>
          <p:cNvPr id="4" name="Picture 3" descr="Ravenklauw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18" y="2454380"/>
            <a:ext cx="747530" cy="822283"/>
          </a:xfrm>
          <a:prstGeom prst="rect">
            <a:avLst/>
          </a:prstGeom>
        </p:spPr>
      </p:pic>
      <p:pic>
        <p:nvPicPr>
          <p:cNvPr id="12" name="Picture 11" descr="Hogwarts Crest by GeijvonTaen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0" y="3444998"/>
            <a:ext cx="884426" cy="971896"/>
          </a:xfrm>
          <a:prstGeom prst="rect">
            <a:avLst/>
          </a:prstGeom>
        </p:spPr>
      </p:pic>
      <p:pic>
        <p:nvPicPr>
          <p:cNvPr id="13" name="Picture 12" descr="Team Slytherin - SMITE Esports Wik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02" y="4585229"/>
            <a:ext cx="906194" cy="906194"/>
          </a:xfrm>
          <a:prstGeom prst="rect">
            <a:avLst/>
          </a:prstGeom>
        </p:spPr>
      </p:pic>
      <p:pic>
        <p:nvPicPr>
          <p:cNvPr id="14" name="Picture 13" descr="The many avatars of SFF.SE - Science Fiction &amp; Fantasy ...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62" y="5561703"/>
            <a:ext cx="948674" cy="11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Mara Mellow – Warm Autoantibody Resolution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293814"/>
            <a:ext cx="11045899" cy="4579034"/>
          </a:xfrm>
        </p:spPr>
        <p:txBody>
          <a:bodyPr>
            <a:normAutofit/>
          </a:bodyPr>
          <a:lstStyle/>
          <a:p>
            <a:r>
              <a:rPr lang="en-US" sz="3600" dirty="0"/>
              <a:t>Mara’s Blood Bank Testing: 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Mara’s Provision of Blood</a:t>
            </a:r>
          </a:p>
          <a:p>
            <a:pPr lvl="1"/>
            <a:r>
              <a:rPr lang="en-US" dirty="0"/>
              <a:t>Request for 2 units of Platelets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E33447-77CB-463E-9ACB-C56751ECB40A}"/>
              </a:ext>
            </a:extLst>
          </p:cNvPr>
          <p:cNvGraphicFramePr>
            <a:graphicFrameLocks noGrp="1"/>
          </p:cNvGraphicFramePr>
          <p:nvPr/>
        </p:nvGraphicFramePr>
        <p:xfrm>
          <a:off x="122663" y="2963529"/>
          <a:ext cx="11809142" cy="2001520"/>
        </p:xfrm>
        <a:graphic>
          <a:graphicData uri="http://schemas.openxmlformats.org/drawingml/2006/table">
            <a:tbl>
              <a:tblPr firstRow="1" bandRow="1"/>
              <a:tblGrid>
                <a:gridCol w="759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8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5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62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355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90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7683">
                  <a:extLst>
                    <a:ext uri="{9D8B030D-6E8A-4147-A177-3AD203B41FA5}">
                      <a16:colId xmlns:a16="http://schemas.microsoft.com/office/drawing/2014/main" val="869831191"/>
                    </a:ext>
                  </a:extLst>
                </a:gridCol>
                <a:gridCol w="385289">
                  <a:extLst>
                    <a:ext uri="{9D8B030D-6E8A-4147-A177-3AD203B41FA5}">
                      <a16:colId xmlns:a16="http://schemas.microsoft.com/office/drawing/2014/main" val="2402928918"/>
                    </a:ext>
                  </a:extLst>
                </a:gridCol>
                <a:gridCol w="301984">
                  <a:extLst>
                    <a:ext uri="{9D8B030D-6E8A-4147-A177-3AD203B41FA5}">
                      <a16:colId xmlns:a16="http://schemas.microsoft.com/office/drawing/2014/main" val="567999802"/>
                    </a:ext>
                  </a:extLst>
                </a:gridCol>
                <a:gridCol w="458183">
                  <a:extLst>
                    <a:ext uri="{9D8B030D-6E8A-4147-A177-3AD203B41FA5}">
                      <a16:colId xmlns:a16="http://schemas.microsoft.com/office/drawing/2014/main" val="3734409476"/>
                    </a:ext>
                  </a:extLst>
                </a:gridCol>
                <a:gridCol w="6244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657922">
                  <a:extLst>
                    <a:ext uri="{9D8B030D-6E8A-4147-A177-3AD203B41FA5}">
                      <a16:colId xmlns:a16="http://schemas.microsoft.com/office/drawing/2014/main" val="1280210772"/>
                    </a:ext>
                  </a:extLst>
                </a:gridCol>
                <a:gridCol w="829711">
                  <a:extLst>
                    <a:ext uri="{9D8B030D-6E8A-4147-A177-3AD203B41FA5}">
                      <a16:colId xmlns:a16="http://schemas.microsoft.com/office/drawing/2014/main" val="3898857109"/>
                    </a:ext>
                  </a:extLst>
                </a:gridCol>
                <a:gridCol w="954484">
                  <a:extLst>
                    <a:ext uri="{9D8B030D-6E8A-4147-A177-3AD203B41FA5}">
                      <a16:colId xmlns:a16="http://schemas.microsoft.com/office/drawing/2014/main" val="496634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400" b="1" baseline="300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400" b="1" baseline="300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Fy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Jk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Jk</a:t>
                      </a:r>
                      <a:r>
                        <a:rPr lang="en-US" sz="1400" b="1" baseline="300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Lea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Leb</a:t>
                      </a:r>
                      <a:endParaRPr lang="en-US" sz="1400" b="1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Xga</a:t>
                      </a:r>
                      <a:endParaRPr lang="en-US" sz="1400" b="1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IS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LISS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37C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LISS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IAT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37C-IAT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288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0√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0√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0√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0√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87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rr</a:t>
                      </a:r>
                      <a:endParaRPr lang="en-US" sz="1800" baseline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0√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0√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90491"/>
                  </a:ext>
                </a:extLst>
              </a:tr>
              <a:tr h="370840">
                <a:tc gridSpan="2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Autocontrol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4+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rgbClr val="5B9BD5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31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1031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68" y="365125"/>
            <a:ext cx="9261231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166" y="365125"/>
            <a:ext cx="9532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Advanced Potions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Provision of Platelets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type Platelet to give Mara Mellow?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8200" y="190038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59" y="2293814"/>
            <a:ext cx="11045899" cy="351597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Mara’s Provision of Platelets Given the Current Inventory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A Pos PRT Platelet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O Neg PRT Platelet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AB Pos PRT Platelet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Call the donor center for A Neg PRT</a:t>
            </a:r>
          </a:p>
          <a:p>
            <a:pPr marL="0" indent="0">
              <a:buNone/>
            </a:pPr>
            <a:endParaRPr lang="en-US" dirty="0"/>
          </a:p>
          <a:p>
            <a:endParaRPr lang="en-US" sz="3200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" y="155431"/>
            <a:ext cx="1744949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9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0D6C979184E4FB746B64E1FF102DE" ma:contentTypeVersion="13" ma:contentTypeDescription="Create a new document." ma:contentTypeScope="" ma:versionID="412679ccd1f96477caff87b711f7c828">
  <xsd:schema xmlns:xsd="http://www.w3.org/2001/XMLSchema" xmlns:xs="http://www.w3.org/2001/XMLSchema" xmlns:p="http://schemas.microsoft.com/office/2006/metadata/properties" xmlns:ns3="567c391d-11f4-4193-ac01-74cecdb50582" xmlns:ns4="46ef42d3-8bd0-41fd-b29e-2aef05947793" targetNamespace="http://schemas.microsoft.com/office/2006/metadata/properties" ma:root="true" ma:fieldsID="628327aa2e612898fbb13f17531516bc" ns3:_="" ns4:_="">
    <xsd:import namespace="567c391d-11f4-4193-ac01-74cecdb50582"/>
    <xsd:import namespace="46ef42d3-8bd0-41fd-b29e-2aef059477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c391d-11f4-4193-ac01-74cecdb505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f42d3-8bd0-41fd-b29e-2aef05947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DBF16E-9E9F-48E2-A17B-595D2383B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c391d-11f4-4193-ac01-74cecdb50582"/>
    <ds:schemaRef ds:uri="46ef42d3-8bd0-41fd-b29e-2aef05947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A79475-2AB9-4D46-9796-F5CBD68080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726DAC-DA94-4BEB-9883-AC071F9355B0}">
  <ds:schemaRefs>
    <ds:schemaRef ds:uri="http://purl.org/dc/dcmitype/"/>
    <ds:schemaRef ds:uri="http://purl.org/dc/elements/1.1/"/>
    <ds:schemaRef ds:uri="http://schemas.openxmlformats.org/package/2006/metadata/core-properties"/>
    <ds:schemaRef ds:uri="46ef42d3-8bd0-41fd-b29e-2aef0594779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567c391d-11f4-4193-ac01-74cecdb505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8778</TotalTime>
  <Words>2278</Words>
  <Application>Microsoft Office PowerPoint</Application>
  <PresentationFormat>Widescreen</PresentationFormat>
  <Paragraphs>700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acumin-pro</vt:lpstr>
      <vt:lpstr>AdvOTfe809cc4</vt:lpstr>
      <vt:lpstr>AdvPS6EC0</vt:lpstr>
      <vt:lpstr>Arial</vt:lpstr>
      <vt:lpstr>Calibri</vt:lpstr>
      <vt:lpstr>Calibri Light</vt:lpstr>
      <vt:lpstr>Google Sans</vt:lpstr>
      <vt:lpstr>lusitana</vt:lpstr>
      <vt:lpstr>URWPalladioL-Bold</vt:lpstr>
      <vt:lpstr>URWPalladioL-Ital</vt:lpstr>
      <vt:lpstr>URWPalladioL-Roma</vt:lpstr>
      <vt:lpstr>Office Theme</vt:lpstr>
      <vt:lpstr>1_Office Theme</vt:lpstr>
      <vt:lpstr>  Advanced Potions 6th Year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Schemenauer</dc:creator>
  <cp:lastModifiedBy>Slayten, Jayanna K</cp:lastModifiedBy>
  <cp:revision>142</cp:revision>
  <cp:lastPrinted>2016-09-08T16:02:29Z</cp:lastPrinted>
  <dcterms:created xsi:type="dcterms:W3CDTF">2016-07-03T14:37:30Z</dcterms:created>
  <dcterms:modified xsi:type="dcterms:W3CDTF">2021-10-17T12:46:16Z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0x010100DA50D6C979184E4FB746B64E1FF102DE</vt:lpwstr>
  </property>
</Properties>
</file>