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1" r:id="rId2"/>
  </p:sldMasterIdLst>
  <p:notesMasterIdLst>
    <p:notesMasterId r:id="rId9"/>
  </p:notesMasterIdLst>
  <p:handoutMasterIdLst>
    <p:handoutMasterId r:id="rId10"/>
  </p:handoutMasterIdLst>
  <p:sldIdLst>
    <p:sldId id="257" r:id="rId3"/>
    <p:sldId id="316" r:id="rId4"/>
    <p:sldId id="1316" r:id="rId5"/>
    <p:sldId id="615" r:id="rId6"/>
    <p:sldId id="614" r:id="rId7"/>
    <p:sldId id="621" r:id="rId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orient="horz" pos="2460" userDrawn="1">
          <p15:clr>
            <a:srgbClr val="A4A3A4"/>
          </p15:clr>
        </p15:guide>
        <p15:guide id="5" orient="horz" pos="420" userDrawn="1">
          <p15:clr>
            <a:srgbClr val="A4A3A4"/>
          </p15:clr>
        </p15:guide>
        <p15:guide id="6" orient="horz" pos="684" userDrawn="1">
          <p15:clr>
            <a:srgbClr val="A4A3A4"/>
          </p15:clr>
        </p15:guide>
        <p15:guide id="7" orient="horz" pos="31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iss, Kellie" initials="BK" lastIdx="1" clrIdx="0"/>
  <p:cmAuthor id="2" name="Day, Clark" initials="DC" lastIdx="1" clrIdx="1">
    <p:extLst>
      <p:ext uri="{19B8F6BF-5375-455C-9EA6-DF929625EA0E}">
        <p15:presenceInfo xmlns:p15="http://schemas.microsoft.com/office/powerpoint/2012/main" userId="S::cday5@iuhealth.org::97b5e0f2-ce7f-4773-b4c9-28aca95b68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78" autoAdjust="0"/>
    <p:restoredTop sz="89609" autoAdjust="0"/>
  </p:normalViewPr>
  <p:slideViewPr>
    <p:cSldViewPr snapToGrid="0" showGuides="1">
      <p:cViewPr varScale="1">
        <p:scale>
          <a:sx n="102" d="100"/>
          <a:sy n="102" d="100"/>
        </p:scale>
        <p:origin x="317" y="67"/>
      </p:cViewPr>
      <p:guideLst>
        <p:guide orient="horz" pos="1692"/>
        <p:guide pos="2880"/>
        <p:guide pos="504"/>
        <p:guide orient="horz" pos="2460"/>
        <p:guide orient="horz" pos="420"/>
        <p:guide orient="horz" pos="684"/>
        <p:guide orient="horz" pos="3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le, Tracie M" userId="7a4cf6b9-29d7-43e2-bfdc-d28515873eab" providerId="ADAL" clId="{B54F392A-C9A6-47F5-9CA3-00EBDC7735D0}"/>
    <pc:docChg chg="custSel modSld">
      <pc:chgData name="Ingle, Tracie M" userId="7a4cf6b9-29d7-43e2-bfdc-d28515873eab" providerId="ADAL" clId="{B54F392A-C9A6-47F5-9CA3-00EBDC7735D0}" dt="2022-05-31T17:49:23.203" v="135" actId="20577"/>
      <pc:docMkLst>
        <pc:docMk/>
      </pc:docMkLst>
      <pc:sldChg chg="modSp mod">
        <pc:chgData name="Ingle, Tracie M" userId="7a4cf6b9-29d7-43e2-bfdc-d28515873eab" providerId="ADAL" clId="{B54F392A-C9A6-47F5-9CA3-00EBDC7735D0}" dt="2022-05-31T17:49:23.203" v="135" actId="20577"/>
        <pc:sldMkLst>
          <pc:docMk/>
          <pc:sldMk cId="3442539292" sldId="615"/>
        </pc:sldMkLst>
        <pc:spChg chg="mod">
          <ac:chgData name="Ingle, Tracie M" userId="7a4cf6b9-29d7-43e2-bfdc-d28515873eab" providerId="ADAL" clId="{B54F392A-C9A6-47F5-9CA3-00EBDC7735D0}" dt="2022-05-31T17:49:23.203" v="135" actId="20577"/>
          <ac:spMkLst>
            <pc:docMk/>
            <pc:sldMk cId="3442539292" sldId="615"/>
            <ac:spMk id="3" creationId="{8F8A9C0F-A4B2-428D-8296-EBD3A50B0B3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CDDDB3-FA51-FA4B-AD0A-B20099F8896D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B3A4A8-36D1-9B42-BB99-419E94051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959DE8-BC8A-9342-BA3F-D795D5990682}" type="datetimeFigureOut">
              <a:rPr lang="en-US"/>
              <a:pPr>
                <a:defRPr/>
              </a:pPr>
              <a:t>5/31/2022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696D1D-ED38-CE46-A803-2C7949BBFEE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15294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FA794A-571F-F846-8842-D0036C98B983}" type="slidenum">
              <a:rPr lang="en-US" altLang="x-none">
                <a:solidFill>
                  <a:srgbClr val="000000"/>
                </a:solidFill>
              </a:rPr>
              <a:pPr/>
              <a:t>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6D1D-ED38-CE46-A803-2C7949BBFEE6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44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64696D1D-ED38-CE46-A803-2C7949BBFEE6}" type="slidenum">
              <a:rPr lang="en-US" altLang="x-none" sz="1300">
                <a:solidFill>
                  <a:prstClr val="black"/>
                </a:solidFill>
                <a:latin typeface="Calibri" charset="0"/>
                <a:cs typeface="Arial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x-none" sz="1300">
              <a:solidFill>
                <a:prstClr val="black"/>
              </a:solidFill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7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2058" y="-19051"/>
            <a:ext cx="9141941" cy="51673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0669" y="3005075"/>
            <a:ext cx="5339910" cy="804095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71" y="4111367"/>
            <a:ext cx="4756969" cy="378895"/>
          </a:xfrm>
        </p:spPr>
        <p:txBody>
          <a:bodyPr/>
          <a:lstStyle>
            <a:lvl1pPr marL="0" indent="0" algn="l">
              <a:buNone/>
              <a:defRPr sz="11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621192E-B586-754B-9253-7F68592A382D}" type="slidenum">
              <a:rPr lang="x-none" altLang="x-none"/>
              <a:pPr/>
              <a:t>‹#›</a:t>
            </a:fld>
            <a:endParaRPr lang="en-US" altLang="x-none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" name="Picture 9" descr="IUH.PPT.TEMPLATE_corn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1pPr>
            <a:lvl2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2pPr>
            <a:lvl3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3pPr>
            <a:lvl4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4pPr>
            <a:lvl5pPr>
              <a:defRPr>
                <a:latin typeface="Franklin Gothic Book" charset="0"/>
                <a:ea typeface="Franklin Gothic Book" charset="0"/>
                <a:cs typeface="Franklin Gothic Book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A86648E-21C2-4E4D-995E-31FFBD2E87B9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627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UH.PPT.TEMPLATE_V2-revis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IUH.PPT.TEMPLATE_corn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2174875"/>
            <a:ext cx="30337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IU-logo-black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035" y="2618781"/>
            <a:ext cx="7772400" cy="1021556"/>
          </a:xfrm>
        </p:spPr>
        <p:txBody>
          <a:bodyPr anchor="t"/>
          <a:lstStyle>
            <a:lvl1pPr algn="l">
              <a:defRPr sz="26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3035" y="1212056"/>
            <a:ext cx="7772400" cy="1125140"/>
          </a:xfrm>
        </p:spPr>
        <p:txBody>
          <a:bodyPr anchor="b"/>
          <a:lstStyle>
            <a:lvl1pPr marL="0" indent="0">
              <a:buNone/>
              <a:defRPr sz="1200" b="1" spc="-30">
                <a:solidFill>
                  <a:srgbClr val="595959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025BF38-0FF4-CC4F-BA6B-37B05F99C122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9737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E94E9BCF-061B-4943-A29B-BBB83430C9CB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461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15E4F9D-4648-EE4F-837B-7F5D286D2A4F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04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2941C-6974-BE4E-9E84-DF4E3BF99134}" type="slidenum">
              <a:rPr lang="en-US" altLang="x-none" smtClean="0"/>
              <a:pPr/>
              <a:t>‹#›</a:t>
            </a:fld>
            <a:endParaRPr lang="en-US" altLang="x-none"/>
          </a:p>
        </p:txBody>
      </p:sp>
      <p:sp>
        <p:nvSpPr>
          <p:cNvPr id="6" name="Rectangle 5"/>
          <p:cNvSpPr/>
          <p:nvPr userDrawn="1"/>
        </p:nvSpPr>
        <p:spPr>
          <a:xfrm>
            <a:off x="6095999" y="4034119"/>
            <a:ext cx="2904565" cy="1055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6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B5E16D-56CD-864D-824B-D347FFEACCD3}" type="slidenum">
              <a:rPr lang="x-none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2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84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UH.PPT.TEMPLATE_cov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53144" cy="5148645"/>
          </a:xfrm>
          <a:prstGeom prst="rect">
            <a:avLst/>
          </a:prstGeom>
        </p:spPr>
      </p:pic>
      <p:pic>
        <p:nvPicPr>
          <p:cNvPr id="9" name="Content Placeholder 5" descr="IU-logo-blac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669"/>
          <a:stretch>
            <a:fillRect/>
          </a:stretch>
        </p:blipFill>
        <p:spPr bwMode="auto">
          <a:xfrm>
            <a:off x="3846626" y="1677529"/>
            <a:ext cx="1459892" cy="15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IUH.PPT.TEMPLATE_banner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6075" y="1698625"/>
            <a:ext cx="708342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4870450"/>
            <a:ext cx="2133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0450"/>
            <a:ext cx="2895600" cy="2730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925" y="603250"/>
            <a:ext cx="733425" cy="274638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>
              <a:defRPr sz="900">
                <a:solidFill>
                  <a:srgbClr val="898989"/>
                </a:solidFill>
                <a:latin typeface="Arial" charset="0"/>
              </a:defRPr>
            </a:lvl1pPr>
          </a:lstStyle>
          <a:p>
            <a:fld id="{4572941C-6974-BE4E-9E84-DF4E3BF99134}" type="slidenum">
              <a:rPr lang="en-US" altLang="x-none"/>
              <a:pPr/>
              <a:t>‹#›</a:t>
            </a:fld>
            <a:endParaRPr lang="en-US" altLang="x-none"/>
          </a:p>
        </p:txBody>
      </p:sp>
      <p:pic>
        <p:nvPicPr>
          <p:cNvPr id="1032" name="Picture 12" descr="IU-logo-black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4435475"/>
            <a:ext cx="2228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710" r:id="rId6"/>
    <p:sldLayoutId id="2147483694" r:id="rId7"/>
    <p:sldLayoutId id="2147483709" r:id="rId8"/>
  </p:sldLayoutIdLst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200" kern="1200" spc="-30">
          <a:solidFill>
            <a:schemeClr val="bg1"/>
          </a:solidFill>
          <a:latin typeface="Franklin Gothic Book" charset="0"/>
          <a:ea typeface="Franklin Gothic Book" charset="0"/>
          <a:cs typeface="Franklin Gothic Book" charset="0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146050" indent="-146050" algn="l" defTabSz="457200" rtl="0" fontAlgn="base">
        <a:spcBef>
          <a:spcPct val="20000"/>
        </a:spcBef>
        <a:spcAft>
          <a:spcPct val="0"/>
        </a:spcAft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631825" indent="-17462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027113" indent="-112713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39875" indent="-168275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998663" indent="-169863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UH.PPT.TEMPLATE_bann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44001" cy="8572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8683" y="156008"/>
            <a:ext cx="6138017" cy="57964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784" y="1698626"/>
            <a:ext cx="7083716" cy="29012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561" y="486965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8B90E7A0-32E2-4EA5-B60F-9C5E97AA8DAA}" type="datetime1">
              <a:rPr lang="en-US" smtClean="0">
                <a:solidFill>
                  <a:prstClr val="black">
                    <a:tint val="75000"/>
                  </a:prstClr>
                </a:solidFill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5/31/2022</a:t>
            </a:fld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49" y="603903"/>
            <a:ext cx="733836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D210017C-F2DC-EA4D-9267-8D3448B88A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IU-logo-black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4452" y="4435937"/>
            <a:ext cx="2229537" cy="4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100" kern="1200" spc="-30">
          <a:solidFill>
            <a:schemeClr val="bg1"/>
          </a:solidFill>
          <a:latin typeface="Franklin Gothic Medium" charset="0"/>
          <a:ea typeface="Franklin Gothic Medium" charset="0"/>
          <a:cs typeface="Franklin Gothic Medium" charset="0"/>
        </a:defRPr>
      </a:lvl1pPr>
    </p:titleStyle>
    <p:bodyStyle>
      <a:lvl1pPr marL="146304" indent="-146304" algn="l" defTabSz="457200" rtl="0" eaLnBrk="1" latinLnBrk="0" hangingPunct="1">
        <a:spcBef>
          <a:spcPct val="20000"/>
        </a:spcBef>
        <a:buClr>
          <a:schemeClr val="accent1"/>
        </a:buClr>
        <a:buSzPct val="106000"/>
        <a:buFont typeface="Wingdings" charset="2"/>
        <a:buChar char="§"/>
        <a:defRPr sz="1300" kern="1200">
          <a:solidFill>
            <a:schemeClr val="tx1"/>
          </a:solidFill>
          <a:latin typeface="Arial"/>
          <a:ea typeface="+mn-ea"/>
          <a:cs typeface="Arial"/>
        </a:defRPr>
      </a:lvl1pPr>
      <a:lvl2pPr marL="631825" indent="-17462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112713" algn="l" defTabSz="457200" rtl="0" eaLnBrk="1" latinLnBrk="0" hangingPunct="1">
        <a:spcBef>
          <a:spcPct val="20000"/>
        </a:spcBef>
        <a:buFont typeface="Arial"/>
        <a:buChar char="•"/>
        <a:defRPr sz="1300" kern="1200">
          <a:solidFill>
            <a:schemeClr val="tx1"/>
          </a:solidFill>
          <a:latin typeface="Arial"/>
          <a:ea typeface="+mn-ea"/>
          <a:cs typeface="Arial"/>
        </a:defRPr>
      </a:lvl3pPr>
      <a:lvl4pPr marL="1539875" indent="-168275" algn="l" defTabSz="457200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Arial"/>
          <a:ea typeface="+mn-ea"/>
          <a:cs typeface="Arial"/>
        </a:defRPr>
      </a:lvl4pPr>
      <a:lvl5pPr marL="1998663" indent="-169863" algn="l" defTabSz="457200" rtl="0" eaLnBrk="1" latinLnBrk="0" hangingPunct="1">
        <a:spcBef>
          <a:spcPct val="20000"/>
        </a:spcBef>
        <a:buFont typeface="Arial"/>
        <a:buChar char="»"/>
        <a:defRPr sz="13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clipart.net/clipart/balloons-clip-art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0" y="3005138"/>
            <a:ext cx="5835650" cy="8032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BLOOD BANK</a:t>
            </a: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 TEAM MEETING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47" y="1739590"/>
            <a:ext cx="5166976" cy="120162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74838C3-9C32-4D29-A83D-4BBF29D42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157" y="3872339"/>
            <a:ext cx="4756969" cy="617923"/>
          </a:xfrm>
        </p:spPr>
        <p:txBody>
          <a:bodyPr/>
          <a:lstStyle/>
          <a:p>
            <a:r>
              <a:rPr lang="en-US" sz="1800" dirty="0"/>
              <a:t>May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7" y="155575"/>
            <a:ext cx="7227887" cy="579438"/>
          </a:xfrm>
        </p:spPr>
        <p:txBody>
          <a:bodyPr/>
          <a:lstStyle/>
          <a:p>
            <a:r>
              <a:rPr lang="en-US" dirty="0"/>
              <a:t>2022 IU Health System Promise Dashboard – March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2</a:t>
            </a:fld>
            <a:endParaRPr lang="en-US" alt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17DF3E-10E0-4936-BFDF-55D8A442B089}"/>
              </a:ext>
            </a:extLst>
          </p:cNvPr>
          <p:cNvSpPr txBox="1"/>
          <p:nvPr/>
        </p:nvSpPr>
        <p:spPr>
          <a:xfrm>
            <a:off x="6734003" y="989970"/>
            <a:ext cx="24099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COVID volumes drove increased patient days risking greater infection and harm (ECR, RH, SCR, WCR reduced Harm).   AAHC had largest mortality gap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NPS improved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FYTO improved 23% in Q4 with Region teams achieving Q4 goal.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COVID and non-COVID patient volumes and labor shortages challenged our financials.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66EAC-5352-4DFF-8EB2-4BBB35D30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" y="914173"/>
            <a:ext cx="6379029" cy="400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5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225A-E6FC-4C58-AE3F-8E73C707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69" y="172812"/>
            <a:ext cx="6320550" cy="579438"/>
          </a:xfrm>
        </p:spPr>
        <p:txBody>
          <a:bodyPr/>
          <a:lstStyle/>
          <a:p>
            <a:r>
              <a:rPr lang="en-US" dirty="0"/>
              <a:t>Lab Promise Dashboard – Month Metrics </a:t>
            </a:r>
            <a:r>
              <a:rPr lang="en-US" sz="800" dirty="0">
                <a:solidFill>
                  <a:prstClr val="white"/>
                </a:solidFill>
              </a:rPr>
              <a:t>(April 2022)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B3998-C4E0-4BE7-AEEB-D8B8DED5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86648E-21C2-4E4D-995E-31FFBD2E87B9}" type="slidenum">
              <a:rPr lang="x-none" altLang="x-non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x-none">
              <a:cs typeface="Arial" charset="0"/>
            </a:endParaRPr>
          </a:p>
        </p:txBody>
      </p:sp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077AC6E0-D265-4E23-99E0-5F80A28440D6}"/>
              </a:ext>
            </a:extLst>
          </p:cNvPr>
          <p:cNvGraphicFramePr>
            <a:graphicFrameLocks noGrp="1"/>
          </p:cNvGraphicFramePr>
          <p:nvPr/>
        </p:nvGraphicFramePr>
        <p:xfrm>
          <a:off x="988597" y="1349883"/>
          <a:ext cx="1975104" cy="1692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r>
                        <a:rPr lang="en-US" sz="700" dirty="0"/>
                        <a:t>Improving Quality and Safety </a:t>
                      </a:r>
                    </a:p>
                    <a:p>
                      <a:r>
                        <a:rPr lang="en-US" sz="700" dirty="0"/>
                        <a:t>(Y/E</a:t>
                      </a:r>
                      <a:r>
                        <a:rPr lang="en-US" sz="700" baseline="0" dirty="0"/>
                        <a:t> Goal 25.30) </a:t>
                      </a:r>
                      <a:endParaRPr lang="en-US" sz="7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22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Blood Product Utilization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chemeClr val="accent1"/>
                          </a:solidFill>
                        </a:rPr>
                        <a:t>(Red Blood Cell Units / 1,000 Patient Days)</a:t>
                      </a:r>
                    </a:p>
                    <a:p>
                      <a:endParaRPr lang="en-US" sz="1400" dirty="0">
                        <a:ln w="127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Oval 68">
            <a:extLst>
              <a:ext uri="{FF2B5EF4-FFF2-40B4-BE49-F238E27FC236}">
                <a16:creationId xmlns:a16="http://schemas.microsoft.com/office/drawing/2014/main" id="{EE8D296A-8E29-42E1-82BF-0EA3AE20051B}"/>
              </a:ext>
            </a:extLst>
          </p:cNvPr>
          <p:cNvSpPr/>
          <p:nvPr/>
        </p:nvSpPr>
        <p:spPr>
          <a:xfrm>
            <a:off x="610790" y="1293675"/>
            <a:ext cx="360947" cy="391028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Franklin Gothic Book" panose="020B0503020102020204"/>
            </a:endParaRPr>
          </a:p>
        </p:txBody>
      </p: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3F598D1D-78CA-4325-B4B0-521EA2542A30}"/>
              </a:ext>
            </a:extLst>
          </p:cNvPr>
          <p:cNvGraphicFramePr>
            <a:graphicFrameLocks noGrp="1"/>
          </p:cNvGraphicFramePr>
          <p:nvPr/>
        </p:nvGraphicFramePr>
        <p:xfrm>
          <a:off x="3451727" y="1349882"/>
          <a:ext cx="1975104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927">
                <a:tc>
                  <a:txBody>
                    <a:bodyPr/>
                    <a:lstStyle/>
                    <a:p>
                      <a:r>
                        <a:rPr lang="en-US" sz="700"/>
                        <a:t>Great Patient Experiences</a:t>
                      </a:r>
                    </a:p>
                    <a:p>
                      <a:r>
                        <a:rPr lang="en-US" sz="700"/>
                        <a:t>(Y/E</a:t>
                      </a:r>
                      <a:r>
                        <a:rPr lang="en-US" sz="700" baseline="0"/>
                        <a:t> Goal 78.59)</a:t>
                      </a:r>
                      <a:endParaRPr lang="en-US" sz="70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7713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solidFill>
                            <a:schemeClr val="accent1"/>
                          </a:solidFill>
                        </a:rPr>
                        <a:t>Likelihood to Recommend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" name="Oval 71">
            <a:extLst>
              <a:ext uri="{FF2B5EF4-FFF2-40B4-BE49-F238E27FC236}">
                <a16:creationId xmlns:a16="http://schemas.microsoft.com/office/drawing/2014/main" id="{44D92F1C-7F14-4938-9229-2EBD38A96D5B}"/>
              </a:ext>
            </a:extLst>
          </p:cNvPr>
          <p:cNvSpPr/>
          <p:nvPr/>
        </p:nvSpPr>
        <p:spPr>
          <a:xfrm>
            <a:off x="3064897" y="1303767"/>
            <a:ext cx="360947" cy="370844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srgbClr val="00B050"/>
              </a:solidFill>
              <a:latin typeface="Franklin Gothic Book" panose="020B0503020102020204"/>
            </a:endParaRPr>
          </a:p>
        </p:txBody>
      </p:sp>
      <p:pic>
        <p:nvPicPr>
          <p:cNvPr id="73" name="Picture 6" descr="See the source image">
            <a:extLst>
              <a:ext uri="{FF2B5EF4-FFF2-40B4-BE49-F238E27FC236}">
                <a16:creationId xmlns:a16="http://schemas.microsoft.com/office/drawing/2014/main" id="{FA69CC43-E334-4115-AD03-59D574F02D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9000"/>
                    </a14:imgEffect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22" t="14554" r="45452" b="19168"/>
          <a:stretch/>
        </p:blipFill>
        <p:spPr bwMode="auto">
          <a:xfrm>
            <a:off x="3150498" y="1362716"/>
            <a:ext cx="191122" cy="25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85DB504A-62F3-4A2E-8888-38BC6AED3685}"/>
              </a:ext>
            </a:extLst>
          </p:cNvPr>
          <p:cNvGraphicFramePr>
            <a:graphicFrameLocks noGrp="1"/>
          </p:cNvGraphicFramePr>
          <p:nvPr/>
        </p:nvGraphicFramePr>
        <p:xfrm>
          <a:off x="3451727" y="3120215"/>
          <a:ext cx="1975104" cy="170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r>
                        <a:rPr lang="en-US" sz="700"/>
                        <a:t>Funding</a:t>
                      </a:r>
                      <a:r>
                        <a:rPr lang="en-US" sz="700" baseline="0"/>
                        <a:t> Our Vision</a:t>
                      </a:r>
                      <a:endParaRPr lang="en-US" sz="700"/>
                    </a:p>
                    <a:p>
                      <a:r>
                        <a:rPr lang="en-US" sz="700"/>
                        <a:t>(Y/E Goal $18K)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258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1"/>
                          </a:solidFill>
                        </a:rPr>
                        <a:t>Operating Income ($100K)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5" name="Oval 74">
            <a:extLst>
              <a:ext uri="{FF2B5EF4-FFF2-40B4-BE49-F238E27FC236}">
                <a16:creationId xmlns:a16="http://schemas.microsoft.com/office/drawing/2014/main" id="{06A835F0-06EC-41FC-84D8-2E8B0C359B33}"/>
              </a:ext>
            </a:extLst>
          </p:cNvPr>
          <p:cNvSpPr/>
          <p:nvPr/>
        </p:nvSpPr>
        <p:spPr>
          <a:xfrm>
            <a:off x="3072150" y="3063088"/>
            <a:ext cx="360947" cy="391028"/>
          </a:xfrm>
          <a:prstGeom prst="ellipse">
            <a:avLst/>
          </a:prstGeom>
          <a:noFill/>
          <a:ln w="28575">
            <a:solidFill>
              <a:srgbClr val="B3083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Franklin Gothic Book" panose="020B0503020102020204"/>
            </a:endParaRP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76DF9028-0DE2-4249-BDE4-E11E6012D7CF}"/>
              </a:ext>
            </a:extLst>
          </p:cNvPr>
          <p:cNvGraphicFramePr>
            <a:graphicFrameLocks noGrp="1"/>
          </p:cNvGraphicFramePr>
          <p:nvPr/>
        </p:nvGraphicFramePr>
        <p:xfrm>
          <a:off x="988597" y="3120215"/>
          <a:ext cx="1975104" cy="1708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r>
                        <a:rPr lang="en-US" sz="700"/>
                        <a:t>Great Team Member Experiences</a:t>
                      </a:r>
                    </a:p>
                    <a:p>
                      <a:r>
                        <a:rPr lang="en-US" sz="700"/>
                        <a:t>(Y/E Goal 79.41%)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258">
                <a:tc>
                  <a:txBody>
                    <a:bodyPr/>
                    <a:lstStyle/>
                    <a:p>
                      <a:pPr algn="ctr"/>
                      <a:r>
                        <a:rPr lang="en-US" sz="800" b="1">
                          <a:solidFill>
                            <a:schemeClr val="accent1"/>
                          </a:solidFill>
                        </a:rPr>
                        <a:t>Overall Team Member Retention</a:t>
                      </a:r>
                      <a:endParaRPr lang="en-US" sz="2400"/>
                    </a:p>
                    <a:p>
                      <a:pPr algn="ctr"/>
                      <a:endParaRPr lang="en-US" sz="800" b="1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endParaRPr lang="en-US" sz="800" b="1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" name="Oval 76">
            <a:extLst>
              <a:ext uri="{FF2B5EF4-FFF2-40B4-BE49-F238E27FC236}">
                <a16:creationId xmlns:a16="http://schemas.microsoft.com/office/drawing/2014/main" id="{D122C805-9D48-4703-9F7B-022857D23138}"/>
              </a:ext>
            </a:extLst>
          </p:cNvPr>
          <p:cNvSpPr/>
          <p:nvPr/>
        </p:nvSpPr>
        <p:spPr>
          <a:xfrm>
            <a:off x="610792" y="3063088"/>
            <a:ext cx="360947" cy="391028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Franklin Gothic Book" panose="020B0503020102020204"/>
            </a:endParaRPr>
          </a:p>
        </p:txBody>
      </p:sp>
      <p:pic>
        <p:nvPicPr>
          <p:cNvPr id="78" name="Picture 7">
            <a:extLst>
              <a:ext uri="{FF2B5EF4-FFF2-40B4-BE49-F238E27FC236}">
                <a16:creationId xmlns:a16="http://schemas.microsoft.com/office/drawing/2014/main" id="{312E5C6B-F4CC-4ABB-8982-7F7C2D7D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38" y="3146272"/>
            <a:ext cx="224663" cy="2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8">
            <a:extLst>
              <a:ext uri="{FF2B5EF4-FFF2-40B4-BE49-F238E27FC236}">
                <a16:creationId xmlns:a16="http://schemas.microsoft.com/office/drawing/2014/main" id="{DD8383FF-BC40-485E-87DC-5BDBF421F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3" t="11366" r="21885" b="37273"/>
          <a:stretch/>
        </p:blipFill>
        <p:spPr bwMode="auto">
          <a:xfrm>
            <a:off x="672575" y="3136777"/>
            <a:ext cx="241553" cy="2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9">
            <a:extLst>
              <a:ext uri="{FF2B5EF4-FFF2-40B4-BE49-F238E27FC236}">
                <a16:creationId xmlns:a16="http://schemas.microsoft.com/office/drawing/2014/main" id="{1BD762E3-36B2-4A8B-9BA8-B191FEFA8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19366" r="15895" b="4786"/>
          <a:stretch/>
        </p:blipFill>
        <p:spPr bwMode="auto">
          <a:xfrm>
            <a:off x="689293" y="1365165"/>
            <a:ext cx="210841" cy="248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9617538-89FC-4C3F-9F6E-9866DABA837B}"/>
              </a:ext>
            </a:extLst>
          </p:cNvPr>
          <p:cNvSpPr txBox="1"/>
          <p:nvPr/>
        </p:nvSpPr>
        <p:spPr>
          <a:xfrm>
            <a:off x="526475" y="939535"/>
            <a:ext cx="5167744" cy="2539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1050" b="1">
                <a:solidFill>
                  <a:prstClr val="white"/>
                </a:solidFill>
              </a:rPr>
              <a:t>Goals Included in System Promise Dashboard</a:t>
            </a:r>
          </a:p>
        </p:txBody>
      </p:sp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1CD328F4-1D1E-4C0D-84D2-F05B426A63A8}"/>
              </a:ext>
            </a:extLst>
          </p:cNvPr>
          <p:cNvGraphicFramePr>
            <a:graphicFrameLocks noGrp="1"/>
          </p:cNvGraphicFramePr>
          <p:nvPr/>
        </p:nvGraphicFramePr>
        <p:xfrm>
          <a:off x="6432500" y="1349882"/>
          <a:ext cx="1977201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927"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chemeClr val="bg1"/>
                          </a:solidFill>
                        </a:rPr>
                        <a:t>Productivity Metrics</a:t>
                      </a:r>
                    </a:p>
                    <a:p>
                      <a:r>
                        <a:rPr lang="en-US" sz="700">
                          <a:solidFill>
                            <a:schemeClr val="bg1"/>
                          </a:solidFill>
                        </a:rPr>
                        <a:t>(Y/E Goal $7.95 &amp; 0.110</a:t>
                      </a:r>
                      <a:r>
                        <a:rPr lang="en-US" sz="700" baseline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7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0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771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>
                          <a:solidFill>
                            <a:schemeClr val="accent1"/>
                          </a:solidFill>
                        </a:rPr>
                        <a:t>Productivity Ratios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7" name="Oval 86">
            <a:extLst>
              <a:ext uri="{FF2B5EF4-FFF2-40B4-BE49-F238E27FC236}">
                <a16:creationId xmlns:a16="http://schemas.microsoft.com/office/drawing/2014/main" id="{EE416EC1-33B8-4120-8F88-63B8E9A1F98C}"/>
              </a:ext>
            </a:extLst>
          </p:cNvPr>
          <p:cNvSpPr/>
          <p:nvPr/>
        </p:nvSpPr>
        <p:spPr>
          <a:xfrm>
            <a:off x="6048132" y="1293675"/>
            <a:ext cx="360947" cy="391028"/>
          </a:xfrm>
          <a:prstGeom prst="ellipse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>
              <a:solidFill>
                <a:prstClr val="white"/>
              </a:solidFill>
              <a:latin typeface="Franklin Gothic Book" panose="020B0503020102020204"/>
            </a:endParaRPr>
          </a:p>
        </p:txBody>
      </p:sp>
      <p:pic>
        <p:nvPicPr>
          <p:cNvPr id="88" name="Picture 10">
            <a:extLst>
              <a:ext uri="{FF2B5EF4-FFF2-40B4-BE49-F238E27FC236}">
                <a16:creationId xmlns:a16="http://schemas.microsoft.com/office/drawing/2014/main" id="{2EDDD16D-243A-4155-AB98-842BCD738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b="4842"/>
          <a:stretch/>
        </p:blipFill>
        <p:spPr bwMode="auto">
          <a:xfrm>
            <a:off x="6115275" y="1393860"/>
            <a:ext cx="235894" cy="1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" name="Table 90">
            <a:extLst>
              <a:ext uri="{FF2B5EF4-FFF2-40B4-BE49-F238E27FC236}">
                <a16:creationId xmlns:a16="http://schemas.microsoft.com/office/drawing/2014/main" id="{C4F99999-8FD2-4A54-A62A-5096A880DC81}"/>
              </a:ext>
            </a:extLst>
          </p:cNvPr>
          <p:cNvGraphicFramePr>
            <a:graphicFrameLocks noGrp="1"/>
          </p:cNvGraphicFramePr>
          <p:nvPr/>
        </p:nvGraphicFramePr>
        <p:xfrm>
          <a:off x="3647023" y="1840224"/>
          <a:ext cx="1527650" cy="409070"/>
        </p:xfrm>
        <a:graphic>
          <a:graphicData uri="http://schemas.openxmlformats.org/drawingml/2006/table">
            <a:tbl>
              <a:tblPr/>
              <a:tblGrid>
                <a:gridCol w="366906">
                  <a:extLst>
                    <a:ext uri="{9D8B030D-6E8A-4147-A177-3AD203B41FA5}">
                      <a16:colId xmlns:a16="http://schemas.microsoft.com/office/drawing/2014/main" val="582158595"/>
                    </a:ext>
                  </a:extLst>
                </a:gridCol>
                <a:gridCol w="383724">
                  <a:extLst>
                    <a:ext uri="{9D8B030D-6E8A-4147-A177-3AD203B41FA5}">
                      <a16:colId xmlns:a16="http://schemas.microsoft.com/office/drawing/2014/main" val="2984046113"/>
                    </a:ext>
                  </a:extLst>
                </a:gridCol>
                <a:gridCol w="387060">
                  <a:extLst>
                    <a:ext uri="{9D8B030D-6E8A-4147-A177-3AD203B41FA5}">
                      <a16:colId xmlns:a16="http://schemas.microsoft.com/office/drawing/2014/main" val="3521558383"/>
                    </a:ext>
                  </a:extLst>
                </a:gridCol>
                <a:gridCol w="389960">
                  <a:extLst>
                    <a:ext uri="{9D8B030D-6E8A-4147-A177-3AD203B41FA5}">
                      <a16:colId xmlns:a16="http://schemas.microsoft.com/office/drawing/2014/main" val="1842152499"/>
                    </a:ext>
                  </a:extLst>
                </a:gridCol>
              </a:tblGrid>
              <a:tr h="27015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MTD</a:t>
                      </a:r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Actual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YTD Actual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YTD Target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55512"/>
                  </a:ext>
                </a:extLst>
              </a:tr>
              <a:tr h="1389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79.20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B30838"/>
                          </a:solidFill>
                          <a:effectLst/>
                          <a:latin typeface="Calibri"/>
                        </a:rPr>
                        <a:t>78.09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78.59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1227"/>
                  </a:ext>
                </a:extLst>
              </a:tr>
            </a:tbl>
          </a:graphicData>
        </a:graphic>
      </p:graphicFrame>
      <p:graphicFrame>
        <p:nvGraphicFramePr>
          <p:cNvPr id="95" name="Table 94">
            <a:extLst>
              <a:ext uri="{FF2B5EF4-FFF2-40B4-BE49-F238E27FC236}">
                <a16:creationId xmlns:a16="http://schemas.microsoft.com/office/drawing/2014/main" id="{7DEE8A0C-1721-4F77-A23D-816CC46BE6D0}"/>
              </a:ext>
            </a:extLst>
          </p:cNvPr>
          <p:cNvGraphicFramePr>
            <a:graphicFrameLocks noGrp="1"/>
          </p:cNvGraphicFramePr>
          <p:nvPr/>
        </p:nvGraphicFramePr>
        <p:xfrm>
          <a:off x="1065752" y="3666430"/>
          <a:ext cx="1772709" cy="583091"/>
        </p:xfrm>
        <a:graphic>
          <a:graphicData uri="http://schemas.openxmlformats.org/drawingml/2006/table">
            <a:tbl>
              <a:tblPr/>
              <a:tblGrid>
                <a:gridCol w="511259">
                  <a:extLst>
                    <a:ext uri="{9D8B030D-6E8A-4147-A177-3AD203B41FA5}">
                      <a16:colId xmlns:a16="http://schemas.microsoft.com/office/drawing/2014/main" val="582158595"/>
                    </a:ext>
                  </a:extLst>
                </a:gridCol>
                <a:gridCol w="410765">
                  <a:extLst>
                    <a:ext uri="{9D8B030D-6E8A-4147-A177-3AD203B41FA5}">
                      <a16:colId xmlns:a16="http://schemas.microsoft.com/office/drawing/2014/main" val="2984046113"/>
                    </a:ext>
                  </a:extLst>
                </a:gridCol>
                <a:gridCol w="426892">
                  <a:extLst>
                    <a:ext uri="{9D8B030D-6E8A-4147-A177-3AD203B41FA5}">
                      <a16:colId xmlns:a16="http://schemas.microsoft.com/office/drawing/2014/main" val="3521558383"/>
                    </a:ext>
                  </a:extLst>
                </a:gridCol>
                <a:gridCol w="423793">
                  <a:extLst>
                    <a:ext uri="{9D8B030D-6E8A-4147-A177-3AD203B41FA5}">
                      <a16:colId xmlns:a16="http://schemas.microsoft.com/office/drawing/2014/main" val="1842152499"/>
                    </a:ext>
                  </a:extLst>
                </a:gridCol>
              </a:tblGrid>
              <a:tr h="317343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YTD</a:t>
                      </a:r>
                      <a:r>
                        <a:rPr lang="en-US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Actual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R12 Actual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R12  Target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55512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Retained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93.72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84.47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79.41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1227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92013"/>
                  </a:ext>
                </a:extLst>
              </a:tr>
            </a:tbl>
          </a:graphicData>
        </a:graphic>
      </p:graphicFrame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3468A139-C10B-4614-8978-A3E8812F2A1C}"/>
              </a:ext>
            </a:extLst>
          </p:cNvPr>
          <p:cNvGraphicFramePr>
            <a:graphicFrameLocks noGrp="1"/>
          </p:cNvGraphicFramePr>
          <p:nvPr/>
        </p:nvGraphicFramePr>
        <p:xfrm>
          <a:off x="3647023" y="3666430"/>
          <a:ext cx="1527649" cy="391478"/>
        </p:xfrm>
        <a:graphic>
          <a:graphicData uri="http://schemas.openxmlformats.org/drawingml/2006/table">
            <a:tbl>
              <a:tblPr/>
              <a:tblGrid>
                <a:gridCol w="366906">
                  <a:extLst>
                    <a:ext uri="{9D8B030D-6E8A-4147-A177-3AD203B41FA5}">
                      <a16:colId xmlns:a16="http://schemas.microsoft.com/office/drawing/2014/main" val="582158595"/>
                    </a:ext>
                  </a:extLst>
                </a:gridCol>
                <a:gridCol w="383723">
                  <a:extLst>
                    <a:ext uri="{9D8B030D-6E8A-4147-A177-3AD203B41FA5}">
                      <a16:colId xmlns:a16="http://schemas.microsoft.com/office/drawing/2014/main" val="2984046113"/>
                    </a:ext>
                  </a:extLst>
                </a:gridCol>
                <a:gridCol w="387060">
                  <a:extLst>
                    <a:ext uri="{9D8B030D-6E8A-4147-A177-3AD203B41FA5}">
                      <a16:colId xmlns:a16="http://schemas.microsoft.com/office/drawing/2014/main" val="3521558383"/>
                    </a:ext>
                  </a:extLst>
                </a:gridCol>
                <a:gridCol w="389960">
                  <a:extLst>
                    <a:ext uri="{9D8B030D-6E8A-4147-A177-3AD203B41FA5}">
                      <a16:colId xmlns:a16="http://schemas.microsoft.com/office/drawing/2014/main" val="1842152499"/>
                    </a:ext>
                  </a:extLst>
                </a:gridCol>
              </a:tblGrid>
              <a:tr h="25860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MTD</a:t>
                      </a:r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 Actual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 Target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55512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B30838"/>
                          </a:solidFill>
                          <a:effectLst/>
                          <a:latin typeface="Calibri" panose="020F0502020204030204" pitchFamily="34" charset="0"/>
                        </a:rPr>
                        <a:t>(785)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B30838"/>
                          </a:solidFill>
                          <a:effectLst/>
                          <a:latin typeface="Calibri" panose="020F0502020204030204" pitchFamily="34" charset="0"/>
                        </a:rPr>
                        <a:t>(5815)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1227"/>
                  </a:ext>
                </a:extLst>
              </a:tr>
            </a:tbl>
          </a:graphicData>
        </a:graphic>
      </p:graphicFrame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FE15C230-102C-42B2-B6BF-D987202A8283}"/>
              </a:ext>
            </a:extLst>
          </p:cNvPr>
          <p:cNvGraphicFramePr>
            <a:graphicFrameLocks noGrp="1"/>
          </p:cNvGraphicFramePr>
          <p:nvPr/>
        </p:nvGraphicFramePr>
        <p:xfrm>
          <a:off x="6445201" y="1840224"/>
          <a:ext cx="1920050" cy="524352"/>
        </p:xfrm>
        <a:graphic>
          <a:graphicData uri="http://schemas.openxmlformats.org/drawingml/2006/table">
            <a:tbl>
              <a:tblPr/>
              <a:tblGrid>
                <a:gridCol w="605510">
                  <a:extLst>
                    <a:ext uri="{9D8B030D-6E8A-4147-A177-3AD203B41FA5}">
                      <a16:colId xmlns:a16="http://schemas.microsoft.com/office/drawing/2014/main" val="582158595"/>
                    </a:ext>
                  </a:extLst>
                </a:gridCol>
                <a:gridCol w="446315">
                  <a:extLst>
                    <a:ext uri="{9D8B030D-6E8A-4147-A177-3AD203B41FA5}">
                      <a16:colId xmlns:a16="http://schemas.microsoft.com/office/drawing/2014/main" val="2984046113"/>
                    </a:ext>
                  </a:extLst>
                </a:gridCol>
                <a:gridCol w="432492">
                  <a:extLst>
                    <a:ext uri="{9D8B030D-6E8A-4147-A177-3AD203B41FA5}">
                      <a16:colId xmlns:a16="http://schemas.microsoft.com/office/drawing/2014/main" val="3521558383"/>
                    </a:ext>
                  </a:extLst>
                </a:gridCol>
                <a:gridCol w="435733">
                  <a:extLst>
                    <a:ext uri="{9D8B030D-6E8A-4147-A177-3AD203B41FA5}">
                      <a16:colId xmlns:a16="http://schemas.microsoft.com/office/drawing/2014/main" val="1842152499"/>
                    </a:ext>
                  </a:extLst>
                </a:gridCol>
              </a:tblGrid>
              <a:tr h="25860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MTD</a:t>
                      </a:r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Actual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 Actual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YTD Target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55512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Tot. Cost / Test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B30838"/>
                          </a:solidFill>
                          <a:effectLst/>
                          <a:latin typeface="Calibri" panose="020F0502020204030204" pitchFamily="34" charset="0"/>
                        </a:rPr>
                        <a:t>8.97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B30838"/>
                          </a:solidFill>
                          <a:effectLst/>
                          <a:latin typeface="Calibri" panose="020F0502020204030204" pitchFamily="34" charset="0"/>
                        </a:rPr>
                        <a:t>9.19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93508"/>
                  </a:ext>
                </a:extLst>
              </a:tr>
              <a:tr h="13287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Hrs / Billed Test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B30838"/>
                          </a:solidFill>
                          <a:effectLst/>
                          <a:latin typeface="Calibri" panose="020F0502020204030204" pitchFamily="34" charset="0"/>
                        </a:rPr>
                        <a:t>.110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.105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.107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335909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191850D-A89B-49DE-9144-788A022EA36D}"/>
              </a:ext>
            </a:extLst>
          </p:cNvPr>
          <p:cNvGraphicFramePr>
            <a:graphicFrameLocks noGrp="1"/>
          </p:cNvGraphicFramePr>
          <p:nvPr/>
        </p:nvGraphicFramePr>
        <p:xfrm>
          <a:off x="1065751" y="1942766"/>
          <a:ext cx="1772710" cy="528754"/>
        </p:xfrm>
        <a:graphic>
          <a:graphicData uri="http://schemas.openxmlformats.org/drawingml/2006/table">
            <a:tbl>
              <a:tblPr/>
              <a:tblGrid>
                <a:gridCol w="479031">
                  <a:extLst>
                    <a:ext uri="{9D8B030D-6E8A-4147-A177-3AD203B41FA5}">
                      <a16:colId xmlns:a16="http://schemas.microsoft.com/office/drawing/2014/main" val="582158595"/>
                    </a:ext>
                  </a:extLst>
                </a:gridCol>
                <a:gridCol w="392013">
                  <a:extLst>
                    <a:ext uri="{9D8B030D-6E8A-4147-A177-3AD203B41FA5}">
                      <a16:colId xmlns:a16="http://schemas.microsoft.com/office/drawing/2014/main" val="2984046113"/>
                    </a:ext>
                  </a:extLst>
                </a:gridCol>
                <a:gridCol w="449150">
                  <a:extLst>
                    <a:ext uri="{9D8B030D-6E8A-4147-A177-3AD203B41FA5}">
                      <a16:colId xmlns:a16="http://schemas.microsoft.com/office/drawing/2014/main" val="3521558383"/>
                    </a:ext>
                  </a:extLst>
                </a:gridCol>
                <a:gridCol w="452516">
                  <a:extLst>
                    <a:ext uri="{9D8B030D-6E8A-4147-A177-3AD203B41FA5}">
                      <a16:colId xmlns:a16="http://schemas.microsoft.com/office/drawing/2014/main" val="1842152499"/>
                    </a:ext>
                  </a:extLst>
                </a:gridCol>
              </a:tblGrid>
              <a:tr h="27015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MTD</a:t>
                      </a:r>
                      <a:r>
                        <a:rPr lang="en-US" sz="8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Actual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YTD Actual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YTD Target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55512"/>
                  </a:ext>
                </a:extLst>
              </a:tr>
              <a:tr h="2586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RBC / 1K Days</a:t>
                      </a: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23.55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23.19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25.30</a:t>
                      </a:r>
                    </a:p>
                  </a:txBody>
                  <a:tcPr marL="7144" marR="7144" marT="71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122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895DB3A-3F3E-4085-BE89-7C8674FB4FF9}"/>
              </a:ext>
            </a:extLst>
          </p:cNvPr>
          <p:cNvSpPr/>
          <p:nvPr/>
        </p:nvSpPr>
        <p:spPr>
          <a:xfrm>
            <a:off x="526476" y="1193450"/>
            <a:ext cx="5167744" cy="372491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80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63FA-6D99-4883-B2D1-2837A6CD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Blood Bank </a:t>
            </a:r>
            <a:r>
              <a:rPr lang="en-US" sz="3200"/>
              <a:t>Projects Update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A9C0F-A4B2-428D-8296-EBD3A50B0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65" y="1007871"/>
            <a:ext cx="8163472" cy="3654069"/>
          </a:xfrm>
        </p:spPr>
        <p:txBody>
          <a:bodyPr/>
          <a:lstStyle/>
          <a:p>
            <a:r>
              <a:rPr lang="en-US" sz="1400" dirty="0"/>
              <a:t>Ortho Update: </a:t>
            </a:r>
          </a:p>
          <a:p>
            <a:pPr lvl="1"/>
            <a:r>
              <a:rPr lang="en-US" sz="1200" dirty="0"/>
              <a:t>Continuing Validation at all three sites. </a:t>
            </a:r>
          </a:p>
          <a:p>
            <a:pPr lvl="1"/>
            <a:r>
              <a:rPr lang="en-US" sz="1200" dirty="0"/>
              <a:t>Antigen Typing and IS XM validation to be postponed until “day 2”.  </a:t>
            </a:r>
          </a:p>
          <a:p>
            <a:pPr lvl="2"/>
            <a:r>
              <a:rPr lang="en-US" sz="1200" dirty="0"/>
              <a:t>New process -- Not going LIVE with initial validation.</a:t>
            </a:r>
          </a:p>
          <a:p>
            <a:pPr lvl="3"/>
            <a:r>
              <a:rPr lang="en-US" sz="1200" dirty="0"/>
              <a:t>Requires additional SOP writing</a:t>
            </a:r>
          </a:p>
          <a:p>
            <a:pPr lvl="3"/>
            <a:r>
              <a:rPr lang="en-US" sz="1200" dirty="0"/>
              <a:t>Requires additional training </a:t>
            </a:r>
          </a:p>
          <a:p>
            <a:pPr lvl="1"/>
            <a:r>
              <a:rPr lang="en-US" sz="1200" dirty="0"/>
              <a:t>Information for refresh online Ortho Training </a:t>
            </a:r>
            <a:r>
              <a:rPr lang="en-US" sz="1200"/>
              <a:t>and new team </a:t>
            </a:r>
            <a:r>
              <a:rPr lang="en-US" sz="1200" dirty="0"/>
              <a:t>member training coming</a:t>
            </a:r>
          </a:p>
          <a:p>
            <a:pPr lvl="1"/>
            <a:r>
              <a:rPr lang="en-US" sz="1200" dirty="0"/>
              <a:t>Projected Go LIVE: last two weeks of June</a:t>
            </a:r>
          </a:p>
          <a:p>
            <a:pPr lvl="1"/>
            <a:endParaRPr lang="en-US" sz="1200" dirty="0"/>
          </a:p>
          <a:p>
            <a:r>
              <a:rPr lang="en-US" sz="1400" dirty="0"/>
              <a:t>Quick Registration for Outreach patients</a:t>
            </a:r>
          </a:p>
          <a:p>
            <a:pPr lvl="1"/>
            <a:r>
              <a:rPr lang="en-US" sz="1200" dirty="0"/>
              <a:t>Standard Work and Training coming</a:t>
            </a:r>
          </a:p>
          <a:p>
            <a:pPr lvl="1"/>
            <a:r>
              <a:rPr lang="en-US" sz="1200" dirty="0"/>
              <a:t>Will no longer need to send manual requisition to Main Lab for registration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sz="1400" dirty="0"/>
              <a:t>Moving forward with Standardization of Bench Reagents for System; Smart Fridge purchase, removal of Cesium Irradiator at MH; implement use of Whole Blood for Trauma</a:t>
            </a:r>
          </a:p>
          <a:p>
            <a:pPr lvl="1"/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50143-FA23-4E7F-8355-6CB43705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4253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DD445-5F6E-426A-815D-633F875DD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5</a:t>
            </a:fld>
            <a:endParaRPr lang="en-US" alt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1BA65-96FC-42EB-95EB-C526D25C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145" y="958682"/>
            <a:ext cx="3074647" cy="3971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71739-1DB6-48CC-A8A9-22A18DED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905" y="958682"/>
            <a:ext cx="3102509" cy="39710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75E03BE-E557-4DC3-B9D6-DDF30219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8" y="155575"/>
            <a:ext cx="6138862" cy="579438"/>
          </a:xfrm>
        </p:spPr>
        <p:txBody>
          <a:bodyPr/>
          <a:lstStyle/>
          <a:p>
            <a:pPr algn="ctr"/>
            <a:r>
              <a:rPr lang="en-US" dirty="0"/>
              <a:t>Lab Week- Blood Bank 1</a:t>
            </a:r>
            <a:r>
              <a:rPr lang="en-US" baseline="30000" dirty="0"/>
              <a:t>st</a:t>
            </a:r>
            <a:r>
              <a:rPr lang="en-US" dirty="0"/>
              <a:t> Place</a:t>
            </a:r>
            <a:br>
              <a:rPr lang="en-US" dirty="0"/>
            </a:br>
            <a:r>
              <a:rPr lang="en-US" dirty="0"/>
              <a:t>Congratulations Abby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6B612A-996D-4B95-BD46-9A07B94868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1540"/>
          <a:stretch/>
        </p:blipFill>
        <p:spPr>
          <a:xfrm>
            <a:off x="301717" y="1120409"/>
            <a:ext cx="1368385" cy="35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0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5805D-9633-4389-8204-5F676000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5374-4A71-46B6-A0EA-4D248BDEE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14" y="1076241"/>
            <a:ext cx="7032541" cy="3095456"/>
          </a:xfrm>
        </p:spPr>
        <p:txBody>
          <a:bodyPr/>
          <a:lstStyle/>
          <a:p>
            <a:r>
              <a:rPr lang="en-US" sz="1800" b="1" dirty="0"/>
              <a:t>Birthdays</a:t>
            </a:r>
          </a:p>
          <a:p>
            <a:pPr marL="485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201F1E"/>
                </a:solidFill>
                <a:latin typeface="Calibri" panose="020F0502020204030204" pitchFamily="34" charset="0"/>
              </a:rPr>
              <a:t>April</a:t>
            </a:r>
            <a:endParaRPr lang="en-US" sz="1800" b="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marL="485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Jesse</a:t>
            </a:r>
          </a:p>
          <a:p>
            <a:pPr marL="485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01F1E"/>
                </a:solidFill>
                <a:latin typeface="Calibri" panose="020F0502020204030204" pitchFamily="34" charset="0"/>
              </a:rPr>
              <a:t>Willie</a:t>
            </a: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				</a:t>
            </a:r>
          </a:p>
          <a:p>
            <a:pPr marL="485775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pPr marL="485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May</a:t>
            </a:r>
          </a:p>
          <a:p>
            <a:pPr marL="485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01F1E"/>
                </a:solidFill>
                <a:latin typeface="Calibri" panose="020F0502020204030204" pitchFamily="34" charset="0"/>
              </a:rPr>
              <a:t>Dawn</a:t>
            </a:r>
          </a:p>
          <a:p>
            <a:pPr marL="485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Abby </a:t>
            </a:r>
          </a:p>
          <a:p>
            <a:pPr marL="485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01F1E"/>
                </a:solidFill>
                <a:latin typeface="Calibri" panose="020F0502020204030204" pitchFamily="34" charset="0"/>
              </a:rPr>
              <a:t>Aya</a:t>
            </a:r>
          </a:p>
          <a:p>
            <a:pPr marL="485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Danette</a:t>
            </a:r>
          </a:p>
          <a:p>
            <a:pPr marL="4857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01F1E"/>
                </a:solidFill>
                <a:latin typeface="Calibri" panose="020F0502020204030204" pitchFamily="34" charset="0"/>
              </a:rPr>
              <a:t>Jennifer</a:t>
            </a:r>
            <a:endParaRPr lang="en-US" sz="1800" i="0" dirty="0">
              <a:solidFill>
                <a:srgbClr val="201F1E"/>
              </a:solidFill>
              <a:effectLst/>
              <a:latin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90402-4437-47D2-8F5C-67BEE4329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648E-21C2-4E4D-995E-31FFBD2E87B9}" type="slidenum">
              <a:rPr lang="x-none" altLang="x-none" smtClean="0"/>
              <a:pPr/>
              <a:t>6</a:t>
            </a:fld>
            <a:endParaRPr lang="en-US" altLang="x-none"/>
          </a:p>
        </p:txBody>
      </p:sp>
      <p:pic>
        <p:nvPicPr>
          <p:cNvPr id="5" name="Picture 4" descr="A group of colorful balloons&#10;&#10;Description automatically generated with medium confidence">
            <a:extLst>
              <a:ext uri="{FF2B5EF4-FFF2-40B4-BE49-F238E27FC236}">
                <a16:creationId xmlns:a16="http://schemas.microsoft.com/office/drawing/2014/main" id="{B4F187FF-020E-41DB-B9BC-7895DFF7D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60410" y="1107906"/>
            <a:ext cx="2606675" cy="295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043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ndiana University Health">
      <a:dk1>
        <a:sysClr val="windowText" lastClr="000000"/>
      </a:dk1>
      <a:lt1>
        <a:sysClr val="window" lastClr="FFFFFF"/>
      </a:lt1>
      <a:dk2>
        <a:srgbClr val="A1A1A4"/>
      </a:dk2>
      <a:lt2>
        <a:srgbClr val="EEECE1"/>
      </a:lt2>
      <a:accent1>
        <a:srgbClr val="B30838"/>
      </a:accent1>
      <a:accent2>
        <a:srgbClr val="F2EDD7"/>
      </a:accent2>
      <a:accent3>
        <a:srgbClr val="AFDDD2"/>
      </a:accent3>
      <a:accent4>
        <a:srgbClr val="D0E4A6"/>
      </a:accent4>
      <a:accent5>
        <a:srgbClr val="E9D666"/>
      </a:accent5>
      <a:accent6>
        <a:srgbClr val="C2D1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388</Words>
  <Application>Microsoft Office PowerPoint</Application>
  <PresentationFormat>On-screen Show (16:9)</PresentationFormat>
  <Paragraphs>100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Franklin Gothic Book</vt:lpstr>
      <vt:lpstr>Franklin Gothic Demi</vt:lpstr>
      <vt:lpstr>Franklin Gothic Medium</vt:lpstr>
      <vt:lpstr>Wingdings</vt:lpstr>
      <vt:lpstr>1_Office Theme</vt:lpstr>
      <vt:lpstr>Office Theme</vt:lpstr>
      <vt:lpstr>BLOOD BANK TEAM MEETING</vt:lpstr>
      <vt:lpstr>2022 IU Health System Promise Dashboard – March 2022</vt:lpstr>
      <vt:lpstr>Lab Promise Dashboard – Month Metrics (April 2022)</vt:lpstr>
      <vt:lpstr>Blood Bank Projects Update</vt:lpstr>
      <vt:lpstr>Lab Week- Blood Bank 1st Place Congratulations Abby</vt:lpstr>
      <vt:lpstr>RECOGNITION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the IU Health Brand Strategy</dc:title>
  <dc:creator>Mangan, David P</dc:creator>
  <cp:lastModifiedBy>Ingle, Tracie M</cp:lastModifiedBy>
  <cp:revision>434</cp:revision>
  <cp:lastPrinted>2022-03-15T21:17:16Z</cp:lastPrinted>
  <dcterms:created xsi:type="dcterms:W3CDTF">2016-12-07T14:20:07Z</dcterms:created>
  <dcterms:modified xsi:type="dcterms:W3CDTF">2022-05-31T17:49:28Z</dcterms:modified>
</cp:coreProperties>
</file>