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711" r:id="rId2"/>
  </p:sldMasterIdLst>
  <p:notesMasterIdLst>
    <p:notesMasterId r:id="rId11"/>
  </p:notesMasterIdLst>
  <p:handoutMasterIdLst>
    <p:handoutMasterId r:id="rId12"/>
  </p:handoutMasterIdLst>
  <p:sldIdLst>
    <p:sldId id="257" r:id="rId3"/>
    <p:sldId id="620" r:id="rId4"/>
    <p:sldId id="621" r:id="rId5"/>
    <p:sldId id="614" r:id="rId6"/>
    <p:sldId id="619" r:id="rId7"/>
    <p:sldId id="622" r:id="rId8"/>
    <p:sldId id="615" r:id="rId9"/>
    <p:sldId id="611" r:id="rId10"/>
  </p:sldIdLst>
  <p:sldSz cx="9144000" cy="5143500" type="screen16x9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92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504" userDrawn="1">
          <p15:clr>
            <a:srgbClr val="A4A3A4"/>
          </p15:clr>
        </p15:guide>
        <p15:guide id="4" orient="horz" pos="2460" userDrawn="1">
          <p15:clr>
            <a:srgbClr val="A4A3A4"/>
          </p15:clr>
        </p15:guide>
        <p15:guide id="5" orient="horz" pos="420" userDrawn="1">
          <p15:clr>
            <a:srgbClr val="A4A3A4"/>
          </p15:clr>
        </p15:guide>
        <p15:guide id="6" orient="horz" pos="684" userDrawn="1">
          <p15:clr>
            <a:srgbClr val="A4A3A4"/>
          </p15:clr>
        </p15:guide>
        <p15:guide id="7" orient="horz" pos="315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liss, Kellie" initials="BK" lastIdx="1" clrIdx="0"/>
  <p:cmAuthor id="2" name="Day, Clark" initials="DC" lastIdx="1" clrIdx="1">
    <p:extLst>
      <p:ext uri="{19B8F6BF-5375-455C-9EA6-DF929625EA0E}">
        <p15:presenceInfo xmlns:p15="http://schemas.microsoft.com/office/powerpoint/2012/main" userId="S::cday5@iuhealth.org::97b5e0f2-ce7f-4773-b4c9-28aca95b68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0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683" autoAdjust="0"/>
    <p:restoredTop sz="89609" autoAdjust="0"/>
  </p:normalViewPr>
  <p:slideViewPr>
    <p:cSldViewPr snapToGrid="0" showGuides="1">
      <p:cViewPr varScale="1">
        <p:scale>
          <a:sx n="79" d="100"/>
          <a:sy n="79" d="100"/>
        </p:scale>
        <p:origin x="420" y="56"/>
      </p:cViewPr>
      <p:guideLst>
        <p:guide orient="horz" pos="1692"/>
        <p:guide pos="2880"/>
        <p:guide pos="504"/>
        <p:guide orient="horz" pos="2460"/>
        <p:guide orient="horz" pos="420"/>
        <p:guide orient="horz" pos="684"/>
        <p:guide orient="horz" pos="31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4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CDDDB3-FA51-FA4B-AD0A-B20099F8896D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B3A4A8-36D1-9B42-BB99-419E94051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908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F959DE8-BC8A-9342-BA3F-D795D5990682}" type="datetimeFigureOut">
              <a:rPr lang="en-US"/>
              <a:pPr>
                <a:defRPr/>
              </a:pPr>
              <a:t>4/12/2022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696D1D-ED38-CE46-A803-2C7949BBFEE6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152948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x-none" altLang="x-none" b="1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fld id="{3DFA794A-571F-F846-8842-D0036C98B983}" type="slidenum">
              <a:rPr lang="en-US" altLang="x-none">
                <a:solidFill>
                  <a:srgbClr val="000000"/>
                </a:solidFill>
              </a:rPr>
              <a:pPr/>
              <a:t>1</a:t>
            </a:fld>
            <a:endParaRPr lang="en-US" altLang="x-none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2058" y="-19051"/>
            <a:ext cx="9141941" cy="51673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0669" y="3005075"/>
            <a:ext cx="5339910" cy="804095"/>
          </a:xfrm>
        </p:spPr>
        <p:txBody>
          <a:bodyPr/>
          <a:lstStyle>
            <a:lvl1pPr>
              <a:defRPr sz="2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0671" y="4111367"/>
            <a:ext cx="4756969" cy="378895"/>
          </a:xfrm>
        </p:spPr>
        <p:txBody>
          <a:bodyPr/>
          <a:lstStyle>
            <a:lvl1pPr marL="0" indent="0" algn="l">
              <a:buNone/>
              <a:defRPr sz="11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0621192E-B586-754B-9253-7F68592A382D}" type="slidenum">
              <a:rPr lang="x-none" altLang="x-none"/>
              <a:pPr/>
              <a:t>‹#›</a:t>
            </a:fld>
            <a:endParaRPr lang="en-US" altLang="x-none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21" name="Picture 9" descr="IUH.PPT.TEMPLATE_corn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813" y="2174875"/>
            <a:ext cx="3033712" cy="296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2851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1pPr>
            <a:lvl2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2pPr>
            <a:lvl3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3pPr>
            <a:lvl4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4pPr>
            <a:lvl5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DA86648E-21C2-4E4D-995E-31FFBD2E87B9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6272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IUH.PPT.TEMPLATE_V2-revise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IUH.PPT.TEMPLATE_corner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813" y="2174875"/>
            <a:ext cx="3033712" cy="296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IU-logo-black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4435475"/>
            <a:ext cx="22288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035" y="2618781"/>
            <a:ext cx="7772400" cy="1021556"/>
          </a:xfrm>
        </p:spPr>
        <p:txBody>
          <a:bodyPr anchor="t"/>
          <a:lstStyle>
            <a:lvl1pPr algn="l">
              <a:defRPr sz="2600" b="0"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3035" y="1212056"/>
            <a:ext cx="7772400" cy="1125140"/>
          </a:xfrm>
        </p:spPr>
        <p:txBody>
          <a:bodyPr anchor="b"/>
          <a:lstStyle>
            <a:lvl1pPr marL="0" indent="0">
              <a:buNone/>
              <a:defRPr sz="1200" b="1" spc="-30">
                <a:solidFill>
                  <a:srgbClr val="595959"/>
                </a:solidFill>
                <a:latin typeface="Franklin Gothic Demi" charset="0"/>
                <a:ea typeface="Franklin Gothic Demi" charset="0"/>
                <a:cs typeface="Franklin Gothic Demi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0025BF38-0FF4-CC4F-BA6B-37B05F99C122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797376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E94E9BCF-061B-4943-A29B-BBB83430C9CB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04613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715E4F9D-4648-EE4F-837B-7F5D286D2A4F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60467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941C-6974-BE4E-9E84-DF4E3BF99134}" type="slidenum">
              <a:rPr lang="en-US" altLang="x-none" smtClean="0"/>
              <a:pPr/>
              <a:t>‹#›</a:t>
            </a:fld>
            <a:endParaRPr lang="en-US" altLang="x-none"/>
          </a:p>
        </p:txBody>
      </p:sp>
      <p:sp>
        <p:nvSpPr>
          <p:cNvPr id="6" name="Rectangle 5"/>
          <p:cNvSpPr/>
          <p:nvPr userDrawn="1"/>
        </p:nvSpPr>
        <p:spPr>
          <a:xfrm>
            <a:off x="6095999" y="4034119"/>
            <a:ext cx="2904565" cy="105559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626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40B5E16D-56CD-864D-824B-D347FFEACCD3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8267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5842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UH.PPT.TEMPLATE_cover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"/>
            <a:ext cx="9153144" cy="5148645"/>
          </a:xfrm>
          <a:prstGeom prst="rect">
            <a:avLst/>
          </a:prstGeom>
        </p:spPr>
      </p:pic>
      <p:pic>
        <p:nvPicPr>
          <p:cNvPr id="9" name="Content Placeholder 5" descr="IU-logo-black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669"/>
          <a:stretch>
            <a:fillRect/>
          </a:stretch>
        </p:blipFill>
        <p:spPr bwMode="auto">
          <a:xfrm>
            <a:off x="3846626" y="1677529"/>
            <a:ext cx="1459892" cy="152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958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IUH.PPT.TEMPLATE_banner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8038" y="155575"/>
            <a:ext cx="6138862" cy="57943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16075" y="1698625"/>
            <a:ext cx="7083425" cy="290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325" y="4870450"/>
            <a:ext cx="2133600" cy="2730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defTabSz="457200" fontAlgn="auto">
              <a:spcBef>
                <a:spcPts val="0"/>
              </a:spcBef>
              <a:spcAft>
                <a:spcPts val="0"/>
              </a:spcAft>
              <a:defRPr sz="8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70450"/>
            <a:ext cx="2895600" cy="2730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defTabSz="457200" fontAlgn="auto">
              <a:spcBef>
                <a:spcPts val="0"/>
              </a:spcBef>
              <a:spcAft>
                <a:spcPts val="0"/>
              </a:spcAft>
              <a:defRPr sz="800" dirty="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35925" y="603250"/>
            <a:ext cx="733425" cy="274638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57200">
              <a:defRPr sz="900">
                <a:solidFill>
                  <a:srgbClr val="898989"/>
                </a:solidFill>
                <a:latin typeface="Arial" charset="0"/>
              </a:defRPr>
            </a:lvl1pPr>
          </a:lstStyle>
          <a:p>
            <a:fld id="{4572941C-6974-BE4E-9E84-DF4E3BF99134}" type="slidenum">
              <a:rPr lang="en-US" altLang="x-none"/>
              <a:pPr/>
              <a:t>‹#›</a:t>
            </a:fld>
            <a:endParaRPr lang="en-US" altLang="x-none"/>
          </a:p>
        </p:txBody>
      </p:sp>
      <p:pic>
        <p:nvPicPr>
          <p:cNvPr id="1032" name="Picture 12" descr="IU-logo-black.png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450" y="4435475"/>
            <a:ext cx="22288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3" r:id="rId5"/>
    <p:sldLayoutId id="2147483710" r:id="rId6"/>
    <p:sldLayoutId id="2147483694" r:id="rId7"/>
    <p:sldLayoutId id="2147483709" r:id="rId8"/>
  </p:sldLayoutIdLst>
  <p:hf hdr="0" ftr="0" dt="0"/>
  <p:txStyles>
    <p:titleStyle>
      <a:lvl1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200" kern="1200" spc="-30">
          <a:solidFill>
            <a:schemeClr val="bg1"/>
          </a:solidFill>
          <a:latin typeface="Franklin Gothic Book" charset="0"/>
          <a:ea typeface="Franklin Gothic Book" charset="0"/>
          <a:cs typeface="Franklin Gothic Book" charset="0"/>
        </a:defRPr>
      </a:lvl1pPr>
      <a:lvl2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2pPr>
      <a:lvl3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3pPr>
      <a:lvl4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4pPr>
      <a:lvl5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5pPr>
      <a:lvl6pPr marL="4572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6pPr>
      <a:lvl7pPr marL="9144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7pPr>
      <a:lvl8pPr marL="13716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8pPr>
      <a:lvl9pPr marL="18288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9pPr>
    </p:titleStyle>
    <p:bodyStyle>
      <a:lvl1pPr marL="146050" indent="-146050" algn="l" defTabSz="457200" rtl="0" fontAlgn="base">
        <a:spcBef>
          <a:spcPct val="20000"/>
        </a:spcBef>
        <a:spcAft>
          <a:spcPct val="0"/>
        </a:spcAft>
        <a:buClr>
          <a:schemeClr val="accent1"/>
        </a:buClr>
        <a:buSzPct val="106000"/>
        <a:buFont typeface="Wingdings" charset="2"/>
        <a:buChar char="§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1pPr>
      <a:lvl2pPr marL="631825" indent="-174625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2pPr>
      <a:lvl3pPr marL="1027113" indent="-112713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3pPr>
      <a:lvl4pPr marL="1539875" indent="-168275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4pPr>
      <a:lvl5pPr marL="1998663" indent="-169863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IUH.PPT.TEMPLATE_banner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572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8683" y="156008"/>
            <a:ext cx="6138017" cy="57964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5784" y="1698626"/>
            <a:ext cx="7083716" cy="290123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561" y="4869657"/>
            <a:ext cx="21336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8B90E7A0-32E2-4EA5-B60F-9C5E97AA8DAA}" type="datetime1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4/12/2022</a:t>
            </a:fld>
            <a:endParaRPr lang="en-US" dirty="0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69657"/>
            <a:ext cx="28956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35349" y="603903"/>
            <a:ext cx="733836" cy="27384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Franklin Gothic Book" charset="0"/>
                <a:ea typeface="Franklin Gothic Book" charset="0"/>
                <a:cs typeface="Franklin Gothic Book" charset="0"/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D210017C-F2DC-EA4D-9267-8D3448B88A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3" name="Picture 12" descr="IU-logo-black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394452" y="4435937"/>
            <a:ext cx="2229537" cy="49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25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hf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100" kern="1200" spc="-30">
          <a:solidFill>
            <a:schemeClr val="bg1"/>
          </a:solidFill>
          <a:latin typeface="Franklin Gothic Medium" charset="0"/>
          <a:ea typeface="Franklin Gothic Medium" charset="0"/>
          <a:cs typeface="Franklin Gothic Medium" charset="0"/>
        </a:defRPr>
      </a:lvl1pPr>
    </p:titleStyle>
    <p:bodyStyle>
      <a:lvl1pPr marL="146304" indent="-146304" algn="l" defTabSz="457200" rtl="0" eaLnBrk="1" latinLnBrk="0" hangingPunct="1">
        <a:spcBef>
          <a:spcPct val="20000"/>
        </a:spcBef>
        <a:buClr>
          <a:schemeClr val="accent1"/>
        </a:buClr>
        <a:buSzPct val="106000"/>
        <a:buFont typeface="Wingdings" charset="2"/>
        <a:buChar char="§"/>
        <a:defRPr sz="1300" kern="1200">
          <a:solidFill>
            <a:schemeClr val="tx1"/>
          </a:solidFill>
          <a:latin typeface="Arial"/>
          <a:ea typeface="+mn-ea"/>
          <a:cs typeface="Arial"/>
        </a:defRPr>
      </a:lvl1pPr>
      <a:lvl2pPr marL="631825" indent="-174625" algn="l" defTabSz="457200" rtl="0" eaLnBrk="1" latinLnBrk="0" hangingPunct="1">
        <a:spcBef>
          <a:spcPct val="20000"/>
        </a:spcBef>
        <a:buFont typeface="Arial"/>
        <a:buChar char="–"/>
        <a:defRPr sz="1300" kern="1200">
          <a:solidFill>
            <a:schemeClr val="tx1"/>
          </a:solidFill>
          <a:latin typeface="Arial"/>
          <a:ea typeface="+mn-ea"/>
          <a:cs typeface="Arial"/>
        </a:defRPr>
      </a:lvl2pPr>
      <a:lvl3pPr marL="1027113" indent="-112713" algn="l" defTabSz="457200" rtl="0" eaLnBrk="1" latinLnBrk="0" hangingPunct="1">
        <a:spcBef>
          <a:spcPct val="20000"/>
        </a:spcBef>
        <a:buFont typeface="Arial"/>
        <a:buChar char="•"/>
        <a:defRPr sz="1300" kern="1200">
          <a:solidFill>
            <a:schemeClr val="tx1"/>
          </a:solidFill>
          <a:latin typeface="Arial"/>
          <a:ea typeface="+mn-ea"/>
          <a:cs typeface="Arial"/>
        </a:defRPr>
      </a:lvl3pPr>
      <a:lvl4pPr marL="1539875" indent="-168275" algn="l" defTabSz="457200" rtl="0" eaLnBrk="1" latinLnBrk="0" hangingPunct="1">
        <a:spcBef>
          <a:spcPct val="20000"/>
        </a:spcBef>
        <a:buFont typeface="Arial"/>
        <a:buChar char="–"/>
        <a:defRPr sz="1300" kern="1200">
          <a:solidFill>
            <a:schemeClr val="tx1"/>
          </a:solidFill>
          <a:latin typeface="Arial"/>
          <a:ea typeface="+mn-ea"/>
          <a:cs typeface="Arial"/>
        </a:defRPr>
      </a:lvl4pPr>
      <a:lvl5pPr marL="1998663" indent="-169863" algn="l" defTabSz="457200" rtl="0" eaLnBrk="1" latinLnBrk="0" hangingPunct="1">
        <a:spcBef>
          <a:spcPct val="20000"/>
        </a:spcBef>
        <a:buFont typeface="Arial"/>
        <a:buChar char="»"/>
        <a:defRPr sz="13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2100" y="3005138"/>
            <a:ext cx="5835650" cy="8032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Franklin Gothic Book" charset="0"/>
                <a:ea typeface="Franklin Gothic Book" charset="0"/>
                <a:cs typeface="Franklin Gothic Book" charset="0"/>
              </a:rPr>
              <a:t>APHERESIS TEAM MEETING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147" y="1739590"/>
            <a:ext cx="5166976" cy="1201622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674838C3-9C32-4D29-A83D-4BBF29D420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0671" y="3872339"/>
            <a:ext cx="4756969" cy="617923"/>
          </a:xfrm>
        </p:spPr>
        <p:txBody>
          <a:bodyPr/>
          <a:lstStyle/>
          <a:p>
            <a:r>
              <a:rPr lang="en-US" sz="1800" dirty="0"/>
              <a:t>04.13.2022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B04E7-7FA2-441A-A218-22401CB72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318" y="168719"/>
            <a:ext cx="6138862" cy="579438"/>
          </a:xfrm>
        </p:spPr>
        <p:txBody>
          <a:bodyPr/>
          <a:lstStyle/>
          <a:p>
            <a:r>
              <a:rPr lang="en-US" dirty="0"/>
              <a:t>Apheresis Workload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E76FA-D39C-469B-8F93-B14B38E58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512" y="1340739"/>
            <a:ext cx="8403464" cy="3683064"/>
          </a:xfrm>
        </p:spPr>
        <p:txBody>
          <a:bodyPr/>
          <a:lstStyle/>
          <a:p>
            <a:r>
              <a:rPr lang="en-US" dirty="0"/>
              <a:t>Workload Trending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A79D25-FD40-46C8-A09A-88189F2A2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2</a:t>
            </a:fld>
            <a:endParaRPr lang="en-US" altLang="x-none"/>
          </a:p>
        </p:txBody>
      </p:sp>
      <p:pic>
        <p:nvPicPr>
          <p:cNvPr id="1026" name="Chart 1">
            <a:extLst>
              <a:ext uri="{FF2B5EF4-FFF2-40B4-BE49-F238E27FC236}">
                <a16:creationId xmlns:a16="http://schemas.microsoft.com/office/drawing/2014/main" id="{F1576BDD-A950-4107-B1AE-054919C0CCEF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12" y="1197864"/>
            <a:ext cx="7368413" cy="3237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7055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8A960-0378-4080-A460-10EABE05F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Apheresis Metrics - 2021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C475A-3F88-48F2-8615-514FC5C68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3" y="1005840"/>
            <a:ext cx="8214868" cy="359473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C8CE91-7C70-4FB3-9545-1C3323AC8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551373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D041E-67C8-4A4B-B1EE-BC7DDE64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APHERESIS</a:t>
            </a:r>
            <a:r>
              <a:rPr lang="en-US" dirty="0"/>
              <a:t> </a:t>
            </a:r>
            <a:r>
              <a:rPr lang="en-US" sz="3200" dirty="0"/>
              <a:t>STAFFING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3550B-91DC-425C-90A2-5A3DB6DF6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565" y="877888"/>
            <a:ext cx="9006435" cy="3722687"/>
          </a:xfrm>
        </p:spPr>
        <p:txBody>
          <a:bodyPr/>
          <a:lstStyle/>
          <a:p>
            <a:pPr lvl="1"/>
            <a:endParaRPr lang="en-US" sz="2000" dirty="0"/>
          </a:p>
          <a:p>
            <a:pPr lvl="1"/>
            <a:r>
              <a:rPr lang="en-US" sz="2000" dirty="0"/>
              <a:t>Future Needs- still collecting feedback</a:t>
            </a:r>
          </a:p>
          <a:p>
            <a:pPr lvl="2"/>
            <a:r>
              <a:rPr lang="en-US" sz="2000" dirty="0"/>
              <a:t>Later Shift Possibility 10:00 – 6:30 pm</a:t>
            </a:r>
          </a:p>
          <a:p>
            <a:pPr lvl="2"/>
            <a:r>
              <a:rPr lang="en-US" sz="2000" dirty="0"/>
              <a:t>Working on SBARs for the following:</a:t>
            </a:r>
          </a:p>
          <a:p>
            <a:pPr lvl="3"/>
            <a:r>
              <a:rPr lang="en-US" sz="2000" dirty="0"/>
              <a:t>Request additional FT (10-hour day) RN with on call</a:t>
            </a:r>
          </a:p>
          <a:p>
            <a:pPr lvl="3"/>
            <a:r>
              <a:rPr lang="en-US" sz="2000" dirty="0"/>
              <a:t>PCA/ Unit Secretary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219318-B94A-40F3-8CD7-51EB2E24C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4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12817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34168-69C7-446D-91EF-88EDBF836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Pooled Plasma for TPE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8F34B-106A-441B-8C3C-9CD5E3E20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283" y="1140977"/>
            <a:ext cx="7971217" cy="3459598"/>
          </a:xfrm>
        </p:spPr>
        <p:txBody>
          <a:bodyPr/>
          <a:lstStyle/>
          <a:p>
            <a:r>
              <a:rPr lang="en-US" sz="1600" dirty="0"/>
              <a:t>A new regulatory standard went into effect in the Blood Bank regarding the transfer of products from one container to another. </a:t>
            </a:r>
          </a:p>
          <a:p>
            <a:r>
              <a:rPr lang="en-US" sz="1600" dirty="0"/>
              <a:t>The standard states that if no storage time limit is specified in the package insert, the component shall have an expiration time of 4 hours after transfer from the original container.</a:t>
            </a:r>
          </a:p>
          <a:p>
            <a:r>
              <a:rPr lang="en-US" sz="1600" dirty="0"/>
              <a:t>Plasma for TPE is pooled into a large bag. These bags do not specify a storage time.</a:t>
            </a:r>
          </a:p>
          <a:p>
            <a:r>
              <a:rPr lang="en-US" sz="1600" dirty="0"/>
              <a:t>Expiration time will now be </a:t>
            </a:r>
            <a:r>
              <a:rPr lang="en-US" sz="1600" b="1" dirty="0"/>
              <a:t>4 hours.</a:t>
            </a:r>
          </a:p>
          <a:p>
            <a:r>
              <a:rPr lang="en-US" sz="1600" dirty="0"/>
              <a:t>Need to closely coordinate the pooling of these products to ensure the pooled plasma will be infused before the 4-hour expiration.</a:t>
            </a:r>
          </a:p>
          <a:p>
            <a:pPr lvl="1"/>
            <a:r>
              <a:rPr lang="en-US" sz="1600" dirty="0"/>
              <a:t>Blood Bank can send single units.</a:t>
            </a:r>
          </a:p>
          <a:p>
            <a:r>
              <a:rPr lang="en-US" sz="1600" dirty="0"/>
              <a:t>Looking for bags that have storage time limits.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2BFB46-5FA2-4E6A-A0D8-3EC009461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42562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B5F54-CB14-4CBC-9986-169A2D84E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Incident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9B6A5-F055-4CD4-880F-DB6C4FEA1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511" y="1181437"/>
            <a:ext cx="8302990" cy="3419138"/>
          </a:xfrm>
        </p:spPr>
        <p:txBody>
          <a:bodyPr/>
          <a:lstStyle/>
          <a:p>
            <a:r>
              <a:rPr lang="en-US" sz="2400" dirty="0"/>
              <a:t>Clinical IS working on the following build: </a:t>
            </a:r>
          </a:p>
          <a:p>
            <a:pPr lvl="1"/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Cerner Apheresis Procedure Flowsheet to include:</a:t>
            </a:r>
          </a:p>
          <a:p>
            <a:pPr lvl="2"/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“primed by” </a:t>
            </a:r>
          </a:p>
          <a:p>
            <a:pPr lvl="2"/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“apheresis machine and lines primed”</a:t>
            </a:r>
          </a:p>
          <a:p>
            <a:pPr lvl="2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machine ready for patient connection”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Awaiting response for timeline</a:t>
            </a:r>
          </a:p>
          <a:p>
            <a:r>
              <a:rPr lang="en-US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Apheresis SOPs to be revised and RN training after IS build</a:t>
            </a:r>
          </a:p>
          <a:p>
            <a:r>
              <a:rPr lang="en-US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Currently working on electronic training/competency sheets</a:t>
            </a:r>
          </a:p>
          <a:p>
            <a:pPr lvl="1"/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2A6746-73C7-4C3C-B4AE-7EA6B326E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6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835675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063FA-6D99-4883-B2D1-2837A6CDC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A9C0F-A4B2-428D-8296-EBD3A50B0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165" y="1240220"/>
            <a:ext cx="8163472" cy="3412906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Stem Cell Request for Processing Orders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Ensure that the patient</a:t>
            </a:r>
            <a:r>
              <a:rPr lang="en-US" sz="1600" dirty="0"/>
              <a:t>’s name on this order is correct before starting procedure.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It must match stated name.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/>
              <a:t>It must match armband and the Donor Registration Form.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Any discrepancies notify QA immediately for resolution.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FIT Testing</a:t>
            </a:r>
          </a:p>
          <a:p>
            <a:pPr marL="881063" lvl="2">
              <a:spcBef>
                <a:spcPts val="0"/>
              </a:spcBef>
              <a:spcAft>
                <a:spcPts val="0"/>
              </a:spcAft>
            </a:pPr>
            <a:r>
              <a:rPr lang="en-US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Methodist Hospital: 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Thursday, April 21 at 8 pm through Friday, April 22 at 3 am</a:t>
            </a:r>
            <a:endParaRPr lang="en-US" sz="1600" b="0" i="0" dirty="0">
              <a:solidFill>
                <a:srgbClr val="4B4B4B"/>
              </a:solidFill>
              <a:effectLst/>
              <a:latin typeface="Arial" panose="020B0604020202020204" pitchFamily="34" charset="0"/>
            </a:endParaRPr>
          </a:p>
          <a:p>
            <a:pPr marL="881063" lvl="2">
              <a:spcBef>
                <a:spcPts val="0"/>
              </a:spcBef>
              <a:spcAft>
                <a:spcPts val="0"/>
              </a:spcAft>
            </a:pPr>
            <a:r>
              <a:rPr lang="en-US" sz="1600" b="1" i="0" dirty="0">
                <a:effectLst/>
                <a:latin typeface="Arial" panose="020B0604020202020204" pitchFamily="34" charset="0"/>
              </a:rPr>
              <a:t>University Hospital: </a:t>
            </a:r>
            <a:r>
              <a:rPr lang="en-US" sz="1600" b="0" i="0" dirty="0">
                <a:effectLst/>
                <a:latin typeface="Arial" panose="020B0604020202020204" pitchFamily="34" charset="0"/>
              </a:rPr>
              <a:t>Thursday, April 28 at 7 am through Friday, April 29 at 3 am</a:t>
            </a:r>
          </a:p>
          <a:p>
            <a:pPr marL="768350" lvl="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0" i="0" dirty="0">
              <a:solidFill>
                <a:srgbClr val="4B4B4B"/>
              </a:solidFill>
              <a:effectLst/>
              <a:latin typeface="Arial" panose="020B0604020202020204" pitchFamily="34" charset="0"/>
            </a:endParaRPr>
          </a:p>
          <a:p>
            <a:pPr marL="59690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The Joint Commission</a:t>
            </a:r>
          </a:p>
          <a:p>
            <a:pPr marL="992188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Inspection window is now open</a:t>
            </a:r>
          </a:p>
          <a:p>
            <a:pPr marL="992188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1054100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b="0" i="0" dirty="0">
              <a:solidFill>
                <a:srgbClr val="4B4B4B"/>
              </a:solidFill>
              <a:effectLst/>
              <a:latin typeface="Arial" panose="020B0604020202020204" pitchFamily="34" charset="0"/>
            </a:endParaRPr>
          </a:p>
          <a:p>
            <a:pPr marL="31115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0" i="0" dirty="0">
              <a:solidFill>
                <a:srgbClr val="4B4B4B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A50143-FA23-4E7F-8355-6CB43705F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7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442539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97F6A-10F9-4C31-AFCE-45C2C38C5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650" y="0"/>
            <a:ext cx="8117709" cy="704193"/>
          </a:xfrm>
        </p:spPr>
        <p:txBody>
          <a:bodyPr/>
          <a:lstStyle/>
          <a:p>
            <a:r>
              <a:rPr lang="en-US" dirty="0"/>
              <a:t>Values Acknowledgments: Purpose, Excellence, Compassion, Team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F65C45-6C16-4631-B57B-AB9397639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8</a:t>
            </a:fld>
            <a:endParaRPr lang="en-US" altLang="x-none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86CFB8F-757F-40ED-8C34-15D790D6BAC3}"/>
              </a:ext>
            </a:extLst>
          </p:cNvPr>
          <p:cNvSpPr txBox="1"/>
          <p:nvPr/>
        </p:nvSpPr>
        <p:spPr>
          <a:xfrm>
            <a:off x="374650" y="1279088"/>
            <a:ext cx="766811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/>
              <a:t>EXCELLENCE: </a:t>
            </a:r>
          </a:p>
          <a:p>
            <a:r>
              <a:rPr lang="en-US" sz="1800" dirty="0"/>
              <a:t>Thank you to Jennifer for taking over Charge RN on day</a:t>
            </a:r>
          </a:p>
          <a:p>
            <a:endParaRPr lang="en-US" dirty="0"/>
          </a:p>
          <a:p>
            <a:endParaRPr lang="en-US" sz="1800" dirty="0"/>
          </a:p>
          <a:p>
            <a:r>
              <a:rPr lang="en-US" b="1" dirty="0"/>
              <a:t>TEAM: </a:t>
            </a:r>
            <a:endParaRPr lang="en-US" sz="1800" dirty="0"/>
          </a:p>
          <a:p>
            <a:r>
              <a:rPr lang="en-US" sz="1800" dirty="0"/>
              <a:t>Thank you to </a:t>
            </a:r>
            <a:r>
              <a:rPr lang="en-US" sz="1800" dirty="0" err="1"/>
              <a:t>Charloom</a:t>
            </a:r>
            <a:r>
              <a:rPr lang="en-US" sz="1800" dirty="0"/>
              <a:t> for </a:t>
            </a:r>
            <a:r>
              <a:rPr lang="en-US" dirty="0"/>
              <a:t>covering an emergent on-call on a very short notice.</a:t>
            </a:r>
          </a:p>
        </p:txBody>
      </p:sp>
    </p:spTree>
    <p:extLst>
      <p:ext uri="{BB962C8B-B14F-4D97-AF65-F5344CB8AC3E}">
        <p14:creationId xmlns:p14="http://schemas.microsoft.com/office/powerpoint/2010/main" val="198626690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Indiana University Health">
      <a:dk1>
        <a:sysClr val="windowText" lastClr="000000"/>
      </a:dk1>
      <a:lt1>
        <a:sysClr val="window" lastClr="FFFFFF"/>
      </a:lt1>
      <a:dk2>
        <a:srgbClr val="A1A1A4"/>
      </a:dk2>
      <a:lt2>
        <a:srgbClr val="EEECE1"/>
      </a:lt2>
      <a:accent1>
        <a:srgbClr val="B30838"/>
      </a:accent1>
      <a:accent2>
        <a:srgbClr val="F2EDD7"/>
      </a:accent2>
      <a:accent3>
        <a:srgbClr val="AFDDD2"/>
      </a:accent3>
      <a:accent4>
        <a:srgbClr val="D0E4A6"/>
      </a:accent4>
      <a:accent5>
        <a:srgbClr val="E9D666"/>
      </a:accent5>
      <a:accent6>
        <a:srgbClr val="C2D1D4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Indiana University Health">
      <a:dk1>
        <a:sysClr val="windowText" lastClr="000000"/>
      </a:dk1>
      <a:lt1>
        <a:sysClr val="window" lastClr="FFFFFF"/>
      </a:lt1>
      <a:dk2>
        <a:srgbClr val="A1A1A4"/>
      </a:dk2>
      <a:lt2>
        <a:srgbClr val="EEECE1"/>
      </a:lt2>
      <a:accent1>
        <a:srgbClr val="B30838"/>
      </a:accent1>
      <a:accent2>
        <a:srgbClr val="F2EDD7"/>
      </a:accent2>
      <a:accent3>
        <a:srgbClr val="AFDDD2"/>
      </a:accent3>
      <a:accent4>
        <a:srgbClr val="D0E4A6"/>
      </a:accent4>
      <a:accent5>
        <a:srgbClr val="E9D666"/>
      </a:accent5>
      <a:accent6>
        <a:srgbClr val="C2D1D4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6681</TotalTime>
  <Words>370</Words>
  <Application>Microsoft Office PowerPoint</Application>
  <PresentationFormat>On-screen Show (16:9)</PresentationFormat>
  <Paragraphs>59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Franklin Gothic Book</vt:lpstr>
      <vt:lpstr>Franklin Gothic Demi</vt:lpstr>
      <vt:lpstr>Franklin Gothic Medium</vt:lpstr>
      <vt:lpstr>Wingdings</vt:lpstr>
      <vt:lpstr>1_Office Theme</vt:lpstr>
      <vt:lpstr>Office Theme</vt:lpstr>
      <vt:lpstr>APHERESIS TEAM MEETING</vt:lpstr>
      <vt:lpstr>Apheresis Workload</vt:lpstr>
      <vt:lpstr>Apheresis Metrics - 2021</vt:lpstr>
      <vt:lpstr>APHERESIS STAFFING</vt:lpstr>
      <vt:lpstr>Pooled Plasma for TPE</vt:lpstr>
      <vt:lpstr>Incident Update</vt:lpstr>
      <vt:lpstr>Reminders</vt:lpstr>
      <vt:lpstr>Values Acknowledgments: Purpose, Excellence, Compassion, Team</vt:lpstr>
    </vt:vector>
  </TitlesOfParts>
  <Company>IU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Evolving the IU Health Brand Strategy</dc:title>
  <dc:creator>Mangan, David P</dc:creator>
  <cp:lastModifiedBy>Skipworth, Elaine M</cp:lastModifiedBy>
  <cp:revision>415</cp:revision>
  <cp:lastPrinted>2022-02-08T22:11:34Z</cp:lastPrinted>
  <dcterms:created xsi:type="dcterms:W3CDTF">2016-12-07T14:20:07Z</dcterms:created>
  <dcterms:modified xsi:type="dcterms:W3CDTF">2022-04-14T13:12:09Z</dcterms:modified>
</cp:coreProperties>
</file>