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</p:sldMasterIdLst>
  <p:notesMasterIdLst>
    <p:notesMasterId r:id="rId13"/>
  </p:notesMasterIdLst>
  <p:handoutMasterIdLst>
    <p:handoutMasterId r:id="rId14"/>
  </p:handoutMasterIdLst>
  <p:sldIdLst>
    <p:sldId id="257" r:id="rId3"/>
    <p:sldId id="614" r:id="rId4"/>
    <p:sldId id="619" r:id="rId5"/>
    <p:sldId id="622" r:id="rId6"/>
    <p:sldId id="626" r:id="rId7"/>
    <p:sldId id="625" r:id="rId8"/>
    <p:sldId id="624" r:id="rId9"/>
    <p:sldId id="615" r:id="rId10"/>
    <p:sldId id="627" r:id="rId11"/>
    <p:sldId id="611" r:id="rId12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9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04" userDrawn="1">
          <p15:clr>
            <a:srgbClr val="A4A3A4"/>
          </p15:clr>
        </p15:guide>
        <p15:guide id="4" orient="horz" pos="2460" userDrawn="1">
          <p15:clr>
            <a:srgbClr val="A4A3A4"/>
          </p15:clr>
        </p15:guide>
        <p15:guide id="5" orient="horz" pos="420" userDrawn="1">
          <p15:clr>
            <a:srgbClr val="A4A3A4"/>
          </p15:clr>
        </p15:guide>
        <p15:guide id="6" orient="horz" pos="684" userDrawn="1">
          <p15:clr>
            <a:srgbClr val="A4A3A4"/>
          </p15:clr>
        </p15:guide>
        <p15:guide id="7" orient="horz" pos="31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iss, Kellie" initials="BK" lastIdx="1" clrIdx="0"/>
  <p:cmAuthor id="2" name="Day, Clark" initials="DC" lastIdx="1" clrIdx="1">
    <p:extLst>
      <p:ext uri="{19B8F6BF-5375-455C-9EA6-DF929625EA0E}">
        <p15:presenceInfo xmlns:p15="http://schemas.microsoft.com/office/powerpoint/2012/main" userId="S::cday5@iuhealth.org::97b5e0f2-ce7f-4773-b4c9-28aca95b6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83" autoAdjust="0"/>
    <p:restoredTop sz="89609" autoAdjust="0"/>
  </p:normalViewPr>
  <p:slideViewPr>
    <p:cSldViewPr snapToGrid="0" showGuides="1">
      <p:cViewPr varScale="1">
        <p:scale>
          <a:sx n="102" d="100"/>
          <a:sy n="102" d="100"/>
        </p:scale>
        <p:origin x="317" y="67"/>
      </p:cViewPr>
      <p:guideLst>
        <p:guide orient="horz" pos="1692"/>
        <p:guide pos="2880"/>
        <p:guide pos="504"/>
        <p:guide orient="horz" pos="2460"/>
        <p:guide orient="horz" pos="420"/>
        <p:guide orient="horz" pos="684"/>
        <p:guide orient="horz" pos="3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CDDDB3-FA51-FA4B-AD0A-B20099F8896D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B3A4A8-36D1-9B42-BB99-419E940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0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959DE8-BC8A-9342-BA3F-D795D5990682}" type="datetimeFigureOut">
              <a:rPr lang="en-US"/>
              <a:pPr>
                <a:defRPr/>
              </a:pPr>
              <a:t>7/13/2022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96D1D-ED38-CE46-A803-2C7949BBFEE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15294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 b="1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3DFA794A-571F-F846-8842-D0036C98B983}" type="slidenum">
              <a:rPr lang="en-US" altLang="x-none">
                <a:solidFill>
                  <a:srgbClr val="000000"/>
                </a:solidFill>
              </a:rPr>
              <a:pPr/>
              <a:t>1</a:t>
            </a:fld>
            <a:endParaRPr lang="en-US" altLang="x-non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011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058" y="-19051"/>
            <a:ext cx="9141941" cy="5167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669" y="3005075"/>
            <a:ext cx="5339910" cy="804095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671" y="4111367"/>
            <a:ext cx="4756969" cy="378895"/>
          </a:xfrm>
        </p:spPr>
        <p:txBody>
          <a:bodyPr/>
          <a:lstStyle>
            <a:lvl1pPr marL="0" indent="0" algn="l">
              <a:buNone/>
              <a:defRPr sz="11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621192E-B586-754B-9253-7F68592A382D}" type="slidenum">
              <a:rPr lang="x-none" altLang="x-none"/>
              <a:pPr/>
              <a:t>‹#›</a:t>
            </a:fld>
            <a:endParaRPr lang="en-US" altLang="x-none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1" name="Picture 9" descr="IUH.PPT.TEMPLATE_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85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1pPr>
            <a:lvl2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2pPr>
            <a:lvl3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3pPr>
            <a:lvl4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4pPr>
            <a:lvl5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DA86648E-21C2-4E4D-995E-31FFBD2E87B9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7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UH.PPT.TEMPLATE_V2-revi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IUH.PPT.TEMPLATE_corne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IU-logo-bl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035" y="2618781"/>
            <a:ext cx="7772400" cy="1021556"/>
          </a:xfrm>
        </p:spPr>
        <p:txBody>
          <a:bodyPr anchor="t"/>
          <a:lstStyle>
            <a:lvl1pPr algn="l">
              <a:defRPr sz="2600" b="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035" y="1212056"/>
            <a:ext cx="7772400" cy="1125140"/>
          </a:xfrm>
        </p:spPr>
        <p:txBody>
          <a:bodyPr anchor="b"/>
          <a:lstStyle>
            <a:lvl1pPr marL="0" indent="0">
              <a:buNone/>
              <a:defRPr sz="1200" b="1" spc="-30">
                <a:solidFill>
                  <a:srgbClr val="595959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025BF38-0FF4-CC4F-BA6B-37B05F99C122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737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E94E9BCF-061B-4943-A29B-BBB83430C9CB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46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715E4F9D-4648-EE4F-837B-7F5D286D2A4F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046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941C-6974-BE4E-9E84-DF4E3BF99134}" type="slidenum">
              <a:rPr lang="en-US" altLang="x-none" smtClean="0"/>
              <a:pPr/>
              <a:t>‹#›</a:t>
            </a:fld>
            <a:endParaRPr lang="en-US" altLang="x-none"/>
          </a:p>
        </p:txBody>
      </p:sp>
      <p:sp>
        <p:nvSpPr>
          <p:cNvPr id="6" name="Rectangle 5"/>
          <p:cNvSpPr/>
          <p:nvPr userDrawn="1"/>
        </p:nvSpPr>
        <p:spPr>
          <a:xfrm>
            <a:off x="6095999" y="4034119"/>
            <a:ext cx="2904565" cy="10555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0B5E16D-56CD-864D-824B-D347FFEACCD3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26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84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UH.PPT.TEMPLATE_cove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9153144" cy="5148645"/>
          </a:xfrm>
          <a:prstGeom prst="rect">
            <a:avLst/>
          </a:prstGeom>
        </p:spPr>
      </p:pic>
      <p:pic>
        <p:nvPicPr>
          <p:cNvPr id="9" name="Content Placeholder 5" descr="IU-logo-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69"/>
          <a:stretch>
            <a:fillRect/>
          </a:stretch>
        </p:blipFill>
        <p:spPr bwMode="auto">
          <a:xfrm>
            <a:off x="3846626" y="1677529"/>
            <a:ext cx="1459892" cy="152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5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IUH.PPT.TEMPLATE_banner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038" y="155575"/>
            <a:ext cx="6138862" cy="5794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6075" y="1698625"/>
            <a:ext cx="708342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4870450"/>
            <a:ext cx="2133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70450"/>
            <a:ext cx="2895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925" y="603250"/>
            <a:ext cx="733425" cy="274638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200">
              <a:defRPr sz="9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4572941C-6974-BE4E-9E84-DF4E3BF99134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1032" name="Picture 12" descr="IU-logo-black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3" r:id="rId5"/>
    <p:sldLayoutId id="2147483710" r:id="rId6"/>
    <p:sldLayoutId id="2147483694" r:id="rId7"/>
    <p:sldLayoutId id="2147483709" r:id="rId8"/>
  </p:sldLayoutIdLst>
  <p:hf hdr="0" ftr="0" dt="0"/>
  <p:txStyles>
    <p:titleStyle>
      <a:lvl1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200" kern="1200" spc="-3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1pPr>
      <a:lvl2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146050" indent="-146050" algn="l" defTabSz="457200" rtl="0" fontAlgn="base">
        <a:spcBef>
          <a:spcPct val="20000"/>
        </a:spcBef>
        <a:spcAft>
          <a:spcPct val="0"/>
        </a:spcAft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1pPr>
      <a:lvl2pPr marL="631825" indent="-17462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027113" indent="-112713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539875" indent="-16827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1998663" indent="-169863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UH.PPT.TEMPLATE_banner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572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683" y="156008"/>
            <a:ext cx="6138017" cy="5796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5784" y="1698626"/>
            <a:ext cx="7083716" cy="29012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561" y="4869657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B90E7A0-32E2-4EA5-B60F-9C5E97AA8DAA}" type="datetime1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7/13/2022</a:t>
            </a:fld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9657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349" y="603903"/>
            <a:ext cx="733836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D210017C-F2DC-EA4D-9267-8D3448B88A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 descr="IU-logo-black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94452" y="4435937"/>
            <a:ext cx="2229537" cy="4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100" kern="1200" spc="-30">
          <a:solidFill>
            <a:schemeClr val="bg1"/>
          </a:solidFill>
          <a:latin typeface="Franklin Gothic Medium" charset="0"/>
          <a:ea typeface="Franklin Gothic Medium" charset="0"/>
          <a:cs typeface="Franklin Gothic Medium" charset="0"/>
        </a:defRPr>
      </a:lvl1pPr>
    </p:titleStyle>
    <p:bodyStyle>
      <a:lvl1pPr marL="146304" indent="-146304" algn="l" defTabSz="457200" rtl="0" eaLnBrk="1" latinLnBrk="0" hangingPunct="1">
        <a:spcBef>
          <a:spcPct val="20000"/>
        </a:spcBef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+mn-ea"/>
          <a:cs typeface="Arial"/>
        </a:defRPr>
      </a:lvl1pPr>
      <a:lvl2pPr marL="631825" indent="-17462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2pPr>
      <a:lvl3pPr marL="1027113" indent="-112713" algn="l" defTabSz="457200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Arial"/>
          <a:ea typeface="+mn-ea"/>
          <a:cs typeface="Arial"/>
        </a:defRPr>
      </a:lvl3pPr>
      <a:lvl4pPr marL="1539875" indent="-16827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4pPr>
      <a:lvl5pPr marL="1998663" indent="-169863" algn="l" defTabSz="457200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3005138"/>
            <a:ext cx="5835650" cy="803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Franklin Gothic Book" charset="0"/>
                <a:ea typeface="Franklin Gothic Book" charset="0"/>
                <a:cs typeface="Franklin Gothic Book" charset="0"/>
              </a:rPr>
              <a:t>APHERESIS TEAM MEETING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1970939"/>
            <a:ext cx="5166976" cy="120162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74838C3-9C32-4D29-A83D-4BBF29D4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671" y="3872339"/>
            <a:ext cx="4756969" cy="617923"/>
          </a:xfrm>
        </p:spPr>
        <p:txBody>
          <a:bodyPr/>
          <a:lstStyle/>
          <a:p>
            <a:r>
              <a:rPr lang="en-US" sz="1800" dirty="0"/>
              <a:t>07.13.2022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7F6A-10F9-4C31-AFCE-45C2C38C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0"/>
            <a:ext cx="8117709" cy="704193"/>
          </a:xfrm>
        </p:spPr>
        <p:txBody>
          <a:bodyPr/>
          <a:lstStyle/>
          <a:p>
            <a:r>
              <a:rPr lang="en-US" dirty="0"/>
              <a:t>Values Acknowledgments: Purpose, Excellence, Compassion, 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65C45-6C16-4631-B57B-AB9397639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10</a:t>
            </a:fld>
            <a:endParaRPr lang="en-US" alt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6CFB8F-757F-40ED-8C34-15D790D6BAC3}"/>
              </a:ext>
            </a:extLst>
          </p:cNvPr>
          <p:cNvSpPr txBox="1"/>
          <p:nvPr/>
        </p:nvSpPr>
        <p:spPr>
          <a:xfrm>
            <a:off x="299699" y="1294078"/>
            <a:ext cx="76681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800" dirty="0"/>
          </a:p>
          <a:p>
            <a:r>
              <a:rPr lang="en-US" b="1" dirty="0"/>
              <a:t>TEAM: </a:t>
            </a:r>
          </a:p>
          <a:p>
            <a:r>
              <a:rPr lang="en-US" b="1" dirty="0"/>
              <a:t>Thanks to Tricia for Charge/Coordinating Apheresis. Thank you to picking up extra days and switching days off.</a:t>
            </a:r>
          </a:p>
          <a:p>
            <a:r>
              <a:rPr lang="en-US" b="1" dirty="0"/>
              <a:t>Thanks Jeb for staying late to cover cases.</a:t>
            </a:r>
          </a:p>
          <a:p>
            <a:r>
              <a:rPr lang="en-US" sz="1800" b="1" dirty="0"/>
              <a:t>Thanks to </a:t>
            </a:r>
            <a:r>
              <a:rPr lang="en-US" sz="1800" b="1" dirty="0" err="1"/>
              <a:t>Charloom</a:t>
            </a:r>
            <a:r>
              <a:rPr lang="en-US" sz="1800" b="1" dirty="0"/>
              <a:t>, Joe, Agnes, and Tricia for covering weekends when team members sick.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6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D041E-67C8-4A4B-B1EE-BC7DDE64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APHERESIS</a:t>
            </a:r>
            <a:r>
              <a:rPr lang="en-US" dirty="0"/>
              <a:t> </a:t>
            </a:r>
            <a:r>
              <a:rPr lang="en-US" sz="3200" dirty="0"/>
              <a:t>STAFFING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3550B-91DC-425C-90A2-5A3DB6DF6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565" y="877888"/>
            <a:ext cx="9006435" cy="3722687"/>
          </a:xfrm>
        </p:spPr>
        <p:txBody>
          <a:bodyPr/>
          <a:lstStyle/>
          <a:p>
            <a:pPr lvl="1"/>
            <a:endParaRPr lang="en-US" sz="2000" dirty="0"/>
          </a:p>
          <a:p>
            <a:pPr lvl="1"/>
            <a:r>
              <a:rPr lang="en-US" sz="2000" dirty="0"/>
              <a:t>Two nursing positions open</a:t>
            </a:r>
          </a:p>
          <a:p>
            <a:pPr lvl="2"/>
            <a:r>
              <a:rPr lang="en-US" sz="2000" dirty="0"/>
              <a:t>Hope to fill one position in August</a:t>
            </a:r>
          </a:p>
          <a:p>
            <a:pPr marL="914400" lvl="2" indent="0">
              <a:buNone/>
            </a:pPr>
            <a:endParaRPr lang="en-US" sz="2000" dirty="0"/>
          </a:p>
          <a:p>
            <a:pPr lvl="1"/>
            <a:r>
              <a:rPr lang="en-US" sz="2000" dirty="0"/>
              <a:t>PCA position approved for posting</a:t>
            </a:r>
          </a:p>
          <a:p>
            <a:pPr lvl="2"/>
            <a:r>
              <a:rPr lang="en-US" sz="2000" dirty="0"/>
              <a:t>Working on scope of practice</a:t>
            </a:r>
          </a:p>
          <a:p>
            <a:pPr marL="914400" lvl="2" indent="0">
              <a:buNone/>
            </a:pPr>
            <a:endParaRPr lang="en-US" sz="2000" dirty="0"/>
          </a:p>
          <a:p>
            <a:pPr lvl="1"/>
            <a:r>
              <a:rPr lang="en-US" sz="2000" dirty="0"/>
              <a:t>Research Coordinator position filled</a:t>
            </a:r>
          </a:p>
          <a:p>
            <a:pPr lvl="2"/>
            <a:r>
              <a:rPr lang="en-US" sz="2000" dirty="0"/>
              <a:t>Brittany Davis starts August 1</a:t>
            </a:r>
            <a:r>
              <a:rPr lang="en-US" sz="2000" baseline="30000" dirty="0"/>
              <a:t>st</a:t>
            </a:r>
            <a:r>
              <a:rPr lang="en-US" sz="2000" dirty="0"/>
              <a:t> and will coordinate all studies for Apheresis/CTL </a:t>
            </a:r>
          </a:p>
          <a:p>
            <a:pPr lvl="3"/>
            <a:endParaRPr lang="en-US" sz="2000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19318-B94A-40F3-8CD7-51EB2E24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12817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34168-69C7-446D-91EF-88EDBF836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Pooled Plasma for TPE – 4 hour exp.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8F34B-106A-441B-8C3C-9CD5E3E20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283" y="1140977"/>
            <a:ext cx="7971217" cy="3459598"/>
          </a:xfrm>
        </p:spPr>
        <p:txBody>
          <a:bodyPr/>
          <a:lstStyle/>
          <a:p>
            <a:pPr marL="0" indent="0">
              <a:buNone/>
            </a:pPr>
            <a:endParaRPr lang="en-US" sz="1600" dirty="0"/>
          </a:p>
          <a:p>
            <a:r>
              <a:rPr lang="en-US" sz="2400" dirty="0"/>
              <a:t>The standard states that if no storage time limit is specified in the package insert, the component shall have an expiration time of 4 hours after transfer from the original container.</a:t>
            </a:r>
          </a:p>
          <a:p>
            <a:r>
              <a:rPr lang="en-US" sz="2400" dirty="0"/>
              <a:t>AABB reviewing standard so this will no longer be an issue.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BFB46-5FA2-4E6A-A0D8-3EC009461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4256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5F54-CB14-4CBC-9986-169A2D84E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37" y="155575"/>
            <a:ext cx="6821955" cy="579438"/>
          </a:xfrm>
        </p:spPr>
        <p:txBody>
          <a:bodyPr/>
          <a:lstStyle/>
          <a:p>
            <a:r>
              <a:rPr lang="en-US" sz="2800" dirty="0"/>
              <a:t>Training/Competency Documentation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9B6A5-F055-4CD4-880F-DB6C4FEA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511" y="1181437"/>
            <a:ext cx="8302990" cy="3419138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Currently working on electronic training/competency sheets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Completed ECP training document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Other documents being developed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Please continue to log onto MTS to sign documents that are assigned.</a:t>
            </a:r>
          </a:p>
          <a:p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Nursing SOPS being updated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References to Lippincott Nursing Manuals added</a:t>
            </a:r>
          </a:p>
          <a:p>
            <a:pPr lvl="1"/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A6746-73C7-4C3C-B4AE-7EA6B326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83567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F3254-1C35-4A9B-99BB-C939D440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SOP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31314-E135-4791-9DD0-AC9A37F0E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695" y="1281659"/>
            <a:ext cx="8234805" cy="3318916"/>
          </a:xfrm>
        </p:spPr>
        <p:txBody>
          <a:bodyPr/>
          <a:lstStyle/>
          <a:p>
            <a:r>
              <a:rPr lang="en-US" dirty="0"/>
              <a:t>Updating Nursing SOPs</a:t>
            </a:r>
          </a:p>
          <a:p>
            <a:pPr lvl="1"/>
            <a:r>
              <a:rPr lang="en-US" dirty="0"/>
              <a:t>Administration of GCSF </a:t>
            </a:r>
          </a:p>
          <a:p>
            <a:pPr lvl="2"/>
            <a:r>
              <a:rPr lang="en-US" dirty="0"/>
              <a:t>Title changed to Filgrastim/Filgrastim </a:t>
            </a:r>
            <a:r>
              <a:rPr lang="en-US" dirty="0" err="1"/>
              <a:t>Biosimiliar</a:t>
            </a:r>
            <a:r>
              <a:rPr lang="en-US" dirty="0"/>
              <a:t> drugs</a:t>
            </a:r>
          </a:p>
          <a:p>
            <a:pPr lvl="2"/>
            <a:r>
              <a:rPr lang="en-US" dirty="0"/>
              <a:t>Inserted link to hospital nursing policy for medication administration</a:t>
            </a:r>
          </a:p>
          <a:p>
            <a:pPr lvl="2"/>
            <a:r>
              <a:rPr lang="en-US" dirty="0"/>
              <a:t>All drugs administered must have MD order and documented in </a:t>
            </a:r>
            <a:r>
              <a:rPr lang="en-US" dirty="0" err="1"/>
              <a:t>eMAR</a:t>
            </a:r>
            <a:r>
              <a:rPr lang="en-US" dirty="0"/>
              <a:t> if given by Apheresis RN</a:t>
            </a:r>
          </a:p>
          <a:p>
            <a:pPr lvl="1"/>
            <a:r>
              <a:rPr lang="en-US" dirty="0"/>
              <a:t>Calcium Infusion During Apheresis</a:t>
            </a:r>
          </a:p>
          <a:p>
            <a:pPr lvl="2"/>
            <a:r>
              <a:rPr lang="en-US" dirty="0"/>
              <a:t>Inserted link hospital nursing policy for medication administration</a:t>
            </a:r>
          </a:p>
          <a:p>
            <a:pPr lvl="2"/>
            <a:r>
              <a:rPr lang="en-US" dirty="0"/>
              <a:t>Inserted link to Lippincott Manual for extravasation</a:t>
            </a:r>
          </a:p>
          <a:p>
            <a:pPr lvl="1"/>
            <a:r>
              <a:rPr lang="en-US" dirty="0"/>
              <a:t>Adult and Pediatric Apheresis Catheter, Implanted Vascular Access Ports Used for Apheresis</a:t>
            </a:r>
          </a:p>
          <a:p>
            <a:pPr lvl="2"/>
            <a:r>
              <a:rPr lang="en-US" dirty="0"/>
              <a:t>Linked in IUH Nursing procedures and Lippincott Manual references</a:t>
            </a:r>
          </a:p>
          <a:p>
            <a:pPr lvl="1"/>
            <a:r>
              <a:rPr lang="en-US" dirty="0"/>
              <a:t>Peripheral Venous Access Devices</a:t>
            </a:r>
          </a:p>
          <a:p>
            <a:pPr lvl="2"/>
            <a:r>
              <a:rPr lang="en-US" dirty="0"/>
              <a:t>Aligned with Lippincott nursing procedure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47FDA-21F4-4E0C-8A46-91CC0215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88223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034FB-E7BD-480E-A964-A63E6A862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CellEx</a:t>
            </a:r>
            <a:r>
              <a:rPr lang="en-US" dirty="0"/>
              <a:t> Upgrade Version 5.4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534E-5FE5-4CEC-AB96-0DDE7CAD5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214" y="1218939"/>
            <a:ext cx="7083425" cy="2901950"/>
          </a:xfrm>
        </p:spPr>
        <p:txBody>
          <a:bodyPr/>
          <a:lstStyle/>
          <a:p>
            <a:r>
              <a:rPr lang="en-US" sz="1600" dirty="0">
                <a:latin typeface="+mj-lt"/>
              </a:rPr>
              <a:t>Scheduled for week of September 12th</a:t>
            </a:r>
          </a:p>
          <a:p>
            <a:r>
              <a:rPr lang="en-US" sz="1600" dirty="0">
                <a:latin typeface="+mj-lt"/>
              </a:rPr>
              <a:t>Requires SOP revision, validations and training</a:t>
            </a:r>
          </a:p>
          <a:p>
            <a:r>
              <a:rPr lang="en-US" sz="1600" dirty="0">
                <a:latin typeface="+mj-lt"/>
              </a:rPr>
              <a:t>Upgrades will be done one machine at a time (8 hours per machine)</a:t>
            </a:r>
          </a:p>
          <a:p>
            <a:pPr lvl="1"/>
            <a:r>
              <a:rPr lang="en-US" sz="1600" dirty="0">
                <a:latin typeface="+mj-lt"/>
              </a:rPr>
              <a:t>Return machine after upgrade then machine will be used for patient procedure with </a:t>
            </a:r>
            <a:r>
              <a:rPr lang="en-US" sz="1600" dirty="0" err="1">
                <a:latin typeface="+mj-lt"/>
              </a:rPr>
              <a:t>Therakos</a:t>
            </a:r>
            <a:r>
              <a:rPr lang="en-US" sz="1600" dirty="0">
                <a:latin typeface="+mj-lt"/>
              </a:rPr>
              <a:t> Clinical Specialist present.</a:t>
            </a:r>
          </a:p>
          <a:p>
            <a:r>
              <a:rPr lang="en-US" sz="1600" b="0" i="0" dirty="0">
                <a:solidFill>
                  <a:srgbClr val="000000"/>
                </a:solidFill>
                <a:effectLst/>
                <a:latin typeface="+mj-lt"/>
              </a:rPr>
              <a:t>Clinical Specialist(s) will provide classroom training to review the software enhancements and will also be available for patient treatment observations utilizing the new software.</a:t>
            </a:r>
            <a:endParaRPr lang="en-US" sz="16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331F6-57C9-4159-919B-B4CE5AF68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059660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262B0-CF03-4085-A6BC-6DAAA2448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Testing Portal Ended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C4AC6-F27A-4C9F-BE7F-B0D37194F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15" y="1161737"/>
            <a:ext cx="8334635" cy="365010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600" dirty="0"/>
            </a:br>
            <a:r>
              <a:rPr lang="en-US" sz="1600" dirty="0"/>
              <a:t>-</a:t>
            </a:r>
            <a:r>
              <a:rPr lang="en-US" sz="20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IU Health will end the temporary COVID-19 pay continuation program and the Virtual Screening Clinic associated with it, marking another point in return to non-emergency operations. </a:t>
            </a:r>
            <a:br>
              <a:rPr lang="en-US" sz="20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</a:br>
            <a:br>
              <a:rPr lang="en-US" sz="20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</a:br>
            <a:r>
              <a:rPr lang="en-US" sz="20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-Follow “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Franklin Gothic Demi" panose="020B0703020102020204" pitchFamily="34" charset="0"/>
              </a:rPr>
              <a:t>Guidance for Team </a:t>
            </a:r>
            <a:r>
              <a:rPr lang="en-US" sz="2000" b="1" dirty="0">
                <a:solidFill>
                  <a:srgbClr val="000000"/>
                </a:solidFill>
                <a:latin typeface="Franklin Gothic Demi" panose="020B0703020102020204" pitchFamily="34" charset="0"/>
              </a:rPr>
              <a:t>M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Franklin Gothic Demi" panose="020B0703020102020204" pitchFamily="34" charset="0"/>
              </a:rPr>
              <a:t>embers with COVID-19” on the Team Portal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C5E03-11E2-494B-876D-A5472BD5D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2950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063FA-6D99-4883-B2D1-2837A6CD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Reminders/Updates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A9C0F-A4B2-428D-8296-EBD3A50B0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65" y="877888"/>
            <a:ext cx="8163472" cy="3775238"/>
          </a:xfrm>
        </p:spPr>
        <p:txBody>
          <a:bodyPr/>
          <a:lstStyle/>
          <a:p>
            <a:pPr marL="76835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b="0" i="0" dirty="0">
              <a:solidFill>
                <a:srgbClr val="4B4B4B"/>
              </a:solidFill>
              <a:effectLst/>
              <a:latin typeface="Arial" panose="020B0604020202020204" pitchFamily="34" charset="0"/>
            </a:endParaRPr>
          </a:p>
          <a:p>
            <a:pPr marL="59690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Riley Supplies</a:t>
            </a:r>
          </a:p>
          <a:p>
            <a:pPr marL="99218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Log all supplies in at Riley and print certificates</a:t>
            </a:r>
          </a:p>
          <a:p>
            <a:pPr marL="373062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dirty="0">
              <a:solidFill>
                <a:srgbClr val="4B4B4B"/>
              </a:solidFill>
              <a:effectLst/>
              <a:latin typeface="Arial" panose="020B0604020202020204" pitchFamily="34" charset="0"/>
            </a:endParaRPr>
          </a:p>
          <a:p>
            <a:pPr marL="59690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Hand Hygiene </a:t>
            </a:r>
          </a:p>
          <a:p>
            <a:pPr marL="99218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Hospital initiatives in place</a:t>
            </a:r>
          </a:p>
          <a:p>
            <a:pPr marL="99218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Remember 5 moments </a:t>
            </a:r>
          </a:p>
          <a:p>
            <a:pPr marL="99218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Being monitored on all inpatient units</a:t>
            </a:r>
          </a:p>
          <a:p>
            <a:pPr marL="59690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Documentation of PIVs in I/O Flowsheet</a:t>
            </a:r>
          </a:p>
          <a:p>
            <a:pPr marL="99218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Location, catheter size, number of attempts, type of dressing, site assessment</a:t>
            </a:r>
          </a:p>
          <a:p>
            <a:pPr marL="706438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59690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PTO Requests</a:t>
            </a:r>
          </a:p>
          <a:p>
            <a:pPr marL="99218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All PTO requests must be entered in Kronos for approval</a:t>
            </a:r>
          </a:p>
          <a:p>
            <a:pPr marL="99218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105410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4B4B4B"/>
              </a:solidFill>
              <a:effectLst/>
              <a:latin typeface="Arial" panose="020B0604020202020204" pitchFamily="34" charset="0"/>
            </a:endParaRPr>
          </a:p>
          <a:p>
            <a:pPr marL="31115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0" i="0" dirty="0">
              <a:solidFill>
                <a:srgbClr val="4B4B4B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50143-FA23-4E7F-8355-6CB43705F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42539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3208-BF40-4378-95A8-96E32E66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Joint Commission – Inspection Window Open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EB639-BB19-4F0B-9178-21A2FA0A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15" y="1304144"/>
            <a:ext cx="8264785" cy="3296431"/>
          </a:xfrm>
        </p:spPr>
        <p:txBody>
          <a:bodyPr/>
          <a:lstStyle/>
          <a:p>
            <a:r>
              <a:rPr lang="en-US" sz="1600" dirty="0"/>
              <a:t>Shift Coordinator/Charge RN complete SWAT checklists</a:t>
            </a:r>
          </a:p>
          <a:p>
            <a:r>
              <a:rPr lang="en-US" sz="1600" dirty="0"/>
              <a:t>Review Topics</a:t>
            </a:r>
          </a:p>
          <a:p>
            <a:pPr lvl="1"/>
            <a:r>
              <a:rPr lang="en-US" sz="1600" dirty="0"/>
              <a:t>HIPAA compliance</a:t>
            </a:r>
          </a:p>
          <a:p>
            <a:pPr lvl="2"/>
            <a:r>
              <a:rPr lang="en-US" sz="1600" dirty="0"/>
              <a:t>Patients should not walk through nursing area</a:t>
            </a:r>
          </a:p>
          <a:p>
            <a:pPr lvl="1"/>
            <a:r>
              <a:rPr lang="en-US" sz="1600" dirty="0"/>
              <a:t>Expiration of supplies </a:t>
            </a:r>
          </a:p>
          <a:p>
            <a:pPr lvl="1"/>
            <a:r>
              <a:rPr lang="en-US" sz="1600" dirty="0"/>
              <a:t>Do not store supplies in drawers in treatment rooms, draws by therapeutic phlebotomy</a:t>
            </a:r>
          </a:p>
          <a:p>
            <a:pPr lvl="1"/>
            <a:r>
              <a:rPr lang="en-US" sz="1600" dirty="0"/>
              <a:t>Remember anything that cannot be wiped down needs discarded if brought into patient area</a:t>
            </a:r>
          </a:p>
          <a:p>
            <a:pPr lvl="1"/>
            <a:r>
              <a:rPr lang="en-US" sz="1600" dirty="0"/>
              <a:t>Cleanliness of space ( notify EVS if anything needed)</a:t>
            </a:r>
          </a:p>
          <a:p>
            <a:pPr lvl="1"/>
            <a:r>
              <a:rPr lang="en-US" sz="1600" dirty="0"/>
              <a:t>Process Improvement: Upgrade of </a:t>
            </a:r>
            <a:r>
              <a:rPr lang="en-US" sz="1600" dirty="0" err="1"/>
              <a:t>CellEx</a:t>
            </a:r>
            <a:r>
              <a:rPr lang="en-US" sz="1600" dirty="0"/>
              <a:t> machines </a:t>
            </a:r>
          </a:p>
          <a:p>
            <a:pPr lvl="1"/>
            <a:r>
              <a:rPr lang="en-US" sz="1600" dirty="0"/>
              <a:t>Linens must be covered- Keep cabinet doors shut</a:t>
            </a:r>
          </a:p>
          <a:p>
            <a:pPr lvl="1"/>
            <a:r>
              <a:rPr lang="en-US" sz="1600" dirty="0"/>
              <a:t>Patient ID/armbands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C019C-AA6D-4CA1-B7B5-AA344F0FB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099636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7377</TotalTime>
  <Words>584</Words>
  <Application>Microsoft Office PowerPoint</Application>
  <PresentationFormat>On-screen Show (16:9)</PresentationFormat>
  <Paragraphs>92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Franklin Gothic Book</vt:lpstr>
      <vt:lpstr>Franklin Gothic Demi</vt:lpstr>
      <vt:lpstr>Franklin Gothic Medium</vt:lpstr>
      <vt:lpstr>Wingdings</vt:lpstr>
      <vt:lpstr>1_Office Theme</vt:lpstr>
      <vt:lpstr>Office Theme</vt:lpstr>
      <vt:lpstr>APHERESIS TEAM MEETING</vt:lpstr>
      <vt:lpstr>APHERESIS STAFFING</vt:lpstr>
      <vt:lpstr>Pooled Plasma for TPE – 4 hour exp. </vt:lpstr>
      <vt:lpstr>Training/Competency Documentation Update</vt:lpstr>
      <vt:lpstr>SOP UPDATES</vt:lpstr>
      <vt:lpstr>CellEx Upgrade Version 5.4 </vt:lpstr>
      <vt:lpstr>COVID Testing Portal Ended</vt:lpstr>
      <vt:lpstr>Reminders/Updates</vt:lpstr>
      <vt:lpstr>The Joint Commission – Inspection Window Open </vt:lpstr>
      <vt:lpstr>Values Acknowledgments: Purpose, Excellence, Compassion, Team</vt:lpstr>
    </vt:vector>
  </TitlesOfParts>
  <Company>IU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the IU Health Brand Strategy</dc:title>
  <dc:creator>Mangan, David P</dc:creator>
  <cp:lastModifiedBy>Skipworth, Elaine M</cp:lastModifiedBy>
  <cp:revision>452</cp:revision>
  <cp:lastPrinted>2022-02-08T22:11:34Z</cp:lastPrinted>
  <dcterms:created xsi:type="dcterms:W3CDTF">2016-12-07T14:20:07Z</dcterms:created>
  <dcterms:modified xsi:type="dcterms:W3CDTF">2022-07-13T18:48:41Z</dcterms:modified>
</cp:coreProperties>
</file>