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Lst>
  <p:notesMasterIdLst>
    <p:notesMasterId r:id="rId14"/>
  </p:notesMasterIdLst>
  <p:handoutMasterIdLst>
    <p:handoutMasterId r:id="rId15"/>
  </p:handoutMasterIdLst>
  <p:sldIdLst>
    <p:sldId id="257" r:id="rId3"/>
    <p:sldId id="628" r:id="rId4"/>
    <p:sldId id="1316" r:id="rId5"/>
    <p:sldId id="622" r:id="rId6"/>
    <p:sldId id="625" r:id="rId7"/>
    <p:sldId id="1317" r:id="rId8"/>
    <p:sldId id="615" r:id="rId9"/>
    <p:sldId id="629" r:id="rId10"/>
    <p:sldId id="630" r:id="rId11"/>
    <p:sldId id="627" r:id="rId12"/>
    <p:sldId id="611" r:id="rId13"/>
  </p:sldIdLst>
  <p:sldSz cx="9144000" cy="5143500" type="screen16x9"/>
  <p:notesSz cx="7010400" cy="9296400"/>
  <p:defaultTextStyle>
    <a:defPPr>
      <a:defRPr lang="en-US"/>
    </a:defPPr>
    <a:lvl1pPr algn="l" rtl="0" fontAlgn="base">
      <a:spcBef>
        <a:spcPct val="0"/>
      </a:spcBef>
      <a:spcAft>
        <a:spcPct val="0"/>
      </a:spcAft>
      <a:defRPr kern="1200">
        <a:solidFill>
          <a:schemeClr val="tx1"/>
        </a:solidFill>
        <a:latin typeface="Calibri" charset="0"/>
        <a:ea typeface="Arial" charset="0"/>
        <a:cs typeface="Arial" charset="0"/>
      </a:defRPr>
    </a:lvl1pPr>
    <a:lvl2pPr marL="457200" algn="l" rtl="0" fontAlgn="base">
      <a:spcBef>
        <a:spcPct val="0"/>
      </a:spcBef>
      <a:spcAft>
        <a:spcPct val="0"/>
      </a:spcAft>
      <a:defRPr kern="1200">
        <a:solidFill>
          <a:schemeClr val="tx1"/>
        </a:solidFill>
        <a:latin typeface="Calibri" charset="0"/>
        <a:ea typeface="Arial" charset="0"/>
        <a:cs typeface="Arial" charset="0"/>
      </a:defRPr>
    </a:lvl2pPr>
    <a:lvl3pPr marL="914400" algn="l" rtl="0" fontAlgn="base">
      <a:spcBef>
        <a:spcPct val="0"/>
      </a:spcBef>
      <a:spcAft>
        <a:spcPct val="0"/>
      </a:spcAft>
      <a:defRPr kern="1200">
        <a:solidFill>
          <a:schemeClr val="tx1"/>
        </a:solidFill>
        <a:latin typeface="Calibri" charset="0"/>
        <a:ea typeface="Arial" charset="0"/>
        <a:cs typeface="Arial" charset="0"/>
      </a:defRPr>
    </a:lvl3pPr>
    <a:lvl4pPr marL="1371600" algn="l" rtl="0" fontAlgn="base">
      <a:spcBef>
        <a:spcPct val="0"/>
      </a:spcBef>
      <a:spcAft>
        <a:spcPct val="0"/>
      </a:spcAft>
      <a:defRPr kern="1200">
        <a:solidFill>
          <a:schemeClr val="tx1"/>
        </a:solidFill>
        <a:latin typeface="Calibri" charset="0"/>
        <a:ea typeface="Arial" charset="0"/>
        <a:cs typeface="Arial" charset="0"/>
      </a:defRPr>
    </a:lvl4pPr>
    <a:lvl5pPr marL="1828800" algn="l" rtl="0" fontAlgn="base">
      <a:spcBef>
        <a:spcPct val="0"/>
      </a:spcBef>
      <a:spcAft>
        <a:spcPct val="0"/>
      </a:spcAft>
      <a:defRPr kern="1200">
        <a:solidFill>
          <a:schemeClr val="tx1"/>
        </a:solidFill>
        <a:latin typeface="Calibri" charset="0"/>
        <a:ea typeface="Arial" charset="0"/>
        <a:cs typeface="Arial" charset="0"/>
      </a:defRPr>
    </a:lvl5pPr>
    <a:lvl6pPr marL="2286000" algn="l" defTabSz="914400" rtl="0" eaLnBrk="1" latinLnBrk="0" hangingPunct="1">
      <a:defRPr kern="1200">
        <a:solidFill>
          <a:schemeClr val="tx1"/>
        </a:solidFill>
        <a:latin typeface="Calibri" charset="0"/>
        <a:ea typeface="Arial" charset="0"/>
        <a:cs typeface="Arial" charset="0"/>
      </a:defRPr>
    </a:lvl6pPr>
    <a:lvl7pPr marL="2743200" algn="l" defTabSz="914400" rtl="0" eaLnBrk="1" latinLnBrk="0" hangingPunct="1">
      <a:defRPr kern="1200">
        <a:solidFill>
          <a:schemeClr val="tx1"/>
        </a:solidFill>
        <a:latin typeface="Calibri" charset="0"/>
        <a:ea typeface="Arial" charset="0"/>
        <a:cs typeface="Arial" charset="0"/>
      </a:defRPr>
    </a:lvl7pPr>
    <a:lvl8pPr marL="3200400" algn="l" defTabSz="914400" rtl="0" eaLnBrk="1" latinLnBrk="0" hangingPunct="1">
      <a:defRPr kern="1200">
        <a:solidFill>
          <a:schemeClr val="tx1"/>
        </a:solidFill>
        <a:latin typeface="Calibri" charset="0"/>
        <a:ea typeface="Arial" charset="0"/>
        <a:cs typeface="Arial" charset="0"/>
      </a:defRPr>
    </a:lvl8pPr>
    <a:lvl9pPr marL="3657600" algn="l" defTabSz="914400" rtl="0" eaLnBrk="1" latinLnBrk="0" hangingPunct="1">
      <a:defRPr kern="1200">
        <a:solidFill>
          <a:schemeClr val="tx1"/>
        </a:solidFill>
        <a:latin typeface="Calibri" charset="0"/>
        <a:ea typeface="Arial" charset="0"/>
        <a:cs typeface="Arial" charset="0"/>
      </a:defRPr>
    </a:lvl9pPr>
  </p:defaultTextStyle>
  <p:extLst>
    <p:ext uri="{EFAFB233-063F-42B5-8137-9DF3F51BA10A}">
      <p15:sldGuideLst xmlns:p15="http://schemas.microsoft.com/office/powerpoint/2012/main">
        <p15:guide id="1" orient="horz" pos="1692" userDrawn="1">
          <p15:clr>
            <a:srgbClr val="A4A3A4"/>
          </p15:clr>
        </p15:guide>
        <p15:guide id="2" pos="2880" userDrawn="1">
          <p15:clr>
            <a:srgbClr val="A4A3A4"/>
          </p15:clr>
        </p15:guide>
        <p15:guide id="3" pos="504" userDrawn="1">
          <p15:clr>
            <a:srgbClr val="A4A3A4"/>
          </p15:clr>
        </p15:guide>
        <p15:guide id="4" orient="horz" pos="2460" userDrawn="1">
          <p15:clr>
            <a:srgbClr val="A4A3A4"/>
          </p15:clr>
        </p15:guide>
        <p15:guide id="5" orient="horz" pos="420" userDrawn="1">
          <p15:clr>
            <a:srgbClr val="A4A3A4"/>
          </p15:clr>
        </p15:guide>
        <p15:guide id="6" orient="horz" pos="684" userDrawn="1">
          <p15:clr>
            <a:srgbClr val="A4A3A4"/>
          </p15:clr>
        </p15:guide>
        <p15:guide id="7" orient="horz" pos="315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iss, Kellie" initials="BK" lastIdx="1" clrIdx="0"/>
  <p:cmAuthor id="2" name="Day, Clark" initials="DC" lastIdx="1" clrIdx="1">
    <p:extLst>
      <p:ext uri="{19B8F6BF-5375-455C-9EA6-DF929625EA0E}">
        <p15:presenceInfo xmlns:p15="http://schemas.microsoft.com/office/powerpoint/2012/main" userId="S::cday5@iuhealth.org::97b5e0f2-ce7f-4773-b4c9-28aca95b68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8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83" autoAdjust="0"/>
    <p:restoredTop sz="89609" autoAdjust="0"/>
  </p:normalViewPr>
  <p:slideViewPr>
    <p:cSldViewPr snapToGrid="0" showGuides="1">
      <p:cViewPr varScale="1">
        <p:scale>
          <a:sx n="135" d="100"/>
          <a:sy n="135" d="100"/>
        </p:scale>
        <p:origin x="522" y="114"/>
      </p:cViewPr>
      <p:guideLst>
        <p:guide orient="horz" pos="1692"/>
        <p:guide pos="2880"/>
        <p:guide pos="504"/>
        <p:guide orient="horz" pos="2460"/>
        <p:guide orient="horz" pos="420"/>
        <p:guide orient="horz" pos="684"/>
        <p:guide orient="horz" pos="3156"/>
      </p:guideLst>
    </p:cSldViewPr>
  </p:slideViewPr>
  <p:notesTextViewPr>
    <p:cViewPr>
      <p:scale>
        <a:sx n="1" d="1"/>
        <a:sy n="1" d="1"/>
      </p:scale>
      <p:origin x="0" y="0"/>
    </p:cViewPr>
  </p:notesTextViewPr>
  <p:sorterViewPr>
    <p:cViewPr varScale="1">
      <p:scale>
        <a:sx n="1" d="1"/>
        <a:sy n="1" d="1"/>
      </p:scale>
      <p:origin x="0" y="-64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ACDDDB3-FA51-FA4B-AD0A-B20099F8896D}" type="datetimeFigureOut">
              <a:rPr lang="en-US" smtClean="0"/>
              <a:t>10/5/2022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9B3A4A8-36D1-9B42-BB99-419E94051EF3}" type="slidenum">
              <a:rPr lang="en-US" smtClean="0"/>
              <a:t>‹#›</a:t>
            </a:fld>
            <a:endParaRPr lang="en-US"/>
          </a:p>
        </p:txBody>
      </p:sp>
    </p:spTree>
    <p:extLst>
      <p:ext uri="{BB962C8B-B14F-4D97-AF65-F5344CB8AC3E}">
        <p14:creationId xmlns:p14="http://schemas.microsoft.com/office/powerpoint/2010/main" val="566908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2F959DE8-BC8A-9342-BA3F-D795D5990682}" type="datetimeFigureOut">
              <a:rPr lang="en-US"/>
              <a:pPr>
                <a:defRPr/>
              </a:pPr>
              <a:t>10/5/2022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64696D1D-ED38-CE46-A803-2C7949BBFEE6}" type="slidenum">
              <a:rPr lang="en-US" altLang="x-none"/>
              <a:pPr/>
              <a:t>‹#›</a:t>
            </a:fld>
            <a:endParaRPr lang="en-US" altLang="x-none"/>
          </a:p>
        </p:txBody>
      </p:sp>
    </p:spTree>
    <p:extLst>
      <p:ext uri="{BB962C8B-B14F-4D97-AF65-F5344CB8AC3E}">
        <p14:creationId xmlns:p14="http://schemas.microsoft.com/office/powerpoint/2010/main" val="8152948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x-none" altLang="x-none" b="1"/>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57066" indent="-291179">
              <a:defRPr>
                <a:solidFill>
                  <a:schemeClr val="tx1"/>
                </a:solidFill>
                <a:latin typeface="Calibri" charset="0"/>
              </a:defRPr>
            </a:lvl2pPr>
            <a:lvl3pPr marL="1164717" indent="-232943">
              <a:defRPr>
                <a:solidFill>
                  <a:schemeClr val="tx1"/>
                </a:solidFill>
                <a:latin typeface="Calibri" charset="0"/>
              </a:defRPr>
            </a:lvl3pPr>
            <a:lvl4pPr marL="1630604" indent="-232943">
              <a:defRPr>
                <a:solidFill>
                  <a:schemeClr val="tx1"/>
                </a:solidFill>
                <a:latin typeface="Calibri" charset="0"/>
              </a:defRPr>
            </a:lvl4pPr>
            <a:lvl5pPr marL="2096491" indent="-232943">
              <a:defRPr>
                <a:solidFill>
                  <a:schemeClr val="tx1"/>
                </a:solidFill>
                <a:latin typeface="Calibri" charset="0"/>
              </a:defRPr>
            </a:lvl5pPr>
            <a:lvl6pPr marL="2562377" indent="-232943" fontAlgn="base">
              <a:spcBef>
                <a:spcPct val="0"/>
              </a:spcBef>
              <a:spcAft>
                <a:spcPct val="0"/>
              </a:spcAft>
              <a:defRPr>
                <a:solidFill>
                  <a:schemeClr val="tx1"/>
                </a:solidFill>
                <a:latin typeface="Calibri" charset="0"/>
              </a:defRPr>
            </a:lvl6pPr>
            <a:lvl7pPr marL="3028264" indent="-232943" fontAlgn="base">
              <a:spcBef>
                <a:spcPct val="0"/>
              </a:spcBef>
              <a:spcAft>
                <a:spcPct val="0"/>
              </a:spcAft>
              <a:defRPr>
                <a:solidFill>
                  <a:schemeClr val="tx1"/>
                </a:solidFill>
                <a:latin typeface="Calibri" charset="0"/>
              </a:defRPr>
            </a:lvl7pPr>
            <a:lvl8pPr marL="3494151" indent="-232943" fontAlgn="base">
              <a:spcBef>
                <a:spcPct val="0"/>
              </a:spcBef>
              <a:spcAft>
                <a:spcPct val="0"/>
              </a:spcAft>
              <a:defRPr>
                <a:solidFill>
                  <a:schemeClr val="tx1"/>
                </a:solidFill>
                <a:latin typeface="Calibri" charset="0"/>
              </a:defRPr>
            </a:lvl8pPr>
            <a:lvl9pPr marL="3960038" indent="-232943" fontAlgn="base">
              <a:spcBef>
                <a:spcPct val="0"/>
              </a:spcBef>
              <a:spcAft>
                <a:spcPct val="0"/>
              </a:spcAft>
              <a:defRPr>
                <a:solidFill>
                  <a:schemeClr val="tx1"/>
                </a:solidFill>
                <a:latin typeface="Calibri" charset="0"/>
              </a:defRPr>
            </a:lvl9pPr>
          </a:lstStyle>
          <a:p>
            <a:fld id="{3DFA794A-571F-F846-8842-D0036C98B983}" type="slidenum">
              <a:rPr lang="en-US" altLang="x-none">
                <a:solidFill>
                  <a:srgbClr val="000000"/>
                </a:solidFill>
              </a:rPr>
              <a:pPr/>
              <a:t>1</a:t>
            </a:fld>
            <a:endParaRPr lang="en-US" altLang="x-non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696D1D-ED38-CE46-A803-2C7949BBFEE6}" type="slidenum">
              <a:rPr lang="en-US" altLang="x-none" smtClean="0"/>
              <a:pPr/>
              <a:t>3</a:t>
            </a:fld>
            <a:endParaRPr lang="en-US" altLang="x-none"/>
          </a:p>
        </p:txBody>
      </p:sp>
    </p:spTree>
    <p:extLst>
      <p:ext uri="{BB962C8B-B14F-4D97-AF65-F5344CB8AC3E}">
        <p14:creationId xmlns:p14="http://schemas.microsoft.com/office/powerpoint/2010/main" val="472776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696D1D-ED38-CE46-A803-2C7949BBFEE6}" type="slidenum">
              <a:rPr lang="en-US" altLang="x-none" smtClean="0"/>
              <a:pPr/>
              <a:t>10</a:t>
            </a:fld>
            <a:endParaRPr lang="en-US" altLang="x-none"/>
          </a:p>
        </p:txBody>
      </p:sp>
    </p:spTree>
    <p:extLst>
      <p:ext uri="{BB962C8B-B14F-4D97-AF65-F5344CB8AC3E}">
        <p14:creationId xmlns:p14="http://schemas.microsoft.com/office/powerpoint/2010/main" val="12801105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userDrawn="1"/>
        </p:nvSpPr>
        <p:spPr>
          <a:xfrm>
            <a:off x="2058" y="-19051"/>
            <a:ext cx="9141941" cy="5167313"/>
          </a:xfrm>
          <a:prstGeom prst="rect">
            <a:avLst/>
          </a:prstGeom>
          <a:solidFill>
            <a:schemeClr val="tx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 name="Title 1"/>
          <p:cNvSpPr>
            <a:spLocks noGrp="1"/>
          </p:cNvSpPr>
          <p:nvPr>
            <p:ph type="ctrTitle"/>
          </p:nvPr>
        </p:nvSpPr>
        <p:spPr>
          <a:xfrm>
            <a:off x="1620669" y="3005075"/>
            <a:ext cx="5339910" cy="804095"/>
          </a:xfrm>
        </p:spPr>
        <p:txBody>
          <a:bodyPr/>
          <a:lstStyle>
            <a:lvl1pPr>
              <a:defRPr sz="2200"/>
            </a:lvl1pPr>
          </a:lstStyle>
          <a:p>
            <a:r>
              <a:rPr lang="en-US" dirty="0"/>
              <a:t>Click to edit Master title style</a:t>
            </a:r>
          </a:p>
        </p:txBody>
      </p:sp>
      <p:sp>
        <p:nvSpPr>
          <p:cNvPr id="3" name="Subtitle 2"/>
          <p:cNvSpPr>
            <a:spLocks noGrp="1"/>
          </p:cNvSpPr>
          <p:nvPr>
            <p:ph type="subTitle" idx="1"/>
          </p:nvPr>
        </p:nvSpPr>
        <p:spPr>
          <a:xfrm>
            <a:off x="1620671" y="4111367"/>
            <a:ext cx="4756969" cy="378895"/>
          </a:xfrm>
        </p:spPr>
        <p:txBody>
          <a:bodyPr/>
          <a:lstStyle>
            <a:lvl1pPr marL="0" indent="0" algn="l">
              <a:buNone/>
              <a:defRPr sz="11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Slide Number Placeholder 5"/>
          <p:cNvSpPr>
            <a:spLocks noGrp="1"/>
          </p:cNvSpPr>
          <p:nvPr>
            <p:ph type="sldNum" sz="quarter" idx="12"/>
          </p:nvPr>
        </p:nvSpPr>
        <p:spPr/>
        <p:txBody>
          <a:bodyPr/>
          <a:lstStyle>
            <a:lvl1pPr defTabSz="914400">
              <a:defRPr/>
            </a:lvl1pPr>
          </a:lstStyle>
          <a:p>
            <a:fld id="{0621192E-B586-754B-9253-7F68592A382D}" type="slidenum">
              <a:rPr lang="x-none" altLang="x-none"/>
              <a:pPr/>
              <a:t>‹#›</a:t>
            </a:fld>
            <a:endParaRPr lang="en-US" altLang="x-none"/>
          </a:p>
        </p:txBody>
      </p:sp>
      <p:sp>
        <p:nvSpPr>
          <p:cNvPr id="17" name="Date Placeholder 16"/>
          <p:cNvSpPr>
            <a:spLocks noGrp="1"/>
          </p:cNvSpPr>
          <p:nvPr>
            <p:ph type="dt" sz="half" idx="13"/>
          </p:nvPr>
        </p:nvSpPr>
        <p:spPr/>
        <p:txBody>
          <a:bodyPr/>
          <a:lstStyle/>
          <a:p>
            <a:pPr>
              <a:defRPr/>
            </a:pPr>
            <a:endParaRPr lang="en-US" dirty="0"/>
          </a:p>
        </p:txBody>
      </p:sp>
      <p:sp>
        <p:nvSpPr>
          <p:cNvPr id="18" name="Footer Placeholder 17"/>
          <p:cNvSpPr>
            <a:spLocks noGrp="1"/>
          </p:cNvSpPr>
          <p:nvPr>
            <p:ph type="ftr" sz="quarter" idx="14"/>
          </p:nvPr>
        </p:nvSpPr>
        <p:spPr/>
        <p:txBody>
          <a:bodyPr/>
          <a:lstStyle/>
          <a:p>
            <a:pPr>
              <a:defRPr/>
            </a:pPr>
            <a:endParaRPr lang="en-US"/>
          </a:p>
        </p:txBody>
      </p:sp>
      <p:pic>
        <p:nvPicPr>
          <p:cNvPr id="21" name="Picture 9" descr="IUH.PPT.TEMPLATE_corn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9813" y="2174875"/>
            <a:ext cx="3033712"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2851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a:latin typeface="Franklin Gothic Book" charset="0"/>
                <a:ea typeface="Franklin Gothic Book" charset="0"/>
                <a:cs typeface="Franklin Gothic Book" charset="0"/>
              </a:defRPr>
            </a:lvl1pPr>
            <a:lvl2pPr>
              <a:defRPr>
                <a:latin typeface="Franklin Gothic Book" charset="0"/>
                <a:ea typeface="Franklin Gothic Book" charset="0"/>
                <a:cs typeface="Franklin Gothic Book" charset="0"/>
              </a:defRPr>
            </a:lvl2pPr>
            <a:lvl3pPr>
              <a:defRPr>
                <a:latin typeface="Franklin Gothic Book" charset="0"/>
                <a:ea typeface="Franklin Gothic Book" charset="0"/>
                <a:cs typeface="Franklin Gothic Book" charset="0"/>
              </a:defRPr>
            </a:lvl3pPr>
            <a:lvl4pPr>
              <a:defRPr>
                <a:latin typeface="Franklin Gothic Book" charset="0"/>
                <a:ea typeface="Franklin Gothic Book" charset="0"/>
                <a:cs typeface="Franklin Gothic Book" charset="0"/>
              </a:defRPr>
            </a:lvl4pPr>
            <a:lvl5pPr>
              <a:defRPr>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defTabSz="914400">
              <a:defRPr/>
            </a:lvl1pPr>
          </a:lstStyle>
          <a:p>
            <a:pPr>
              <a:defRPr/>
            </a:pPr>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fld id="{DA86648E-21C2-4E4D-995E-31FFBD2E87B9}" type="slidenum">
              <a:rPr lang="x-none" altLang="x-none"/>
              <a:pPr/>
              <a:t>‹#›</a:t>
            </a:fld>
            <a:endParaRPr lang="en-US" altLang="x-none"/>
          </a:p>
        </p:txBody>
      </p:sp>
    </p:spTree>
    <p:extLst>
      <p:ext uri="{BB962C8B-B14F-4D97-AF65-F5344CB8AC3E}">
        <p14:creationId xmlns:p14="http://schemas.microsoft.com/office/powerpoint/2010/main" val="18627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8" descr="IUH.PPT.TEMPLATE_V2-revised.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IUH.PPT.TEMPLATE_corner.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119813" y="2174875"/>
            <a:ext cx="3033712"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IU-logo-black.pn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23888" y="4435475"/>
            <a:ext cx="22288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43035" y="2618781"/>
            <a:ext cx="7772400" cy="1021556"/>
          </a:xfrm>
        </p:spPr>
        <p:txBody>
          <a:bodyPr anchor="t"/>
          <a:lstStyle>
            <a:lvl1pPr algn="l">
              <a:defRPr sz="2600" b="0" cap="none">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643035" y="1212056"/>
            <a:ext cx="7772400" cy="1125140"/>
          </a:xfrm>
        </p:spPr>
        <p:txBody>
          <a:bodyPr anchor="b"/>
          <a:lstStyle>
            <a:lvl1pPr marL="0" indent="0">
              <a:buNone/>
              <a:defRPr sz="1200" b="1" spc="-30">
                <a:solidFill>
                  <a:srgbClr val="595959"/>
                </a:solidFill>
                <a:latin typeface="Franklin Gothic Demi" charset="0"/>
                <a:ea typeface="Franklin Gothic Demi" charset="0"/>
                <a:cs typeface="Franklin Gothic Demi"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3"/>
          <p:cNvSpPr>
            <a:spLocks noGrp="1"/>
          </p:cNvSpPr>
          <p:nvPr>
            <p:ph type="dt" sz="half" idx="10"/>
          </p:nvPr>
        </p:nvSpPr>
        <p:spPr/>
        <p:txBody>
          <a:bodyPr/>
          <a:lstStyle>
            <a:lvl1pPr defTabSz="914400">
              <a:defRPr/>
            </a:lvl1pPr>
          </a:lstStyle>
          <a:p>
            <a:pPr>
              <a:defRPr/>
            </a:pPr>
            <a:endParaRPr lang="en-US" dirty="0"/>
          </a:p>
        </p:txBody>
      </p:sp>
      <p:sp>
        <p:nvSpPr>
          <p:cNvPr id="8" name="Footer Placeholder 4"/>
          <p:cNvSpPr>
            <a:spLocks noGrp="1"/>
          </p:cNvSpPr>
          <p:nvPr>
            <p:ph type="ftr" sz="quarter" idx="11"/>
          </p:nvPr>
        </p:nvSpPr>
        <p:spPr/>
        <p:txBody>
          <a:bodyPr/>
          <a:lstStyle>
            <a:lvl1pPr defTabSz="914400">
              <a:defRPr/>
            </a:lvl1pPr>
          </a:lstStyle>
          <a:p>
            <a:pPr>
              <a:defRPr/>
            </a:pPr>
            <a:endParaRPr lang="en-US"/>
          </a:p>
        </p:txBody>
      </p:sp>
      <p:sp>
        <p:nvSpPr>
          <p:cNvPr id="9" name="Slide Number Placeholder 5"/>
          <p:cNvSpPr>
            <a:spLocks noGrp="1"/>
          </p:cNvSpPr>
          <p:nvPr>
            <p:ph type="sldNum" sz="quarter" idx="12"/>
          </p:nvPr>
        </p:nvSpPr>
        <p:spPr/>
        <p:txBody>
          <a:bodyPr/>
          <a:lstStyle>
            <a:lvl1pPr defTabSz="914400">
              <a:defRPr/>
            </a:lvl1pPr>
          </a:lstStyle>
          <a:p>
            <a:fld id="{0025BF38-0FF4-CC4F-BA6B-37B05F99C122}" type="slidenum">
              <a:rPr lang="x-none" altLang="x-none"/>
              <a:pPr/>
              <a:t>‹#›</a:t>
            </a:fld>
            <a:endParaRPr lang="en-US" altLang="x-none"/>
          </a:p>
        </p:txBody>
      </p:sp>
    </p:spTree>
    <p:extLst>
      <p:ext uri="{BB962C8B-B14F-4D97-AF65-F5344CB8AC3E}">
        <p14:creationId xmlns:p14="http://schemas.microsoft.com/office/powerpoint/2010/main" val="1797376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defTabSz="914400">
              <a:defRPr/>
            </a:lvl1pPr>
          </a:lstStyle>
          <a:p>
            <a:pPr>
              <a:defRPr/>
            </a:pPr>
            <a:endParaRPr lang="en-US" dirty="0"/>
          </a:p>
        </p:txBody>
      </p:sp>
      <p:sp>
        <p:nvSpPr>
          <p:cNvPr id="6" name="Footer Placeholder 5"/>
          <p:cNvSpPr>
            <a:spLocks noGrp="1"/>
          </p:cNvSpPr>
          <p:nvPr>
            <p:ph type="ftr" sz="quarter" idx="11"/>
          </p:nvPr>
        </p:nvSpPr>
        <p:spPr/>
        <p:txBody>
          <a:bodyPr/>
          <a:lstStyle>
            <a:lvl1pPr defTabSz="91440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vl1pPr>
          </a:lstStyle>
          <a:p>
            <a:fld id="{E94E9BCF-061B-4943-A29B-BBB83430C9CB}" type="slidenum">
              <a:rPr lang="x-none" altLang="x-none"/>
              <a:pPr/>
              <a:t>‹#›</a:t>
            </a:fld>
            <a:endParaRPr lang="en-US" altLang="x-none"/>
          </a:p>
        </p:txBody>
      </p:sp>
    </p:spTree>
    <p:extLst>
      <p:ext uri="{BB962C8B-B14F-4D97-AF65-F5344CB8AC3E}">
        <p14:creationId xmlns:p14="http://schemas.microsoft.com/office/powerpoint/2010/main" val="200461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lvl1pPr defTabSz="914400">
              <a:defRPr/>
            </a:lvl1pPr>
          </a:lstStyle>
          <a:p>
            <a:pPr>
              <a:defRPr/>
            </a:pPr>
            <a:endParaRPr lang="en-US" dirty="0"/>
          </a:p>
        </p:txBody>
      </p:sp>
      <p:sp>
        <p:nvSpPr>
          <p:cNvPr id="4" name="Footer Placeholder 3"/>
          <p:cNvSpPr>
            <a:spLocks noGrp="1"/>
          </p:cNvSpPr>
          <p:nvPr>
            <p:ph type="ftr" sz="quarter" idx="11"/>
          </p:nvPr>
        </p:nvSpPr>
        <p:spPr/>
        <p:txBody>
          <a:bodyPr/>
          <a:lstStyle>
            <a:lvl1pPr defTabSz="91440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a:defRPr/>
            </a:lvl1pPr>
          </a:lstStyle>
          <a:p>
            <a:fld id="{715E4F9D-4648-EE4F-837B-7F5D286D2A4F}" type="slidenum">
              <a:rPr lang="x-none" altLang="x-none"/>
              <a:pPr/>
              <a:t>‹#›</a:t>
            </a:fld>
            <a:endParaRPr lang="en-US" altLang="x-none"/>
          </a:p>
        </p:txBody>
      </p:sp>
    </p:spTree>
    <p:extLst>
      <p:ext uri="{BB962C8B-B14F-4D97-AF65-F5344CB8AC3E}">
        <p14:creationId xmlns:p14="http://schemas.microsoft.com/office/powerpoint/2010/main" val="660467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572941C-6974-BE4E-9E84-DF4E3BF99134}" type="slidenum">
              <a:rPr lang="en-US" altLang="x-none" smtClean="0"/>
              <a:pPr/>
              <a:t>‹#›</a:t>
            </a:fld>
            <a:endParaRPr lang="en-US" altLang="x-none"/>
          </a:p>
        </p:txBody>
      </p:sp>
      <p:sp>
        <p:nvSpPr>
          <p:cNvPr id="6" name="Rectangle 5"/>
          <p:cNvSpPr/>
          <p:nvPr userDrawn="1"/>
        </p:nvSpPr>
        <p:spPr>
          <a:xfrm>
            <a:off x="6095999" y="4034119"/>
            <a:ext cx="2904565" cy="10555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56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vl1pPr>
          </a:lstStyle>
          <a:p>
            <a:pPr>
              <a:defRPr/>
            </a:pPr>
            <a:endParaRPr lang="en-US" dirty="0"/>
          </a:p>
        </p:txBody>
      </p:sp>
      <p:sp>
        <p:nvSpPr>
          <p:cNvPr id="3" name="Footer Placeholder 2"/>
          <p:cNvSpPr>
            <a:spLocks noGrp="1"/>
          </p:cNvSpPr>
          <p:nvPr>
            <p:ph type="ftr" sz="quarter" idx="11"/>
          </p:nvPr>
        </p:nvSpPr>
        <p:spPr/>
        <p:txBody>
          <a:bodyPr/>
          <a:lstStyle>
            <a:lvl1pPr defTabSz="91440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a:defRPr/>
            </a:lvl1pPr>
          </a:lstStyle>
          <a:p>
            <a:fld id="{40B5E16D-56CD-864D-824B-D347FFEACCD3}" type="slidenum">
              <a:rPr lang="x-none" altLang="x-none"/>
              <a:pPr/>
              <a:t>‹#›</a:t>
            </a:fld>
            <a:endParaRPr lang="en-US" altLang="x-none"/>
          </a:p>
        </p:txBody>
      </p:sp>
    </p:spTree>
    <p:extLst>
      <p:ext uri="{BB962C8B-B14F-4D97-AF65-F5344CB8AC3E}">
        <p14:creationId xmlns:p14="http://schemas.microsoft.com/office/powerpoint/2010/main" val="128267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84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pic>
        <p:nvPicPr>
          <p:cNvPr id="8" name="Picture 7" descr="IUH.PPT.TEMPLATE_cover.png"/>
          <p:cNvPicPr>
            <a:picLocks noChangeAspect="1"/>
          </p:cNvPicPr>
          <p:nvPr userDrawn="1"/>
        </p:nvPicPr>
        <p:blipFill>
          <a:blip r:embed="rId2"/>
          <a:stretch>
            <a:fillRect/>
          </a:stretch>
        </p:blipFill>
        <p:spPr>
          <a:xfrm>
            <a:off x="0" y="-1"/>
            <a:ext cx="9153144" cy="5148645"/>
          </a:xfrm>
          <a:prstGeom prst="rect">
            <a:avLst/>
          </a:prstGeom>
        </p:spPr>
      </p:pic>
      <p:pic>
        <p:nvPicPr>
          <p:cNvPr id="9" name="Content Placeholder 5" descr="IU-logo-black.png"/>
          <p:cNvPicPr>
            <a:picLocks noChangeAspect="1"/>
          </p:cNvPicPr>
          <p:nvPr userDrawn="1"/>
        </p:nvPicPr>
        <p:blipFill>
          <a:blip r:embed="rId3" cstate="print">
            <a:extLst>
              <a:ext uri="{28A0092B-C50C-407E-A947-70E740481C1C}">
                <a14:useLocalDpi xmlns:a14="http://schemas.microsoft.com/office/drawing/2010/main" val="0"/>
              </a:ext>
            </a:extLst>
          </a:blip>
          <a:srcRect r="80669"/>
          <a:stretch>
            <a:fillRect/>
          </a:stretch>
        </p:blipFill>
        <p:spPr bwMode="auto">
          <a:xfrm>
            <a:off x="3846626" y="1677529"/>
            <a:ext cx="1459892" cy="152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58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9.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0" descr="IUH.PPT.TEMPLATE_banner.pn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808038" y="155575"/>
            <a:ext cx="6138862" cy="579438"/>
          </a:xfrm>
          <a:prstGeom prst="rect">
            <a:avLst/>
          </a:prstGeom>
        </p:spPr>
        <p:txBody>
          <a:bodyPr vert="horz" lIns="0" tIns="0" rIns="0" bIns="0" rtlCol="0" anchor="b" anchorCtr="0">
            <a:noAutofit/>
          </a:bodyPr>
          <a:lstStyle/>
          <a:p>
            <a:r>
              <a:rPr lang="en-US" dirty="0"/>
              <a:t>Click to edit Master title style</a:t>
            </a:r>
          </a:p>
        </p:txBody>
      </p:sp>
      <p:sp>
        <p:nvSpPr>
          <p:cNvPr id="1028" name="Text Placeholder 2"/>
          <p:cNvSpPr>
            <a:spLocks noGrp="1"/>
          </p:cNvSpPr>
          <p:nvPr>
            <p:ph type="body" idx="1"/>
          </p:nvPr>
        </p:nvSpPr>
        <p:spPr bwMode="auto">
          <a:xfrm>
            <a:off x="1616075" y="1698625"/>
            <a:ext cx="7083425" cy="290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4" name="Date Placeholder 3"/>
          <p:cNvSpPr>
            <a:spLocks noGrp="1"/>
          </p:cNvSpPr>
          <p:nvPr>
            <p:ph type="dt" sz="half" idx="2"/>
          </p:nvPr>
        </p:nvSpPr>
        <p:spPr>
          <a:xfrm>
            <a:off x="822325" y="4870450"/>
            <a:ext cx="2133600" cy="273050"/>
          </a:xfrm>
          <a:prstGeom prst="rect">
            <a:avLst/>
          </a:prstGeom>
        </p:spPr>
        <p:txBody>
          <a:bodyPr vert="horz" lIns="0" tIns="0" rIns="0" bIns="0" rtlCol="0" anchor="ctr"/>
          <a:lstStyle>
            <a:lvl1pPr algn="l" defTabSz="457200" fontAlgn="auto">
              <a:spcBef>
                <a:spcPts val="0"/>
              </a:spcBef>
              <a:spcAft>
                <a:spcPts val="0"/>
              </a:spcAft>
              <a:defRPr sz="800">
                <a:solidFill>
                  <a:prstClr val="black">
                    <a:tint val="75000"/>
                  </a:prstClr>
                </a:solidFill>
                <a:latin typeface="Arial"/>
                <a:ea typeface="+mn-ea"/>
                <a:cs typeface="Arial"/>
              </a:defRPr>
            </a:lvl1pPr>
          </a:lstStyle>
          <a:p>
            <a:pPr>
              <a:defRPr/>
            </a:pPr>
            <a:endParaRPr lang="en-US" dirty="0"/>
          </a:p>
        </p:txBody>
      </p:sp>
      <p:sp>
        <p:nvSpPr>
          <p:cNvPr id="5" name="Footer Placeholder 4"/>
          <p:cNvSpPr>
            <a:spLocks noGrp="1"/>
          </p:cNvSpPr>
          <p:nvPr>
            <p:ph type="ftr" sz="quarter" idx="3"/>
          </p:nvPr>
        </p:nvSpPr>
        <p:spPr>
          <a:xfrm>
            <a:off x="3124200" y="4870450"/>
            <a:ext cx="2895600" cy="273050"/>
          </a:xfrm>
          <a:prstGeom prst="rect">
            <a:avLst/>
          </a:prstGeom>
        </p:spPr>
        <p:txBody>
          <a:bodyPr vert="horz" lIns="0" tIns="0" rIns="0" bIns="0" rtlCol="0" anchor="ctr"/>
          <a:lstStyle>
            <a:lvl1pPr algn="l" defTabSz="457200" fontAlgn="auto">
              <a:spcBef>
                <a:spcPts val="0"/>
              </a:spcBef>
              <a:spcAft>
                <a:spcPts val="0"/>
              </a:spcAft>
              <a:defRPr sz="800" dirty="0">
                <a:solidFill>
                  <a:prstClr val="black">
                    <a:tint val="75000"/>
                  </a:prstClr>
                </a:solidFill>
                <a:latin typeface="Arial"/>
                <a:ea typeface="+mn-ea"/>
                <a:cs typeface="Arial"/>
              </a:defRPr>
            </a:lvl1pPr>
          </a:lstStyle>
          <a:p>
            <a:pPr>
              <a:defRPr/>
            </a:pPr>
            <a:endParaRPr lang="en-US"/>
          </a:p>
        </p:txBody>
      </p:sp>
      <p:sp>
        <p:nvSpPr>
          <p:cNvPr id="6" name="Slide Number Placeholder 5"/>
          <p:cNvSpPr>
            <a:spLocks noGrp="1"/>
          </p:cNvSpPr>
          <p:nvPr>
            <p:ph type="sldNum" sz="quarter" idx="4"/>
          </p:nvPr>
        </p:nvSpPr>
        <p:spPr>
          <a:xfrm>
            <a:off x="8035925" y="603250"/>
            <a:ext cx="733425" cy="274638"/>
          </a:xfrm>
          <a:prstGeom prst="rect">
            <a:avLst/>
          </a:prstGeom>
        </p:spPr>
        <p:txBody>
          <a:bodyPr vert="horz" wrap="square" lIns="0" tIns="0" rIns="0" bIns="0" numCol="1" anchor="b" anchorCtr="0" compatLnSpc="1">
            <a:prstTxWarp prst="textNoShape">
              <a:avLst/>
            </a:prstTxWarp>
          </a:bodyPr>
          <a:lstStyle>
            <a:lvl1pPr algn="r" defTabSz="457200">
              <a:defRPr sz="900">
                <a:solidFill>
                  <a:srgbClr val="898989"/>
                </a:solidFill>
                <a:latin typeface="Arial" charset="0"/>
              </a:defRPr>
            </a:lvl1pPr>
          </a:lstStyle>
          <a:p>
            <a:fld id="{4572941C-6974-BE4E-9E84-DF4E3BF99134}" type="slidenum">
              <a:rPr lang="en-US" altLang="x-none"/>
              <a:pPr/>
              <a:t>‹#›</a:t>
            </a:fld>
            <a:endParaRPr lang="en-US" altLang="x-none"/>
          </a:p>
        </p:txBody>
      </p:sp>
      <p:pic>
        <p:nvPicPr>
          <p:cNvPr id="1032" name="Picture 12" descr="IU-logo-black.png"/>
          <p:cNvPicPr>
            <a:picLocks noChangeAspect="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6394450" y="4435475"/>
            <a:ext cx="22288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3" r:id="rId5"/>
    <p:sldLayoutId id="2147483710" r:id="rId6"/>
    <p:sldLayoutId id="2147483694" r:id="rId7"/>
    <p:sldLayoutId id="2147483709" r:id="rId8"/>
  </p:sldLayoutIdLst>
  <p:hf hdr="0" ftr="0" dt="0"/>
  <p:txStyles>
    <p:titleStyle>
      <a:lvl1pPr algn="l" defTabSz="457200" rtl="0" fontAlgn="base">
        <a:lnSpc>
          <a:spcPct val="90000"/>
        </a:lnSpc>
        <a:spcBef>
          <a:spcPct val="0"/>
        </a:spcBef>
        <a:spcAft>
          <a:spcPct val="0"/>
        </a:spcAft>
        <a:defRPr sz="2200" kern="1200" spc="-30">
          <a:solidFill>
            <a:schemeClr val="bg1"/>
          </a:solidFill>
          <a:latin typeface="Franklin Gothic Book" charset="0"/>
          <a:ea typeface="Franklin Gothic Book" charset="0"/>
          <a:cs typeface="Franklin Gothic Book" charset="0"/>
        </a:defRPr>
      </a:lvl1pPr>
      <a:lvl2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2pPr>
      <a:lvl3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3pPr>
      <a:lvl4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4pPr>
      <a:lvl5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5pPr>
      <a:lvl6pPr marL="4572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6pPr>
      <a:lvl7pPr marL="9144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7pPr>
      <a:lvl8pPr marL="13716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8pPr>
      <a:lvl9pPr marL="18288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9pPr>
    </p:titleStyle>
    <p:bodyStyle>
      <a:lvl1pPr marL="146050" indent="-146050" algn="l" defTabSz="457200" rtl="0" fontAlgn="base">
        <a:spcBef>
          <a:spcPct val="20000"/>
        </a:spcBef>
        <a:spcAft>
          <a:spcPct val="0"/>
        </a:spcAft>
        <a:buClr>
          <a:schemeClr val="accent1"/>
        </a:buClr>
        <a:buSzPct val="106000"/>
        <a:buFont typeface="Wingdings" charset="2"/>
        <a:buChar char="§"/>
        <a:defRPr sz="1300" kern="1200">
          <a:solidFill>
            <a:schemeClr val="tx1"/>
          </a:solidFill>
          <a:latin typeface="Arial"/>
          <a:ea typeface="Arial" charset="0"/>
          <a:cs typeface="Arial"/>
        </a:defRPr>
      </a:lvl1pPr>
      <a:lvl2pPr marL="631825" indent="-174625"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2pPr>
      <a:lvl3pPr marL="1027113" indent="-112713"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3pPr>
      <a:lvl4pPr marL="1539875" indent="-168275"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4pPr>
      <a:lvl5pPr marL="1998663" indent="-169863"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IUH.PPT.TEMPLATE_banner.png"/>
          <p:cNvPicPr>
            <a:picLocks noChangeAspect="1"/>
          </p:cNvPicPr>
          <p:nvPr userDrawn="1"/>
        </p:nvPicPr>
        <p:blipFill>
          <a:blip r:embed="rId3"/>
          <a:stretch>
            <a:fillRect/>
          </a:stretch>
        </p:blipFill>
        <p:spPr>
          <a:xfrm>
            <a:off x="-1" y="0"/>
            <a:ext cx="9144001" cy="857250"/>
          </a:xfrm>
          <a:prstGeom prst="rect">
            <a:avLst/>
          </a:prstGeom>
        </p:spPr>
      </p:pic>
      <p:sp>
        <p:nvSpPr>
          <p:cNvPr id="2" name="Title Placeholder 1"/>
          <p:cNvSpPr>
            <a:spLocks noGrp="1"/>
          </p:cNvSpPr>
          <p:nvPr>
            <p:ph type="title"/>
          </p:nvPr>
        </p:nvSpPr>
        <p:spPr>
          <a:xfrm>
            <a:off x="808683" y="156008"/>
            <a:ext cx="6138017" cy="579646"/>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p:ph type="body" idx="1"/>
          </p:nvPr>
        </p:nvSpPr>
        <p:spPr>
          <a:xfrm>
            <a:off x="1615784" y="1698626"/>
            <a:ext cx="7083716" cy="290123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561" y="4869657"/>
            <a:ext cx="2133600" cy="273844"/>
          </a:xfrm>
          <a:prstGeom prst="rect">
            <a:avLst/>
          </a:prstGeom>
        </p:spPr>
        <p:txBody>
          <a:bodyPr vert="horz" lIns="0" tIns="0" rIns="0" bIns="0" rtlCol="0" anchor="ctr"/>
          <a:lstStyle>
            <a:lvl1pPr algn="l">
              <a:defRPr sz="800">
                <a:solidFill>
                  <a:schemeClr val="tx1">
                    <a:tint val="75000"/>
                  </a:schemeClr>
                </a:solidFill>
                <a:latin typeface="Arial"/>
                <a:cs typeface="Arial"/>
              </a:defRPr>
            </a:lvl1pPr>
          </a:lstStyle>
          <a:p>
            <a:pPr defTabSz="457200" fontAlgn="auto">
              <a:spcBef>
                <a:spcPts val="0"/>
              </a:spcBef>
              <a:spcAft>
                <a:spcPts val="0"/>
              </a:spcAft>
            </a:pPr>
            <a:fld id="{8B90E7A0-32E2-4EA5-B60F-9C5E97AA8DAA}" type="datetime1">
              <a:rPr lang="en-US" smtClean="0">
                <a:solidFill>
                  <a:prstClr val="black">
                    <a:tint val="75000"/>
                  </a:prstClr>
                </a:solidFill>
                <a:ea typeface="+mn-ea"/>
              </a:rPr>
              <a:pPr defTabSz="457200" fontAlgn="auto">
                <a:spcBef>
                  <a:spcPts val="0"/>
                </a:spcBef>
                <a:spcAft>
                  <a:spcPts val="0"/>
                </a:spcAft>
              </a:pPr>
              <a:t>10/5/2022</a:t>
            </a:fld>
            <a:endParaRPr lang="en-US" dirty="0">
              <a:solidFill>
                <a:prstClr val="black">
                  <a:tint val="75000"/>
                </a:prstClr>
              </a:solidFill>
              <a:ea typeface="+mn-ea"/>
            </a:endParaRPr>
          </a:p>
        </p:txBody>
      </p:sp>
      <p:sp>
        <p:nvSpPr>
          <p:cNvPr id="5" name="Footer Placeholder 4"/>
          <p:cNvSpPr>
            <a:spLocks noGrp="1"/>
          </p:cNvSpPr>
          <p:nvPr>
            <p:ph type="ftr" sz="quarter" idx="3"/>
          </p:nvPr>
        </p:nvSpPr>
        <p:spPr>
          <a:xfrm>
            <a:off x="3124200" y="4869657"/>
            <a:ext cx="2895600" cy="273844"/>
          </a:xfrm>
          <a:prstGeom prst="rect">
            <a:avLst/>
          </a:prstGeom>
        </p:spPr>
        <p:txBody>
          <a:bodyPr vert="horz" lIns="0" tIns="0" rIns="0" bIns="0" rtlCol="0" anchor="ctr"/>
          <a:lstStyle>
            <a:lvl1pPr algn="l">
              <a:defRPr sz="800">
                <a:solidFill>
                  <a:schemeClr val="tx1">
                    <a:tint val="75000"/>
                  </a:schemeClr>
                </a:solidFill>
                <a:latin typeface="Arial"/>
                <a:cs typeface="Arial"/>
              </a:defRPr>
            </a:lvl1pPr>
          </a:lstStyle>
          <a:p>
            <a:pPr defTabSz="457200" fontAlgn="auto">
              <a:spcBef>
                <a:spcPts val="0"/>
              </a:spcBef>
              <a:spcAft>
                <a:spcPts val="0"/>
              </a:spcAft>
            </a:pPr>
            <a:endParaRPr lang="en-US" dirty="0">
              <a:solidFill>
                <a:prstClr val="black">
                  <a:tint val="75000"/>
                </a:prstClr>
              </a:solidFill>
              <a:ea typeface="+mn-ea"/>
            </a:endParaRPr>
          </a:p>
        </p:txBody>
      </p:sp>
      <p:sp>
        <p:nvSpPr>
          <p:cNvPr id="6" name="Slide Number Placeholder 5"/>
          <p:cNvSpPr>
            <a:spLocks noGrp="1"/>
          </p:cNvSpPr>
          <p:nvPr>
            <p:ph type="sldNum" sz="quarter" idx="4"/>
          </p:nvPr>
        </p:nvSpPr>
        <p:spPr>
          <a:xfrm>
            <a:off x="8035349" y="603903"/>
            <a:ext cx="733836" cy="273844"/>
          </a:xfrm>
          <a:prstGeom prst="rect">
            <a:avLst/>
          </a:prstGeom>
        </p:spPr>
        <p:txBody>
          <a:bodyPr vert="horz" lIns="0" tIns="0" rIns="0" bIns="0" rtlCol="0" anchor="b" anchorCtr="0"/>
          <a:lstStyle>
            <a:lvl1pPr algn="r">
              <a:defRPr sz="800">
                <a:solidFill>
                  <a:schemeClr val="tx1">
                    <a:tint val="75000"/>
                  </a:schemeClr>
                </a:solidFill>
                <a:latin typeface="Franklin Gothic Book" charset="0"/>
                <a:ea typeface="Franklin Gothic Book" charset="0"/>
                <a:cs typeface="Franklin Gothic Book" charset="0"/>
              </a:defRPr>
            </a:lvl1pPr>
          </a:lstStyle>
          <a:p>
            <a:pPr defTabSz="457200" fontAlgn="auto">
              <a:spcBef>
                <a:spcPts val="0"/>
              </a:spcBef>
              <a:spcAft>
                <a:spcPts val="0"/>
              </a:spcAft>
            </a:pPr>
            <a:fld id="{D210017C-F2DC-EA4D-9267-8D3448B88ABF}" type="slidenum">
              <a:rPr lang="en-US" smtClean="0">
                <a:solidFill>
                  <a:prstClr val="black">
                    <a:tint val="75000"/>
                  </a:prstClr>
                </a:solidFill>
              </a:rPr>
              <a:pPr defTabSz="457200" fontAlgn="auto">
                <a:spcBef>
                  <a:spcPts val="0"/>
                </a:spcBef>
                <a:spcAft>
                  <a:spcPts val="0"/>
                </a:spcAft>
              </a:pPr>
              <a:t>‹#›</a:t>
            </a:fld>
            <a:endParaRPr lang="en-US" dirty="0">
              <a:solidFill>
                <a:prstClr val="black">
                  <a:tint val="75000"/>
                </a:prstClr>
              </a:solidFill>
            </a:endParaRPr>
          </a:p>
        </p:txBody>
      </p:sp>
      <p:pic>
        <p:nvPicPr>
          <p:cNvPr id="13" name="Picture 12" descr="IU-logo-black.png"/>
          <p:cNvPicPr>
            <a:picLocks noChangeAspect="1"/>
          </p:cNvPicPr>
          <p:nvPr userDrawn="1"/>
        </p:nvPicPr>
        <p:blipFill>
          <a:blip r:embed="rId4"/>
          <a:stretch>
            <a:fillRect/>
          </a:stretch>
        </p:blipFill>
        <p:spPr>
          <a:xfrm>
            <a:off x="6394452" y="4435937"/>
            <a:ext cx="2229537" cy="491583"/>
          </a:xfrm>
          <a:prstGeom prst="rect">
            <a:avLst/>
          </a:prstGeom>
        </p:spPr>
      </p:pic>
    </p:spTree>
    <p:extLst>
      <p:ext uri="{BB962C8B-B14F-4D97-AF65-F5344CB8AC3E}">
        <p14:creationId xmlns:p14="http://schemas.microsoft.com/office/powerpoint/2010/main" val="126625560"/>
      </p:ext>
    </p:extLst>
  </p:cSld>
  <p:clrMap bg1="lt1" tx1="dk1" bg2="lt2" tx2="dk2" accent1="accent1" accent2="accent2" accent3="accent3" accent4="accent4" accent5="accent5" accent6="accent6" hlink="hlink" folHlink="folHlink"/>
  <p:sldLayoutIdLst>
    <p:sldLayoutId id="2147483712" r:id="rId1"/>
  </p:sldLayoutIdLst>
  <p:hf hdr="0" ftr="0" dt="0"/>
  <p:txStyles>
    <p:titleStyle>
      <a:lvl1pPr algn="l" defTabSz="457200" rtl="0" eaLnBrk="1" latinLnBrk="0" hangingPunct="1">
        <a:lnSpc>
          <a:spcPct val="90000"/>
        </a:lnSpc>
        <a:spcBef>
          <a:spcPct val="0"/>
        </a:spcBef>
        <a:buNone/>
        <a:defRPr sz="2100" kern="1200" spc="-30">
          <a:solidFill>
            <a:schemeClr val="bg1"/>
          </a:solidFill>
          <a:latin typeface="Franklin Gothic Medium" charset="0"/>
          <a:ea typeface="Franklin Gothic Medium" charset="0"/>
          <a:cs typeface="Franklin Gothic Medium" charset="0"/>
        </a:defRPr>
      </a:lvl1pPr>
    </p:titleStyle>
    <p:bodyStyle>
      <a:lvl1pPr marL="146304" indent="-146304" algn="l" defTabSz="457200" rtl="0" eaLnBrk="1" latinLnBrk="0" hangingPunct="1">
        <a:spcBef>
          <a:spcPct val="20000"/>
        </a:spcBef>
        <a:buClr>
          <a:schemeClr val="accent1"/>
        </a:buClr>
        <a:buSzPct val="106000"/>
        <a:buFont typeface="Wingdings" charset="2"/>
        <a:buChar char="§"/>
        <a:defRPr sz="1300" kern="1200">
          <a:solidFill>
            <a:schemeClr val="tx1"/>
          </a:solidFill>
          <a:latin typeface="Arial"/>
          <a:ea typeface="+mn-ea"/>
          <a:cs typeface="Arial"/>
        </a:defRPr>
      </a:lvl1pPr>
      <a:lvl2pPr marL="631825" indent="-174625" algn="l" defTabSz="457200" rtl="0" eaLnBrk="1" latinLnBrk="0" hangingPunct="1">
        <a:spcBef>
          <a:spcPct val="20000"/>
        </a:spcBef>
        <a:buFont typeface="Arial"/>
        <a:buChar char="–"/>
        <a:defRPr sz="1300" kern="1200">
          <a:solidFill>
            <a:schemeClr val="tx1"/>
          </a:solidFill>
          <a:latin typeface="Arial"/>
          <a:ea typeface="+mn-ea"/>
          <a:cs typeface="Arial"/>
        </a:defRPr>
      </a:lvl2pPr>
      <a:lvl3pPr marL="1027113" indent="-112713" algn="l" defTabSz="457200" rtl="0" eaLnBrk="1" latinLnBrk="0" hangingPunct="1">
        <a:spcBef>
          <a:spcPct val="20000"/>
        </a:spcBef>
        <a:buFont typeface="Arial"/>
        <a:buChar char="•"/>
        <a:defRPr sz="1300" kern="1200">
          <a:solidFill>
            <a:schemeClr val="tx1"/>
          </a:solidFill>
          <a:latin typeface="Arial"/>
          <a:ea typeface="+mn-ea"/>
          <a:cs typeface="Arial"/>
        </a:defRPr>
      </a:lvl3pPr>
      <a:lvl4pPr marL="1539875" indent="-168275" algn="l" defTabSz="457200" rtl="0" eaLnBrk="1" latinLnBrk="0" hangingPunct="1">
        <a:spcBef>
          <a:spcPct val="20000"/>
        </a:spcBef>
        <a:buFont typeface="Arial"/>
        <a:buChar char="–"/>
        <a:defRPr sz="1300" kern="1200">
          <a:solidFill>
            <a:schemeClr val="tx1"/>
          </a:solidFill>
          <a:latin typeface="Arial"/>
          <a:ea typeface="+mn-ea"/>
          <a:cs typeface="Arial"/>
        </a:defRPr>
      </a:lvl4pPr>
      <a:lvl5pPr marL="1998663" indent="-169863" algn="l" defTabSz="457200" rtl="0" eaLnBrk="1" latinLnBrk="0" hangingPunct="1">
        <a:spcBef>
          <a:spcPct val="20000"/>
        </a:spcBef>
        <a:buFont typeface="Arial"/>
        <a:buChar char="»"/>
        <a:defRPr sz="13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3005138"/>
            <a:ext cx="5835650" cy="803275"/>
          </a:xfrm>
        </p:spPr>
        <p:txBody>
          <a:bodyPr/>
          <a:lstStyle/>
          <a:p>
            <a:pPr fontAlgn="auto">
              <a:spcAft>
                <a:spcPts val="0"/>
              </a:spcAft>
              <a:defRPr/>
            </a:pPr>
            <a:r>
              <a:rPr lang="en-US" dirty="0">
                <a:latin typeface="Franklin Gothic Book" charset="0"/>
                <a:ea typeface="Franklin Gothic Book" charset="0"/>
                <a:cs typeface="Franklin Gothic Book" charset="0"/>
              </a:rPr>
              <a:t>APHERESIS TEAM MEETING</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2100" y="1970939"/>
            <a:ext cx="5166976" cy="1201622"/>
          </a:xfrm>
          <a:prstGeom prst="rect">
            <a:avLst/>
          </a:prstGeom>
        </p:spPr>
      </p:pic>
      <p:sp>
        <p:nvSpPr>
          <p:cNvPr id="3" name="Subtitle 2">
            <a:extLst>
              <a:ext uri="{FF2B5EF4-FFF2-40B4-BE49-F238E27FC236}">
                <a16:creationId xmlns:a16="http://schemas.microsoft.com/office/drawing/2014/main" id="{674838C3-9C32-4D29-A83D-4BBF29D42072}"/>
              </a:ext>
            </a:extLst>
          </p:cNvPr>
          <p:cNvSpPr>
            <a:spLocks noGrp="1"/>
          </p:cNvSpPr>
          <p:nvPr>
            <p:ph type="subTitle" idx="1"/>
          </p:nvPr>
        </p:nvSpPr>
        <p:spPr>
          <a:xfrm>
            <a:off x="1620671" y="3872339"/>
            <a:ext cx="4756969" cy="617923"/>
          </a:xfrm>
        </p:spPr>
        <p:txBody>
          <a:bodyPr/>
          <a:lstStyle/>
          <a:p>
            <a:r>
              <a:rPr lang="en-US" sz="1800" dirty="0"/>
              <a:t>10.05.2022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3208-BF40-4378-95A8-96E32E66FEAC}"/>
              </a:ext>
            </a:extLst>
          </p:cNvPr>
          <p:cNvSpPr>
            <a:spLocks noGrp="1"/>
          </p:cNvSpPr>
          <p:nvPr>
            <p:ph type="title"/>
          </p:nvPr>
        </p:nvSpPr>
        <p:spPr/>
        <p:txBody>
          <a:bodyPr/>
          <a:lstStyle/>
          <a:p>
            <a:r>
              <a:rPr lang="en-US" dirty="0"/>
              <a:t>The Joint Commission – Inspection Window Open </a:t>
            </a:r>
          </a:p>
        </p:txBody>
      </p:sp>
      <p:sp>
        <p:nvSpPr>
          <p:cNvPr id="3" name="Content Placeholder 2">
            <a:extLst>
              <a:ext uri="{FF2B5EF4-FFF2-40B4-BE49-F238E27FC236}">
                <a16:creationId xmlns:a16="http://schemas.microsoft.com/office/drawing/2014/main" id="{AEBEB639-BB19-4F0B-9178-21A2FA0AB8C1}"/>
              </a:ext>
            </a:extLst>
          </p:cNvPr>
          <p:cNvSpPr>
            <a:spLocks noGrp="1"/>
          </p:cNvSpPr>
          <p:nvPr>
            <p:ph idx="1"/>
          </p:nvPr>
        </p:nvSpPr>
        <p:spPr>
          <a:xfrm>
            <a:off x="434715" y="1304144"/>
            <a:ext cx="8264785" cy="3296431"/>
          </a:xfrm>
        </p:spPr>
        <p:txBody>
          <a:bodyPr/>
          <a:lstStyle/>
          <a:p>
            <a:r>
              <a:rPr lang="en-US" sz="1600" dirty="0"/>
              <a:t>Shift Coordinator/Charge RN complete SWAT checklists</a:t>
            </a:r>
          </a:p>
          <a:p>
            <a:r>
              <a:rPr lang="en-US" sz="1600" dirty="0"/>
              <a:t>Review Topics</a:t>
            </a:r>
          </a:p>
          <a:p>
            <a:pPr lvl="1"/>
            <a:r>
              <a:rPr lang="en-US" sz="1600" dirty="0"/>
              <a:t>HIPAA compliance</a:t>
            </a:r>
          </a:p>
          <a:p>
            <a:pPr lvl="1"/>
            <a:r>
              <a:rPr lang="en-US" sz="1600" dirty="0"/>
              <a:t>Expiration of supplies </a:t>
            </a:r>
          </a:p>
          <a:p>
            <a:pPr lvl="1"/>
            <a:r>
              <a:rPr lang="en-US" sz="1600" dirty="0"/>
              <a:t>Do not store supplies in drawers in treatment rooms, draws by therapeutic phlebotomy</a:t>
            </a:r>
          </a:p>
          <a:p>
            <a:pPr lvl="1"/>
            <a:r>
              <a:rPr lang="en-US" sz="1600" dirty="0"/>
              <a:t>Remember anything that cannot be wiped down needs discarded if brought into patient area</a:t>
            </a:r>
          </a:p>
          <a:p>
            <a:pPr lvl="1"/>
            <a:r>
              <a:rPr lang="en-US" sz="1600" dirty="0"/>
              <a:t>Cleanliness of space ( notify EVS if anything needed)</a:t>
            </a:r>
          </a:p>
          <a:p>
            <a:pPr lvl="1"/>
            <a:r>
              <a:rPr lang="en-US" sz="1600" dirty="0"/>
              <a:t>Process Improvement: Upgrade of </a:t>
            </a:r>
            <a:r>
              <a:rPr lang="en-US" sz="1600" dirty="0" err="1"/>
              <a:t>CellEx</a:t>
            </a:r>
            <a:r>
              <a:rPr lang="en-US" sz="1600" dirty="0"/>
              <a:t> machines </a:t>
            </a:r>
          </a:p>
          <a:p>
            <a:pPr lvl="1"/>
            <a:r>
              <a:rPr lang="en-US" sz="1600" dirty="0"/>
              <a:t>Linens must be covered- Keep cabinet doors shut</a:t>
            </a:r>
          </a:p>
          <a:p>
            <a:pPr lvl="1"/>
            <a:r>
              <a:rPr lang="en-US" sz="1600" dirty="0"/>
              <a:t>Patient ID/armbands</a:t>
            </a:r>
          </a:p>
          <a:p>
            <a:pPr lvl="1"/>
            <a:endParaRPr lang="en-US" sz="1600" dirty="0"/>
          </a:p>
          <a:p>
            <a:pPr lvl="1"/>
            <a:endParaRPr lang="en-US" sz="1600" dirty="0"/>
          </a:p>
          <a:p>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3ABC019C-AA6D-4CA1-B7B5-AA344F0FBA06}"/>
              </a:ext>
            </a:extLst>
          </p:cNvPr>
          <p:cNvSpPr>
            <a:spLocks noGrp="1"/>
          </p:cNvSpPr>
          <p:nvPr>
            <p:ph type="sldNum" sz="quarter" idx="12"/>
          </p:nvPr>
        </p:nvSpPr>
        <p:spPr/>
        <p:txBody>
          <a:bodyPr/>
          <a:lstStyle/>
          <a:p>
            <a:fld id="{DA86648E-21C2-4E4D-995E-31FFBD2E87B9}" type="slidenum">
              <a:rPr lang="x-none" altLang="x-none" smtClean="0"/>
              <a:pPr/>
              <a:t>10</a:t>
            </a:fld>
            <a:endParaRPr lang="en-US" altLang="x-none"/>
          </a:p>
        </p:txBody>
      </p:sp>
    </p:spTree>
    <p:extLst>
      <p:ext uri="{BB962C8B-B14F-4D97-AF65-F5344CB8AC3E}">
        <p14:creationId xmlns:p14="http://schemas.microsoft.com/office/powerpoint/2010/main" val="2309963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97F6A-10F9-4C31-AFCE-45C2C38C5B56}"/>
              </a:ext>
            </a:extLst>
          </p:cNvPr>
          <p:cNvSpPr>
            <a:spLocks noGrp="1"/>
          </p:cNvSpPr>
          <p:nvPr>
            <p:ph type="title"/>
          </p:nvPr>
        </p:nvSpPr>
        <p:spPr>
          <a:xfrm>
            <a:off x="374650" y="0"/>
            <a:ext cx="8117709" cy="704193"/>
          </a:xfrm>
        </p:spPr>
        <p:txBody>
          <a:bodyPr/>
          <a:lstStyle/>
          <a:p>
            <a:r>
              <a:rPr lang="en-US" dirty="0"/>
              <a:t>Values Acknowledgments: Purpose, Excellence, Compassion, Team</a:t>
            </a:r>
          </a:p>
        </p:txBody>
      </p:sp>
      <p:sp>
        <p:nvSpPr>
          <p:cNvPr id="4" name="Slide Number Placeholder 3">
            <a:extLst>
              <a:ext uri="{FF2B5EF4-FFF2-40B4-BE49-F238E27FC236}">
                <a16:creationId xmlns:a16="http://schemas.microsoft.com/office/drawing/2014/main" id="{4AF65C45-6C16-4631-B57B-AB939763950A}"/>
              </a:ext>
            </a:extLst>
          </p:cNvPr>
          <p:cNvSpPr>
            <a:spLocks noGrp="1"/>
          </p:cNvSpPr>
          <p:nvPr>
            <p:ph type="sldNum" sz="quarter" idx="12"/>
          </p:nvPr>
        </p:nvSpPr>
        <p:spPr/>
        <p:txBody>
          <a:bodyPr/>
          <a:lstStyle/>
          <a:p>
            <a:fld id="{DA86648E-21C2-4E4D-995E-31FFBD2E87B9}" type="slidenum">
              <a:rPr lang="x-none" altLang="x-none" smtClean="0"/>
              <a:pPr/>
              <a:t>11</a:t>
            </a:fld>
            <a:endParaRPr lang="en-US" altLang="x-none"/>
          </a:p>
        </p:txBody>
      </p:sp>
      <p:sp>
        <p:nvSpPr>
          <p:cNvPr id="6" name="TextBox 5">
            <a:extLst>
              <a:ext uri="{FF2B5EF4-FFF2-40B4-BE49-F238E27FC236}">
                <a16:creationId xmlns:a16="http://schemas.microsoft.com/office/drawing/2014/main" id="{D86CFB8F-757F-40ED-8C34-15D790D6BAC3}"/>
              </a:ext>
            </a:extLst>
          </p:cNvPr>
          <p:cNvSpPr txBox="1"/>
          <p:nvPr/>
        </p:nvSpPr>
        <p:spPr>
          <a:xfrm>
            <a:off x="299699" y="1294078"/>
            <a:ext cx="7668118" cy="3139321"/>
          </a:xfrm>
          <a:prstGeom prst="rect">
            <a:avLst/>
          </a:prstGeom>
          <a:noFill/>
        </p:spPr>
        <p:txBody>
          <a:bodyPr wrap="square">
            <a:spAutoFit/>
          </a:bodyPr>
          <a:lstStyle/>
          <a:p>
            <a:endParaRPr lang="en-US" sz="1800" dirty="0"/>
          </a:p>
          <a:p>
            <a:r>
              <a:rPr lang="en-US" b="1" dirty="0"/>
              <a:t>TEAM: </a:t>
            </a:r>
          </a:p>
          <a:p>
            <a:r>
              <a:rPr lang="en-US" b="1" dirty="0"/>
              <a:t>Thanks to Robin for all her hard work and effort ordering supplies and resolving supply chain issues.</a:t>
            </a:r>
          </a:p>
          <a:p>
            <a:r>
              <a:rPr lang="en-US" sz="1800" b="1" dirty="0"/>
              <a:t>Thanks to Joe, Tricia, Robin</a:t>
            </a:r>
            <a:r>
              <a:rPr lang="en-US" b="1" dirty="0"/>
              <a:t>, Jay and Jeb for work on </a:t>
            </a:r>
            <a:r>
              <a:rPr lang="en-US" b="1" dirty="0" err="1"/>
              <a:t>CellEx</a:t>
            </a:r>
            <a:r>
              <a:rPr lang="en-US" b="1" dirty="0"/>
              <a:t> upgrade. </a:t>
            </a:r>
          </a:p>
          <a:p>
            <a:r>
              <a:rPr lang="en-US" sz="1800" b="1" dirty="0"/>
              <a:t>Thanks to </a:t>
            </a:r>
            <a:r>
              <a:rPr lang="en-US" sz="1800" b="1" dirty="0" err="1"/>
              <a:t>Charloom</a:t>
            </a:r>
            <a:r>
              <a:rPr lang="en-US" sz="1800" b="1" dirty="0"/>
              <a:t>/Agnes for organizing charts and performing audits.</a:t>
            </a:r>
          </a:p>
          <a:p>
            <a:r>
              <a:rPr lang="en-US" b="1" dirty="0"/>
              <a:t>Thanks to Jennifer for working on competency/training checklists.</a:t>
            </a:r>
          </a:p>
          <a:p>
            <a:r>
              <a:rPr lang="en-US" sz="1800" b="1" dirty="0"/>
              <a:t>Thanks to Anita for all of the work she put into getting ready for the Joint Commission inspection.</a:t>
            </a:r>
          </a:p>
          <a:p>
            <a:endParaRPr lang="en-US" sz="1800" dirty="0"/>
          </a:p>
          <a:p>
            <a:endParaRPr lang="en-US" dirty="0"/>
          </a:p>
        </p:txBody>
      </p:sp>
    </p:spTree>
    <p:extLst>
      <p:ext uri="{BB962C8B-B14F-4D97-AF65-F5344CB8AC3E}">
        <p14:creationId xmlns:p14="http://schemas.microsoft.com/office/powerpoint/2010/main" val="1986266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749C-9EFD-5322-B76B-BFDA4C529DF1}"/>
              </a:ext>
            </a:extLst>
          </p:cNvPr>
          <p:cNvSpPr>
            <a:spLocks noGrp="1"/>
          </p:cNvSpPr>
          <p:nvPr>
            <p:ph type="title"/>
          </p:nvPr>
        </p:nvSpPr>
        <p:spPr/>
        <p:txBody>
          <a:bodyPr/>
          <a:lstStyle/>
          <a:p>
            <a:r>
              <a:rPr lang="en-US" dirty="0"/>
              <a:t>APHERESIS METRICS – 2022 YTD</a:t>
            </a:r>
          </a:p>
        </p:txBody>
      </p:sp>
      <p:sp>
        <p:nvSpPr>
          <p:cNvPr id="3" name="Content Placeholder 2">
            <a:extLst>
              <a:ext uri="{FF2B5EF4-FFF2-40B4-BE49-F238E27FC236}">
                <a16:creationId xmlns:a16="http://schemas.microsoft.com/office/drawing/2014/main" id="{ABB72B8C-B26A-F31F-A5C2-EF0BCA2196C2}"/>
              </a:ext>
            </a:extLst>
          </p:cNvPr>
          <p:cNvSpPr>
            <a:spLocks noGrp="1"/>
          </p:cNvSpPr>
          <p:nvPr>
            <p:ph idx="1"/>
          </p:nvPr>
        </p:nvSpPr>
        <p:spPr>
          <a:xfrm>
            <a:off x="335756" y="1120775"/>
            <a:ext cx="7083425" cy="3803494"/>
          </a:xfrm>
        </p:spPr>
        <p:txBody>
          <a:bodyPr/>
          <a:lstStyle/>
          <a:p>
            <a:endParaRPr lang="en-US" dirty="0"/>
          </a:p>
        </p:txBody>
      </p:sp>
      <p:sp>
        <p:nvSpPr>
          <p:cNvPr id="4" name="Slide Number Placeholder 3">
            <a:extLst>
              <a:ext uri="{FF2B5EF4-FFF2-40B4-BE49-F238E27FC236}">
                <a16:creationId xmlns:a16="http://schemas.microsoft.com/office/drawing/2014/main" id="{16E5073D-48E1-0038-F31D-F5CB62C06D06}"/>
              </a:ext>
            </a:extLst>
          </p:cNvPr>
          <p:cNvSpPr>
            <a:spLocks noGrp="1"/>
          </p:cNvSpPr>
          <p:nvPr>
            <p:ph type="sldNum" sz="quarter" idx="12"/>
          </p:nvPr>
        </p:nvSpPr>
        <p:spPr/>
        <p:txBody>
          <a:bodyPr/>
          <a:lstStyle/>
          <a:p>
            <a:fld id="{DA86648E-21C2-4E4D-995E-31FFBD2E87B9}" type="slidenum">
              <a:rPr lang="x-none" altLang="x-none" smtClean="0"/>
              <a:pPr/>
              <a:t>2</a:t>
            </a:fld>
            <a:endParaRPr lang="en-US" altLang="x-none"/>
          </a:p>
        </p:txBody>
      </p:sp>
      <p:graphicFrame>
        <p:nvGraphicFramePr>
          <p:cNvPr id="6" name="Object 5">
            <a:extLst>
              <a:ext uri="{FF2B5EF4-FFF2-40B4-BE49-F238E27FC236}">
                <a16:creationId xmlns:a16="http://schemas.microsoft.com/office/drawing/2014/main" id="{D0A108DB-5CD7-EB50-0589-7EBA10627C8F}"/>
              </a:ext>
            </a:extLst>
          </p:cNvPr>
          <p:cNvGraphicFramePr>
            <a:graphicFrameLocks noChangeAspect="1"/>
          </p:cNvGraphicFramePr>
          <p:nvPr>
            <p:extLst>
              <p:ext uri="{D42A27DB-BD31-4B8C-83A1-F6EECF244321}">
                <p14:modId xmlns:p14="http://schemas.microsoft.com/office/powerpoint/2010/main" val="3680117560"/>
              </p:ext>
            </p:extLst>
          </p:nvPr>
        </p:nvGraphicFramePr>
        <p:xfrm>
          <a:off x="522767" y="1479549"/>
          <a:ext cx="7097233" cy="2543175"/>
        </p:xfrm>
        <a:graphic>
          <a:graphicData uri="http://schemas.openxmlformats.org/presentationml/2006/ole">
            <mc:AlternateContent xmlns:mc="http://schemas.openxmlformats.org/markup-compatibility/2006">
              <mc:Choice xmlns:v="urn:schemas-microsoft-com:vml" Requires="v">
                <p:oleObj name="Worksheet" r:id="rId2" imgW="13506399" imgH="4838713" progId="Excel.Sheet.12">
                  <p:embed/>
                </p:oleObj>
              </mc:Choice>
              <mc:Fallback>
                <p:oleObj name="Worksheet" r:id="rId2" imgW="13506399" imgH="4838713" progId="Excel.Sheet.12">
                  <p:embed/>
                  <p:pic>
                    <p:nvPicPr>
                      <p:cNvPr id="0" name=""/>
                      <p:cNvPicPr/>
                      <p:nvPr/>
                    </p:nvPicPr>
                    <p:blipFill>
                      <a:blip r:embed="rId3"/>
                      <a:stretch>
                        <a:fillRect/>
                      </a:stretch>
                    </p:blipFill>
                    <p:spPr>
                      <a:xfrm>
                        <a:off x="522767" y="1479549"/>
                        <a:ext cx="7097233" cy="2543175"/>
                      </a:xfrm>
                      <a:prstGeom prst="rect">
                        <a:avLst/>
                      </a:prstGeom>
                    </p:spPr>
                  </p:pic>
                </p:oleObj>
              </mc:Fallback>
            </mc:AlternateContent>
          </a:graphicData>
        </a:graphic>
      </p:graphicFrame>
    </p:spTree>
    <p:extLst>
      <p:ext uri="{BB962C8B-B14F-4D97-AF65-F5344CB8AC3E}">
        <p14:creationId xmlns:p14="http://schemas.microsoft.com/office/powerpoint/2010/main" val="3942750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3225A-E6FC-4C58-AE3F-8E73C7075E77}"/>
              </a:ext>
            </a:extLst>
          </p:cNvPr>
          <p:cNvSpPr>
            <a:spLocks noGrp="1"/>
          </p:cNvSpPr>
          <p:nvPr>
            <p:ph type="title"/>
          </p:nvPr>
        </p:nvSpPr>
        <p:spPr>
          <a:xfrm>
            <a:off x="297469" y="172812"/>
            <a:ext cx="6320550" cy="579438"/>
          </a:xfrm>
        </p:spPr>
        <p:txBody>
          <a:bodyPr/>
          <a:lstStyle/>
          <a:p>
            <a:r>
              <a:rPr lang="en-US"/>
              <a:t>Lab Promise Dashboard – Month Metrics </a:t>
            </a:r>
            <a:r>
              <a:rPr kumimoji="0" lang="en-US" sz="800" b="0" i="0" u="none" strike="noStrike" kern="1200" cap="none" spc="-30" normalizeH="0" baseline="0" noProof="0">
                <a:ln>
                  <a:noFill/>
                </a:ln>
                <a:solidFill>
                  <a:prstClr val="white"/>
                </a:solidFill>
                <a:effectLst/>
                <a:uLnTx/>
                <a:uFillTx/>
                <a:latin typeface="Franklin Gothic Book" charset="0"/>
              </a:rPr>
              <a:t>(Aug 2022)</a:t>
            </a:r>
            <a:endParaRPr lang="en-US"/>
          </a:p>
        </p:txBody>
      </p:sp>
      <p:sp>
        <p:nvSpPr>
          <p:cNvPr id="4" name="Slide Number Placeholder 3">
            <a:extLst>
              <a:ext uri="{FF2B5EF4-FFF2-40B4-BE49-F238E27FC236}">
                <a16:creationId xmlns:a16="http://schemas.microsoft.com/office/drawing/2014/main" id="{259B3998-C4E0-4BE7-AEEB-D8B8DED5EA8C}"/>
              </a:ext>
            </a:extLst>
          </p:cNvPr>
          <p:cNvSpPr>
            <a:spLocks noGrp="1"/>
          </p:cNvSpPr>
          <p:nvPr>
            <p:ph type="sldNum" sz="quarter" idx="12"/>
          </p:nvPr>
        </p:nvSpPr>
        <p:spPr/>
        <p:txBody>
          <a:bodyPr/>
          <a:lstStyle/>
          <a:p>
            <a:fld id="{DA86648E-21C2-4E4D-995E-31FFBD2E87B9}" type="slidenum">
              <a:rPr lang="x-none" altLang="x-none" smtClean="0"/>
              <a:pPr/>
              <a:t>3</a:t>
            </a:fld>
            <a:endParaRPr lang="en-US" altLang="x-none"/>
          </a:p>
        </p:txBody>
      </p:sp>
      <p:graphicFrame>
        <p:nvGraphicFramePr>
          <p:cNvPr id="68" name="Table 67">
            <a:extLst>
              <a:ext uri="{FF2B5EF4-FFF2-40B4-BE49-F238E27FC236}">
                <a16:creationId xmlns:a16="http://schemas.microsoft.com/office/drawing/2014/main" id="{077AC6E0-D265-4E23-99E0-5F80A28440D6}"/>
              </a:ext>
            </a:extLst>
          </p:cNvPr>
          <p:cNvGraphicFramePr>
            <a:graphicFrameLocks noGrp="1"/>
          </p:cNvGraphicFramePr>
          <p:nvPr/>
        </p:nvGraphicFramePr>
        <p:xfrm>
          <a:off x="988597" y="1349882"/>
          <a:ext cx="1975104" cy="1692167"/>
        </p:xfrm>
        <a:graphic>
          <a:graphicData uri="http://schemas.openxmlformats.org/drawingml/2006/table">
            <a:tbl>
              <a:tblPr firstRow="1" bandRow="1">
                <a:tableStyleId>{5C22544A-7EE6-4342-B048-85BDC9FD1C3A}</a:tableStyleId>
              </a:tblPr>
              <a:tblGrid>
                <a:gridCol w="1975104">
                  <a:extLst>
                    <a:ext uri="{9D8B030D-6E8A-4147-A177-3AD203B41FA5}">
                      <a16:colId xmlns:a16="http://schemas.microsoft.com/office/drawing/2014/main" val="20000"/>
                    </a:ext>
                  </a:extLst>
                </a:gridCol>
              </a:tblGrid>
              <a:tr h="274320">
                <a:tc>
                  <a:txBody>
                    <a:bodyPr/>
                    <a:lstStyle/>
                    <a:p>
                      <a:r>
                        <a:rPr lang="en-US" sz="700"/>
                        <a:t>Improving Quality and Safety </a:t>
                      </a:r>
                    </a:p>
                    <a:p>
                      <a:r>
                        <a:rPr lang="en-US" sz="700"/>
                        <a:t>(Y/E</a:t>
                      </a:r>
                      <a:r>
                        <a:rPr lang="en-US" sz="700" baseline="0"/>
                        <a:t> Goal 25.30) </a:t>
                      </a:r>
                      <a:endParaRPr lang="en-US" sz="700"/>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10227">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800" b="1">
                          <a:solidFill>
                            <a:schemeClr val="accent1"/>
                          </a:solidFill>
                        </a:rPr>
                        <a:t>Blood Product Utilization</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700" b="1">
                          <a:solidFill>
                            <a:schemeClr val="accent1"/>
                          </a:solidFill>
                        </a:rPr>
                        <a:t>(Red Blood Cell Units / 1,000 Patient Days)</a:t>
                      </a:r>
                    </a:p>
                    <a:p>
                      <a:endParaRPr lang="en-US" sz="1400">
                        <a:ln w="12700">
                          <a:solidFill>
                            <a:schemeClr val="tx1"/>
                          </a:solidFill>
                        </a:ln>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9" name="Oval 68">
            <a:extLst>
              <a:ext uri="{FF2B5EF4-FFF2-40B4-BE49-F238E27FC236}">
                <a16:creationId xmlns:a16="http://schemas.microsoft.com/office/drawing/2014/main" id="{EE8D296A-8E29-42E1-82BF-0EA3AE20051B}"/>
              </a:ext>
            </a:extLst>
          </p:cNvPr>
          <p:cNvSpPr/>
          <p:nvPr/>
        </p:nvSpPr>
        <p:spPr>
          <a:xfrm>
            <a:off x="610789" y="1293674"/>
            <a:ext cx="360947" cy="391028"/>
          </a:xfrm>
          <a:prstGeom prst="ellipse">
            <a:avLst/>
          </a:prstGeom>
          <a:noFill/>
          <a:ln w="28575">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defRPr/>
            </a:pPr>
            <a:endParaRPr lang="en-US" sz="1350">
              <a:solidFill>
                <a:prstClr val="white"/>
              </a:solidFill>
              <a:latin typeface="Franklin Gothic Book" panose="020B0503020102020204"/>
            </a:endParaRPr>
          </a:p>
        </p:txBody>
      </p:sp>
      <p:graphicFrame>
        <p:nvGraphicFramePr>
          <p:cNvPr id="71" name="Table 70">
            <a:extLst>
              <a:ext uri="{FF2B5EF4-FFF2-40B4-BE49-F238E27FC236}">
                <a16:creationId xmlns:a16="http://schemas.microsoft.com/office/drawing/2014/main" id="{3F598D1D-78CA-4325-B4B0-521EA2542A30}"/>
              </a:ext>
            </a:extLst>
          </p:cNvPr>
          <p:cNvGraphicFramePr>
            <a:graphicFrameLocks noGrp="1"/>
          </p:cNvGraphicFramePr>
          <p:nvPr/>
        </p:nvGraphicFramePr>
        <p:xfrm>
          <a:off x="3451727" y="1349882"/>
          <a:ext cx="1975104" cy="1691640"/>
        </p:xfrm>
        <a:graphic>
          <a:graphicData uri="http://schemas.openxmlformats.org/drawingml/2006/table">
            <a:tbl>
              <a:tblPr firstRow="1" bandRow="1">
                <a:tableStyleId>{5C22544A-7EE6-4342-B048-85BDC9FD1C3A}</a:tableStyleId>
              </a:tblPr>
              <a:tblGrid>
                <a:gridCol w="1975104">
                  <a:extLst>
                    <a:ext uri="{9D8B030D-6E8A-4147-A177-3AD203B41FA5}">
                      <a16:colId xmlns:a16="http://schemas.microsoft.com/office/drawing/2014/main" val="20000"/>
                    </a:ext>
                  </a:extLst>
                </a:gridCol>
              </a:tblGrid>
              <a:tr h="283927">
                <a:tc>
                  <a:txBody>
                    <a:bodyPr/>
                    <a:lstStyle/>
                    <a:p>
                      <a:r>
                        <a:rPr lang="en-US" sz="700"/>
                        <a:t>Great Patient Experiences</a:t>
                      </a:r>
                    </a:p>
                    <a:p>
                      <a:r>
                        <a:rPr lang="en-US" sz="700"/>
                        <a:t>(Y/E</a:t>
                      </a:r>
                      <a:r>
                        <a:rPr lang="en-US" sz="700" baseline="0"/>
                        <a:t> Goal 78.59)</a:t>
                      </a:r>
                      <a:endParaRPr lang="en-US" sz="7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407713">
                <a:tc>
                  <a:txBody>
                    <a:bodyPr/>
                    <a:lstStyle/>
                    <a:p>
                      <a:pPr algn="ctr"/>
                      <a:r>
                        <a:rPr lang="en-US" sz="800" b="1">
                          <a:solidFill>
                            <a:schemeClr val="accent1"/>
                          </a:solidFill>
                        </a:rPr>
                        <a:t>Likelihood to Recommend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72" name="Oval 71">
            <a:extLst>
              <a:ext uri="{FF2B5EF4-FFF2-40B4-BE49-F238E27FC236}">
                <a16:creationId xmlns:a16="http://schemas.microsoft.com/office/drawing/2014/main" id="{44D92F1C-7F14-4938-9229-2EBD38A96D5B}"/>
              </a:ext>
            </a:extLst>
          </p:cNvPr>
          <p:cNvSpPr/>
          <p:nvPr/>
        </p:nvSpPr>
        <p:spPr>
          <a:xfrm>
            <a:off x="3064896" y="1303766"/>
            <a:ext cx="360947" cy="370844"/>
          </a:xfrm>
          <a:prstGeom prst="ellipse">
            <a:avLst/>
          </a:prstGeom>
          <a:noFill/>
          <a:ln w="28575">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defRPr/>
            </a:pPr>
            <a:endParaRPr lang="en-US" sz="1350">
              <a:solidFill>
                <a:srgbClr val="00B050"/>
              </a:solidFill>
              <a:latin typeface="Franklin Gothic Book" panose="020B0503020102020204"/>
            </a:endParaRPr>
          </a:p>
        </p:txBody>
      </p:sp>
      <p:pic>
        <p:nvPicPr>
          <p:cNvPr id="73" name="Picture 6" descr="See the source image">
            <a:extLst>
              <a:ext uri="{FF2B5EF4-FFF2-40B4-BE49-F238E27FC236}">
                <a16:creationId xmlns:a16="http://schemas.microsoft.com/office/drawing/2014/main" id="{FA69CC43-E334-4115-AD03-59D574F02D5C}"/>
              </a:ext>
            </a:extLst>
          </p:cNvPr>
          <p:cNvPicPr>
            <a:picLocks noChangeAspect="1" noChangeArrowheads="1"/>
          </p:cNvPicPr>
          <p:nvPr/>
        </p:nvPicPr>
        <p:blipFill rotWithShape="1">
          <a:blip r:embed="rId3" cstate="hqprint">
            <a:extLst>
              <a:ext uri="{BEBA8EAE-BF5A-486C-A8C5-ECC9F3942E4B}">
                <a14:imgProps xmlns:a14="http://schemas.microsoft.com/office/drawing/2010/main">
                  <a14:imgLayer r:embed="rId4">
                    <a14:imgEffect>
                      <a14:sharpenSoften amount="99000"/>
                    </a14:imgEffect>
                    <a14:imgEffect>
                      <a14:colorTemperature colorTemp="7200"/>
                    </a14:imgEffect>
                    <a14:imgEffect>
                      <a14:saturation sat="0"/>
                    </a14:imgEffect>
                    <a14:imgEffect>
                      <a14:brightnessContrast bright="40000"/>
                    </a14:imgEffect>
                  </a14:imgLayer>
                </a14:imgProps>
              </a:ext>
              <a:ext uri="{28A0092B-C50C-407E-A947-70E740481C1C}">
                <a14:useLocalDpi xmlns:a14="http://schemas.microsoft.com/office/drawing/2010/main" val="0"/>
              </a:ext>
            </a:extLst>
          </a:blip>
          <a:srcRect l="30622" t="14554" r="45452" b="19168"/>
          <a:stretch/>
        </p:blipFill>
        <p:spPr bwMode="auto">
          <a:xfrm>
            <a:off x="3150498" y="1362715"/>
            <a:ext cx="191122" cy="25294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4" name="Table 73">
            <a:extLst>
              <a:ext uri="{FF2B5EF4-FFF2-40B4-BE49-F238E27FC236}">
                <a16:creationId xmlns:a16="http://schemas.microsoft.com/office/drawing/2014/main" id="{85DB504A-62F3-4A2E-8888-38BC6AED3685}"/>
              </a:ext>
            </a:extLst>
          </p:cNvPr>
          <p:cNvGraphicFramePr>
            <a:graphicFrameLocks noGrp="1"/>
          </p:cNvGraphicFramePr>
          <p:nvPr/>
        </p:nvGraphicFramePr>
        <p:xfrm>
          <a:off x="3451727" y="3120214"/>
          <a:ext cx="1975104" cy="1708198"/>
        </p:xfrm>
        <a:graphic>
          <a:graphicData uri="http://schemas.openxmlformats.org/drawingml/2006/table">
            <a:tbl>
              <a:tblPr firstRow="1" bandRow="1">
                <a:tableStyleId>{5C22544A-7EE6-4342-B048-85BDC9FD1C3A}</a:tableStyleId>
              </a:tblPr>
              <a:tblGrid>
                <a:gridCol w="1975104">
                  <a:extLst>
                    <a:ext uri="{9D8B030D-6E8A-4147-A177-3AD203B41FA5}">
                      <a16:colId xmlns:a16="http://schemas.microsoft.com/office/drawing/2014/main" val="20000"/>
                    </a:ext>
                  </a:extLst>
                </a:gridCol>
              </a:tblGrid>
              <a:tr h="265382">
                <a:tc>
                  <a:txBody>
                    <a:bodyPr/>
                    <a:lstStyle/>
                    <a:p>
                      <a:r>
                        <a:rPr lang="en-US" sz="700"/>
                        <a:t>Funding</a:t>
                      </a:r>
                      <a:r>
                        <a:rPr lang="en-US" sz="700" baseline="0"/>
                        <a:t> Our Vision</a:t>
                      </a:r>
                      <a:endParaRPr lang="en-US" sz="700"/>
                    </a:p>
                    <a:p>
                      <a:r>
                        <a:rPr lang="en-US" sz="700"/>
                        <a:t>(Y/E Goal $18K)</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26258">
                <a:tc>
                  <a:txBody>
                    <a:bodyPr/>
                    <a:lstStyle/>
                    <a:p>
                      <a:pPr algn="ctr"/>
                      <a:r>
                        <a:rPr lang="en-US" sz="800" b="1">
                          <a:solidFill>
                            <a:schemeClr val="accent1"/>
                          </a:solidFill>
                        </a:rPr>
                        <a:t>Operating Income ($100K)</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75" name="Oval 74">
            <a:extLst>
              <a:ext uri="{FF2B5EF4-FFF2-40B4-BE49-F238E27FC236}">
                <a16:creationId xmlns:a16="http://schemas.microsoft.com/office/drawing/2014/main" id="{06A835F0-06EC-41FC-84D8-2E8B0C359B33}"/>
              </a:ext>
            </a:extLst>
          </p:cNvPr>
          <p:cNvSpPr/>
          <p:nvPr/>
        </p:nvSpPr>
        <p:spPr>
          <a:xfrm>
            <a:off x="3072149" y="3063088"/>
            <a:ext cx="360947" cy="391028"/>
          </a:xfrm>
          <a:prstGeom prst="ellipse">
            <a:avLst/>
          </a:prstGeom>
          <a:noFill/>
          <a:ln w="28575">
            <a:solidFill>
              <a:srgbClr val="B3083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defRPr/>
            </a:pPr>
            <a:endParaRPr lang="en-US" sz="1350">
              <a:solidFill>
                <a:prstClr val="white"/>
              </a:solidFill>
              <a:latin typeface="Franklin Gothic Book" panose="020B0503020102020204"/>
            </a:endParaRPr>
          </a:p>
        </p:txBody>
      </p:sp>
      <p:graphicFrame>
        <p:nvGraphicFramePr>
          <p:cNvPr id="76" name="Table 75">
            <a:extLst>
              <a:ext uri="{FF2B5EF4-FFF2-40B4-BE49-F238E27FC236}">
                <a16:creationId xmlns:a16="http://schemas.microsoft.com/office/drawing/2014/main" id="{76DF9028-0DE2-4249-BDE4-E11E6012D7CF}"/>
              </a:ext>
            </a:extLst>
          </p:cNvPr>
          <p:cNvGraphicFramePr>
            <a:graphicFrameLocks noGrp="1"/>
          </p:cNvGraphicFramePr>
          <p:nvPr/>
        </p:nvGraphicFramePr>
        <p:xfrm>
          <a:off x="988597" y="3120214"/>
          <a:ext cx="1975104" cy="1708198"/>
        </p:xfrm>
        <a:graphic>
          <a:graphicData uri="http://schemas.openxmlformats.org/drawingml/2006/table">
            <a:tbl>
              <a:tblPr firstRow="1" bandRow="1">
                <a:tableStyleId>{5C22544A-7EE6-4342-B048-85BDC9FD1C3A}</a:tableStyleId>
              </a:tblPr>
              <a:tblGrid>
                <a:gridCol w="1975104">
                  <a:extLst>
                    <a:ext uri="{9D8B030D-6E8A-4147-A177-3AD203B41FA5}">
                      <a16:colId xmlns:a16="http://schemas.microsoft.com/office/drawing/2014/main" val="20000"/>
                    </a:ext>
                  </a:extLst>
                </a:gridCol>
              </a:tblGrid>
              <a:tr h="265382">
                <a:tc>
                  <a:txBody>
                    <a:bodyPr/>
                    <a:lstStyle/>
                    <a:p>
                      <a:r>
                        <a:rPr lang="en-US" sz="700"/>
                        <a:t>Great Team Member Experiences</a:t>
                      </a:r>
                    </a:p>
                    <a:p>
                      <a:r>
                        <a:rPr lang="en-US" sz="700"/>
                        <a:t>(Y/E Goal 85.00%)</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26258">
                <a:tc>
                  <a:txBody>
                    <a:bodyPr/>
                    <a:lstStyle/>
                    <a:p>
                      <a:pPr algn="ctr"/>
                      <a:r>
                        <a:rPr lang="en-US" sz="800" b="1">
                          <a:solidFill>
                            <a:schemeClr val="accent1"/>
                          </a:solidFill>
                        </a:rPr>
                        <a:t>Overall Team Member Retention</a:t>
                      </a:r>
                      <a:endParaRPr lang="en-US"/>
                    </a:p>
                    <a:p>
                      <a:pPr algn="ctr"/>
                      <a:endParaRPr lang="en-US" sz="800" b="1">
                        <a:solidFill>
                          <a:schemeClr val="accent1"/>
                        </a:solidFill>
                      </a:endParaRPr>
                    </a:p>
                    <a:p>
                      <a:pPr algn="ctr"/>
                      <a:endParaRPr lang="en-US" sz="800" b="1">
                        <a:solidFill>
                          <a:schemeClr val="accent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77" name="Oval 76">
            <a:extLst>
              <a:ext uri="{FF2B5EF4-FFF2-40B4-BE49-F238E27FC236}">
                <a16:creationId xmlns:a16="http://schemas.microsoft.com/office/drawing/2014/main" id="{D122C805-9D48-4703-9F7B-022857D23138}"/>
              </a:ext>
            </a:extLst>
          </p:cNvPr>
          <p:cNvSpPr/>
          <p:nvPr/>
        </p:nvSpPr>
        <p:spPr>
          <a:xfrm>
            <a:off x="610791" y="3063088"/>
            <a:ext cx="360947" cy="391028"/>
          </a:xfrm>
          <a:prstGeom prst="ellipse">
            <a:avLst/>
          </a:prstGeom>
          <a:noFill/>
          <a:ln w="28575">
            <a:solidFill>
              <a:srgbClr val="B3083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defRPr/>
            </a:pPr>
            <a:endParaRPr lang="en-US" sz="1350">
              <a:solidFill>
                <a:prstClr val="white"/>
              </a:solidFill>
              <a:latin typeface="Franklin Gothic Book" panose="020B0503020102020204"/>
            </a:endParaRPr>
          </a:p>
        </p:txBody>
      </p:sp>
      <p:pic>
        <p:nvPicPr>
          <p:cNvPr id="78" name="Picture 7">
            <a:extLst>
              <a:ext uri="{FF2B5EF4-FFF2-40B4-BE49-F238E27FC236}">
                <a16:creationId xmlns:a16="http://schemas.microsoft.com/office/drawing/2014/main" id="{312E5C6B-F4CC-4ABB-8982-7F7C2D7D14C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33037" y="3146271"/>
            <a:ext cx="224663" cy="224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9" name="Picture 8">
            <a:extLst>
              <a:ext uri="{FF2B5EF4-FFF2-40B4-BE49-F238E27FC236}">
                <a16:creationId xmlns:a16="http://schemas.microsoft.com/office/drawing/2014/main" id="{DD8383FF-BC40-485E-87DC-5BDBF421F62F}"/>
              </a:ext>
            </a:extLst>
          </p:cNvPr>
          <p:cNvPicPr>
            <a:picLocks noChangeAspect="1" noChangeArrowheads="1"/>
          </p:cNvPicPr>
          <p:nvPr/>
        </p:nvPicPr>
        <p:blipFill rotWithShape="1">
          <a:blip r:embed="rId6" cstate="print">
            <a:biLevel thresh="75000"/>
            <a:extLst>
              <a:ext uri="{28A0092B-C50C-407E-A947-70E740481C1C}">
                <a14:useLocalDpi xmlns:a14="http://schemas.microsoft.com/office/drawing/2010/main" val="0"/>
              </a:ext>
            </a:extLst>
          </a:blip>
          <a:srcRect l="22893" t="11366" r="21885" b="37273"/>
          <a:stretch/>
        </p:blipFill>
        <p:spPr bwMode="auto">
          <a:xfrm>
            <a:off x="672574" y="3136777"/>
            <a:ext cx="241553" cy="243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 name="Picture 9">
            <a:extLst>
              <a:ext uri="{FF2B5EF4-FFF2-40B4-BE49-F238E27FC236}">
                <a16:creationId xmlns:a16="http://schemas.microsoft.com/office/drawing/2014/main" id="{1BD762E3-36B2-4A8B-9BA8-B191FEFA8FD1}"/>
              </a:ext>
            </a:extLst>
          </p:cNvPr>
          <p:cNvPicPr>
            <a:picLocks noChangeAspect="1" noChangeArrowheads="1"/>
          </p:cNvPicPr>
          <p:nvPr/>
        </p:nvPicPr>
        <p:blipFill rotWithShape="1">
          <a:blip r:embed="rId7" cstate="print">
            <a:biLevel thresh="75000"/>
            <a:extLst>
              <a:ext uri="{28A0092B-C50C-407E-A947-70E740481C1C}">
                <a14:useLocalDpi xmlns:a14="http://schemas.microsoft.com/office/drawing/2010/main" val="0"/>
              </a:ext>
            </a:extLst>
          </a:blip>
          <a:srcRect l="15473" t="19366" r="15895" b="4786"/>
          <a:stretch/>
        </p:blipFill>
        <p:spPr bwMode="auto">
          <a:xfrm>
            <a:off x="689292" y="1365164"/>
            <a:ext cx="210841" cy="248048"/>
          </a:xfrm>
          <a:prstGeom prst="rect">
            <a:avLst/>
          </a:prstGeom>
          <a:noFill/>
          <a:ln w="9525">
            <a:solidFill>
              <a:schemeClr val="tx1"/>
            </a:solidFill>
            <a:miter lim="800000"/>
            <a:headEnd/>
            <a:tailEnd/>
          </a:ln>
        </p:spPr>
      </p:pic>
      <p:sp>
        <p:nvSpPr>
          <p:cNvPr id="83" name="TextBox 82">
            <a:extLst>
              <a:ext uri="{FF2B5EF4-FFF2-40B4-BE49-F238E27FC236}">
                <a16:creationId xmlns:a16="http://schemas.microsoft.com/office/drawing/2014/main" id="{D9617538-89FC-4C3F-9F6E-9866DABA837B}"/>
              </a:ext>
            </a:extLst>
          </p:cNvPr>
          <p:cNvSpPr txBox="1"/>
          <p:nvPr/>
        </p:nvSpPr>
        <p:spPr>
          <a:xfrm>
            <a:off x="526474" y="939534"/>
            <a:ext cx="5167744" cy="253916"/>
          </a:xfrm>
          <a:prstGeom prst="rect">
            <a:avLst/>
          </a:prstGeom>
          <a:solidFill>
            <a:schemeClr val="accent1"/>
          </a:solidFill>
        </p:spPr>
        <p:txBody>
          <a:bodyPr wrap="square" rtlCol="0">
            <a:spAutoFit/>
          </a:bodyPr>
          <a:lstStyle/>
          <a:p>
            <a:pPr algn="ctr" defTabSz="685800">
              <a:defRPr/>
            </a:pPr>
            <a:r>
              <a:rPr lang="en-US" sz="1050" b="1">
                <a:solidFill>
                  <a:prstClr val="white"/>
                </a:solidFill>
              </a:rPr>
              <a:t>Goals Included in System Promise Dashboard</a:t>
            </a:r>
          </a:p>
        </p:txBody>
      </p:sp>
      <p:graphicFrame>
        <p:nvGraphicFramePr>
          <p:cNvPr id="85" name="Table 84">
            <a:extLst>
              <a:ext uri="{FF2B5EF4-FFF2-40B4-BE49-F238E27FC236}">
                <a16:creationId xmlns:a16="http://schemas.microsoft.com/office/drawing/2014/main" id="{1CD328F4-1D1E-4C0D-84D2-F05B426A63A8}"/>
              </a:ext>
            </a:extLst>
          </p:cNvPr>
          <p:cNvGraphicFramePr>
            <a:graphicFrameLocks noGrp="1"/>
          </p:cNvGraphicFramePr>
          <p:nvPr/>
        </p:nvGraphicFramePr>
        <p:xfrm>
          <a:off x="6432500" y="1349882"/>
          <a:ext cx="1977201" cy="1691640"/>
        </p:xfrm>
        <a:graphic>
          <a:graphicData uri="http://schemas.openxmlformats.org/drawingml/2006/table">
            <a:tbl>
              <a:tblPr firstRow="1" bandRow="1">
                <a:tableStyleId>{5C22544A-7EE6-4342-B048-85BDC9FD1C3A}</a:tableStyleId>
              </a:tblPr>
              <a:tblGrid>
                <a:gridCol w="1977201">
                  <a:extLst>
                    <a:ext uri="{9D8B030D-6E8A-4147-A177-3AD203B41FA5}">
                      <a16:colId xmlns:a16="http://schemas.microsoft.com/office/drawing/2014/main" val="20000"/>
                    </a:ext>
                  </a:extLst>
                </a:gridCol>
              </a:tblGrid>
              <a:tr h="283927">
                <a:tc>
                  <a:txBody>
                    <a:bodyPr/>
                    <a:lstStyle/>
                    <a:p>
                      <a:r>
                        <a:rPr lang="en-US" sz="700">
                          <a:solidFill>
                            <a:schemeClr val="bg1"/>
                          </a:solidFill>
                        </a:rPr>
                        <a:t>Productivity Metrics</a:t>
                      </a:r>
                    </a:p>
                    <a:p>
                      <a:r>
                        <a:rPr lang="en-US" sz="700">
                          <a:solidFill>
                            <a:schemeClr val="bg1"/>
                          </a:solidFill>
                        </a:rPr>
                        <a:t>(Y/E Goal $7.95 &amp; 0.110</a:t>
                      </a:r>
                      <a:r>
                        <a:rPr lang="en-US" sz="700" baseline="0">
                          <a:solidFill>
                            <a:schemeClr val="bg1"/>
                          </a:solidFill>
                        </a:rPr>
                        <a:t>)</a:t>
                      </a:r>
                      <a:endParaRPr lang="en-US" sz="700">
                        <a:solidFill>
                          <a:schemeClr val="bg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838"/>
                    </a:solidFill>
                  </a:tcPr>
                </a:tc>
                <a:extLst>
                  <a:ext uri="{0D108BD9-81ED-4DB2-BD59-A6C34878D82A}">
                    <a16:rowId xmlns:a16="http://schemas.microsoft.com/office/drawing/2014/main" val="10000"/>
                  </a:ext>
                </a:extLst>
              </a:tr>
              <a:tr h="140771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700" b="1">
                          <a:solidFill>
                            <a:schemeClr val="accent1"/>
                          </a:solidFill>
                        </a:rPr>
                        <a:t>Productivity Ratios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7" name="Oval 86">
            <a:extLst>
              <a:ext uri="{FF2B5EF4-FFF2-40B4-BE49-F238E27FC236}">
                <a16:creationId xmlns:a16="http://schemas.microsoft.com/office/drawing/2014/main" id="{EE416EC1-33B8-4120-8F88-63B8E9A1F98C}"/>
              </a:ext>
            </a:extLst>
          </p:cNvPr>
          <p:cNvSpPr/>
          <p:nvPr/>
        </p:nvSpPr>
        <p:spPr>
          <a:xfrm>
            <a:off x="6048131" y="1293674"/>
            <a:ext cx="360947" cy="391028"/>
          </a:xfrm>
          <a:prstGeom prst="ellipse">
            <a:avLst/>
          </a:prstGeom>
          <a:noFill/>
          <a:ln w="19050">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defRPr/>
            </a:pPr>
            <a:endParaRPr lang="en-US" sz="1350">
              <a:solidFill>
                <a:prstClr val="white"/>
              </a:solidFill>
              <a:latin typeface="Franklin Gothic Book" panose="020B0503020102020204"/>
            </a:endParaRPr>
          </a:p>
        </p:txBody>
      </p:sp>
      <p:pic>
        <p:nvPicPr>
          <p:cNvPr id="88" name="Picture 10">
            <a:extLst>
              <a:ext uri="{FF2B5EF4-FFF2-40B4-BE49-F238E27FC236}">
                <a16:creationId xmlns:a16="http://schemas.microsoft.com/office/drawing/2014/main" id="{2EDDD16D-243A-4155-AB98-842BCD738AFC}"/>
              </a:ext>
            </a:extLst>
          </p:cNvPr>
          <p:cNvPicPr>
            <a:picLocks noChangeAspect="1" noChangeArrowheads="1"/>
          </p:cNvPicPr>
          <p:nvPr/>
        </p:nvPicPr>
        <p:blipFill rotWithShape="1">
          <a:blip r:embed="rId8" cstate="print">
            <a:biLevel thresh="75000"/>
            <a:extLst>
              <a:ext uri="{28A0092B-C50C-407E-A947-70E740481C1C}">
                <a14:useLocalDpi xmlns:a14="http://schemas.microsoft.com/office/drawing/2010/main" val="0"/>
              </a:ext>
            </a:extLst>
          </a:blip>
          <a:srcRect t="14335" b="4842"/>
          <a:stretch/>
        </p:blipFill>
        <p:spPr bwMode="auto">
          <a:xfrm>
            <a:off x="6115275" y="1393859"/>
            <a:ext cx="235894" cy="190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1" name="Table 90">
            <a:extLst>
              <a:ext uri="{FF2B5EF4-FFF2-40B4-BE49-F238E27FC236}">
                <a16:creationId xmlns:a16="http://schemas.microsoft.com/office/drawing/2014/main" id="{C4F99999-8FD2-4A54-A62A-5096A880DC81}"/>
              </a:ext>
            </a:extLst>
          </p:cNvPr>
          <p:cNvGraphicFramePr>
            <a:graphicFrameLocks noGrp="1"/>
          </p:cNvGraphicFramePr>
          <p:nvPr/>
        </p:nvGraphicFramePr>
        <p:xfrm>
          <a:off x="3647023" y="1854511"/>
          <a:ext cx="1527650" cy="409070"/>
        </p:xfrm>
        <a:graphic>
          <a:graphicData uri="http://schemas.openxmlformats.org/drawingml/2006/table">
            <a:tbl>
              <a:tblPr/>
              <a:tblGrid>
                <a:gridCol w="366906">
                  <a:extLst>
                    <a:ext uri="{9D8B030D-6E8A-4147-A177-3AD203B41FA5}">
                      <a16:colId xmlns:a16="http://schemas.microsoft.com/office/drawing/2014/main" val="582158595"/>
                    </a:ext>
                  </a:extLst>
                </a:gridCol>
                <a:gridCol w="383724">
                  <a:extLst>
                    <a:ext uri="{9D8B030D-6E8A-4147-A177-3AD203B41FA5}">
                      <a16:colId xmlns:a16="http://schemas.microsoft.com/office/drawing/2014/main" val="2984046113"/>
                    </a:ext>
                  </a:extLst>
                </a:gridCol>
                <a:gridCol w="387060">
                  <a:extLst>
                    <a:ext uri="{9D8B030D-6E8A-4147-A177-3AD203B41FA5}">
                      <a16:colId xmlns:a16="http://schemas.microsoft.com/office/drawing/2014/main" val="3521558383"/>
                    </a:ext>
                  </a:extLst>
                </a:gridCol>
                <a:gridCol w="389960">
                  <a:extLst>
                    <a:ext uri="{9D8B030D-6E8A-4147-A177-3AD203B41FA5}">
                      <a16:colId xmlns:a16="http://schemas.microsoft.com/office/drawing/2014/main" val="1842152499"/>
                    </a:ext>
                  </a:extLst>
                </a:gridCol>
              </a:tblGrid>
              <a:tr h="270150">
                <a:tc>
                  <a:txBody>
                    <a:bodyPr/>
                    <a:lstStyle/>
                    <a:p>
                      <a:pPr algn="l" fontAlgn="b"/>
                      <a:endParaRPr lang="en-US" sz="800" b="1"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a:rPr>
                        <a:t>MTD</a:t>
                      </a:r>
                      <a:r>
                        <a:rPr lang="en-US" sz="800" b="1" i="0" u="none" strike="noStrike" baseline="0">
                          <a:solidFill>
                            <a:srgbClr val="000000"/>
                          </a:solidFill>
                          <a:effectLst/>
                          <a:latin typeface="Calibri"/>
                        </a:rPr>
                        <a:t> Actual</a:t>
                      </a:r>
                      <a:endParaRPr lang="en-US" sz="800" b="1" i="0" u="none" strike="noStrike">
                        <a:solidFill>
                          <a:srgbClr val="000000"/>
                        </a:solidFill>
                        <a:effectLst/>
                        <a:latin typeface="Calibri"/>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a:rPr>
                        <a:t>YTD Actual</a:t>
                      </a: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a:rPr>
                        <a:t>YTD Target</a:t>
                      </a:r>
                    </a:p>
                  </a:txBody>
                  <a:tcPr marL="7144" marR="7144" marT="7144" marB="0" anchor="b">
                    <a:lnL>
                      <a:noFill/>
                    </a:lnL>
                    <a:lnR>
                      <a:noFill/>
                    </a:lnR>
                    <a:lnT>
                      <a:noFill/>
                    </a:lnT>
                    <a:lnB>
                      <a:noFill/>
                    </a:lnB>
                    <a:solidFill>
                      <a:schemeClr val="bg1"/>
                    </a:solidFill>
                  </a:tcPr>
                </a:tc>
                <a:extLst>
                  <a:ext uri="{0D108BD9-81ED-4DB2-BD59-A6C34878D82A}">
                    <a16:rowId xmlns:a16="http://schemas.microsoft.com/office/drawing/2014/main" val="4266255512"/>
                  </a:ext>
                </a:extLst>
              </a:tr>
              <a:tr h="138920">
                <a:tc>
                  <a:txBody>
                    <a:bodyPr/>
                    <a:lstStyle/>
                    <a:p>
                      <a:pPr algn="l" fontAlgn="b"/>
                      <a:r>
                        <a:rPr lang="en-US" sz="800" b="1" i="0" u="none" strike="noStrike">
                          <a:solidFill>
                            <a:srgbClr val="000000"/>
                          </a:solidFill>
                          <a:effectLst/>
                          <a:latin typeface="Calibri"/>
                        </a:rPr>
                        <a:t>NPS</a:t>
                      </a:r>
                    </a:p>
                  </a:txBody>
                  <a:tcPr marL="7144" marR="7144" marT="7144" marB="0" anchor="b">
                    <a:lnL>
                      <a:noFill/>
                    </a:lnL>
                    <a:lnR>
                      <a:noFill/>
                    </a:lnR>
                    <a:lnT>
                      <a:noFill/>
                    </a:lnT>
                    <a:lnB>
                      <a:noFill/>
                    </a:lnB>
                    <a:solidFill>
                      <a:schemeClr val="bg1"/>
                    </a:solidFill>
                  </a:tcPr>
                </a:tc>
                <a:tc>
                  <a:txBody>
                    <a:bodyPr/>
                    <a:lstStyle/>
                    <a:p>
                      <a:pPr algn="ctr" fontAlgn="b"/>
                      <a:r>
                        <a:rPr lang="en-US" sz="800" b="0" i="0" u="none" strike="noStrike">
                          <a:solidFill>
                            <a:srgbClr val="00B050"/>
                          </a:solidFill>
                          <a:effectLst/>
                          <a:latin typeface="Calibri"/>
                        </a:rPr>
                        <a:t>82.3</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00B050"/>
                          </a:solidFill>
                          <a:effectLst/>
                          <a:latin typeface="Calibri"/>
                        </a:rPr>
                        <a:t>78.70</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000000"/>
                          </a:solidFill>
                          <a:effectLst/>
                          <a:latin typeface="Calibri"/>
                        </a:rPr>
                        <a:t>78.59</a:t>
                      </a:r>
                      <a:endParaRPr lang="en-US" sz="800" b="0" i="0" u="none" strike="noStrike">
                        <a:solidFill>
                          <a:srgbClr val="000000"/>
                        </a:solidFill>
                        <a:effectLst/>
                        <a:latin typeface="Calibri" panose="020F0502020204030204" pitchFamily="34" charset="0"/>
                      </a:endParaRPr>
                    </a:p>
                  </a:txBody>
                  <a:tcPr marL="7144" marR="7144" marT="7144" marB="0">
                    <a:lnL>
                      <a:noFill/>
                    </a:lnL>
                    <a:lnR>
                      <a:noFill/>
                    </a:lnR>
                    <a:lnT>
                      <a:noFill/>
                    </a:lnT>
                    <a:lnB>
                      <a:noFill/>
                    </a:lnB>
                    <a:solidFill>
                      <a:schemeClr val="bg1"/>
                    </a:solidFill>
                  </a:tcPr>
                </a:tc>
                <a:extLst>
                  <a:ext uri="{0D108BD9-81ED-4DB2-BD59-A6C34878D82A}">
                    <a16:rowId xmlns:a16="http://schemas.microsoft.com/office/drawing/2014/main" val="155741227"/>
                  </a:ext>
                </a:extLst>
              </a:tr>
            </a:tbl>
          </a:graphicData>
        </a:graphic>
      </p:graphicFrame>
      <p:graphicFrame>
        <p:nvGraphicFramePr>
          <p:cNvPr id="95" name="Table 94">
            <a:extLst>
              <a:ext uri="{FF2B5EF4-FFF2-40B4-BE49-F238E27FC236}">
                <a16:creationId xmlns:a16="http://schemas.microsoft.com/office/drawing/2014/main" id="{7DEE8A0C-1721-4F77-A23D-816CC46BE6D0}"/>
              </a:ext>
            </a:extLst>
          </p:cNvPr>
          <p:cNvGraphicFramePr>
            <a:graphicFrameLocks noGrp="1"/>
          </p:cNvGraphicFramePr>
          <p:nvPr/>
        </p:nvGraphicFramePr>
        <p:xfrm>
          <a:off x="1065752" y="3666430"/>
          <a:ext cx="1772709" cy="575471"/>
        </p:xfrm>
        <a:graphic>
          <a:graphicData uri="http://schemas.openxmlformats.org/drawingml/2006/table">
            <a:tbl>
              <a:tblPr/>
              <a:tblGrid>
                <a:gridCol w="511259">
                  <a:extLst>
                    <a:ext uri="{9D8B030D-6E8A-4147-A177-3AD203B41FA5}">
                      <a16:colId xmlns:a16="http://schemas.microsoft.com/office/drawing/2014/main" val="582158595"/>
                    </a:ext>
                  </a:extLst>
                </a:gridCol>
                <a:gridCol w="410765">
                  <a:extLst>
                    <a:ext uri="{9D8B030D-6E8A-4147-A177-3AD203B41FA5}">
                      <a16:colId xmlns:a16="http://schemas.microsoft.com/office/drawing/2014/main" val="2984046113"/>
                    </a:ext>
                  </a:extLst>
                </a:gridCol>
                <a:gridCol w="426892">
                  <a:extLst>
                    <a:ext uri="{9D8B030D-6E8A-4147-A177-3AD203B41FA5}">
                      <a16:colId xmlns:a16="http://schemas.microsoft.com/office/drawing/2014/main" val="3521558383"/>
                    </a:ext>
                  </a:extLst>
                </a:gridCol>
                <a:gridCol w="423793">
                  <a:extLst>
                    <a:ext uri="{9D8B030D-6E8A-4147-A177-3AD203B41FA5}">
                      <a16:colId xmlns:a16="http://schemas.microsoft.com/office/drawing/2014/main" val="1842152499"/>
                    </a:ext>
                  </a:extLst>
                </a:gridCol>
              </a:tblGrid>
              <a:tr h="317343">
                <a:tc>
                  <a:txBody>
                    <a:bodyPr/>
                    <a:lstStyle/>
                    <a:p>
                      <a:pPr algn="l" fontAlgn="b"/>
                      <a:endParaRPr lang="en-US" sz="800" b="1"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a:rPr>
                        <a:t>YTD</a:t>
                      </a:r>
                      <a:r>
                        <a:rPr lang="en-US" sz="800" b="1" i="0" u="none" strike="noStrike" baseline="0">
                          <a:solidFill>
                            <a:srgbClr val="000000"/>
                          </a:solidFill>
                          <a:effectLst/>
                          <a:latin typeface="Calibri"/>
                        </a:rPr>
                        <a:t> Actual</a:t>
                      </a:r>
                      <a:endParaRPr lang="en-US" sz="800" b="1" i="0" u="none" strike="noStrike">
                        <a:solidFill>
                          <a:srgbClr val="000000"/>
                        </a:solidFill>
                        <a:effectLst/>
                        <a:latin typeface="Calibri"/>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a:rPr>
                        <a:t>R12 Actual</a:t>
                      </a: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a:rPr>
                        <a:t>R12  </a:t>
                      </a:r>
                      <a:br>
                        <a:rPr lang="en-US" sz="800" b="1" i="0" u="none" strike="noStrike">
                          <a:solidFill>
                            <a:srgbClr val="000000"/>
                          </a:solidFill>
                          <a:effectLst/>
                          <a:latin typeface="Calibri"/>
                        </a:rPr>
                      </a:br>
                      <a:r>
                        <a:rPr lang="en-US" sz="800" b="1" i="0" u="none" strike="noStrike">
                          <a:solidFill>
                            <a:srgbClr val="000000"/>
                          </a:solidFill>
                          <a:effectLst/>
                          <a:latin typeface="Calibri"/>
                        </a:rPr>
                        <a:t>Target</a:t>
                      </a:r>
                    </a:p>
                  </a:txBody>
                  <a:tcPr marL="7144" marR="7144" marT="7144" marB="0" anchor="b">
                    <a:lnL>
                      <a:noFill/>
                    </a:lnL>
                    <a:lnR>
                      <a:noFill/>
                    </a:lnR>
                    <a:lnT>
                      <a:noFill/>
                    </a:lnT>
                    <a:lnB>
                      <a:noFill/>
                    </a:lnB>
                    <a:solidFill>
                      <a:schemeClr val="bg1"/>
                    </a:solidFill>
                  </a:tcPr>
                </a:tc>
                <a:extLst>
                  <a:ext uri="{0D108BD9-81ED-4DB2-BD59-A6C34878D82A}">
                    <a16:rowId xmlns:a16="http://schemas.microsoft.com/office/drawing/2014/main" val="4266255512"/>
                  </a:ext>
                </a:extLst>
              </a:tr>
              <a:tr h="123948">
                <a:tc>
                  <a:txBody>
                    <a:bodyPr/>
                    <a:lstStyle/>
                    <a:p>
                      <a:pPr algn="r" fontAlgn="b"/>
                      <a:r>
                        <a:rPr lang="en-US" sz="800" b="1" i="0" u="none" strike="noStrike">
                          <a:solidFill>
                            <a:srgbClr val="000000"/>
                          </a:solidFill>
                          <a:effectLst/>
                          <a:latin typeface="Calibri"/>
                        </a:rPr>
                        <a:t>% Retained</a:t>
                      </a:r>
                    </a:p>
                  </a:txBody>
                  <a:tcPr marL="7144" marR="7144" marT="7144" marB="0" anchor="b">
                    <a:lnL>
                      <a:noFill/>
                    </a:lnL>
                    <a:lnR>
                      <a:noFill/>
                    </a:lnR>
                    <a:lnT>
                      <a:noFill/>
                    </a:lnT>
                    <a:lnB>
                      <a:noFill/>
                    </a:lnB>
                    <a:solidFill>
                      <a:schemeClr val="bg1"/>
                    </a:solidFill>
                  </a:tcPr>
                </a:tc>
                <a:tc>
                  <a:txBody>
                    <a:bodyPr/>
                    <a:lstStyle/>
                    <a:p>
                      <a:pPr algn="ctr" fontAlgn="b"/>
                      <a:r>
                        <a:rPr lang="en-US" sz="800" b="0" i="0" u="none" strike="noStrike">
                          <a:solidFill>
                            <a:srgbClr val="C00000"/>
                          </a:solidFill>
                          <a:effectLst/>
                          <a:latin typeface="Calibri"/>
                        </a:rPr>
                        <a:t>86.82</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C00000"/>
                          </a:solidFill>
                          <a:effectLst/>
                          <a:latin typeface="Calibri"/>
                        </a:rPr>
                        <a:t>83.64</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000000"/>
                          </a:solidFill>
                          <a:effectLst/>
                          <a:latin typeface="Calibri"/>
                        </a:rPr>
                        <a:t>85.00</a:t>
                      </a:r>
                    </a:p>
                  </a:txBody>
                  <a:tcPr marL="7144" marR="7144" marT="7144" marB="0">
                    <a:lnL>
                      <a:noFill/>
                    </a:lnL>
                    <a:lnR>
                      <a:noFill/>
                    </a:lnR>
                    <a:lnT>
                      <a:noFill/>
                    </a:lnT>
                    <a:lnB>
                      <a:noFill/>
                    </a:lnB>
                    <a:solidFill>
                      <a:schemeClr val="bg1"/>
                    </a:solidFill>
                  </a:tcPr>
                </a:tc>
                <a:extLst>
                  <a:ext uri="{0D108BD9-81ED-4DB2-BD59-A6C34878D82A}">
                    <a16:rowId xmlns:a16="http://schemas.microsoft.com/office/drawing/2014/main" val="155741227"/>
                  </a:ext>
                </a:extLst>
              </a:tr>
              <a:tr h="123948">
                <a:tc>
                  <a:txBody>
                    <a:bodyPr/>
                    <a:lstStyle/>
                    <a:p>
                      <a:pPr algn="l" fontAlgn="b"/>
                      <a:endParaRPr lang="en-US" sz="800" b="1"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r" fontAlgn="b"/>
                      <a:endParaRPr lang="en-US" sz="800" b="0"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r" fontAlgn="b"/>
                      <a:endParaRPr lang="en-US" sz="800" b="0"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r" fontAlgn="b"/>
                      <a:endParaRPr lang="en-US" sz="800" b="0"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extLst>
                  <a:ext uri="{0D108BD9-81ED-4DB2-BD59-A6C34878D82A}">
                    <a16:rowId xmlns:a16="http://schemas.microsoft.com/office/drawing/2014/main" val="207092013"/>
                  </a:ext>
                </a:extLst>
              </a:tr>
            </a:tbl>
          </a:graphicData>
        </a:graphic>
      </p:graphicFrame>
      <p:graphicFrame>
        <p:nvGraphicFramePr>
          <p:cNvPr id="96" name="Table 95">
            <a:extLst>
              <a:ext uri="{FF2B5EF4-FFF2-40B4-BE49-F238E27FC236}">
                <a16:creationId xmlns:a16="http://schemas.microsoft.com/office/drawing/2014/main" id="{3468A139-C10B-4614-8978-A3E8812F2A1C}"/>
              </a:ext>
            </a:extLst>
          </p:cNvPr>
          <p:cNvGraphicFramePr>
            <a:graphicFrameLocks noGrp="1"/>
          </p:cNvGraphicFramePr>
          <p:nvPr/>
        </p:nvGraphicFramePr>
        <p:xfrm>
          <a:off x="3542270" y="3715114"/>
          <a:ext cx="1787611" cy="414434"/>
        </p:xfrm>
        <a:graphic>
          <a:graphicData uri="http://schemas.openxmlformats.org/drawingml/2006/table">
            <a:tbl>
              <a:tblPr/>
              <a:tblGrid>
                <a:gridCol w="343149">
                  <a:extLst>
                    <a:ext uri="{9D8B030D-6E8A-4147-A177-3AD203B41FA5}">
                      <a16:colId xmlns:a16="http://schemas.microsoft.com/office/drawing/2014/main" val="582158595"/>
                    </a:ext>
                  </a:extLst>
                </a:gridCol>
                <a:gridCol w="358877">
                  <a:extLst>
                    <a:ext uri="{9D8B030D-6E8A-4147-A177-3AD203B41FA5}">
                      <a16:colId xmlns:a16="http://schemas.microsoft.com/office/drawing/2014/main" val="2984046113"/>
                    </a:ext>
                  </a:extLst>
                </a:gridCol>
                <a:gridCol w="358877">
                  <a:extLst>
                    <a:ext uri="{9D8B030D-6E8A-4147-A177-3AD203B41FA5}">
                      <a16:colId xmlns:a16="http://schemas.microsoft.com/office/drawing/2014/main" val="904529249"/>
                    </a:ext>
                  </a:extLst>
                </a:gridCol>
                <a:gridCol w="361998">
                  <a:extLst>
                    <a:ext uri="{9D8B030D-6E8A-4147-A177-3AD203B41FA5}">
                      <a16:colId xmlns:a16="http://schemas.microsoft.com/office/drawing/2014/main" val="3521558383"/>
                    </a:ext>
                  </a:extLst>
                </a:gridCol>
                <a:gridCol w="364710">
                  <a:extLst>
                    <a:ext uri="{9D8B030D-6E8A-4147-A177-3AD203B41FA5}">
                      <a16:colId xmlns:a16="http://schemas.microsoft.com/office/drawing/2014/main" val="1842152499"/>
                    </a:ext>
                  </a:extLst>
                </a:gridCol>
              </a:tblGrid>
              <a:tr h="273693">
                <a:tc>
                  <a:txBody>
                    <a:bodyPr/>
                    <a:lstStyle/>
                    <a:p>
                      <a:pPr algn="l" fontAlgn="b"/>
                      <a:endParaRPr lang="en-US" sz="800" b="1"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panose="020F0502020204030204" pitchFamily="34" charset="0"/>
                        </a:rPr>
                        <a:t>MTD</a:t>
                      </a:r>
                      <a:r>
                        <a:rPr lang="en-US" sz="800" b="1" i="0" u="none" strike="noStrike" baseline="0">
                          <a:solidFill>
                            <a:srgbClr val="000000"/>
                          </a:solidFill>
                          <a:effectLst/>
                          <a:latin typeface="Calibri" panose="020F0502020204030204" pitchFamily="34" charset="0"/>
                        </a:rPr>
                        <a:t> Actual</a:t>
                      </a:r>
                      <a:endParaRPr lang="en-US" sz="800" b="1"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panose="020F0502020204030204" pitchFamily="34" charset="0"/>
                        </a:rPr>
                        <a:t>MTD Target</a:t>
                      </a: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panose="020F0502020204030204" pitchFamily="34" charset="0"/>
                        </a:rPr>
                        <a:t>YTD Actual</a:t>
                      </a: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panose="020F0502020204030204" pitchFamily="34" charset="0"/>
                        </a:rPr>
                        <a:t>YTD Target</a:t>
                      </a:r>
                    </a:p>
                  </a:txBody>
                  <a:tcPr marL="7144" marR="7144" marT="7144" marB="0" anchor="b">
                    <a:lnL>
                      <a:noFill/>
                    </a:lnL>
                    <a:lnR>
                      <a:noFill/>
                    </a:lnR>
                    <a:lnT>
                      <a:noFill/>
                    </a:lnT>
                    <a:lnB>
                      <a:noFill/>
                    </a:lnB>
                    <a:solidFill>
                      <a:schemeClr val="bg1"/>
                    </a:solidFill>
                  </a:tcPr>
                </a:tc>
                <a:extLst>
                  <a:ext uri="{0D108BD9-81ED-4DB2-BD59-A6C34878D82A}">
                    <a16:rowId xmlns:a16="http://schemas.microsoft.com/office/drawing/2014/main" val="4266255512"/>
                  </a:ext>
                </a:extLst>
              </a:tr>
              <a:tr h="140741">
                <a:tc>
                  <a:txBody>
                    <a:bodyPr/>
                    <a:lstStyle/>
                    <a:p>
                      <a:pPr algn="l" fontAlgn="b"/>
                      <a:r>
                        <a:rPr lang="en-US" sz="800" b="1" i="0" u="none" strike="noStrike">
                          <a:solidFill>
                            <a:srgbClr val="000000"/>
                          </a:solidFill>
                          <a:effectLst/>
                          <a:latin typeface="Calibri" panose="020F0502020204030204" pitchFamily="34" charset="0"/>
                        </a:rPr>
                        <a:t>OI</a:t>
                      </a:r>
                    </a:p>
                  </a:txBody>
                  <a:tcPr marL="7144" marR="7144" marT="7144" marB="0" anchor="b">
                    <a:lnL>
                      <a:noFill/>
                    </a:lnL>
                    <a:lnR>
                      <a:noFill/>
                    </a:lnR>
                    <a:lnT>
                      <a:noFill/>
                    </a:lnT>
                    <a:lnB>
                      <a:noFill/>
                    </a:lnB>
                    <a:solidFill>
                      <a:schemeClr val="bg1"/>
                    </a:solidFill>
                  </a:tcPr>
                </a:tc>
                <a:tc>
                  <a:txBody>
                    <a:bodyPr/>
                    <a:lstStyle/>
                    <a:p>
                      <a:pPr marL="0" algn="ctr" defTabSz="457200" rtl="0" eaLnBrk="1" fontAlgn="b" latinLnBrk="0" hangingPunct="1"/>
                      <a:r>
                        <a:rPr lang="en-US" sz="800" b="0" i="0" u="none" strike="noStrike" kern="1200">
                          <a:solidFill>
                            <a:srgbClr val="B30838"/>
                          </a:solidFill>
                          <a:effectLst/>
                          <a:latin typeface="Calibri" panose="020F0502020204030204" pitchFamily="34" charset="0"/>
                          <a:ea typeface="+mn-ea"/>
                          <a:cs typeface="+mn-cs"/>
                        </a:rPr>
                        <a:t>(587)</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chemeClr val="tx1"/>
                          </a:solidFill>
                          <a:effectLst/>
                          <a:latin typeface="Calibri" panose="020F0502020204030204" pitchFamily="34" charset="0"/>
                        </a:rPr>
                        <a:t>215</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B30838"/>
                          </a:solidFill>
                          <a:effectLst/>
                          <a:latin typeface="Calibri" panose="020F0502020204030204" pitchFamily="34" charset="0"/>
                        </a:rPr>
                        <a:t>(6,702)</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000000"/>
                          </a:solidFill>
                          <a:effectLst/>
                          <a:latin typeface="Calibri" panose="020F0502020204030204" pitchFamily="34" charset="0"/>
                        </a:rPr>
                        <a:t>332</a:t>
                      </a:r>
                    </a:p>
                  </a:txBody>
                  <a:tcPr marL="7144" marR="7144" marT="7144" marB="0">
                    <a:lnL>
                      <a:noFill/>
                    </a:lnL>
                    <a:lnR>
                      <a:noFill/>
                    </a:lnR>
                    <a:lnT>
                      <a:noFill/>
                    </a:lnT>
                    <a:lnB>
                      <a:noFill/>
                    </a:lnB>
                    <a:solidFill>
                      <a:schemeClr val="bg1"/>
                    </a:solidFill>
                  </a:tcPr>
                </a:tc>
                <a:extLst>
                  <a:ext uri="{0D108BD9-81ED-4DB2-BD59-A6C34878D82A}">
                    <a16:rowId xmlns:a16="http://schemas.microsoft.com/office/drawing/2014/main" val="155741227"/>
                  </a:ext>
                </a:extLst>
              </a:tr>
            </a:tbl>
          </a:graphicData>
        </a:graphic>
      </p:graphicFrame>
      <p:graphicFrame>
        <p:nvGraphicFramePr>
          <p:cNvPr id="97" name="Table 96">
            <a:extLst>
              <a:ext uri="{FF2B5EF4-FFF2-40B4-BE49-F238E27FC236}">
                <a16:creationId xmlns:a16="http://schemas.microsoft.com/office/drawing/2014/main" id="{FE15C230-102C-42B2-B6BF-D987202A8283}"/>
              </a:ext>
            </a:extLst>
          </p:cNvPr>
          <p:cNvGraphicFramePr>
            <a:graphicFrameLocks noGrp="1"/>
          </p:cNvGraphicFramePr>
          <p:nvPr/>
        </p:nvGraphicFramePr>
        <p:xfrm>
          <a:off x="6445200" y="1840223"/>
          <a:ext cx="1920050" cy="509112"/>
        </p:xfrm>
        <a:graphic>
          <a:graphicData uri="http://schemas.openxmlformats.org/drawingml/2006/table">
            <a:tbl>
              <a:tblPr/>
              <a:tblGrid>
                <a:gridCol w="605510">
                  <a:extLst>
                    <a:ext uri="{9D8B030D-6E8A-4147-A177-3AD203B41FA5}">
                      <a16:colId xmlns:a16="http://schemas.microsoft.com/office/drawing/2014/main" val="582158595"/>
                    </a:ext>
                  </a:extLst>
                </a:gridCol>
                <a:gridCol w="446315">
                  <a:extLst>
                    <a:ext uri="{9D8B030D-6E8A-4147-A177-3AD203B41FA5}">
                      <a16:colId xmlns:a16="http://schemas.microsoft.com/office/drawing/2014/main" val="2984046113"/>
                    </a:ext>
                  </a:extLst>
                </a:gridCol>
                <a:gridCol w="432492">
                  <a:extLst>
                    <a:ext uri="{9D8B030D-6E8A-4147-A177-3AD203B41FA5}">
                      <a16:colId xmlns:a16="http://schemas.microsoft.com/office/drawing/2014/main" val="3521558383"/>
                    </a:ext>
                  </a:extLst>
                </a:gridCol>
                <a:gridCol w="435733">
                  <a:extLst>
                    <a:ext uri="{9D8B030D-6E8A-4147-A177-3AD203B41FA5}">
                      <a16:colId xmlns:a16="http://schemas.microsoft.com/office/drawing/2014/main" val="1842152499"/>
                    </a:ext>
                  </a:extLst>
                </a:gridCol>
              </a:tblGrid>
              <a:tr h="235744">
                <a:tc>
                  <a:txBody>
                    <a:bodyPr/>
                    <a:lstStyle/>
                    <a:p>
                      <a:pPr algn="l" fontAlgn="b"/>
                      <a:endParaRPr lang="en-US" sz="800" b="1"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panose="020F0502020204030204" pitchFamily="34" charset="0"/>
                        </a:rPr>
                        <a:t>MTD</a:t>
                      </a:r>
                      <a:r>
                        <a:rPr lang="en-US" sz="800" b="1" i="0" u="none" strike="noStrike" baseline="0">
                          <a:solidFill>
                            <a:srgbClr val="000000"/>
                          </a:solidFill>
                          <a:effectLst/>
                          <a:latin typeface="Calibri" panose="020F0502020204030204" pitchFamily="34" charset="0"/>
                        </a:rPr>
                        <a:t> Actual</a:t>
                      </a:r>
                      <a:endParaRPr lang="en-US" sz="800" b="1"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panose="020F0502020204030204" pitchFamily="34" charset="0"/>
                        </a:rPr>
                        <a:t>YTD Actual</a:t>
                      </a: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panose="020F0502020204030204" pitchFamily="34" charset="0"/>
                        </a:rPr>
                        <a:t>YTD Target</a:t>
                      </a:r>
                    </a:p>
                  </a:txBody>
                  <a:tcPr marL="7144" marR="7144" marT="7144" marB="0" anchor="b">
                    <a:lnL>
                      <a:noFill/>
                    </a:lnL>
                    <a:lnR>
                      <a:noFill/>
                    </a:lnR>
                    <a:lnT>
                      <a:noFill/>
                    </a:lnT>
                    <a:lnB>
                      <a:noFill/>
                    </a:lnB>
                    <a:solidFill>
                      <a:schemeClr val="bg1"/>
                    </a:solidFill>
                  </a:tcPr>
                </a:tc>
                <a:extLst>
                  <a:ext uri="{0D108BD9-81ED-4DB2-BD59-A6C34878D82A}">
                    <a16:rowId xmlns:a16="http://schemas.microsoft.com/office/drawing/2014/main" val="4266255512"/>
                  </a:ext>
                </a:extLst>
              </a:tr>
              <a:tr h="123948">
                <a:tc>
                  <a:txBody>
                    <a:bodyPr/>
                    <a:lstStyle/>
                    <a:p>
                      <a:pPr algn="l" fontAlgn="b"/>
                      <a:r>
                        <a:rPr lang="en-US" sz="700" b="1" i="0" u="none" strike="noStrike">
                          <a:solidFill>
                            <a:schemeClr val="tx1"/>
                          </a:solidFill>
                          <a:effectLst/>
                          <a:latin typeface="Calibri" panose="020F0502020204030204" pitchFamily="34" charset="0"/>
                        </a:rPr>
                        <a:t>Tot. Cost / Test</a:t>
                      </a:r>
                    </a:p>
                  </a:txBody>
                  <a:tcPr marL="7144" marR="7144" marT="7144" marB="0" anchor="b">
                    <a:lnL>
                      <a:noFill/>
                    </a:lnL>
                    <a:lnR>
                      <a:noFill/>
                    </a:lnR>
                    <a:lnT>
                      <a:noFill/>
                    </a:lnT>
                    <a:lnB>
                      <a:noFill/>
                    </a:lnB>
                    <a:solidFill>
                      <a:schemeClr val="bg1"/>
                    </a:solidFill>
                  </a:tcPr>
                </a:tc>
                <a:tc>
                  <a:txBody>
                    <a:bodyPr/>
                    <a:lstStyle/>
                    <a:p>
                      <a:pPr algn="ctr" fontAlgn="b"/>
                      <a:r>
                        <a:rPr lang="en-US" sz="800" b="0" i="0" u="none" strike="noStrike">
                          <a:solidFill>
                            <a:srgbClr val="B30838"/>
                          </a:solidFill>
                          <a:effectLst/>
                          <a:latin typeface="Calibri" panose="020F0502020204030204" pitchFamily="34" charset="0"/>
                        </a:rPr>
                        <a:t>9.25</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B30838"/>
                          </a:solidFill>
                          <a:effectLst/>
                          <a:latin typeface="Calibri" panose="020F0502020204030204" pitchFamily="34" charset="0"/>
                        </a:rPr>
                        <a:t>9.05</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000000"/>
                          </a:solidFill>
                          <a:effectLst/>
                          <a:latin typeface="Calibri" panose="020F0502020204030204" pitchFamily="34" charset="0"/>
                        </a:rPr>
                        <a:t>7.82</a:t>
                      </a:r>
                    </a:p>
                  </a:txBody>
                  <a:tcPr marL="7144" marR="7144" marT="7144" marB="0">
                    <a:lnL>
                      <a:noFill/>
                    </a:lnL>
                    <a:lnR>
                      <a:noFill/>
                    </a:lnR>
                    <a:lnT>
                      <a:noFill/>
                    </a:lnT>
                    <a:lnB>
                      <a:noFill/>
                    </a:lnB>
                    <a:solidFill>
                      <a:schemeClr val="bg1"/>
                    </a:solidFill>
                  </a:tcPr>
                </a:tc>
                <a:extLst>
                  <a:ext uri="{0D108BD9-81ED-4DB2-BD59-A6C34878D82A}">
                    <a16:rowId xmlns:a16="http://schemas.microsoft.com/office/drawing/2014/main" val="2812393508"/>
                  </a:ext>
                </a:extLst>
              </a:tr>
              <a:tr h="123948">
                <a:tc>
                  <a:txBody>
                    <a:bodyPr/>
                    <a:lstStyle/>
                    <a:p>
                      <a:pPr algn="l" fontAlgn="b"/>
                      <a:r>
                        <a:rPr lang="en-US" sz="700" b="1" i="0" u="none" strike="noStrike" err="1">
                          <a:solidFill>
                            <a:schemeClr val="tx1"/>
                          </a:solidFill>
                          <a:effectLst/>
                          <a:latin typeface="Calibri" panose="020F0502020204030204" pitchFamily="34" charset="0"/>
                        </a:rPr>
                        <a:t>Hrs</a:t>
                      </a:r>
                      <a:r>
                        <a:rPr lang="en-US" sz="700" b="1" i="0" u="none" strike="noStrike">
                          <a:solidFill>
                            <a:schemeClr val="tx1"/>
                          </a:solidFill>
                          <a:effectLst/>
                          <a:latin typeface="Calibri" panose="020F0502020204030204" pitchFamily="34" charset="0"/>
                        </a:rPr>
                        <a:t> / Billed Test</a:t>
                      </a:r>
                    </a:p>
                  </a:txBody>
                  <a:tcPr marL="7144" marR="7144" marT="7144" marB="0" anchor="b">
                    <a:lnL>
                      <a:noFill/>
                    </a:lnL>
                    <a:lnR>
                      <a:noFill/>
                    </a:lnR>
                    <a:lnT>
                      <a:noFill/>
                    </a:lnT>
                    <a:lnB>
                      <a:noFill/>
                    </a:lnB>
                    <a:solidFill>
                      <a:schemeClr val="bg1"/>
                    </a:solidFill>
                  </a:tcPr>
                </a:tc>
                <a:tc>
                  <a:txBody>
                    <a:bodyPr/>
                    <a:lstStyle/>
                    <a:p>
                      <a:pPr algn="ctr" fontAlgn="b"/>
                      <a:r>
                        <a:rPr lang="en-US" sz="800" b="0" i="0" u="none" strike="noStrike">
                          <a:solidFill>
                            <a:srgbClr val="00B050"/>
                          </a:solidFill>
                          <a:effectLst/>
                          <a:latin typeface="Calibri" panose="020F0502020204030204" pitchFamily="34" charset="0"/>
                        </a:rPr>
                        <a:t>.114</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00B050"/>
                          </a:solidFill>
                          <a:effectLst/>
                          <a:latin typeface="Calibri" panose="020F0502020204030204" pitchFamily="34" charset="0"/>
                        </a:rPr>
                        <a:t>.107</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000000"/>
                          </a:solidFill>
                          <a:effectLst/>
                          <a:latin typeface="Calibri" panose="020F0502020204030204" pitchFamily="34" charset="0"/>
                        </a:rPr>
                        <a:t>.108</a:t>
                      </a:r>
                    </a:p>
                  </a:txBody>
                  <a:tcPr marL="7144" marR="7144" marT="7144" marB="0">
                    <a:lnL>
                      <a:noFill/>
                    </a:lnL>
                    <a:lnR>
                      <a:noFill/>
                    </a:lnR>
                    <a:lnT>
                      <a:noFill/>
                    </a:lnT>
                    <a:lnB>
                      <a:noFill/>
                    </a:lnB>
                    <a:solidFill>
                      <a:schemeClr val="bg1"/>
                    </a:solidFill>
                  </a:tcPr>
                </a:tc>
                <a:extLst>
                  <a:ext uri="{0D108BD9-81ED-4DB2-BD59-A6C34878D82A}">
                    <a16:rowId xmlns:a16="http://schemas.microsoft.com/office/drawing/2014/main" val="1456335909"/>
                  </a:ext>
                </a:extLst>
              </a:tr>
            </a:tbl>
          </a:graphicData>
        </a:graphic>
      </p:graphicFrame>
      <p:graphicFrame>
        <p:nvGraphicFramePr>
          <p:cNvPr id="25" name="Table 24">
            <a:extLst>
              <a:ext uri="{FF2B5EF4-FFF2-40B4-BE49-F238E27FC236}">
                <a16:creationId xmlns:a16="http://schemas.microsoft.com/office/drawing/2014/main" id="{4191850D-A89B-49DE-9144-788A022EA36D}"/>
              </a:ext>
            </a:extLst>
          </p:cNvPr>
          <p:cNvGraphicFramePr>
            <a:graphicFrameLocks noGrp="1"/>
          </p:cNvGraphicFramePr>
          <p:nvPr/>
        </p:nvGraphicFramePr>
        <p:xfrm>
          <a:off x="1065751" y="1942765"/>
          <a:ext cx="1772710" cy="521134"/>
        </p:xfrm>
        <a:graphic>
          <a:graphicData uri="http://schemas.openxmlformats.org/drawingml/2006/table">
            <a:tbl>
              <a:tblPr/>
              <a:tblGrid>
                <a:gridCol w="479031">
                  <a:extLst>
                    <a:ext uri="{9D8B030D-6E8A-4147-A177-3AD203B41FA5}">
                      <a16:colId xmlns:a16="http://schemas.microsoft.com/office/drawing/2014/main" val="582158595"/>
                    </a:ext>
                  </a:extLst>
                </a:gridCol>
                <a:gridCol w="392013">
                  <a:extLst>
                    <a:ext uri="{9D8B030D-6E8A-4147-A177-3AD203B41FA5}">
                      <a16:colId xmlns:a16="http://schemas.microsoft.com/office/drawing/2014/main" val="2984046113"/>
                    </a:ext>
                  </a:extLst>
                </a:gridCol>
                <a:gridCol w="449150">
                  <a:extLst>
                    <a:ext uri="{9D8B030D-6E8A-4147-A177-3AD203B41FA5}">
                      <a16:colId xmlns:a16="http://schemas.microsoft.com/office/drawing/2014/main" val="3521558383"/>
                    </a:ext>
                  </a:extLst>
                </a:gridCol>
                <a:gridCol w="452516">
                  <a:extLst>
                    <a:ext uri="{9D8B030D-6E8A-4147-A177-3AD203B41FA5}">
                      <a16:colId xmlns:a16="http://schemas.microsoft.com/office/drawing/2014/main" val="1842152499"/>
                    </a:ext>
                  </a:extLst>
                </a:gridCol>
              </a:tblGrid>
              <a:tr h="270150">
                <a:tc>
                  <a:txBody>
                    <a:bodyPr/>
                    <a:lstStyle/>
                    <a:p>
                      <a:pPr algn="l" fontAlgn="b"/>
                      <a:endParaRPr lang="en-US" sz="800" b="1" i="0" u="none" strike="noStrike">
                        <a:solidFill>
                          <a:srgbClr val="000000"/>
                        </a:solidFill>
                        <a:effectLst/>
                        <a:latin typeface="Calibri" panose="020F0502020204030204" pitchFamily="34" charset="0"/>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a:rPr>
                        <a:t>MTD</a:t>
                      </a:r>
                      <a:r>
                        <a:rPr lang="en-US" sz="800" b="1" i="0" u="none" strike="noStrike" baseline="0">
                          <a:solidFill>
                            <a:srgbClr val="000000"/>
                          </a:solidFill>
                          <a:effectLst/>
                          <a:latin typeface="Calibri"/>
                        </a:rPr>
                        <a:t> Actual</a:t>
                      </a:r>
                      <a:endParaRPr lang="en-US" sz="800" b="1" i="0" u="none" strike="noStrike">
                        <a:solidFill>
                          <a:srgbClr val="000000"/>
                        </a:solidFill>
                        <a:effectLst/>
                        <a:latin typeface="Calibri"/>
                      </a:endParaRP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a:rPr>
                        <a:t>YTD Actual</a:t>
                      </a:r>
                    </a:p>
                  </a:txBody>
                  <a:tcPr marL="7144" marR="7144" marT="7144" marB="0" anchor="b">
                    <a:lnL>
                      <a:noFill/>
                    </a:lnL>
                    <a:lnR>
                      <a:noFill/>
                    </a:lnR>
                    <a:lnT>
                      <a:noFill/>
                    </a:lnT>
                    <a:lnB>
                      <a:noFill/>
                    </a:lnB>
                    <a:solidFill>
                      <a:schemeClr val="bg1"/>
                    </a:solidFill>
                  </a:tcPr>
                </a:tc>
                <a:tc>
                  <a:txBody>
                    <a:bodyPr/>
                    <a:lstStyle/>
                    <a:p>
                      <a:pPr algn="ctr" fontAlgn="b"/>
                      <a:r>
                        <a:rPr lang="en-US" sz="800" b="1" i="0" u="none" strike="noStrike">
                          <a:solidFill>
                            <a:srgbClr val="000000"/>
                          </a:solidFill>
                          <a:effectLst/>
                          <a:latin typeface="Calibri"/>
                        </a:rPr>
                        <a:t>YTD Target</a:t>
                      </a:r>
                    </a:p>
                  </a:txBody>
                  <a:tcPr marL="7144" marR="7144" marT="7144" marB="0" anchor="b">
                    <a:lnL>
                      <a:noFill/>
                    </a:lnL>
                    <a:lnR>
                      <a:noFill/>
                    </a:lnR>
                    <a:lnT>
                      <a:noFill/>
                    </a:lnT>
                    <a:lnB>
                      <a:noFill/>
                    </a:lnB>
                    <a:solidFill>
                      <a:schemeClr val="bg1"/>
                    </a:solidFill>
                  </a:tcPr>
                </a:tc>
                <a:extLst>
                  <a:ext uri="{0D108BD9-81ED-4DB2-BD59-A6C34878D82A}">
                    <a16:rowId xmlns:a16="http://schemas.microsoft.com/office/drawing/2014/main" val="4266255512"/>
                  </a:ext>
                </a:extLst>
              </a:tr>
              <a:tr h="138920">
                <a:tc>
                  <a:txBody>
                    <a:bodyPr/>
                    <a:lstStyle/>
                    <a:p>
                      <a:pPr algn="l" fontAlgn="b"/>
                      <a:r>
                        <a:rPr lang="en-US" sz="800" b="1" i="0" u="none" strike="noStrike">
                          <a:solidFill>
                            <a:srgbClr val="000000"/>
                          </a:solidFill>
                          <a:effectLst/>
                          <a:latin typeface="Calibri"/>
                        </a:rPr>
                        <a:t>RBC / 1K Days</a:t>
                      </a:r>
                    </a:p>
                  </a:txBody>
                  <a:tcPr marL="7144" marR="7144" marT="7144" marB="0" anchor="b">
                    <a:lnL>
                      <a:noFill/>
                    </a:lnL>
                    <a:lnR>
                      <a:noFill/>
                    </a:lnR>
                    <a:lnT>
                      <a:noFill/>
                    </a:lnT>
                    <a:lnB>
                      <a:noFill/>
                    </a:lnB>
                    <a:solidFill>
                      <a:schemeClr val="bg1"/>
                    </a:solidFill>
                  </a:tcPr>
                </a:tc>
                <a:tc>
                  <a:txBody>
                    <a:bodyPr/>
                    <a:lstStyle/>
                    <a:p>
                      <a:pPr algn="ctr" fontAlgn="b"/>
                      <a:r>
                        <a:rPr lang="en-US" sz="800" b="0" i="0" u="none" strike="noStrike">
                          <a:solidFill>
                            <a:srgbClr val="C00000"/>
                          </a:solidFill>
                          <a:effectLst/>
                          <a:latin typeface="Calibri"/>
                        </a:rPr>
                        <a:t>25.56</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00B050"/>
                          </a:solidFill>
                          <a:effectLst/>
                          <a:latin typeface="Calibri"/>
                        </a:rPr>
                        <a:t>23.92</a:t>
                      </a:r>
                    </a:p>
                  </a:txBody>
                  <a:tcPr marL="7144" marR="7144" marT="7144" marB="0">
                    <a:lnL>
                      <a:noFill/>
                    </a:lnL>
                    <a:lnR>
                      <a:noFill/>
                    </a:lnR>
                    <a:lnT>
                      <a:noFill/>
                    </a:lnT>
                    <a:lnB>
                      <a:noFill/>
                    </a:lnB>
                    <a:solidFill>
                      <a:schemeClr val="bg1"/>
                    </a:solidFill>
                  </a:tcPr>
                </a:tc>
                <a:tc>
                  <a:txBody>
                    <a:bodyPr/>
                    <a:lstStyle/>
                    <a:p>
                      <a:pPr algn="ctr" fontAlgn="b"/>
                      <a:r>
                        <a:rPr lang="en-US" sz="800" b="0" i="0" u="none" strike="noStrike">
                          <a:solidFill>
                            <a:srgbClr val="000000"/>
                          </a:solidFill>
                          <a:effectLst/>
                          <a:latin typeface="Calibri" panose="020F0502020204030204" pitchFamily="34" charset="0"/>
                        </a:rPr>
                        <a:t>25.30</a:t>
                      </a:r>
                    </a:p>
                  </a:txBody>
                  <a:tcPr marL="7144" marR="7144" marT="7144" marB="0">
                    <a:lnL>
                      <a:noFill/>
                    </a:lnL>
                    <a:lnR>
                      <a:noFill/>
                    </a:lnR>
                    <a:lnT>
                      <a:noFill/>
                    </a:lnT>
                    <a:lnB>
                      <a:noFill/>
                    </a:lnB>
                    <a:solidFill>
                      <a:schemeClr val="bg1"/>
                    </a:solidFill>
                  </a:tcPr>
                </a:tc>
                <a:extLst>
                  <a:ext uri="{0D108BD9-81ED-4DB2-BD59-A6C34878D82A}">
                    <a16:rowId xmlns:a16="http://schemas.microsoft.com/office/drawing/2014/main" val="155741227"/>
                  </a:ext>
                </a:extLst>
              </a:tr>
            </a:tbl>
          </a:graphicData>
        </a:graphic>
      </p:graphicFrame>
      <p:sp>
        <p:nvSpPr>
          <p:cNvPr id="3" name="Rectangle 2">
            <a:extLst>
              <a:ext uri="{FF2B5EF4-FFF2-40B4-BE49-F238E27FC236}">
                <a16:creationId xmlns:a16="http://schemas.microsoft.com/office/drawing/2014/main" id="{B895DB3A-3F3E-4085-BE89-7C8674FB4FF9}"/>
              </a:ext>
            </a:extLst>
          </p:cNvPr>
          <p:cNvSpPr/>
          <p:nvPr/>
        </p:nvSpPr>
        <p:spPr>
          <a:xfrm>
            <a:off x="526475" y="1193450"/>
            <a:ext cx="5167744" cy="3724914"/>
          </a:xfrm>
          <a:prstGeom prst="rect">
            <a:avLst/>
          </a:prstGeom>
          <a:noFill/>
          <a:ln w="12700">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9" name="Straight Arrow Connector 28">
            <a:extLst>
              <a:ext uri="{FF2B5EF4-FFF2-40B4-BE49-F238E27FC236}">
                <a16:creationId xmlns:a16="http://schemas.microsoft.com/office/drawing/2014/main" id="{6194D727-4887-4863-A3F8-ED307AB2FFA8}"/>
              </a:ext>
            </a:extLst>
          </p:cNvPr>
          <p:cNvCxnSpPr/>
          <p:nvPr/>
        </p:nvCxnSpPr>
        <p:spPr>
          <a:xfrm flipV="1">
            <a:off x="7699779" y="2203332"/>
            <a:ext cx="362918" cy="29741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0" name="Rectangle 29">
            <a:extLst>
              <a:ext uri="{FF2B5EF4-FFF2-40B4-BE49-F238E27FC236}">
                <a16:creationId xmlns:a16="http://schemas.microsoft.com/office/drawing/2014/main" id="{28226BF8-FD5E-49BE-8DCB-F02D355EAC89}"/>
              </a:ext>
            </a:extLst>
          </p:cNvPr>
          <p:cNvSpPr/>
          <p:nvPr/>
        </p:nvSpPr>
        <p:spPr>
          <a:xfrm>
            <a:off x="7553810" y="2506648"/>
            <a:ext cx="811440" cy="34904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sz="700">
                <a:solidFill>
                  <a:schemeClr val="tx1"/>
                </a:solidFill>
                <a:cs typeface="Calibri"/>
              </a:rPr>
              <a:t>$7.97 YTD with Core Budget Correction</a:t>
            </a:r>
          </a:p>
        </p:txBody>
      </p:sp>
      <p:cxnSp>
        <p:nvCxnSpPr>
          <p:cNvPr id="31" name="Straight Arrow Connector 30">
            <a:extLst>
              <a:ext uri="{FF2B5EF4-FFF2-40B4-BE49-F238E27FC236}">
                <a16:creationId xmlns:a16="http://schemas.microsoft.com/office/drawing/2014/main" id="{C35C771A-02B9-4DCB-9972-7B49DFC4E662}"/>
              </a:ext>
            </a:extLst>
          </p:cNvPr>
          <p:cNvCxnSpPr/>
          <p:nvPr/>
        </p:nvCxnSpPr>
        <p:spPr>
          <a:xfrm flipV="1">
            <a:off x="7239641" y="2203332"/>
            <a:ext cx="362918" cy="29741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2" name="Rectangle 31">
            <a:extLst>
              <a:ext uri="{FF2B5EF4-FFF2-40B4-BE49-F238E27FC236}">
                <a16:creationId xmlns:a16="http://schemas.microsoft.com/office/drawing/2014/main" id="{9254DEBD-0498-471C-88B6-05AA123455E0}"/>
              </a:ext>
            </a:extLst>
          </p:cNvPr>
          <p:cNvSpPr/>
          <p:nvPr/>
        </p:nvSpPr>
        <p:spPr>
          <a:xfrm>
            <a:off x="6488002" y="2514812"/>
            <a:ext cx="811440" cy="34904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sz="700">
                <a:solidFill>
                  <a:schemeClr val="tx1"/>
                </a:solidFill>
                <a:cs typeface="Calibri"/>
              </a:rPr>
              <a:t>$8.83 YTD with Covid Buy-Ahead removed</a:t>
            </a:r>
          </a:p>
        </p:txBody>
      </p:sp>
      <p:cxnSp>
        <p:nvCxnSpPr>
          <p:cNvPr id="33" name="Straight Arrow Connector 32">
            <a:extLst>
              <a:ext uri="{FF2B5EF4-FFF2-40B4-BE49-F238E27FC236}">
                <a16:creationId xmlns:a16="http://schemas.microsoft.com/office/drawing/2014/main" id="{8E6BF348-9C65-466C-95E2-55A2E03AC07F}"/>
              </a:ext>
            </a:extLst>
          </p:cNvPr>
          <p:cNvCxnSpPr/>
          <p:nvPr/>
        </p:nvCxnSpPr>
        <p:spPr>
          <a:xfrm flipV="1">
            <a:off x="4262794" y="4136582"/>
            <a:ext cx="362918" cy="29741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4" name="Rectangle 33">
            <a:extLst>
              <a:ext uri="{FF2B5EF4-FFF2-40B4-BE49-F238E27FC236}">
                <a16:creationId xmlns:a16="http://schemas.microsoft.com/office/drawing/2014/main" id="{F7ED0D58-B641-4444-A22A-21456CB36DE9}"/>
              </a:ext>
            </a:extLst>
          </p:cNvPr>
          <p:cNvSpPr/>
          <p:nvPr/>
        </p:nvSpPr>
        <p:spPr>
          <a:xfrm>
            <a:off x="3542270" y="4441028"/>
            <a:ext cx="811440" cy="34904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sz="700">
                <a:solidFill>
                  <a:schemeClr val="tx1"/>
                </a:solidFill>
                <a:cs typeface="Calibri"/>
              </a:rPr>
              <a:t>(3,702) YTD with Covid Buy-Ahead removed</a:t>
            </a:r>
          </a:p>
        </p:txBody>
      </p:sp>
      <p:cxnSp>
        <p:nvCxnSpPr>
          <p:cNvPr id="35" name="Straight Arrow Connector 34">
            <a:extLst>
              <a:ext uri="{FF2B5EF4-FFF2-40B4-BE49-F238E27FC236}">
                <a16:creationId xmlns:a16="http://schemas.microsoft.com/office/drawing/2014/main" id="{1055B0F8-E00A-45E0-A23A-0792297FED01}"/>
              </a:ext>
            </a:extLst>
          </p:cNvPr>
          <p:cNvCxnSpPr/>
          <p:nvPr/>
        </p:nvCxnSpPr>
        <p:spPr>
          <a:xfrm flipV="1">
            <a:off x="4712885" y="4121082"/>
            <a:ext cx="362918" cy="29741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6" name="Rectangle 35">
            <a:extLst>
              <a:ext uri="{FF2B5EF4-FFF2-40B4-BE49-F238E27FC236}">
                <a16:creationId xmlns:a16="http://schemas.microsoft.com/office/drawing/2014/main" id="{F7E03FF1-48C7-41F3-9274-FD62478109BF}"/>
              </a:ext>
            </a:extLst>
          </p:cNvPr>
          <p:cNvSpPr/>
          <p:nvPr/>
        </p:nvSpPr>
        <p:spPr>
          <a:xfrm>
            <a:off x="4566916" y="4424398"/>
            <a:ext cx="811440" cy="34904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sz="700">
                <a:solidFill>
                  <a:schemeClr val="tx1"/>
                </a:solidFill>
                <a:cs typeface="Calibri"/>
              </a:rPr>
              <a:t>(1,634) YTD with Core Budget Correction</a:t>
            </a:r>
          </a:p>
        </p:txBody>
      </p:sp>
      <p:sp>
        <p:nvSpPr>
          <p:cNvPr id="5" name="Arc 4">
            <a:extLst>
              <a:ext uri="{FF2B5EF4-FFF2-40B4-BE49-F238E27FC236}">
                <a16:creationId xmlns:a16="http://schemas.microsoft.com/office/drawing/2014/main" id="{85DFA954-72E7-4711-A475-57B1D554AFAF}"/>
              </a:ext>
            </a:extLst>
          </p:cNvPr>
          <p:cNvSpPr/>
          <p:nvPr/>
        </p:nvSpPr>
        <p:spPr>
          <a:xfrm rot="8002817">
            <a:off x="6052153" y="1316983"/>
            <a:ext cx="364255" cy="370293"/>
          </a:xfrm>
          <a:prstGeom prst="arc">
            <a:avLst>
              <a:gd name="adj1" fmla="val 13331961"/>
              <a:gd name="adj2" fmla="val 3141352"/>
            </a:avLst>
          </a:prstGeom>
          <a:ln w="28575">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89800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B5F54-CB14-4CBC-9986-169A2D84E25C}"/>
              </a:ext>
            </a:extLst>
          </p:cNvPr>
          <p:cNvSpPr>
            <a:spLocks noGrp="1"/>
          </p:cNvSpPr>
          <p:nvPr>
            <p:ph type="title"/>
          </p:nvPr>
        </p:nvSpPr>
        <p:spPr>
          <a:xfrm>
            <a:off x="808037" y="155575"/>
            <a:ext cx="6821955" cy="579438"/>
          </a:xfrm>
        </p:spPr>
        <p:txBody>
          <a:bodyPr/>
          <a:lstStyle/>
          <a:p>
            <a:r>
              <a:rPr lang="en-US" sz="2800" dirty="0"/>
              <a:t>Training/Competency Documentation Update</a:t>
            </a:r>
          </a:p>
        </p:txBody>
      </p:sp>
      <p:sp>
        <p:nvSpPr>
          <p:cNvPr id="3" name="Content Placeholder 2">
            <a:extLst>
              <a:ext uri="{FF2B5EF4-FFF2-40B4-BE49-F238E27FC236}">
                <a16:creationId xmlns:a16="http://schemas.microsoft.com/office/drawing/2014/main" id="{A749B6A5-F055-4CD4-880F-DB6C4FEA1F08}"/>
              </a:ext>
            </a:extLst>
          </p:cNvPr>
          <p:cNvSpPr>
            <a:spLocks noGrp="1"/>
          </p:cNvSpPr>
          <p:nvPr>
            <p:ph idx="1"/>
          </p:nvPr>
        </p:nvSpPr>
        <p:spPr>
          <a:xfrm>
            <a:off x="396511" y="1181437"/>
            <a:ext cx="8302990" cy="3419138"/>
          </a:xfrm>
        </p:spPr>
        <p:txBody>
          <a:bodyPr/>
          <a:lstStyle/>
          <a:p>
            <a:r>
              <a:rPr lang="en-US" sz="2400" dirty="0">
                <a:latin typeface="Calibri" panose="020F0502020204030204" pitchFamily="34" charset="0"/>
                <a:cs typeface="Times New Roman" panose="02020603050405020304" pitchFamily="18" charset="0"/>
              </a:rPr>
              <a:t>Electronic training/competency sheets</a:t>
            </a:r>
          </a:p>
          <a:p>
            <a:pPr lvl="1"/>
            <a:r>
              <a:rPr lang="en-US" sz="2400" dirty="0">
                <a:latin typeface="Calibri" panose="020F0502020204030204" pitchFamily="34" charset="0"/>
                <a:cs typeface="Times New Roman" panose="02020603050405020304" pitchFamily="18" charset="0"/>
              </a:rPr>
              <a:t>Completed ECP training document</a:t>
            </a:r>
          </a:p>
          <a:p>
            <a:pPr lvl="1"/>
            <a:r>
              <a:rPr lang="en-US" sz="2400" dirty="0">
                <a:latin typeface="Calibri" panose="020F0502020204030204" pitchFamily="34" charset="0"/>
                <a:cs typeface="Times New Roman" panose="02020603050405020304" pitchFamily="18" charset="0"/>
              </a:rPr>
              <a:t>Assigning ECP to be completed</a:t>
            </a:r>
          </a:p>
          <a:p>
            <a:pPr lvl="1"/>
            <a:r>
              <a:rPr lang="en-US" sz="2400" dirty="0">
                <a:latin typeface="Calibri" panose="020F0502020204030204" pitchFamily="34" charset="0"/>
                <a:cs typeface="Times New Roman" panose="02020603050405020304" pitchFamily="18" charset="0"/>
              </a:rPr>
              <a:t>Dr. </a:t>
            </a:r>
            <a:r>
              <a:rPr lang="en-US" sz="2400" dirty="0" err="1">
                <a:latin typeface="Calibri" panose="020F0502020204030204" pitchFamily="34" charset="0"/>
                <a:cs typeface="Times New Roman" panose="02020603050405020304" pitchFamily="18" charset="0"/>
              </a:rPr>
              <a:t>Soundar</a:t>
            </a:r>
            <a:r>
              <a:rPr lang="en-US" sz="2400" dirty="0">
                <a:latin typeface="Calibri" panose="020F0502020204030204" pitchFamily="34" charset="0"/>
                <a:cs typeface="Times New Roman" panose="02020603050405020304" pitchFamily="18" charset="0"/>
              </a:rPr>
              <a:t> is working on adverse events education and annual competency for RNs, PAs, MDs</a:t>
            </a:r>
          </a:p>
          <a:p>
            <a:r>
              <a:rPr lang="en-US" sz="2400" dirty="0">
                <a:latin typeface="Calibri" panose="020F0502020204030204" pitchFamily="34" charset="0"/>
                <a:cs typeface="Times New Roman" panose="02020603050405020304" pitchFamily="18" charset="0"/>
              </a:rPr>
              <a:t>Please continue to log onto MTS to sign documents that are assigned.</a:t>
            </a:r>
          </a:p>
          <a:p>
            <a:pPr marL="457200" lvl="1" indent="0">
              <a:buNone/>
            </a:pPr>
            <a:endParaRPr lang="en-US" sz="2400" dirty="0">
              <a:latin typeface="Calibri" panose="020F0502020204030204" pitchFamily="34" charset="0"/>
              <a:cs typeface="Times New Roman" panose="02020603050405020304" pitchFamily="18" charset="0"/>
            </a:endParaRPr>
          </a:p>
          <a:p>
            <a:pPr lvl="1"/>
            <a:endParaRPr lang="en-US" sz="2400" dirty="0"/>
          </a:p>
        </p:txBody>
      </p:sp>
      <p:sp>
        <p:nvSpPr>
          <p:cNvPr id="4" name="Slide Number Placeholder 3">
            <a:extLst>
              <a:ext uri="{FF2B5EF4-FFF2-40B4-BE49-F238E27FC236}">
                <a16:creationId xmlns:a16="http://schemas.microsoft.com/office/drawing/2014/main" id="{342A6746-73C7-4C3C-B4AE-7EA6B326E51C}"/>
              </a:ext>
            </a:extLst>
          </p:cNvPr>
          <p:cNvSpPr>
            <a:spLocks noGrp="1"/>
          </p:cNvSpPr>
          <p:nvPr>
            <p:ph type="sldNum" sz="quarter" idx="12"/>
          </p:nvPr>
        </p:nvSpPr>
        <p:spPr/>
        <p:txBody>
          <a:bodyPr/>
          <a:lstStyle/>
          <a:p>
            <a:fld id="{DA86648E-21C2-4E4D-995E-31FFBD2E87B9}" type="slidenum">
              <a:rPr lang="x-none" altLang="x-none" smtClean="0"/>
              <a:pPr/>
              <a:t>4</a:t>
            </a:fld>
            <a:endParaRPr lang="en-US" altLang="x-none"/>
          </a:p>
        </p:txBody>
      </p:sp>
    </p:spTree>
    <p:extLst>
      <p:ext uri="{BB962C8B-B14F-4D97-AF65-F5344CB8AC3E}">
        <p14:creationId xmlns:p14="http://schemas.microsoft.com/office/powerpoint/2010/main" val="383567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034FB-E7BD-480E-A964-A63E6A8625CF}"/>
              </a:ext>
            </a:extLst>
          </p:cNvPr>
          <p:cNvSpPr>
            <a:spLocks noGrp="1"/>
          </p:cNvSpPr>
          <p:nvPr>
            <p:ph type="title"/>
          </p:nvPr>
        </p:nvSpPr>
        <p:spPr/>
        <p:txBody>
          <a:bodyPr/>
          <a:lstStyle/>
          <a:p>
            <a:r>
              <a:rPr lang="en-US" dirty="0" err="1"/>
              <a:t>CellEx</a:t>
            </a:r>
            <a:r>
              <a:rPr lang="en-US" dirty="0"/>
              <a:t> Upgrade Version 5.4</a:t>
            </a:r>
            <a:br>
              <a:rPr lang="en-US" dirty="0"/>
            </a:br>
            <a:endParaRPr lang="en-US" dirty="0"/>
          </a:p>
        </p:txBody>
      </p:sp>
      <p:sp>
        <p:nvSpPr>
          <p:cNvPr id="3" name="Content Placeholder 2">
            <a:extLst>
              <a:ext uri="{FF2B5EF4-FFF2-40B4-BE49-F238E27FC236}">
                <a16:creationId xmlns:a16="http://schemas.microsoft.com/office/drawing/2014/main" id="{C5BB534E-5FE5-4CEC-AB96-0DDE7CAD5A00}"/>
              </a:ext>
            </a:extLst>
          </p:cNvPr>
          <p:cNvSpPr>
            <a:spLocks noGrp="1"/>
          </p:cNvSpPr>
          <p:nvPr>
            <p:ph idx="1"/>
          </p:nvPr>
        </p:nvSpPr>
        <p:spPr>
          <a:xfrm>
            <a:off x="745214" y="1218939"/>
            <a:ext cx="7083425" cy="2901950"/>
          </a:xfrm>
        </p:spPr>
        <p:txBody>
          <a:bodyPr/>
          <a:lstStyle/>
          <a:p>
            <a:r>
              <a:rPr lang="en-US" sz="2200" dirty="0">
                <a:latin typeface="+mj-lt"/>
              </a:rPr>
              <a:t>Upgrade completed on all </a:t>
            </a:r>
            <a:r>
              <a:rPr lang="en-US" sz="2200" dirty="0" err="1">
                <a:latin typeface="+mj-lt"/>
              </a:rPr>
              <a:t>CellEx</a:t>
            </a:r>
            <a:r>
              <a:rPr lang="en-US" sz="2200" dirty="0">
                <a:latin typeface="+mj-lt"/>
              </a:rPr>
              <a:t> instruments</a:t>
            </a:r>
          </a:p>
          <a:p>
            <a:r>
              <a:rPr lang="en-US" sz="2200" dirty="0">
                <a:latin typeface="+mj-lt"/>
              </a:rPr>
              <a:t>SOP has been updated</a:t>
            </a:r>
          </a:p>
          <a:p>
            <a:r>
              <a:rPr lang="en-US" sz="2200" dirty="0">
                <a:latin typeface="+mj-lt"/>
              </a:rPr>
              <a:t>Joe is working with </a:t>
            </a:r>
            <a:r>
              <a:rPr lang="en-US" sz="2200" dirty="0" err="1">
                <a:latin typeface="+mj-lt"/>
              </a:rPr>
              <a:t>Therakos</a:t>
            </a:r>
            <a:r>
              <a:rPr lang="en-US" sz="2200" dirty="0">
                <a:latin typeface="+mj-lt"/>
              </a:rPr>
              <a:t> Clinical Specialist to update blood prime SOP</a:t>
            </a:r>
          </a:p>
          <a:p>
            <a:r>
              <a:rPr lang="en-US" sz="2200" dirty="0">
                <a:latin typeface="+mj-lt"/>
              </a:rPr>
              <a:t>Submit any feedback on operations after upgrade</a:t>
            </a:r>
          </a:p>
          <a:p>
            <a:endParaRPr lang="en-US" sz="1600" dirty="0">
              <a:latin typeface="+mj-lt"/>
            </a:endParaRPr>
          </a:p>
          <a:p>
            <a:pPr marL="0" indent="0">
              <a:buNone/>
            </a:pPr>
            <a:endParaRPr lang="en-US" sz="1600" dirty="0">
              <a:latin typeface="+mj-lt"/>
            </a:endParaRPr>
          </a:p>
        </p:txBody>
      </p:sp>
      <p:sp>
        <p:nvSpPr>
          <p:cNvPr id="4" name="Slide Number Placeholder 3">
            <a:extLst>
              <a:ext uri="{FF2B5EF4-FFF2-40B4-BE49-F238E27FC236}">
                <a16:creationId xmlns:a16="http://schemas.microsoft.com/office/drawing/2014/main" id="{764331F6-57C9-4159-919B-B4CE5AF68C35}"/>
              </a:ext>
            </a:extLst>
          </p:cNvPr>
          <p:cNvSpPr>
            <a:spLocks noGrp="1"/>
          </p:cNvSpPr>
          <p:nvPr>
            <p:ph type="sldNum" sz="quarter" idx="12"/>
          </p:nvPr>
        </p:nvSpPr>
        <p:spPr/>
        <p:txBody>
          <a:bodyPr/>
          <a:lstStyle/>
          <a:p>
            <a:fld id="{DA86648E-21C2-4E4D-995E-31FFBD2E87B9}" type="slidenum">
              <a:rPr lang="x-none" altLang="x-none" smtClean="0"/>
              <a:pPr/>
              <a:t>5</a:t>
            </a:fld>
            <a:endParaRPr lang="en-US" altLang="x-none"/>
          </a:p>
        </p:txBody>
      </p:sp>
    </p:spTree>
    <p:extLst>
      <p:ext uri="{BB962C8B-B14F-4D97-AF65-F5344CB8AC3E}">
        <p14:creationId xmlns:p14="http://schemas.microsoft.com/office/powerpoint/2010/main" val="3059660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16B1D-72BA-A118-F325-D2A79D9107E7}"/>
              </a:ext>
            </a:extLst>
          </p:cNvPr>
          <p:cNvSpPr>
            <a:spLocks noGrp="1"/>
          </p:cNvSpPr>
          <p:nvPr>
            <p:ph type="title"/>
          </p:nvPr>
        </p:nvSpPr>
        <p:spPr/>
        <p:txBody>
          <a:bodyPr/>
          <a:lstStyle/>
          <a:p>
            <a:r>
              <a:rPr lang="en-US" dirty="0"/>
              <a:t>New Documentation Available in I/O / I-Flowsheet Apheresis System Setup and Pre-Procedure Sections </a:t>
            </a:r>
          </a:p>
        </p:txBody>
      </p:sp>
      <p:sp>
        <p:nvSpPr>
          <p:cNvPr id="3" name="Content Placeholder 2">
            <a:extLst>
              <a:ext uri="{FF2B5EF4-FFF2-40B4-BE49-F238E27FC236}">
                <a16:creationId xmlns:a16="http://schemas.microsoft.com/office/drawing/2014/main" id="{4AB2AB3C-1DE7-FCB7-0206-3707C2E02A9B}"/>
              </a:ext>
            </a:extLst>
          </p:cNvPr>
          <p:cNvSpPr>
            <a:spLocks noGrp="1"/>
          </p:cNvSpPr>
          <p:nvPr>
            <p:ph idx="1"/>
          </p:nvPr>
        </p:nvSpPr>
        <p:spPr>
          <a:xfrm>
            <a:off x="434715" y="1698625"/>
            <a:ext cx="8264785" cy="2901950"/>
          </a:xfrm>
        </p:spPr>
        <p:txBody>
          <a:bodyPr/>
          <a:lstStyle/>
          <a:p>
            <a:r>
              <a:rPr lang="en-US" sz="1600" dirty="0"/>
              <a:t>Effective October 11</a:t>
            </a:r>
            <a:r>
              <a:rPr lang="en-US" sz="1600" baseline="30000" dirty="0"/>
              <a:t>th</a:t>
            </a:r>
            <a:endParaRPr lang="en-US" sz="1600" dirty="0"/>
          </a:p>
          <a:p>
            <a:pPr marL="0" indent="0">
              <a:buNone/>
            </a:pPr>
            <a:endParaRPr lang="en-US" sz="1600" dirty="0"/>
          </a:p>
          <a:p>
            <a:r>
              <a:rPr lang="en-US" sz="1600" dirty="0"/>
              <a:t>What: Users can now document “Set up by,” "Verified Apheresis Machine and Lines Primed” &amp; “Machine Ready for Patient Connection” in the I/O / I-Flowsheet Apheresis System Set Up and Pre-Procedure sections. </a:t>
            </a:r>
          </a:p>
          <a:p>
            <a:endParaRPr lang="en-US" sz="1600" dirty="0"/>
          </a:p>
          <a:p>
            <a:r>
              <a:rPr lang="en-US" sz="1600" dirty="0"/>
              <a:t>Why: This process can involve multiple nurses, so it’s important to document the setup separately from priming as well as to document validation of lines being primed and machine being ready prior to the procedure.</a:t>
            </a:r>
          </a:p>
        </p:txBody>
      </p:sp>
      <p:sp>
        <p:nvSpPr>
          <p:cNvPr id="4" name="Slide Number Placeholder 3">
            <a:extLst>
              <a:ext uri="{FF2B5EF4-FFF2-40B4-BE49-F238E27FC236}">
                <a16:creationId xmlns:a16="http://schemas.microsoft.com/office/drawing/2014/main" id="{AA540037-40B6-9486-D108-C3C813946460}"/>
              </a:ext>
            </a:extLst>
          </p:cNvPr>
          <p:cNvSpPr>
            <a:spLocks noGrp="1"/>
          </p:cNvSpPr>
          <p:nvPr>
            <p:ph type="sldNum" sz="quarter" idx="12"/>
          </p:nvPr>
        </p:nvSpPr>
        <p:spPr/>
        <p:txBody>
          <a:bodyPr/>
          <a:lstStyle/>
          <a:p>
            <a:fld id="{DA86648E-21C2-4E4D-995E-31FFBD2E87B9}" type="slidenum">
              <a:rPr lang="x-none" altLang="x-none" smtClean="0"/>
              <a:pPr/>
              <a:t>6</a:t>
            </a:fld>
            <a:endParaRPr lang="en-US" altLang="x-none"/>
          </a:p>
        </p:txBody>
      </p:sp>
    </p:spTree>
    <p:extLst>
      <p:ext uri="{BB962C8B-B14F-4D97-AF65-F5344CB8AC3E}">
        <p14:creationId xmlns:p14="http://schemas.microsoft.com/office/powerpoint/2010/main" val="2142100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063FA-6D99-4883-B2D1-2837A6CDC149}"/>
              </a:ext>
            </a:extLst>
          </p:cNvPr>
          <p:cNvSpPr>
            <a:spLocks noGrp="1"/>
          </p:cNvSpPr>
          <p:nvPr>
            <p:ph type="title"/>
          </p:nvPr>
        </p:nvSpPr>
        <p:spPr/>
        <p:txBody>
          <a:bodyPr/>
          <a:lstStyle/>
          <a:p>
            <a:r>
              <a:rPr lang="en-US" sz="3200" dirty="0"/>
              <a:t>Reminders/Updates</a:t>
            </a:r>
          </a:p>
        </p:txBody>
      </p:sp>
      <p:sp>
        <p:nvSpPr>
          <p:cNvPr id="3" name="Content Placeholder 2">
            <a:extLst>
              <a:ext uri="{FF2B5EF4-FFF2-40B4-BE49-F238E27FC236}">
                <a16:creationId xmlns:a16="http://schemas.microsoft.com/office/drawing/2014/main" id="{8F8A9C0F-A4B2-428D-8296-EBD3A50B0B30}"/>
              </a:ext>
            </a:extLst>
          </p:cNvPr>
          <p:cNvSpPr>
            <a:spLocks noGrp="1"/>
          </p:cNvSpPr>
          <p:nvPr>
            <p:ph idx="1"/>
          </p:nvPr>
        </p:nvSpPr>
        <p:spPr>
          <a:xfrm>
            <a:off x="239165" y="877887"/>
            <a:ext cx="8163472" cy="3836519"/>
          </a:xfrm>
        </p:spPr>
        <p:txBody>
          <a:bodyPr/>
          <a:lstStyle/>
          <a:p>
            <a:pPr marL="596900" lvl="1" indent="-285750">
              <a:spcBef>
                <a:spcPts val="0"/>
              </a:spcBef>
              <a:spcAft>
                <a:spcPts val="0"/>
              </a:spcAft>
              <a:buFont typeface="Arial" panose="020B0604020202020204" pitchFamily="34" charset="0"/>
              <a:buChar char="•"/>
            </a:pPr>
            <a:r>
              <a:rPr lang="en-US" sz="1600" b="0" i="0" dirty="0">
                <a:solidFill>
                  <a:srgbClr val="4B4B4B"/>
                </a:solidFill>
                <a:effectLst/>
                <a:latin typeface="Arial" panose="020B0604020202020204" pitchFamily="34" charset="0"/>
                <a:cs typeface="Arial" panose="020B0604020202020204" pitchFamily="34" charset="0"/>
              </a:rPr>
              <a:t>Occurrences/Deviations/Nonconformity Paperwork</a:t>
            </a:r>
          </a:p>
          <a:p>
            <a:pPr marL="992188" lvl="2" indent="-285750">
              <a:spcBef>
                <a:spcPts val="0"/>
              </a:spcBef>
              <a:spcAft>
                <a:spcPts val="0"/>
              </a:spcAft>
              <a:buFont typeface="Arial" panose="020B0604020202020204" pitchFamily="34" charset="0"/>
              <a:buChar char="•"/>
            </a:pPr>
            <a:r>
              <a:rPr lang="en-US" sz="1600" dirty="0">
                <a:solidFill>
                  <a:srgbClr val="4B4B4B"/>
                </a:solidFill>
                <a:latin typeface="Arial" panose="020B0604020202020204" pitchFamily="34" charset="0"/>
                <a:cs typeface="Arial" panose="020B0604020202020204" pitchFamily="34" charset="0"/>
              </a:rPr>
              <a:t>This must be submitted to QA </a:t>
            </a:r>
          </a:p>
          <a:p>
            <a:pPr marL="992188" lvl="2" indent="-285750">
              <a:spcBef>
                <a:spcPts val="0"/>
              </a:spcBef>
              <a:spcAft>
                <a:spcPts val="0"/>
              </a:spcAft>
              <a:buFont typeface="Arial" panose="020B0604020202020204" pitchFamily="34" charset="0"/>
              <a:buChar char="•"/>
            </a:pPr>
            <a:r>
              <a:rPr lang="en-US" sz="1600" b="0" i="0" dirty="0">
                <a:solidFill>
                  <a:srgbClr val="4B4B4B"/>
                </a:solidFill>
                <a:effectLst/>
                <a:latin typeface="Arial" panose="020B0604020202020204" pitchFamily="34" charset="0"/>
                <a:cs typeface="Arial" panose="020B0604020202020204" pitchFamily="34" charset="0"/>
              </a:rPr>
              <a:t>Do not leave pap</a:t>
            </a:r>
            <a:r>
              <a:rPr lang="en-US" sz="1600" dirty="0">
                <a:solidFill>
                  <a:srgbClr val="4B4B4B"/>
                </a:solidFill>
                <a:latin typeface="Arial" panose="020B0604020202020204" pitchFamily="34" charset="0"/>
                <a:cs typeface="Arial" panose="020B0604020202020204" pitchFamily="34" charset="0"/>
              </a:rPr>
              <a:t>erwork in the patient’s chart</a:t>
            </a:r>
          </a:p>
          <a:p>
            <a:pPr marL="706438" lvl="2" indent="0">
              <a:spcBef>
                <a:spcPts val="0"/>
              </a:spcBef>
              <a:spcAft>
                <a:spcPts val="0"/>
              </a:spcAft>
              <a:buNone/>
            </a:pPr>
            <a:endParaRPr lang="en-US" sz="1600" dirty="0">
              <a:solidFill>
                <a:srgbClr val="4B4B4B"/>
              </a:solidFill>
              <a:latin typeface="Arial" panose="020B0604020202020204" pitchFamily="34" charset="0"/>
              <a:cs typeface="Arial" panose="020B0604020202020204" pitchFamily="34" charset="0"/>
            </a:endParaRPr>
          </a:p>
          <a:p>
            <a:pPr marL="596900" lvl="1" indent="-285750">
              <a:spcBef>
                <a:spcPts val="0"/>
              </a:spcBef>
              <a:spcAft>
                <a:spcPts val="0"/>
              </a:spcAft>
              <a:buFont typeface="Arial" panose="020B0604020202020204" pitchFamily="34" charset="0"/>
              <a:buChar char="•"/>
            </a:pPr>
            <a:r>
              <a:rPr lang="en-US" sz="1600" dirty="0">
                <a:solidFill>
                  <a:srgbClr val="4B4B4B"/>
                </a:solidFill>
                <a:latin typeface="Arial" panose="020B0604020202020204" pitchFamily="34" charset="0"/>
                <a:cs typeface="Arial" panose="020B0604020202020204" pitchFamily="34" charset="0"/>
              </a:rPr>
              <a:t>Donor Health History Questionnaire</a:t>
            </a:r>
          </a:p>
          <a:p>
            <a:pPr marL="992188" lvl="2" indent="-285750">
              <a:spcBef>
                <a:spcPts val="0"/>
              </a:spcBef>
              <a:spcAft>
                <a:spcPts val="0"/>
              </a:spcAft>
              <a:buFont typeface="Arial" panose="020B0604020202020204" pitchFamily="34" charset="0"/>
              <a:buChar char="•"/>
            </a:pPr>
            <a:r>
              <a:rPr lang="en-US" sz="1600" b="0" i="0" dirty="0">
                <a:solidFill>
                  <a:srgbClr val="4B4B4B"/>
                </a:solidFill>
                <a:effectLst/>
                <a:latin typeface="Arial" panose="020B0604020202020204" pitchFamily="34" charset="0"/>
                <a:cs typeface="Arial" panose="020B0604020202020204" pitchFamily="34" charset="0"/>
              </a:rPr>
              <a:t>These forms must </a:t>
            </a:r>
            <a:r>
              <a:rPr lang="en-US" sz="1600" b="1" i="0" dirty="0">
                <a:solidFill>
                  <a:srgbClr val="4B4B4B"/>
                </a:solidFill>
                <a:effectLst/>
                <a:latin typeface="Arial" panose="020B0604020202020204" pitchFamily="34" charset="0"/>
                <a:cs typeface="Arial" panose="020B0604020202020204" pitchFamily="34" charset="0"/>
              </a:rPr>
              <a:t>NOT </a:t>
            </a:r>
            <a:r>
              <a:rPr lang="en-US" sz="1600" b="0" i="0" dirty="0">
                <a:solidFill>
                  <a:srgbClr val="4B4B4B"/>
                </a:solidFill>
                <a:effectLst/>
                <a:latin typeface="Arial" panose="020B0604020202020204" pitchFamily="34" charset="0"/>
                <a:cs typeface="Arial" panose="020B0604020202020204" pitchFamily="34" charset="0"/>
              </a:rPr>
              <a:t>be sent to BMT Coordinators until they </a:t>
            </a:r>
            <a:r>
              <a:rPr lang="en-US" sz="1600" dirty="0">
                <a:solidFill>
                  <a:srgbClr val="4B4B4B"/>
                </a:solidFill>
                <a:latin typeface="Arial" panose="020B0604020202020204" pitchFamily="34" charset="0"/>
                <a:cs typeface="Arial" panose="020B0604020202020204" pitchFamily="34" charset="0"/>
              </a:rPr>
              <a:t>have received a QA review.</a:t>
            </a:r>
          </a:p>
          <a:p>
            <a:pPr marL="992188" lvl="2" indent="-285750">
              <a:spcBef>
                <a:spcPts val="0"/>
              </a:spcBef>
              <a:spcAft>
                <a:spcPts val="0"/>
              </a:spcAft>
              <a:buFont typeface="Arial" panose="020B0604020202020204" pitchFamily="34" charset="0"/>
              <a:buChar char="•"/>
            </a:pPr>
            <a:r>
              <a:rPr lang="en-US" sz="1600" dirty="0">
                <a:solidFill>
                  <a:srgbClr val="4B4B4B"/>
                </a:solidFill>
                <a:latin typeface="Arial" panose="020B0604020202020204" pitchFamily="34" charset="0"/>
                <a:cs typeface="Arial" panose="020B0604020202020204" pitchFamily="34" charset="0"/>
              </a:rPr>
              <a:t>Once second review completed, call Dave/Elaine/Brittany for a QA review. </a:t>
            </a:r>
          </a:p>
          <a:p>
            <a:pPr marL="992188" lvl="2" indent="-285750">
              <a:spcBef>
                <a:spcPts val="0"/>
              </a:spcBef>
              <a:spcAft>
                <a:spcPts val="0"/>
              </a:spcAft>
              <a:buFont typeface="Arial" panose="020B0604020202020204" pitchFamily="34" charset="0"/>
              <a:buChar char="•"/>
            </a:pPr>
            <a:endParaRPr lang="en-US" sz="1600" b="0" i="0" dirty="0">
              <a:solidFill>
                <a:srgbClr val="4B4B4B"/>
              </a:solidFill>
              <a:effectLst/>
              <a:latin typeface="Arial" panose="020B0604020202020204" pitchFamily="34" charset="0"/>
              <a:cs typeface="Arial" panose="020B0604020202020204" pitchFamily="34" charset="0"/>
            </a:endParaRPr>
          </a:p>
          <a:p>
            <a:pPr marL="596900" lvl="1" indent="-285750">
              <a:spcBef>
                <a:spcPts val="0"/>
              </a:spcBef>
              <a:spcAft>
                <a:spcPts val="0"/>
              </a:spcAft>
              <a:buFont typeface="Arial" panose="020B0604020202020204" pitchFamily="34" charset="0"/>
              <a:buChar char="•"/>
            </a:pPr>
            <a:r>
              <a:rPr lang="en-US" sz="1600" dirty="0">
                <a:latin typeface="Arial" panose="020B0604020202020204" pitchFamily="34" charset="0"/>
                <a:cs typeface="Arial" panose="020B0604020202020204" pitchFamily="34" charset="0"/>
              </a:rPr>
              <a:t>Hand Hygiene </a:t>
            </a:r>
          </a:p>
          <a:p>
            <a:pPr marL="992188" lvl="2" indent="-285750">
              <a:spcBef>
                <a:spcPts val="0"/>
              </a:spcBef>
              <a:spcAft>
                <a:spcPts val="0"/>
              </a:spcAft>
              <a:buFont typeface="Arial" panose="020B0604020202020204" pitchFamily="34" charset="0"/>
              <a:buChar char="•"/>
            </a:pPr>
            <a:r>
              <a:rPr lang="en-US" sz="1600" dirty="0">
                <a:latin typeface="Arial" panose="020B0604020202020204" pitchFamily="34" charset="0"/>
                <a:cs typeface="Arial" panose="020B0604020202020204" pitchFamily="34" charset="0"/>
              </a:rPr>
              <a:t>Hospital initiatives in place</a:t>
            </a:r>
          </a:p>
          <a:p>
            <a:pPr marL="992188" lvl="2" indent="-285750">
              <a:spcBef>
                <a:spcPts val="0"/>
              </a:spcBef>
              <a:spcAft>
                <a:spcPts val="0"/>
              </a:spcAft>
              <a:buFont typeface="Arial" panose="020B0604020202020204" pitchFamily="34" charset="0"/>
              <a:buChar char="•"/>
            </a:pPr>
            <a:r>
              <a:rPr lang="en-US" sz="1600" dirty="0">
                <a:latin typeface="Arial" panose="020B0604020202020204" pitchFamily="34" charset="0"/>
                <a:cs typeface="Arial" panose="020B0604020202020204" pitchFamily="34" charset="0"/>
              </a:rPr>
              <a:t>Remember 5 moments </a:t>
            </a:r>
          </a:p>
          <a:p>
            <a:pPr marL="992188" lvl="2" indent="-285750">
              <a:spcBef>
                <a:spcPts val="0"/>
              </a:spcBef>
              <a:spcAft>
                <a:spcPts val="0"/>
              </a:spcAft>
              <a:buFont typeface="Arial" panose="020B0604020202020204" pitchFamily="34" charset="0"/>
              <a:buChar char="•"/>
            </a:pPr>
            <a:r>
              <a:rPr lang="en-US" sz="1600" dirty="0">
                <a:latin typeface="Arial" panose="020B0604020202020204" pitchFamily="34" charset="0"/>
                <a:cs typeface="Arial" panose="020B0604020202020204" pitchFamily="34" charset="0"/>
              </a:rPr>
              <a:t>Being monitored on all inpatient units</a:t>
            </a:r>
          </a:p>
          <a:p>
            <a:pPr marL="992188" lvl="2" indent="-285750">
              <a:spcBef>
                <a:spcPts val="0"/>
              </a:spcBef>
              <a:spcAft>
                <a:spcPts val="0"/>
              </a:spcAft>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596900" lvl="1" indent="-285750">
              <a:spcBef>
                <a:spcPts val="0"/>
              </a:spcBef>
              <a:spcAft>
                <a:spcPts val="0"/>
              </a:spcAft>
              <a:buFont typeface="Arial" panose="020B0604020202020204" pitchFamily="34" charset="0"/>
              <a:buChar char="•"/>
            </a:pPr>
            <a:r>
              <a:rPr lang="en-US" sz="1600" dirty="0">
                <a:latin typeface="Arial" panose="020B0604020202020204" pitchFamily="34" charset="0"/>
                <a:cs typeface="Arial" panose="020B0604020202020204" pitchFamily="34" charset="0"/>
              </a:rPr>
              <a:t>New </a:t>
            </a:r>
            <a:r>
              <a:rPr lang="en-US" sz="1600" dirty="0" err="1">
                <a:latin typeface="Arial" panose="020B0604020202020204" pitchFamily="34" charset="0"/>
                <a:cs typeface="Arial" panose="020B0604020202020204" pitchFamily="34" charset="0"/>
              </a:rPr>
              <a:t>Optia</a:t>
            </a:r>
            <a:r>
              <a:rPr lang="en-US" sz="1600" dirty="0">
                <a:latin typeface="Arial" panose="020B0604020202020204" pitchFamily="34" charset="0"/>
                <a:cs typeface="Arial" panose="020B0604020202020204" pitchFamily="34" charset="0"/>
              </a:rPr>
              <a:t> has arrived- needs validation</a:t>
            </a:r>
          </a:p>
          <a:p>
            <a:pPr marL="706438" lvl="2" indent="0">
              <a:spcBef>
                <a:spcPts val="0"/>
              </a:spcBef>
              <a:spcAft>
                <a:spcPts val="0"/>
              </a:spcAft>
              <a:buNone/>
            </a:pPr>
            <a:endParaRPr lang="en-US" sz="1800" dirty="0">
              <a:latin typeface="Franklin Gothic Book" panose="020B0503020102020204" pitchFamily="34" charset="0"/>
            </a:endParaRPr>
          </a:p>
          <a:p>
            <a:pPr marL="1054100" lvl="2" indent="-285750">
              <a:spcBef>
                <a:spcPts val="0"/>
              </a:spcBef>
              <a:spcAft>
                <a:spcPts val="0"/>
              </a:spcAft>
              <a:buFont typeface="Arial" panose="020B0604020202020204" pitchFamily="34" charset="0"/>
              <a:buChar char="•"/>
            </a:pPr>
            <a:endParaRPr lang="en-US" sz="1600" b="0" i="0" dirty="0">
              <a:solidFill>
                <a:srgbClr val="4B4B4B"/>
              </a:solidFill>
              <a:effectLst/>
              <a:latin typeface="Arial" panose="020B0604020202020204" pitchFamily="34" charset="0"/>
            </a:endParaRPr>
          </a:p>
          <a:p>
            <a:pPr marL="311150" lvl="1" indent="0">
              <a:spcBef>
                <a:spcPts val="0"/>
              </a:spcBef>
              <a:spcAft>
                <a:spcPts val="0"/>
              </a:spcAft>
              <a:buNone/>
            </a:pPr>
            <a:endParaRPr lang="en-US" sz="1600" b="0" i="0" dirty="0">
              <a:solidFill>
                <a:srgbClr val="4B4B4B"/>
              </a:solidFill>
              <a:effectLst/>
              <a:latin typeface="Arial" panose="020B0604020202020204" pitchFamily="34" charset="0"/>
            </a:endParaRPr>
          </a:p>
          <a:p>
            <a:pPr lvl="1">
              <a:buFont typeface="Arial" panose="020B0604020202020204" pitchFamily="34" charset="0"/>
              <a:buChar char="•"/>
            </a:pPr>
            <a:endParaRPr lang="en-US" sz="2400"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7EA50143-FA23-4E7F-8355-6CB43705F310}"/>
              </a:ext>
            </a:extLst>
          </p:cNvPr>
          <p:cNvSpPr>
            <a:spLocks noGrp="1"/>
          </p:cNvSpPr>
          <p:nvPr>
            <p:ph type="sldNum" sz="quarter" idx="12"/>
          </p:nvPr>
        </p:nvSpPr>
        <p:spPr/>
        <p:txBody>
          <a:bodyPr/>
          <a:lstStyle/>
          <a:p>
            <a:fld id="{DA86648E-21C2-4E4D-995E-31FFBD2E87B9}" type="slidenum">
              <a:rPr lang="x-none" altLang="x-none" smtClean="0"/>
              <a:pPr/>
              <a:t>7</a:t>
            </a:fld>
            <a:endParaRPr lang="en-US" altLang="x-none"/>
          </a:p>
        </p:txBody>
      </p:sp>
    </p:spTree>
    <p:extLst>
      <p:ext uri="{BB962C8B-B14F-4D97-AF65-F5344CB8AC3E}">
        <p14:creationId xmlns:p14="http://schemas.microsoft.com/office/powerpoint/2010/main" val="3442539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F113D-18B5-8D47-624A-1F3E21812DF7}"/>
              </a:ext>
            </a:extLst>
          </p:cNvPr>
          <p:cNvSpPr>
            <a:spLocks noGrp="1"/>
          </p:cNvSpPr>
          <p:nvPr>
            <p:ph type="title"/>
          </p:nvPr>
        </p:nvSpPr>
        <p:spPr/>
        <p:txBody>
          <a:bodyPr/>
          <a:lstStyle/>
          <a:p>
            <a:r>
              <a:rPr lang="en-US" dirty="0"/>
              <a:t>OPEN ENROLLMENT - </a:t>
            </a:r>
            <a:r>
              <a:rPr lang="en-US" b="0" i="0" dirty="0">
                <a:effectLst/>
                <a:latin typeface="Arial" panose="020B0604020202020204" pitchFamily="34" charset="0"/>
              </a:rPr>
              <a:t>Oct. 17 – Nov. 11 </a:t>
            </a:r>
            <a:br>
              <a:rPr lang="en-US" b="0" i="0" dirty="0">
                <a:solidFill>
                  <a:srgbClr val="4B4B4B"/>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AB841F70-5297-EEC3-BC40-F134FFD56A83}"/>
              </a:ext>
            </a:extLst>
          </p:cNvPr>
          <p:cNvSpPr>
            <a:spLocks noGrp="1"/>
          </p:cNvSpPr>
          <p:nvPr>
            <p:ph idx="1"/>
          </p:nvPr>
        </p:nvSpPr>
        <p:spPr>
          <a:xfrm>
            <a:off x="307299" y="936885"/>
            <a:ext cx="8392202" cy="3663690"/>
          </a:xfrm>
        </p:spPr>
        <p:txBody>
          <a:bodyPr/>
          <a:lstStyle/>
          <a:p>
            <a:pPr algn="l"/>
            <a:endParaRPr lang="en-US" b="0" i="0" dirty="0">
              <a:solidFill>
                <a:srgbClr val="4B4B4B"/>
              </a:solidFill>
              <a:effectLst/>
              <a:latin typeface="Arial" panose="020B0604020202020204" pitchFamily="34" charset="0"/>
            </a:endParaRPr>
          </a:p>
          <a:p>
            <a:pPr algn="l"/>
            <a:r>
              <a:rPr lang="en-US" b="0" i="0" dirty="0">
                <a:solidFill>
                  <a:srgbClr val="4B4B4B"/>
                </a:solidFill>
                <a:effectLst/>
                <a:latin typeface="Arial" panose="020B0604020202020204" pitchFamily="34" charset="0"/>
              </a:rPr>
              <a:t>IU Health’s annual open enrollment for benefits will take place Oct. 17 – Nov. 11.</a:t>
            </a:r>
          </a:p>
          <a:p>
            <a:pPr algn="l"/>
            <a:r>
              <a:rPr lang="en-US" b="1" i="0" dirty="0">
                <a:solidFill>
                  <a:srgbClr val="4B4B4B"/>
                </a:solidFill>
                <a:effectLst/>
                <a:latin typeface="Arial" panose="020B0604020202020204" pitchFamily="34" charset="0"/>
              </a:rPr>
              <a:t> Choices from this year will not carry over, which is different than in year’s past.</a:t>
            </a:r>
          </a:p>
          <a:p>
            <a:pPr algn="l"/>
            <a:endParaRPr lang="en-US" b="0" i="0" dirty="0">
              <a:solidFill>
                <a:srgbClr val="4B4B4B"/>
              </a:solidFill>
              <a:effectLst/>
              <a:latin typeface="Arial" panose="020B0604020202020204" pitchFamily="34" charset="0"/>
            </a:endParaRPr>
          </a:p>
          <a:p>
            <a:r>
              <a:rPr lang="en-US" b="0" i="0" dirty="0">
                <a:solidFill>
                  <a:srgbClr val="4B4B4B"/>
                </a:solidFill>
                <a:effectLst/>
                <a:latin typeface="Arial" panose="020B0604020202020204" pitchFamily="34" charset="0"/>
              </a:rPr>
              <a:t>There are more options this year, allowing you to customize your benefits selections for what matters most to you. Because of these enhancements, team members need to </a:t>
            </a:r>
            <a:r>
              <a:rPr lang="en-US" b="1" i="0" dirty="0">
                <a:solidFill>
                  <a:srgbClr val="4B4B4B"/>
                </a:solidFill>
                <a:effectLst/>
                <a:latin typeface="Arial" panose="020B0604020202020204" pitchFamily="34" charset="0"/>
              </a:rPr>
              <a:t>elect or waive coverage between Monday, Oct. 17, and Friday, Nov. 11. </a:t>
            </a:r>
          </a:p>
          <a:p>
            <a:pPr lvl="1"/>
            <a:r>
              <a:rPr lang="en-US" b="0" i="0" dirty="0">
                <a:solidFill>
                  <a:srgbClr val="4B4B4B"/>
                </a:solidFill>
                <a:effectLst/>
                <a:latin typeface="Arial" panose="020B0604020202020204" pitchFamily="34" charset="0"/>
              </a:rPr>
              <a:t>The medical plans are changing. A new medical plan will be introduced, two previously offered medical plans will be eliminated and some medical plans will have higher premiums.</a:t>
            </a:r>
          </a:p>
          <a:p>
            <a:pPr lvl="1">
              <a:buFont typeface="Arial" panose="020B0604020202020204" pitchFamily="34" charset="0"/>
              <a:buChar char="•"/>
            </a:pPr>
            <a:r>
              <a:rPr lang="en-US" b="0" i="0" dirty="0">
                <a:solidFill>
                  <a:srgbClr val="4B4B4B"/>
                </a:solidFill>
                <a:effectLst/>
                <a:latin typeface="Arial" panose="020B0604020202020204" pitchFamily="34" charset="0"/>
              </a:rPr>
              <a:t>There are new and enhanced benefit choices involving PTO, employer-paid medical leave, dental, dependent life insurance, dependent care FSA accounts and more.</a:t>
            </a:r>
          </a:p>
          <a:p>
            <a:pPr marL="457200" lvl="1" indent="0">
              <a:buNone/>
            </a:pPr>
            <a:endParaRPr lang="en-US" b="0" i="0" dirty="0">
              <a:solidFill>
                <a:srgbClr val="4B4B4B"/>
              </a:solidFill>
              <a:effectLst/>
              <a:latin typeface="Arial" panose="020B0604020202020204" pitchFamily="34" charset="0"/>
            </a:endParaRPr>
          </a:p>
          <a:p>
            <a:pPr>
              <a:buFont typeface="Arial" panose="020B0604020202020204" pitchFamily="34" charset="0"/>
              <a:buChar char="•"/>
            </a:pPr>
            <a:r>
              <a:rPr lang="en-US" b="0" i="0" dirty="0">
                <a:solidFill>
                  <a:srgbClr val="000000"/>
                </a:solidFill>
                <a:effectLst/>
                <a:latin typeface="Arial" panose="020B0604020202020204" pitchFamily="34" charset="0"/>
              </a:rPr>
              <a:t>Take advantage of virtual town halls and drop-in centers for a comprehensive overview of your options or to ask specific questions. Town halls and drop-in centers are held on different weekdays and at various times.</a:t>
            </a:r>
            <a:endParaRPr lang="en-US" b="0" i="0" dirty="0">
              <a:solidFill>
                <a:srgbClr val="4B4B4B"/>
              </a:solidFill>
              <a:effectLst/>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98FB3E1D-DAC6-DD1F-D830-FFD341DE2BA7}"/>
              </a:ext>
            </a:extLst>
          </p:cNvPr>
          <p:cNvSpPr>
            <a:spLocks noGrp="1"/>
          </p:cNvSpPr>
          <p:nvPr>
            <p:ph type="sldNum" sz="quarter" idx="12"/>
          </p:nvPr>
        </p:nvSpPr>
        <p:spPr/>
        <p:txBody>
          <a:bodyPr/>
          <a:lstStyle/>
          <a:p>
            <a:fld id="{DA86648E-21C2-4E4D-995E-31FFBD2E87B9}" type="slidenum">
              <a:rPr lang="x-none" altLang="x-none" smtClean="0"/>
              <a:pPr/>
              <a:t>8</a:t>
            </a:fld>
            <a:endParaRPr lang="en-US" altLang="x-none"/>
          </a:p>
        </p:txBody>
      </p:sp>
    </p:spTree>
    <p:extLst>
      <p:ext uri="{BB962C8B-B14F-4D97-AF65-F5344CB8AC3E}">
        <p14:creationId xmlns:p14="http://schemas.microsoft.com/office/powerpoint/2010/main" val="2274045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24D5F-EC4E-8180-9071-14ED9B7A92A8}"/>
              </a:ext>
            </a:extLst>
          </p:cNvPr>
          <p:cNvSpPr>
            <a:spLocks noGrp="1"/>
          </p:cNvSpPr>
          <p:nvPr>
            <p:ph type="title"/>
          </p:nvPr>
        </p:nvSpPr>
        <p:spPr/>
        <p:txBody>
          <a:bodyPr/>
          <a:lstStyle/>
          <a:p>
            <a:r>
              <a:rPr lang="en-US" dirty="0"/>
              <a:t>FLU VACCINATIONS</a:t>
            </a:r>
          </a:p>
        </p:txBody>
      </p:sp>
      <p:sp>
        <p:nvSpPr>
          <p:cNvPr id="3" name="Content Placeholder 2">
            <a:extLst>
              <a:ext uri="{FF2B5EF4-FFF2-40B4-BE49-F238E27FC236}">
                <a16:creationId xmlns:a16="http://schemas.microsoft.com/office/drawing/2014/main" id="{9018E1A2-9850-BB0A-6EE7-63E674A99E4B}"/>
              </a:ext>
            </a:extLst>
          </p:cNvPr>
          <p:cNvSpPr>
            <a:spLocks noGrp="1"/>
          </p:cNvSpPr>
          <p:nvPr>
            <p:ph idx="1"/>
          </p:nvPr>
        </p:nvSpPr>
        <p:spPr>
          <a:xfrm>
            <a:off x="532151" y="1206708"/>
            <a:ext cx="8167349" cy="3393867"/>
          </a:xfrm>
        </p:spPr>
        <p:txBody>
          <a:bodyPr/>
          <a:lstStyle/>
          <a:p>
            <a:r>
              <a:rPr lang="en-US" sz="2000" b="0" i="0" dirty="0">
                <a:solidFill>
                  <a:srgbClr val="4B4B4B"/>
                </a:solidFill>
                <a:effectLst/>
                <a:latin typeface="Arial" panose="020B0604020202020204" pitchFamily="34" charset="0"/>
              </a:rPr>
              <a:t>All team members, physicians, students, and volunteers must get their flu shot by Thursday, Dec.1 or have an approved exemption. </a:t>
            </a:r>
          </a:p>
          <a:p>
            <a:pPr marL="0" indent="0">
              <a:buNone/>
            </a:pPr>
            <a:endParaRPr lang="en-US" sz="2000" b="0" i="0" dirty="0">
              <a:solidFill>
                <a:srgbClr val="4B4B4B"/>
              </a:solidFill>
              <a:effectLst/>
              <a:latin typeface="Arial" panose="020B0604020202020204" pitchFamily="34" charset="0"/>
            </a:endParaRPr>
          </a:p>
          <a:p>
            <a:r>
              <a:rPr lang="en-US" sz="2000" dirty="0">
                <a:solidFill>
                  <a:srgbClr val="4B4B4B"/>
                </a:solidFill>
                <a:latin typeface="Arial" panose="020B0604020202020204" pitchFamily="34" charset="0"/>
              </a:rPr>
              <a:t>Flu clinic schedules can be found on the teams page and are posted in the break room.</a:t>
            </a:r>
            <a:endParaRPr lang="en-US" sz="2000" dirty="0"/>
          </a:p>
        </p:txBody>
      </p:sp>
      <p:sp>
        <p:nvSpPr>
          <p:cNvPr id="4" name="Slide Number Placeholder 3">
            <a:extLst>
              <a:ext uri="{FF2B5EF4-FFF2-40B4-BE49-F238E27FC236}">
                <a16:creationId xmlns:a16="http://schemas.microsoft.com/office/drawing/2014/main" id="{702CA507-633E-11FD-7C7C-E682C4C4C3E8}"/>
              </a:ext>
            </a:extLst>
          </p:cNvPr>
          <p:cNvSpPr>
            <a:spLocks noGrp="1"/>
          </p:cNvSpPr>
          <p:nvPr>
            <p:ph type="sldNum" sz="quarter" idx="12"/>
          </p:nvPr>
        </p:nvSpPr>
        <p:spPr/>
        <p:txBody>
          <a:bodyPr/>
          <a:lstStyle/>
          <a:p>
            <a:fld id="{DA86648E-21C2-4E4D-995E-31FFBD2E87B9}" type="slidenum">
              <a:rPr lang="x-none" altLang="x-none" smtClean="0"/>
              <a:pPr/>
              <a:t>9</a:t>
            </a:fld>
            <a:endParaRPr lang="en-US" altLang="x-none"/>
          </a:p>
        </p:txBody>
      </p:sp>
    </p:spTree>
    <p:extLst>
      <p:ext uri="{BB962C8B-B14F-4D97-AF65-F5344CB8AC3E}">
        <p14:creationId xmlns:p14="http://schemas.microsoft.com/office/powerpoint/2010/main" val="1627148561"/>
      </p:ext>
    </p:extLst>
  </p:cSld>
  <p:clrMapOvr>
    <a:masterClrMapping/>
  </p:clrMapOvr>
</p:sld>
</file>

<file path=ppt/theme/theme1.xml><?xml version="1.0" encoding="utf-8"?>
<a:theme xmlns:a="http://schemas.openxmlformats.org/drawingml/2006/main" name="1_Office Theme">
  <a:themeElements>
    <a:clrScheme name="Indiana University Health">
      <a:dk1>
        <a:sysClr val="windowText" lastClr="000000"/>
      </a:dk1>
      <a:lt1>
        <a:sysClr val="window" lastClr="FFFFFF"/>
      </a:lt1>
      <a:dk2>
        <a:srgbClr val="A1A1A4"/>
      </a:dk2>
      <a:lt2>
        <a:srgbClr val="EEECE1"/>
      </a:lt2>
      <a:accent1>
        <a:srgbClr val="B30838"/>
      </a:accent1>
      <a:accent2>
        <a:srgbClr val="F2EDD7"/>
      </a:accent2>
      <a:accent3>
        <a:srgbClr val="AFDDD2"/>
      </a:accent3>
      <a:accent4>
        <a:srgbClr val="D0E4A6"/>
      </a:accent4>
      <a:accent5>
        <a:srgbClr val="E9D666"/>
      </a:accent5>
      <a:accent6>
        <a:srgbClr val="C2D1D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Indiana University Health">
      <a:dk1>
        <a:sysClr val="windowText" lastClr="000000"/>
      </a:dk1>
      <a:lt1>
        <a:sysClr val="window" lastClr="FFFFFF"/>
      </a:lt1>
      <a:dk2>
        <a:srgbClr val="A1A1A4"/>
      </a:dk2>
      <a:lt2>
        <a:srgbClr val="EEECE1"/>
      </a:lt2>
      <a:accent1>
        <a:srgbClr val="B30838"/>
      </a:accent1>
      <a:accent2>
        <a:srgbClr val="F2EDD7"/>
      </a:accent2>
      <a:accent3>
        <a:srgbClr val="AFDDD2"/>
      </a:accent3>
      <a:accent4>
        <a:srgbClr val="D0E4A6"/>
      </a:accent4>
      <a:accent5>
        <a:srgbClr val="E9D666"/>
      </a:accent5>
      <a:accent6>
        <a:srgbClr val="C2D1D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7470</TotalTime>
  <Words>894</Words>
  <Application>Microsoft Office PowerPoint</Application>
  <PresentationFormat>On-screen Show (16:9)</PresentationFormat>
  <Paragraphs>149</Paragraphs>
  <Slides>11</Slides>
  <Notes>3</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20" baseType="lpstr">
      <vt:lpstr>Arial</vt:lpstr>
      <vt:lpstr>Calibri</vt:lpstr>
      <vt:lpstr>Franklin Gothic Book</vt:lpstr>
      <vt:lpstr>Franklin Gothic Demi</vt:lpstr>
      <vt:lpstr>Franklin Gothic Medium</vt:lpstr>
      <vt:lpstr>Wingdings</vt:lpstr>
      <vt:lpstr>1_Office Theme</vt:lpstr>
      <vt:lpstr>Office Theme</vt:lpstr>
      <vt:lpstr>Microsoft Excel Worksheet</vt:lpstr>
      <vt:lpstr>APHERESIS TEAM MEETING</vt:lpstr>
      <vt:lpstr>APHERESIS METRICS – 2022 YTD</vt:lpstr>
      <vt:lpstr>Lab Promise Dashboard – Month Metrics (Aug 2022)</vt:lpstr>
      <vt:lpstr>Training/Competency Documentation Update</vt:lpstr>
      <vt:lpstr>CellEx Upgrade Version 5.4 </vt:lpstr>
      <vt:lpstr>New Documentation Available in I/O / I-Flowsheet Apheresis System Setup and Pre-Procedure Sections </vt:lpstr>
      <vt:lpstr>Reminders/Updates</vt:lpstr>
      <vt:lpstr>OPEN ENROLLMENT - Oct. 17 – Nov. 11  </vt:lpstr>
      <vt:lpstr>FLU VACCINATIONS</vt:lpstr>
      <vt:lpstr>The Joint Commission – Inspection Window Open </vt:lpstr>
      <vt:lpstr>Values Acknowledgments: Purpose, Excellence, Compassion, Team</vt:lpstr>
    </vt:vector>
  </TitlesOfParts>
  <Company>IU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Evolving the IU Health Brand Strategy</dc:title>
  <dc:creator>Mangan, David P</dc:creator>
  <cp:lastModifiedBy>Schwering, Dave T</cp:lastModifiedBy>
  <cp:revision>466</cp:revision>
  <cp:lastPrinted>2022-02-08T22:11:34Z</cp:lastPrinted>
  <dcterms:created xsi:type="dcterms:W3CDTF">2016-12-07T14:20:07Z</dcterms:created>
  <dcterms:modified xsi:type="dcterms:W3CDTF">2022-10-05T14:26:08Z</dcterms:modified>
</cp:coreProperties>
</file>