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445A3-5CE8-4A9F-B4B2-33F60264A43D}" v="3" dt="2022-12-30T02:34:49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869" autoAdjust="0"/>
  </p:normalViewPr>
  <p:slideViewPr>
    <p:cSldViewPr snapToGrid="0">
      <p:cViewPr varScale="1">
        <p:scale>
          <a:sx n="60" d="100"/>
          <a:sy n="60" d="100"/>
        </p:scale>
        <p:origin x="7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ayten, Jayanna K" userId="fd20a4e5-d921-4e0c-86fa-cbbf41a97677" providerId="ADAL" clId="{651445A3-5CE8-4A9F-B4B2-33F60264A43D}"/>
    <pc:docChg chg="custSel modSld">
      <pc:chgData name="Slayten, Jayanna K" userId="fd20a4e5-d921-4e0c-86fa-cbbf41a97677" providerId="ADAL" clId="{651445A3-5CE8-4A9F-B4B2-33F60264A43D}" dt="2022-12-30T02:34:49.851" v="33"/>
      <pc:docMkLst>
        <pc:docMk/>
      </pc:docMkLst>
      <pc:sldChg chg="modSp mod">
        <pc:chgData name="Slayten, Jayanna K" userId="fd20a4e5-d921-4e0c-86fa-cbbf41a97677" providerId="ADAL" clId="{651445A3-5CE8-4A9F-B4B2-33F60264A43D}" dt="2022-12-30T02:32:38.635" v="3" actId="20577"/>
        <pc:sldMkLst>
          <pc:docMk/>
          <pc:sldMk cId="1568573114" sldId="258"/>
        </pc:sldMkLst>
        <pc:spChg chg="mod">
          <ac:chgData name="Slayten, Jayanna K" userId="fd20a4e5-d921-4e0c-86fa-cbbf41a97677" providerId="ADAL" clId="{651445A3-5CE8-4A9F-B4B2-33F60264A43D}" dt="2022-12-30T02:32:38.635" v="3" actId="20577"/>
          <ac:spMkLst>
            <pc:docMk/>
            <pc:sldMk cId="1568573114" sldId="258"/>
            <ac:spMk id="3" creationId="{217C16A2-8827-0313-6CFD-2649B0DB2882}"/>
          </ac:spMkLst>
        </pc:spChg>
      </pc:sldChg>
      <pc:sldChg chg="modSp mod setBg">
        <pc:chgData name="Slayten, Jayanna K" userId="fd20a4e5-d921-4e0c-86fa-cbbf41a97677" providerId="ADAL" clId="{651445A3-5CE8-4A9F-B4B2-33F60264A43D}" dt="2022-12-30T02:34:49.851" v="33"/>
        <pc:sldMkLst>
          <pc:docMk/>
          <pc:sldMk cId="3066444180" sldId="260"/>
        </pc:sldMkLst>
        <pc:spChg chg="mod">
          <ac:chgData name="Slayten, Jayanna K" userId="fd20a4e5-d921-4e0c-86fa-cbbf41a97677" providerId="ADAL" clId="{651445A3-5CE8-4A9F-B4B2-33F60264A43D}" dt="2022-12-30T02:34:34.394" v="30" actId="14100"/>
          <ac:spMkLst>
            <pc:docMk/>
            <pc:sldMk cId="3066444180" sldId="260"/>
            <ac:spMk id="2" creationId="{E142197B-F6D4-C243-CD3B-B6C18A8FFA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735AB-2FA9-4957-A8E0-2778467B871C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1EFF-7C16-4746-85EB-8B910EE7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VI. PROCEDURE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A. Perform probe maintenance.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In the Home screen, select the Maintenance tab from the Menu bar.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Select Stop Processing and confirm by pressing the new Stop Processing prompt. The Vision may take a few seconds to finish processing.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Select Daily &gt; Select Enter Maintenance Mode.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Select Daily Probe Maintenance &gt; Press Execute button.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When prompted, open the Load Station Door.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a. For Visions: With a transfer pipette, add 5 mL of 0.1 N NaOH to a 10 mL vial with a supported barcode.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 For Vision Max: With a transfer pipette, add 7 mL of 0.1 N NaOH to a 10 mL vial with a supported barcode.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0.1 N NaOH is obtained from the vendor. ii. Log the 0.1N NaOH into the blood bank reagent inventory SOP BBQC 052 Reagent/Supplies Inspection &amp; Receiving 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c. Place the vial into position 3 of a Diluent Rack.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d. Place a new 5 ml or required 12 mL (dependent on the Vision) vial of ORTHO 7% BSA into position 2.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Load the Diluent Rack in the Sample Rotor position.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ii. Use a new vial of BSA each time.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iii. Do not combine open vials for 5 mL vials, but 5 mL vials may be combined for use when 12 mL vials are not available. Follow instructions on the analyzer for combination of vials for the larger volume of BSA.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e. Close the Load Station Door.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When prompted open the Maintenance Door.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a. Clean the Probe(s) with a lint free cloth moistened with 70% isopropyl alcohol.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WARNING: Be careful when cleaning to not cause harm to the probe. Be gentle and avoid bending probes.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 Close the Maintenance Door. (Door is locked in place until the blue release button on lower left hand side of door is pressed.) The system will automatically complete the decontamination.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When prompted, open the Load Station Door.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a. Remove the Diluent Rack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 Whenever possible, replace with alternate Diluent Rack.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The 2 Diluent Racks will be alternated every day.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ii. There should be one bottle of each, MTS Diluent 2 and MTS Diluent 2 Plus on the rack. Remove Diluent lids before loading on the Vision.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iii. If an alternate rack is not available, then one may be use the same rack and rotate the bottles of diluent.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1EFF-7C16-4746-85EB-8B910EE73A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When prompted open the Maintenance Door.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a. Clean the Probe(s) with a lint free cloth moistened with 70% isopropyl alcohol.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WARNING: Be careful when cleaning to not cause harm to the probe. Be gentle and avoid bending probes.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 Close the Maintenance Door. (Door is locked in place until the blue release button on lower left hand side of door is pressed.) The system will automatically complete the decontamination.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When prompted, open the Load Station Door.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a. Remove the Diluent Rack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b. Whenever possible, replace with alternate Diluent Rack.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The 2 Diluent Racks will be alternated every day.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ii. There should be one bottle of each, MTS Diluent 2 and MTS Diluent 2 Plus on the rack. Remove Diluent lids before loading on the Vision.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iii. If an alternate rack is not available, then one may be use the same rack and rotate the bottles of diluent.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1EFF-7C16-4746-85EB-8B910EE73A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3E9A5-A873-EEA3-1A3A-D805B6A85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171CF-D428-94B0-E02C-01ECAF59C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77FF9-8DDF-1C97-FA0B-3021D242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5FAE0-DC3C-B56C-69FB-CA8F36C2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D998B-224D-A32F-E39B-04967F57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9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84EC4-F2FE-BF87-0293-4DBAAB0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3FB43-0531-5814-7D7A-B5CD704CB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FB6F-3460-6309-4084-A8C9F19F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82E4E-4F43-A815-AC1D-9ABB6B9D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7178C-8777-AAF5-B55E-800CD3D7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E24120-29E1-86C3-9252-65EEE9908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A2EBF-5874-3257-7FB2-81E40250C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F3F5A-1550-EF4D-61B1-590EB146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0D578-C0A3-768B-F028-E80A281F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D70F4-3C83-F961-1470-60E4AC10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8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53E6-0FF7-C487-A83B-176E96FC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41F72-FBC2-4528-7BE2-87C6BD9C7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4535-EB04-027B-3648-8B0AE670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C843-56C8-2DB3-9F85-7DC15BD9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9D2C6-CF09-D41E-0A35-E088A071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2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FA8D-13ED-E846-E3FC-29A7A28C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25BDD-E298-3A33-698B-3216B0C5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BA3AD-18C4-09C7-200E-DCFDDB3B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35DC-23CA-64AE-D380-0951FD9B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8CFEB-CCE1-2B14-9585-A7C94344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3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2422E-3638-6146-E4E0-DD8F88A5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22CE8-3F2C-7D88-7667-178497FE5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22F80-A689-C6D6-E703-2FA001A41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E1F8F-E51D-1E43-2CF5-EE11374A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A72B6-449D-9482-1C2E-10A24E6E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6CAC2-BB12-7A25-09C3-34EB1523D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1F521-EC8A-A19E-E3D5-06948DD8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434B7-1BC6-7E88-85B4-8A5DFCA80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489A0-24D7-85BF-5FD9-6959411A3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80F3F0-200F-94C5-E794-74F007C73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89F88-16DC-AAB7-4F6D-A5A27FDB4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C179FA-B598-0F2F-CD24-65FED6C1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96AF0-5057-6195-0AB5-9BF0E089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E1F21-E7A2-FF5D-4C57-944FB8A6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5676-4A18-4A94-D08E-35A321242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F89F76-FEEF-5A94-9B5E-CD049346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5B6AA-BC54-6EB5-1061-CF1BCC0CF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BA556-A1EA-3B16-E013-69EA65A3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3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083A5-5805-AC42-3578-64A3D3F43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54F068-597E-D3CD-1F59-D6F86E23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F3B1D-8DEC-6065-4AC2-5F381161A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8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970A-C386-4092-57D4-DFD0DEFA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54D76-9BC6-2926-28EF-3CDEEF8CE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26802-396C-A5C0-5E47-41A26DC75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316C8-CFE5-2F99-2FFD-34CA4719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126D4-9950-0B0D-095F-BE5A00FF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B8D62-57E5-172E-A043-B58EBBA3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5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1555-E39E-6066-E89B-616F1B93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8D175D-533E-FFFE-085B-385E30C1A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06817-E620-10DC-66AA-31C516FEE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E3A15-AB78-C63D-E926-926C914F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96D59-AC42-5845-5D40-03506A677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3AE28-B6A5-2D4C-FE51-FA9CCD6B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6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FB81D-67B0-7F39-FBC0-1A5D77A1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04D5B-DDCE-89E8-691B-CD502D010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82574-7C39-570F-5133-C200DECA7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D07DA-7A41-42C1-A221-669C1FCF35D8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D4ADF-7A23-D81E-EB97-C0E78503E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46115-2D0C-F40C-5173-EEDD4FE3B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30216-A144-4873-B174-334C02FF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9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9F4FC9-790F-4F97-8EE4-312CE91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582185-B7AA-4C85-9F08-0CF3055EF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928DF6-7FD6-4208-9ACF-63FB7CC7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22B5A5-A76C-4DCB-9522-E70E2E230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0" y="990600"/>
            <a:ext cx="9905999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B2069-1D23-3C98-5B29-03CB563DE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599" y="1676400"/>
            <a:ext cx="8534401" cy="2590800"/>
          </a:xfrm>
        </p:spPr>
        <p:txBody>
          <a:bodyPr anchor="t">
            <a:normAutofit/>
          </a:bodyPr>
          <a:lstStyle/>
          <a:p>
            <a:pPr algn="l"/>
            <a:r>
              <a:rPr lang="en-US" sz="4200"/>
              <a:t>IUH Blood Bank</a:t>
            </a:r>
            <a:br>
              <a:rPr lang="en-US" sz="4200"/>
            </a:br>
            <a:r>
              <a:rPr lang="en-US" sz="4200"/>
              <a:t>Quick Procedure Review:</a:t>
            </a:r>
            <a:br>
              <a:rPr lang="en-US" sz="4200"/>
            </a:br>
            <a:r>
              <a:rPr lang="en-US" sz="4200"/>
              <a:t>Vision Probe Maintenance for Max, Swift and Vinny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D2E92-E386-650A-9C1D-DE20720CF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598" y="4267200"/>
            <a:ext cx="9220202" cy="914400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tx1">
                    <a:alpha val="55000"/>
                  </a:schemeClr>
                </a:solidFill>
              </a:rPr>
              <a:t>12.29.22</a:t>
            </a:r>
          </a:p>
        </p:txBody>
      </p:sp>
    </p:spTree>
    <p:extLst>
      <p:ext uri="{BB962C8B-B14F-4D97-AF65-F5344CB8AC3E}">
        <p14:creationId xmlns:p14="http://schemas.microsoft.com/office/powerpoint/2010/main" val="96901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CBCE7-DDB4-34F1-7668-EE58D6704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420625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Probe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E22D3-0089-34D5-46B7-EB7109EA9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9" y="1953962"/>
            <a:ext cx="6002110" cy="44834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Perform probe maintenance.</a:t>
            </a:r>
          </a:p>
          <a:p>
            <a:pPr marL="457200" indent="-165100">
              <a:buAutoNum type="arabicPeriod"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Home screen, select the Maintenance tab from the Menu bar.</a:t>
            </a:r>
          </a:p>
          <a:p>
            <a:pPr marL="457200" indent="-165100">
              <a:buNone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165100">
              <a:buNone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Select Stop Processing and confirm by pressing the new Stop Processing prompt. The Vision may take a few seconds to finish processing.</a:t>
            </a:r>
          </a:p>
          <a:p>
            <a:pPr marL="457200" indent="-165100">
              <a:buNone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165100">
              <a:buNone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Select Daily &gt; Select Enter Maintenance Mode.</a:t>
            </a:r>
          </a:p>
          <a:p>
            <a:pPr marL="457200" indent="-165100">
              <a:buNone/>
            </a:pP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165100">
              <a:buNone/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Select Daily Probe Maintenance &gt; Press Execute button.</a:t>
            </a:r>
          </a:p>
          <a:p>
            <a:endParaRPr lang="en-US" sz="20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77B36A-3B20-D51D-0453-AB57C27A01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9160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99BE7-D6BE-C741-0A8A-B6EB91A7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38099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Probe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16A2-8827-0313-6CFD-2649B0DB2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092200"/>
            <a:ext cx="6002110" cy="541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0" i="0" dirty="0">
                <a:effectLst/>
                <a:latin typeface="Times New Roman" panose="02020603050405020304" pitchFamily="18" charset="0"/>
              </a:rPr>
              <a:t>5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When prompted, open the Load Station Door.</a:t>
            </a:r>
          </a:p>
          <a:p>
            <a:pPr indent="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For Visions: With a transfer pipette, add 5 mL of 0.1 N NaOH to a 10 mL vial with a supported barcode.</a:t>
            </a:r>
          </a:p>
          <a:p>
            <a:pPr indent="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For Vision Max: With a transfer pipette, add 7 mL of 0.1 N NaOH to a 10 mL vial with a supported barcode.</a:t>
            </a:r>
          </a:p>
          <a:p>
            <a:pPr marL="920750" indent="-400050">
              <a:buAutoNum type="romanLcPeriod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0.1 N NaOH is obtained from the vendor. </a:t>
            </a:r>
          </a:p>
          <a:p>
            <a:pPr marL="920750" indent="-400050">
              <a:buAutoNum type="romanLcPeriod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ii. Log the 0.1N NaOH into the blood bank reagent inventory SOP BBQC 052 Reagent/Supplies Inspection &amp; Receiving .</a:t>
            </a:r>
          </a:p>
          <a:p>
            <a:pPr marL="0" indent="22860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Place the vial into position 3 of a Diluent Rack.</a:t>
            </a:r>
          </a:p>
          <a:p>
            <a:pPr marL="45720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Place a new 5 ml or required 12 mL (dependent on the Vision) vial of ORTHO 7% BSA into position 2.</a:t>
            </a:r>
          </a:p>
          <a:p>
            <a:pPr marL="457200" indent="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Load the Diluent Rack in the Sample Rotor position.</a:t>
            </a:r>
          </a:p>
          <a:p>
            <a:pPr marL="457200" indent="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ii. Use a new vial of BSA each time.</a:t>
            </a:r>
          </a:p>
          <a:p>
            <a:pPr marL="457200" indent="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iii. Do not combine open vials for 5 mL vials, but 5 mL vials may be combined for use when 12 mL vials are not available. </a:t>
            </a:r>
          </a:p>
          <a:p>
            <a:pPr marL="457200" indent="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 instructions on the analyzer for combination of vials for the larger volume of BSA.</a:t>
            </a:r>
          </a:p>
          <a:p>
            <a:pPr marL="0" indent="228600"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e. Close the Load Station Door.</a:t>
            </a:r>
          </a:p>
          <a:p>
            <a:endParaRPr lang="en-US" sz="1100" dirty="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0B22D81-B945-8D0C-391A-0E6369CE3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6857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45657-F569-3463-71CC-AA54995D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419332" cy="110642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Probe Maintenance – </a:t>
            </a:r>
            <a:br>
              <a:rPr lang="en-US" sz="3600" dirty="0"/>
            </a:br>
            <a:r>
              <a:rPr lang="en-US" sz="3600" dirty="0"/>
              <a:t>Clean Probe by Blotting Probes rather than “Wipe Down” the probe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E515208D-BC0C-A6F9-0CD5-45A767EF9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865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7" name="Picture 6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3F2E1B31-D057-C52D-D4D1-45D97A0BFD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A2D7D7-59FD-F9F7-F198-07ED38DAD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1929384"/>
            <a:ext cx="3146052" cy="4313098"/>
          </a:xfrm>
        </p:spPr>
        <p:txBody>
          <a:bodyPr anchor="ctr">
            <a:normAutofit lnSpcReduction="10000"/>
          </a:bodyPr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When prompted open the Maintenance Door.</a:t>
            </a:r>
          </a:p>
          <a:p>
            <a:pPr marL="29210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Clean the Probe(s) with a lint free cloth moistened with 70% isopropyl alcohol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0" algn="l">
              <a:buNone/>
            </a:pPr>
            <a:r>
              <a:rPr lang="en-US" sz="16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WARNING: Be careful when cleaning to not cause harm to the probe. Be gentle and avoid bending probes.</a:t>
            </a:r>
          </a:p>
          <a:p>
            <a:pPr marL="29210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Close the Maintenance Door. (Door is locked in place until the blue release button on lower left hand side of door is pressed.) </a:t>
            </a:r>
          </a:p>
          <a:p>
            <a:pPr marL="29210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system will automatically complete the decontamination.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9946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197B-F6D4-C243-CD3B-B6C18A8F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17512"/>
            <a:ext cx="4211638" cy="6022975"/>
          </a:xfrm>
        </p:spPr>
        <p:txBody>
          <a:bodyPr>
            <a:normAutofit fontScale="90000"/>
          </a:bodyPr>
          <a:lstStyle/>
          <a:p>
            <a:r>
              <a:rPr lang="en-US" dirty="0"/>
              <a:t>Video of Probe Blotting vs. Probe Wipe Down</a:t>
            </a:r>
            <a:br>
              <a:rPr lang="en-US" dirty="0"/>
            </a:br>
            <a:r>
              <a:rPr lang="en-US" dirty="0"/>
              <a:t>This should prevent bent probe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Click on Arrow at bottom of the picture to Watch</a:t>
            </a:r>
          </a:p>
        </p:txBody>
      </p:sp>
      <p:pic>
        <p:nvPicPr>
          <p:cNvPr id="4" name="IMG_1288">
            <a:hlinkClick r:id="" action="ppaction://media"/>
            <a:extLst>
              <a:ext uri="{FF2B5EF4-FFF2-40B4-BE49-F238E27FC236}">
                <a16:creationId xmlns:a16="http://schemas.microsoft.com/office/drawing/2014/main" id="{4236742B-5AB9-1F92-70FB-553B893A0D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2038" y="547315"/>
            <a:ext cx="4373562" cy="5629648"/>
          </a:xfrm>
        </p:spPr>
      </p:pic>
    </p:spTree>
    <p:extLst>
      <p:ext uri="{BB962C8B-B14F-4D97-AF65-F5344CB8AC3E}">
        <p14:creationId xmlns:p14="http://schemas.microsoft.com/office/powerpoint/2010/main" val="30664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78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1092</Words>
  <Application>Microsoft Office PowerPoint</Application>
  <PresentationFormat>Widescreen</PresentationFormat>
  <Paragraphs>69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IUH Blood Bank Quick Procedure Review: Vision Probe Maintenance for Max, Swift and Vinny</vt:lpstr>
      <vt:lpstr>Probe Maintenance</vt:lpstr>
      <vt:lpstr>Probe Maintenance</vt:lpstr>
      <vt:lpstr>Probe Maintenance –  Clean Probe by Blotting Probes rather than “Wipe Down” the probe</vt:lpstr>
      <vt:lpstr>Video of Probe Blotting vs. Probe Wipe Down This should prevent bent probe  Click on Arrow at bottom of the picture to Watch</vt:lpstr>
    </vt:vector>
  </TitlesOfParts>
  <Company>IU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IUH Blood Bank Quick Procedure Review: Vision Probe Maintenance for Max, Swift and Vinny</dc:title>
  <dc:creator>Slayten, Jayanna K</dc:creator>
  <cp:lastModifiedBy>Slayten, Jayanna K</cp:lastModifiedBy>
  <cp:revision>1</cp:revision>
  <dcterms:created xsi:type="dcterms:W3CDTF">2022-12-30T00:44:42Z</dcterms:created>
  <dcterms:modified xsi:type="dcterms:W3CDTF">2022-12-30T02:34:54Z</dcterms:modified>
</cp:coreProperties>
</file>