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711" r:id="rId2"/>
  </p:sldMasterIdLst>
  <p:notesMasterIdLst>
    <p:notesMasterId r:id="rId15"/>
  </p:notesMasterIdLst>
  <p:handoutMasterIdLst>
    <p:handoutMasterId r:id="rId16"/>
  </p:handoutMasterIdLst>
  <p:sldIdLst>
    <p:sldId id="257" r:id="rId3"/>
    <p:sldId id="614" r:id="rId4"/>
    <p:sldId id="629" r:id="rId5"/>
    <p:sldId id="628" r:id="rId6"/>
    <p:sldId id="625" r:id="rId7"/>
    <p:sldId id="626" r:id="rId8"/>
    <p:sldId id="623" r:id="rId9"/>
    <p:sldId id="624" r:id="rId10"/>
    <p:sldId id="627" r:id="rId11"/>
    <p:sldId id="611" r:id="rId12"/>
    <p:sldId id="630" r:id="rId13"/>
    <p:sldId id="621" r:id="rId14"/>
  </p:sldIdLst>
  <p:sldSz cx="9144000" cy="5143500" type="screen16x9"/>
  <p:notesSz cx="7010400" cy="9296400"/>
  <p:defaultTextStyle>
    <a:defPPr>
      <a:defRPr lang="en-US"/>
    </a:defPPr>
    <a:lvl1pPr algn="l" rtl="0" fontAlgn="base">
      <a:spcBef>
        <a:spcPct val="0"/>
      </a:spcBef>
      <a:spcAft>
        <a:spcPct val="0"/>
      </a:spcAft>
      <a:defRPr kern="1200">
        <a:solidFill>
          <a:schemeClr val="tx1"/>
        </a:solidFill>
        <a:latin typeface="Calibri" charset="0"/>
        <a:ea typeface="Arial" charset="0"/>
        <a:cs typeface="Arial" charset="0"/>
      </a:defRPr>
    </a:lvl1pPr>
    <a:lvl2pPr marL="457200" algn="l" rtl="0" fontAlgn="base">
      <a:spcBef>
        <a:spcPct val="0"/>
      </a:spcBef>
      <a:spcAft>
        <a:spcPct val="0"/>
      </a:spcAft>
      <a:defRPr kern="1200">
        <a:solidFill>
          <a:schemeClr val="tx1"/>
        </a:solidFill>
        <a:latin typeface="Calibri" charset="0"/>
        <a:ea typeface="Arial" charset="0"/>
        <a:cs typeface="Arial" charset="0"/>
      </a:defRPr>
    </a:lvl2pPr>
    <a:lvl3pPr marL="914400" algn="l" rtl="0" fontAlgn="base">
      <a:spcBef>
        <a:spcPct val="0"/>
      </a:spcBef>
      <a:spcAft>
        <a:spcPct val="0"/>
      </a:spcAft>
      <a:defRPr kern="1200">
        <a:solidFill>
          <a:schemeClr val="tx1"/>
        </a:solidFill>
        <a:latin typeface="Calibri" charset="0"/>
        <a:ea typeface="Arial" charset="0"/>
        <a:cs typeface="Arial" charset="0"/>
      </a:defRPr>
    </a:lvl3pPr>
    <a:lvl4pPr marL="1371600" algn="l" rtl="0" fontAlgn="base">
      <a:spcBef>
        <a:spcPct val="0"/>
      </a:spcBef>
      <a:spcAft>
        <a:spcPct val="0"/>
      </a:spcAft>
      <a:defRPr kern="1200">
        <a:solidFill>
          <a:schemeClr val="tx1"/>
        </a:solidFill>
        <a:latin typeface="Calibri" charset="0"/>
        <a:ea typeface="Arial" charset="0"/>
        <a:cs typeface="Arial" charset="0"/>
      </a:defRPr>
    </a:lvl4pPr>
    <a:lvl5pPr marL="1828800" algn="l" rtl="0" fontAlgn="base">
      <a:spcBef>
        <a:spcPct val="0"/>
      </a:spcBef>
      <a:spcAft>
        <a:spcPct val="0"/>
      </a:spcAft>
      <a:defRPr kern="1200">
        <a:solidFill>
          <a:schemeClr val="tx1"/>
        </a:solidFill>
        <a:latin typeface="Calibri" charset="0"/>
        <a:ea typeface="Arial" charset="0"/>
        <a:cs typeface="Arial" charset="0"/>
      </a:defRPr>
    </a:lvl5pPr>
    <a:lvl6pPr marL="2286000" algn="l" defTabSz="914400" rtl="0" eaLnBrk="1" latinLnBrk="0" hangingPunct="1">
      <a:defRPr kern="1200">
        <a:solidFill>
          <a:schemeClr val="tx1"/>
        </a:solidFill>
        <a:latin typeface="Calibri" charset="0"/>
        <a:ea typeface="Arial" charset="0"/>
        <a:cs typeface="Arial" charset="0"/>
      </a:defRPr>
    </a:lvl6pPr>
    <a:lvl7pPr marL="2743200" algn="l" defTabSz="914400" rtl="0" eaLnBrk="1" latinLnBrk="0" hangingPunct="1">
      <a:defRPr kern="1200">
        <a:solidFill>
          <a:schemeClr val="tx1"/>
        </a:solidFill>
        <a:latin typeface="Calibri" charset="0"/>
        <a:ea typeface="Arial" charset="0"/>
        <a:cs typeface="Arial" charset="0"/>
      </a:defRPr>
    </a:lvl7pPr>
    <a:lvl8pPr marL="3200400" algn="l" defTabSz="914400" rtl="0" eaLnBrk="1" latinLnBrk="0" hangingPunct="1">
      <a:defRPr kern="1200">
        <a:solidFill>
          <a:schemeClr val="tx1"/>
        </a:solidFill>
        <a:latin typeface="Calibri" charset="0"/>
        <a:ea typeface="Arial" charset="0"/>
        <a:cs typeface="Arial" charset="0"/>
      </a:defRPr>
    </a:lvl8pPr>
    <a:lvl9pPr marL="3657600" algn="l" defTabSz="914400" rtl="0" eaLnBrk="1" latinLnBrk="0" hangingPunct="1">
      <a:defRPr kern="1200">
        <a:solidFill>
          <a:schemeClr val="tx1"/>
        </a:solidFill>
        <a:latin typeface="Calibri" charset="0"/>
        <a:ea typeface="Arial" charset="0"/>
        <a:cs typeface="Arial" charset="0"/>
      </a:defRPr>
    </a:lvl9pPr>
  </p:defaultTextStyle>
  <p:extLst>
    <p:ext uri="{EFAFB233-063F-42B5-8137-9DF3F51BA10A}">
      <p15:sldGuideLst xmlns:p15="http://schemas.microsoft.com/office/powerpoint/2012/main">
        <p15:guide id="1" orient="horz" pos="1692" userDrawn="1">
          <p15:clr>
            <a:srgbClr val="A4A3A4"/>
          </p15:clr>
        </p15:guide>
        <p15:guide id="2" pos="2880" userDrawn="1">
          <p15:clr>
            <a:srgbClr val="A4A3A4"/>
          </p15:clr>
        </p15:guide>
        <p15:guide id="3" pos="504" userDrawn="1">
          <p15:clr>
            <a:srgbClr val="A4A3A4"/>
          </p15:clr>
        </p15:guide>
        <p15:guide id="4" orient="horz" pos="2460" userDrawn="1">
          <p15:clr>
            <a:srgbClr val="A4A3A4"/>
          </p15:clr>
        </p15:guide>
        <p15:guide id="5" orient="horz" pos="420" userDrawn="1">
          <p15:clr>
            <a:srgbClr val="A4A3A4"/>
          </p15:clr>
        </p15:guide>
        <p15:guide id="6" orient="horz" pos="684" userDrawn="1">
          <p15:clr>
            <a:srgbClr val="A4A3A4"/>
          </p15:clr>
        </p15:guide>
        <p15:guide id="7" orient="horz" pos="315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liss, Kellie" initials="BK" lastIdx="1" clrIdx="0"/>
  <p:cmAuthor id="2" name="Day, Clark" initials="DC" lastIdx="1" clrIdx="1">
    <p:extLst>
      <p:ext uri="{19B8F6BF-5375-455C-9EA6-DF929625EA0E}">
        <p15:presenceInfo xmlns:p15="http://schemas.microsoft.com/office/powerpoint/2012/main" userId="S::cday5@iuhealth.org::97b5e0f2-ce7f-4773-b4c9-28aca95b68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08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220" autoAdjust="0"/>
    <p:restoredTop sz="89609" autoAdjust="0"/>
  </p:normalViewPr>
  <p:slideViewPr>
    <p:cSldViewPr snapToGrid="0" showGuides="1">
      <p:cViewPr varScale="1">
        <p:scale>
          <a:sx n="102" d="100"/>
          <a:sy n="102" d="100"/>
        </p:scale>
        <p:origin x="365" y="58"/>
      </p:cViewPr>
      <p:guideLst>
        <p:guide orient="horz" pos="1692"/>
        <p:guide pos="2880"/>
        <p:guide pos="504"/>
        <p:guide orient="horz" pos="2460"/>
        <p:guide orient="horz" pos="420"/>
        <p:guide orient="horz" pos="684"/>
        <p:guide orient="horz" pos="3156"/>
      </p:guideLst>
    </p:cSldViewPr>
  </p:slideViewPr>
  <p:notesTextViewPr>
    <p:cViewPr>
      <p:scale>
        <a:sx n="1" d="1"/>
        <a:sy n="1" d="1"/>
      </p:scale>
      <p:origin x="0" y="0"/>
    </p:cViewPr>
  </p:notesTextViewPr>
  <p:sorterViewPr>
    <p:cViewPr varScale="1">
      <p:scale>
        <a:sx n="1" d="1"/>
        <a:sy n="1" d="1"/>
      </p:scale>
      <p:origin x="0" y="-64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ACDDDB3-FA51-FA4B-AD0A-B20099F8896D}" type="datetimeFigureOut">
              <a:rPr lang="en-US" smtClean="0"/>
              <a:t>6/15/2022</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9B3A4A8-36D1-9B42-BB99-419E94051EF3}" type="slidenum">
              <a:rPr lang="en-US" smtClean="0"/>
              <a:t>‹#›</a:t>
            </a:fld>
            <a:endParaRPr lang="en-US"/>
          </a:p>
        </p:txBody>
      </p:sp>
    </p:spTree>
    <p:extLst>
      <p:ext uri="{BB962C8B-B14F-4D97-AF65-F5344CB8AC3E}">
        <p14:creationId xmlns:p14="http://schemas.microsoft.com/office/powerpoint/2010/main" val="566908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smtClean="0">
                <a:latin typeface="+mn-lt"/>
                <a:ea typeface="+mn-ea"/>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ea typeface="+mn-ea"/>
                <a:cs typeface="+mn-cs"/>
              </a:defRPr>
            </a:lvl1pPr>
          </a:lstStyle>
          <a:p>
            <a:pPr>
              <a:defRPr/>
            </a:pPr>
            <a:fld id="{2F959DE8-BC8A-9342-BA3F-D795D5990682}" type="datetimeFigureOut">
              <a:rPr lang="en-US"/>
              <a:pPr>
                <a:defRPr/>
              </a:pPr>
              <a:t>6/15/2022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smtClean="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64696D1D-ED38-CE46-A803-2C7949BBFEE6}" type="slidenum">
              <a:rPr lang="en-US" altLang="x-none"/>
              <a:pPr/>
              <a:t>‹#›</a:t>
            </a:fld>
            <a:endParaRPr lang="en-US" altLang="x-none"/>
          </a:p>
        </p:txBody>
      </p:sp>
    </p:spTree>
    <p:extLst>
      <p:ext uri="{BB962C8B-B14F-4D97-AF65-F5344CB8AC3E}">
        <p14:creationId xmlns:p14="http://schemas.microsoft.com/office/powerpoint/2010/main" val="8152948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x-none" altLang="x-none" b="1"/>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defRPr>
            </a:lvl1pPr>
            <a:lvl2pPr marL="757066" indent="-291179">
              <a:defRPr>
                <a:solidFill>
                  <a:schemeClr val="tx1"/>
                </a:solidFill>
                <a:latin typeface="Calibri" charset="0"/>
              </a:defRPr>
            </a:lvl2pPr>
            <a:lvl3pPr marL="1164717" indent="-232943">
              <a:defRPr>
                <a:solidFill>
                  <a:schemeClr val="tx1"/>
                </a:solidFill>
                <a:latin typeface="Calibri" charset="0"/>
              </a:defRPr>
            </a:lvl3pPr>
            <a:lvl4pPr marL="1630604" indent="-232943">
              <a:defRPr>
                <a:solidFill>
                  <a:schemeClr val="tx1"/>
                </a:solidFill>
                <a:latin typeface="Calibri" charset="0"/>
              </a:defRPr>
            </a:lvl4pPr>
            <a:lvl5pPr marL="2096491" indent="-232943">
              <a:defRPr>
                <a:solidFill>
                  <a:schemeClr val="tx1"/>
                </a:solidFill>
                <a:latin typeface="Calibri" charset="0"/>
              </a:defRPr>
            </a:lvl5pPr>
            <a:lvl6pPr marL="2562377" indent="-232943" fontAlgn="base">
              <a:spcBef>
                <a:spcPct val="0"/>
              </a:spcBef>
              <a:spcAft>
                <a:spcPct val="0"/>
              </a:spcAft>
              <a:defRPr>
                <a:solidFill>
                  <a:schemeClr val="tx1"/>
                </a:solidFill>
                <a:latin typeface="Calibri" charset="0"/>
              </a:defRPr>
            </a:lvl6pPr>
            <a:lvl7pPr marL="3028264" indent="-232943" fontAlgn="base">
              <a:spcBef>
                <a:spcPct val="0"/>
              </a:spcBef>
              <a:spcAft>
                <a:spcPct val="0"/>
              </a:spcAft>
              <a:defRPr>
                <a:solidFill>
                  <a:schemeClr val="tx1"/>
                </a:solidFill>
                <a:latin typeface="Calibri" charset="0"/>
              </a:defRPr>
            </a:lvl7pPr>
            <a:lvl8pPr marL="3494151" indent="-232943" fontAlgn="base">
              <a:spcBef>
                <a:spcPct val="0"/>
              </a:spcBef>
              <a:spcAft>
                <a:spcPct val="0"/>
              </a:spcAft>
              <a:defRPr>
                <a:solidFill>
                  <a:schemeClr val="tx1"/>
                </a:solidFill>
                <a:latin typeface="Calibri" charset="0"/>
              </a:defRPr>
            </a:lvl8pPr>
            <a:lvl9pPr marL="3960038" indent="-232943" fontAlgn="base">
              <a:spcBef>
                <a:spcPct val="0"/>
              </a:spcBef>
              <a:spcAft>
                <a:spcPct val="0"/>
              </a:spcAft>
              <a:defRPr>
                <a:solidFill>
                  <a:schemeClr val="tx1"/>
                </a:solidFill>
                <a:latin typeface="Calibri" charset="0"/>
              </a:defRPr>
            </a:lvl9pPr>
          </a:lstStyle>
          <a:p>
            <a:fld id="{3DFA794A-571F-F846-8842-D0036C98B983}" type="slidenum">
              <a:rPr lang="en-US" altLang="x-none">
                <a:solidFill>
                  <a:srgbClr val="000000"/>
                </a:solidFill>
              </a:rPr>
              <a:pPr/>
              <a:t>1</a:t>
            </a:fld>
            <a:endParaRPr lang="en-US" altLang="x-none">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userDrawn="1"/>
        </p:nvSpPr>
        <p:spPr>
          <a:xfrm>
            <a:off x="2058" y="-19051"/>
            <a:ext cx="9141941" cy="5167313"/>
          </a:xfrm>
          <a:prstGeom prst="rect">
            <a:avLst/>
          </a:prstGeom>
          <a:solidFill>
            <a:schemeClr val="tx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 name="Title 1"/>
          <p:cNvSpPr>
            <a:spLocks noGrp="1"/>
          </p:cNvSpPr>
          <p:nvPr>
            <p:ph type="ctrTitle"/>
          </p:nvPr>
        </p:nvSpPr>
        <p:spPr>
          <a:xfrm>
            <a:off x="1620669" y="3005075"/>
            <a:ext cx="5339910" cy="804095"/>
          </a:xfrm>
        </p:spPr>
        <p:txBody>
          <a:bodyPr/>
          <a:lstStyle>
            <a:lvl1pPr>
              <a:defRPr sz="2200"/>
            </a:lvl1pPr>
          </a:lstStyle>
          <a:p>
            <a:r>
              <a:rPr lang="en-US" dirty="0"/>
              <a:t>Click to edit Master title style</a:t>
            </a:r>
          </a:p>
        </p:txBody>
      </p:sp>
      <p:sp>
        <p:nvSpPr>
          <p:cNvPr id="3" name="Subtitle 2"/>
          <p:cNvSpPr>
            <a:spLocks noGrp="1"/>
          </p:cNvSpPr>
          <p:nvPr>
            <p:ph type="subTitle" idx="1"/>
          </p:nvPr>
        </p:nvSpPr>
        <p:spPr>
          <a:xfrm>
            <a:off x="1620671" y="4111367"/>
            <a:ext cx="4756969" cy="378895"/>
          </a:xfrm>
        </p:spPr>
        <p:txBody>
          <a:bodyPr/>
          <a:lstStyle>
            <a:lvl1pPr marL="0" indent="0" algn="l">
              <a:buNone/>
              <a:defRPr sz="11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Slide Number Placeholder 5"/>
          <p:cNvSpPr>
            <a:spLocks noGrp="1"/>
          </p:cNvSpPr>
          <p:nvPr>
            <p:ph type="sldNum" sz="quarter" idx="12"/>
          </p:nvPr>
        </p:nvSpPr>
        <p:spPr/>
        <p:txBody>
          <a:bodyPr/>
          <a:lstStyle>
            <a:lvl1pPr defTabSz="914400">
              <a:defRPr/>
            </a:lvl1pPr>
          </a:lstStyle>
          <a:p>
            <a:fld id="{0621192E-B586-754B-9253-7F68592A382D}" type="slidenum">
              <a:rPr lang="x-none" altLang="x-none"/>
              <a:pPr/>
              <a:t>‹#›</a:t>
            </a:fld>
            <a:endParaRPr lang="en-US" altLang="x-none"/>
          </a:p>
        </p:txBody>
      </p:sp>
      <p:sp>
        <p:nvSpPr>
          <p:cNvPr id="17" name="Date Placeholder 16"/>
          <p:cNvSpPr>
            <a:spLocks noGrp="1"/>
          </p:cNvSpPr>
          <p:nvPr>
            <p:ph type="dt" sz="half" idx="13"/>
          </p:nvPr>
        </p:nvSpPr>
        <p:spPr/>
        <p:txBody>
          <a:bodyPr/>
          <a:lstStyle/>
          <a:p>
            <a:pPr>
              <a:defRPr/>
            </a:pPr>
            <a:endParaRPr lang="en-US" dirty="0"/>
          </a:p>
        </p:txBody>
      </p:sp>
      <p:sp>
        <p:nvSpPr>
          <p:cNvPr id="18" name="Footer Placeholder 17"/>
          <p:cNvSpPr>
            <a:spLocks noGrp="1"/>
          </p:cNvSpPr>
          <p:nvPr>
            <p:ph type="ftr" sz="quarter" idx="14"/>
          </p:nvPr>
        </p:nvSpPr>
        <p:spPr/>
        <p:txBody>
          <a:bodyPr/>
          <a:lstStyle/>
          <a:p>
            <a:pPr>
              <a:defRPr/>
            </a:pPr>
            <a:endParaRPr lang="en-US"/>
          </a:p>
        </p:txBody>
      </p:sp>
      <p:pic>
        <p:nvPicPr>
          <p:cNvPr id="21" name="Picture 9" descr="IUH.PPT.TEMPLATE_corn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19813" y="2174875"/>
            <a:ext cx="3033712"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2851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a:latin typeface="Franklin Gothic Book" charset="0"/>
                <a:ea typeface="Franklin Gothic Book" charset="0"/>
                <a:cs typeface="Franklin Gothic Book" charset="0"/>
              </a:defRPr>
            </a:lvl1pPr>
            <a:lvl2pPr>
              <a:defRPr>
                <a:latin typeface="Franklin Gothic Book" charset="0"/>
                <a:ea typeface="Franklin Gothic Book" charset="0"/>
                <a:cs typeface="Franklin Gothic Book" charset="0"/>
              </a:defRPr>
            </a:lvl2pPr>
            <a:lvl3pPr>
              <a:defRPr>
                <a:latin typeface="Franklin Gothic Book" charset="0"/>
                <a:ea typeface="Franklin Gothic Book" charset="0"/>
                <a:cs typeface="Franklin Gothic Book" charset="0"/>
              </a:defRPr>
            </a:lvl3pPr>
            <a:lvl4pPr>
              <a:defRPr>
                <a:latin typeface="Franklin Gothic Book" charset="0"/>
                <a:ea typeface="Franklin Gothic Book" charset="0"/>
                <a:cs typeface="Franklin Gothic Book" charset="0"/>
              </a:defRPr>
            </a:lvl4pPr>
            <a:lvl5pPr>
              <a:defRPr>
                <a:latin typeface="Franklin Gothic Book" charset="0"/>
                <a:ea typeface="Franklin Gothic Book" charset="0"/>
                <a:cs typeface="Franklin Gothic Book"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defTabSz="914400">
              <a:defRPr/>
            </a:lvl1pPr>
          </a:lstStyle>
          <a:p>
            <a:pPr>
              <a:defRPr/>
            </a:pPr>
            <a:endParaRPr lang="en-US" dirty="0"/>
          </a:p>
        </p:txBody>
      </p:sp>
      <p:sp>
        <p:nvSpPr>
          <p:cNvPr id="5" name="Footer Placeholder 4"/>
          <p:cNvSpPr>
            <a:spLocks noGrp="1"/>
          </p:cNvSpPr>
          <p:nvPr>
            <p:ph type="ftr" sz="quarter" idx="11"/>
          </p:nvPr>
        </p:nvSpPr>
        <p:spPr/>
        <p:txBody>
          <a:bodyPr/>
          <a:lstStyle>
            <a:lvl1pPr defTabSz="91440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vl1pPr>
          </a:lstStyle>
          <a:p>
            <a:fld id="{DA86648E-21C2-4E4D-995E-31FFBD2E87B9}" type="slidenum">
              <a:rPr lang="x-none" altLang="x-none"/>
              <a:pPr/>
              <a:t>‹#›</a:t>
            </a:fld>
            <a:endParaRPr lang="en-US" altLang="x-none"/>
          </a:p>
        </p:txBody>
      </p:sp>
    </p:spTree>
    <p:extLst>
      <p:ext uri="{BB962C8B-B14F-4D97-AF65-F5344CB8AC3E}">
        <p14:creationId xmlns:p14="http://schemas.microsoft.com/office/powerpoint/2010/main" val="186272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8" descr="IUH.PPT.TEMPLATE_V2-revised.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IUH.PPT.TEMPLATE_corner.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119813" y="2174875"/>
            <a:ext cx="3033712"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IU-logo-black.pn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623888" y="4435475"/>
            <a:ext cx="22288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43035" y="2618781"/>
            <a:ext cx="7772400" cy="1021556"/>
          </a:xfrm>
        </p:spPr>
        <p:txBody>
          <a:bodyPr anchor="t"/>
          <a:lstStyle>
            <a:lvl1pPr algn="l">
              <a:defRPr sz="2600" b="0" cap="none">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643035" y="1212056"/>
            <a:ext cx="7772400" cy="1125140"/>
          </a:xfrm>
        </p:spPr>
        <p:txBody>
          <a:bodyPr anchor="b"/>
          <a:lstStyle>
            <a:lvl1pPr marL="0" indent="0">
              <a:buNone/>
              <a:defRPr sz="1200" b="1" spc="-30">
                <a:solidFill>
                  <a:srgbClr val="595959"/>
                </a:solidFill>
                <a:latin typeface="Franklin Gothic Demi" charset="0"/>
                <a:ea typeface="Franklin Gothic Demi" charset="0"/>
                <a:cs typeface="Franklin Gothic Demi"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3"/>
          <p:cNvSpPr>
            <a:spLocks noGrp="1"/>
          </p:cNvSpPr>
          <p:nvPr>
            <p:ph type="dt" sz="half" idx="10"/>
          </p:nvPr>
        </p:nvSpPr>
        <p:spPr/>
        <p:txBody>
          <a:bodyPr/>
          <a:lstStyle>
            <a:lvl1pPr defTabSz="914400">
              <a:defRPr/>
            </a:lvl1pPr>
          </a:lstStyle>
          <a:p>
            <a:pPr>
              <a:defRPr/>
            </a:pPr>
            <a:endParaRPr lang="en-US" dirty="0"/>
          </a:p>
        </p:txBody>
      </p:sp>
      <p:sp>
        <p:nvSpPr>
          <p:cNvPr id="8" name="Footer Placeholder 4"/>
          <p:cNvSpPr>
            <a:spLocks noGrp="1"/>
          </p:cNvSpPr>
          <p:nvPr>
            <p:ph type="ftr" sz="quarter" idx="11"/>
          </p:nvPr>
        </p:nvSpPr>
        <p:spPr/>
        <p:txBody>
          <a:bodyPr/>
          <a:lstStyle>
            <a:lvl1pPr defTabSz="914400">
              <a:defRPr/>
            </a:lvl1pPr>
          </a:lstStyle>
          <a:p>
            <a:pPr>
              <a:defRPr/>
            </a:pPr>
            <a:endParaRPr lang="en-US"/>
          </a:p>
        </p:txBody>
      </p:sp>
      <p:sp>
        <p:nvSpPr>
          <p:cNvPr id="9" name="Slide Number Placeholder 5"/>
          <p:cNvSpPr>
            <a:spLocks noGrp="1"/>
          </p:cNvSpPr>
          <p:nvPr>
            <p:ph type="sldNum" sz="quarter" idx="12"/>
          </p:nvPr>
        </p:nvSpPr>
        <p:spPr/>
        <p:txBody>
          <a:bodyPr/>
          <a:lstStyle>
            <a:lvl1pPr defTabSz="914400">
              <a:defRPr/>
            </a:lvl1pPr>
          </a:lstStyle>
          <a:p>
            <a:fld id="{0025BF38-0FF4-CC4F-BA6B-37B05F99C122}" type="slidenum">
              <a:rPr lang="x-none" altLang="x-none"/>
              <a:pPr/>
              <a:t>‹#›</a:t>
            </a:fld>
            <a:endParaRPr lang="en-US" altLang="x-none"/>
          </a:p>
        </p:txBody>
      </p:sp>
    </p:spTree>
    <p:extLst>
      <p:ext uri="{BB962C8B-B14F-4D97-AF65-F5344CB8AC3E}">
        <p14:creationId xmlns:p14="http://schemas.microsoft.com/office/powerpoint/2010/main" val="1797376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defTabSz="914400">
              <a:defRPr/>
            </a:lvl1pPr>
          </a:lstStyle>
          <a:p>
            <a:pPr>
              <a:defRPr/>
            </a:pPr>
            <a:endParaRPr lang="en-US" dirty="0"/>
          </a:p>
        </p:txBody>
      </p:sp>
      <p:sp>
        <p:nvSpPr>
          <p:cNvPr id="6" name="Footer Placeholder 5"/>
          <p:cNvSpPr>
            <a:spLocks noGrp="1"/>
          </p:cNvSpPr>
          <p:nvPr>
            <p:ph type="ftr" sz="quarter" idx="11"/>
          </p:nvPr>
        </p:nvSpPr>
        <p:spPr/>
        <p:txBody>
          <a:bodyPr/>
          <a:lstStyle>
            <a:lvl1pPr defTabSz="91440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a:defRPr/>
            </a:lvl1pPr>
          </a:lstStyle>
          <a:p>
            <a:fld id="{E94E9BCF-061B-4943-A29B-BBB83430C9CB}" type="slidenum">
              <a:rPr lang="x-none" altLang="x-none"/>
              <a:pPr/>
              <a:t>‹#›</a:t>
            </a:fld>
            <a:endParaRPr lang="en-US" altLang="x-none"/>
          </a:p>
        </p:txBody>
      </p:sp>
    </p:spTree>
    <p:extLst>
      <p:ext uri="{BB962C8B-B14F-4D97-AF65-F5344CB8AC3E}">
        <p14:creationId xmlns:p14="http://schemas.microsoft.com/office/powerpoint/2010/main" val="2004613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lvl1pPr defTabSz="914400">
              <a:defRPr/>
            </a:lvl1pPr>
          </a:lstStyle>
          <a:p>
            <a:pPr>
              <a:defRPr/>
            </a:pPr>
            <a:endParaRPr lang="en-US" dirty="0"/>
          </a:p>
        </p:txBody>
      </p:sp>
      <p:sp>
        <p:nvSpPr>
          <p:cNvPr id="4" name="Footer Placeholder 3"/>
          <p:cNvSpPr>
            <a:spLocks noGrp="1"/>
          </p:cNvSpPr>
          <p:nvPr>
            <p:ph type="ftr" sz="quarter" idx="11"/>
          </p:nvPr>
        </p:nvSpPr>
        <p:spPr/>
        <p:txBody>
          <a:bodyPr/>
          <a:lstStyle>
            <a:lvl1pPr defTabSz="914400">
              <a:defRPr/>
            </a:lvl1pPr>
          </a:lstStyle>
          <a:p>
            <a:pPr>
              <a:defRPr/>
            </a:pPr>
            <a:endParaRPr lang="en-US"/>
          </a:p>
        </p:txBody>
      </p:sp>
      <p:sp>
        <p:nvSpPr>
          <p:cNvPr id="5" name="Slide Number Placeholder 4"/>
          <p:cNvSpPr>
            <a:spLocks noGrp="1"/>
          </p:cNvSpPr>
          <p:nvPr>
            <p:ph type="sldNum" sz="quarter" idx="12"/>
          </p:nvPr>
        </p:nvSpPr>
        <p:spPr/>
        <p:txBody>
          <a:bodyPr/>
          <a:lstStyle>
            <a:lvl1pPr defTabSz="914400">
              <a:defRPr/>
            </a:lvl1pPr>
          </a:lstStyle>
          <a:p>
            <a:fld id="{715E4F9D-4648-EE4F-837B-7F5D286D2A4F}" type="slidenum">
              <a:rPr lang="x-none" altLang="x-none"/>
              <a:pPr/>
              <a:t>‹#›</a:t>
            </a:fld>
            <a:endParaRPr lang="en-US" altLang="x-none"/>
          </a:p>
        </p:txBody>
      </p:sp>
    </p:spTree>
    <p:extLst>
      <p:ext uri="{BB962C8B-B14F-4D97-AF65-F5344CB8AC3E}">
        <p14:creationId xmlns:p14="http://schemas.microsoft.com/office/powerpoint/2010/main" val="660467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4572941C-6974-BE4E-9E84-DF4E3BF99134}" type="slidenum">
              <a:rPr lang="en-US" altLang="x-none" smtClean="0"/>
              <a:pPr/>
              <a:t>‹#›</a:t>
            </a:fld>
            <a:endParaRPr lang="en-US" altLang="x-none"/>
          </a:p>
        </p:txBody>
      </p:sp>
      <p:sp>
        <p:nvSpPr>
          <p:cNvPr id="6" name="Rectangle 5"/>
          <p:cNvSpPr/>
          <p:nvPr userDrawn="1"/>
        </p:nvSpPr>
        <p:spPr>
          <a:xfrm>
            <a:off x="6095999" y="4034119"/>
            <a:ext cx="2904565" cy="105559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5626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914400">
              <a:defRPr/>
            </a:lvl1pPr>
          </a:lstStyle>
          <a:p>
            <a:pPr>
              <a:defRPr/>
            </a:pPr>
            <a:endParaRPr lang="en-US" dirty="0"/>
          </a:p>
        </p:txBody>
      </p:sp>
      <p:sp>
        <p:nvSpPr>
          <p:cNvPr id="3" name="Footer Placeholder 2"/>
          <p:cNvSpPr>
            <a:spLocks noGrp="1"/>
          </p:cNvSpPr>
          <p:nvPr>
            <p:ph type="ftr" sz="quarter" idx="11"/>
          </p:nvPr>
        </p:nvSpPr>
        <p:spPr/>
        <p:txBody>
          <a:bodyPr/>
          <a:lstStyle>
            <a:lvl1pPr defTabSz="914400">
              <a:defRPr/>
            </a:lvl1pPr>
          </a:lstStyle>
          <a:p>
            <a:pPr>
              <a:defRPr/>
            </a:pPr>
            <a:endParaRPr lang="en-US"/>
          </a:p>
        </p:txBody>
      </p:sp>
      <p:sp>
        <p:nvSpPr>
          <p:cNvPr id="4" name="Slide Number Placeholder 3"/>
          <p:cNvSpPr>
            <a:spLocks noGrp="1"/>
          </p:cNvSpPr>
          <p:nvPr>
            <p:ph type="sldNum" sz="quarter" idx="12"/>
          </p:nvPr>
        </p:nvSpPr>
        <p:spPr/>
        <p:txBody>
          <a:bodyPr/>
          <a:lstStyle>
            <a:lvl1pPr defTabSz="914400">
              <a:defRPr/>
            </a:lvl1pPr>
          </a:lstStyle>
          <a:p>
            <a:fld id="{40B5E16D-56CD-864D-824B-D347FFEACCD3}" type="slidenum">
              <a:rPr lang="x-none" altLang="x-none"/>
              <a:pPr/>
              <a:t>‹#›</a:t>
            </a:fld>
            <a:endParaRPr lang="en-US" altLang="x-none"/>
          </a:p>
        </p:txBody>
      </p:sp>
    </p:spTree>
    <p:extLst>
      <p:ext uri="{BB962C8B-B14F-4D97-AF65-F5344CB8AC3E}">
        <p14:creationId xmlns:p14="http://schemas.microsoft.com/office/powerpoint/2010/main" val="128267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0_Content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5842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pic>
        <p:nvPicPr>
          <p:cNvPr id="8" name="Picture 7" descr="IUH.PPT.TEMPLATE_cover.png"/>
          <p:cNvPicPr>
            <a:picLocks noChangeAspect="1"/>
          </p:cNvPicPr>
          <p:nvPr userDrawn="1"/>
        </p:nvPicPr>
        <p:blipFill>
          <a:blip r:embed="rId2"/>
          <a:stretch>
            <a:fillRect/>
          </a:stretch>
        </p:blipFill>
        <p:spPr>
          <a:xfrm>
            <a:off x="0" y="-1"/>
            <a:ext cx="9153144" cy="5148645"/>
          </a:xfrm>
          <a:prstGeom prst="rect">
            <a:avLst/>
          </a:prstGeom>
        </p:spPr>
      </p:pic>
      <p:pic>
        <p:nvPicPr>
          <p:cNvPr id="9" name="Content Placeholder 5" descr="IU-logo-black.png"/>
          <p:cNvPicPr>
            <a:picLocks noChangeAspect="1"/>
          </p:cNvPicPr>
          <p:nvPr userDrawn="1"/>
        </p:nvPicPr>
        <p:blipFill>
          <a:blip r:embed="rId3" cstate="print">
            <a:extLst>
              <a:ext uri="{28A0092B-C50C-407E-A947-70E740481C1C}">
                <a14:useLocalDpi xmlns:a14="http://schemas.microsoft.com/office/drawing/2010/main" val="0"/>
              </a:ext>
            </a:extLst>
          </a:blip>
          <a:srcRect r="80669"/>
          <a:stretch>
            <a:fillRect/>
          </a:stretch>
        </p:blipFill>
        <p:spPr bwMode="auto">
          <a:xfrm>
            <a:off x="3846626" y="1677529"/>
            <a:ext cx="1459892" cy="1523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958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9.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0" descr="IUH.PPT.TEMPLATE_banner.pn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9144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808038" y="155575"/>
            <a:ext cx="6138862" cy="579438"/>
          </a:xfrm>
          <a:prstGeom prst="rect">
            <a:avLst/>
          </a:prstGeom>
        </p:spPr>
        <p:txBody>
          <a:bodyPr vert="horz" lIns="0" tIns="0" rIns="0" bIns="0" rtlCol="0" anchor="b" anchorCtr="0">
            <a:noAutofit/>
          </a:bodyPr>
          <a:lstStyle/>
          <a:p>
            <a:r>
              <a:rPr lang="en-US" dirty="0"/>
              <a:t>Click to edit Master title style</a:t>
            </a:r>
          </a:p>
        </p:txBody>
      </p:sp>
      <p:sp>
        <p:nvSpPr>
          <p:cNvPr id="1028" name="Text Placeholder 2"/>
          <p:cNvSpPr>
            <a:spLocks noGrp="1"/>
          </p:cNvSpPr>
          <p:nvPr>
            <p:ph type="body" idx="1"/>
          </p:nvPr>
        </p:nvSpPr>
        <p:spPr bwMode="auto">
          <a:xfrm>
            <a:off x="1616075" y="1698625"/>
            <a:ext cx="7083425" cy="290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US" altLang="x-none"/>
              <a:t>Click to 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p>
        </p:txBody>
      </p:sp>
      <p:sp>
        <p:nvSpPr>
          <p:cNvPr id="4" name="Date Placeholder 3"/>
          <p:cNvSpPr>
            <a:spLocks noGrp="1"/>
          </p:cNvSpPr>
          <p:nvPr>
            <p:ph type="dt" sz="half" idx="2"/>
          </p:nvPr>
        </p:nvSpPr>
        <p:spPr>
          <a:xfrm>
            <a:off x="822325" y="4870450"/>
            <a:ext cx="2133600" cy="273050"/>
          </a:xfrm>
          <a:prstGeom prst="rect">
            <a:avLst/>
          </a:prstGeom>
        </p:spPr>
        <p:txBody>
          <a:bodyPr vert="horz" lIns="0" tIns="0" rIns="0" bIns="0" rtlCol="0" anchor="ctr"/>
          <a:lstStyle>
            <a:lvl1pPr algn="l" defTabSz="457200" fontAlgn="auto">
              <a:spcBef>
                <a:spcPts val="0"/>
              </a:spcBef>
              <a:spcAft>
                <a:spcPts val="0"/>
              </a:spcAft>
              <a:defRPr sz="800">
                <a:solidFill>
                  <a:prstClr val="black">
                    <a:tint val="75000"/>
                  </a:prstClr>
                </a:solidFill>
                <a:latin typeface="Arial"/>
                <a:ea typeface="+mn-ea"/>
                <a:cs typeface="Arial"/>
              </a:defRPr>
            </a:lvl1pPr>
          </a:lstStyle>
          <a:p>
            <a:pPr>
              <a:defRPr/>
            </a:pPr>
            <a:endParaRPr lang="en-US" dirty="0"/>
          </a:p>
        </p:txBody>
      </p:sp>
      <p:sp>
        <p:nvSpPr>
          <p:cNvPr id="5" name="Footer Placeholder 4"/>
          <p:cNvSpPr>
            <a:spLocks noGrp="1"/>
          </p:cNvSpPr>
          <p:nvPr>
            <p:ph type="ftr" sz="quarter" idx="3"/>
          </p:nvPr>
        </p:nvSpPr>
        <p:spPr>
          <a:xfrm>
            <a:off x="3124200" y="4870450"/>
            <a:ext cx="2895600" cy="273050"/>
          </a:xfrm>
          <a:prstGeom prst="rect">
            <a:avLst/>
          </a:prstGeom>
        </p:spPr>
        <p:txBody>
          <a:bodyPr vert="horz" lIns="0" tIns="0" rIns="0" bIns="0" rtlCol="0" anchor="ctr"/>
          <a:lstStyle>
            <a:lvl1pPr algn="l" defTabSz="457200" fontAlgn="auto">
              <a:spcBef>
                <a:spcPts val="0"/>
              </a:spcBef>
              <a:spcAft>
                <a:spcPts val="0"/>
              </a:spcAft>
              <a:defRPr sz="800" dirty="0">
                <a:solidFill>
                  <a:prstClr val="black">
                    <a:tint val="75000"/>
                  </a:prstClr>
                </a:solidFill>
                <a:latin typeface="Arial"/>
                <a:ea typeface="+mn-ea"/>
                <a:cs typeface="Arial"/>
              </a:defRPr>
            </a:lvl1pPr>
          </a:lstStyle>
          <a:p>
            <a:pPr>
              <a:defRPr/>
            </a:pPr>
            <a:endParaRPr lang="en-US"/>
          </a:p>
        </p:txBody>
      </p:sp>
      <p:sp>
        <p:nvSpPr>
          <p:cNvPr id="6" name="Slide Number Placeholder 5"/>
          <p:cNvSpPr>
            <a:spLocks noGrp="1"/>
          </p:cNvSpPr>
          <p:nvPr>
            <p:ph type="sldNum" sz="quarter" idx="4"/>
          </p:nvPr>
        </p:nvSpPr>
        <p:spPr>
          <a:xfrm>
            <a:off x="8035925" y="603250"/>
            <a:ext cx="733425" cy="274638"/>
          </a:xfrm>
          <a:prstGeom prst="rect">
            <a:avLst/>
          </a:prstGeom>
        </p:spPr>
        <p:txBody>
          <a:bodyPr vert="horz" wrap="square" lIns="0" tIns="0" rIns="0" bIns="0" numCol="1" anchor="b" anchorCtr="0" compatLnSpc="1">
            <a:prstTxWarp prst="textNoShape">
              <a:avLst/>
            </a:prstTxWarp>
          </a:bodyPr>
          <a:lstStyle>
            <a:lvl1pPr algn="r" defTabSz="457200">
              <a:defRPr sz="900">
                <a:solidFill>
                  <a:srgbClr val="898989"/>
                </a:solidFill>
                <a:latin typeface="Arial" charset="0"/>
              </a:defRPr>
            </a:lvl1pPr>
          </a:lstStyle>
          <a:p>
            <a:fld id="{4572941C-6974-BE4E-9E84-DF4E3BF99134}" type="slidenum">
              <a:rPr lang="en-US" altLang="x-none"/>
              <a:pPr/>
              <a:t>‹#›</a:t>
            </a:fld>
            <a:endParaRPr lang="en-US" altLang="x-none"/>
          </a:p>
        </p:txBody>
      </p:sp>
      <p:pic>
        <p:nvPicPr>
          <p:cNvPr id="1032" name="Picture 12" descr="IU-logo-black.png"/>
          <p:cNvPicPr>
            <a:picLocks noChangeAspect="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6394450" y="4435475"/>
            <a:ext cx="22288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3" r:id="rId5"/>
    <p:sldLayoutId id="2147483710" r:id="rId6"/>
    <p:sldLayoutId id="2147483694" r:id="rId7"/>
    <p:sldLayoutId id="2147483709" r:id="rId8"/>
  </p:sldLayoutIdLst>
  <p:hf hdr="0" ftr="0" dt="0"/>
  <p:txStyles>
    <p:titleStyle>
      <a:lvl1pPr algn="l" defTabSz="457200" rtl="0" fontAlgn="base">
        <a:lnSpc>
          <a:spcPct val="90000"/>
        </a:lnSpc>
        <a:spcBef>
          <a:spcPct val="0"/>
        </a:spcBef>
        <a:spcAft>
          <a:spcPct val="0"/>
        </a:spcAft>
        <a:defRPr sz="2200" kern="1200" spc="-30">
          <a:solidFill>
            <a:schemeClr val="bg1"/>
          </a:solidFill>
          <a:latin typeface="Franklin Gothic Book" charset="0"/>
          <a:ea typeface="Franklin Gothic Book" charset="0"/>
          <a:cs typeface="Franklin Gothic Book" charset="0"/>
        </a:defRPr>
      </a:lvl1pPr>
      <a:lvl2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2pPr>
      <a:lvl3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3pPr>
      <a:lvl4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4pPr>
      <a:lvl5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5pPr>
      <a:lvl6pPr marL="4572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6pPr>
      <a:lvl7pPr marL="9144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7pPr>
      <a:lvl8pPr marL="13716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8pPr>
      <a:lvl9pPr marL="18288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9pPr>
    </p:titleStyle>
    <p:bodyStyle>
      <a:lvl1pPr marL="146050" indent="-146050" algn="l" defTabSz="457200" rtl="0" fontAlgn="base">
        <a:spcBef>
          <a:spcPct val="20000"/>
        </a:spcBef>
        <a:spcAft>
          <a:spcPct val="0"/>
        </a:spcAft>
        <a:buClr>
          <a:schemeClr val="accent1"/>
        </a:buClr>
        <a:buSzPct val="106000"/>
        <a:buFont typeface="Wingdings" charset="2"/>
        <a:buChar char="§"/>
        <a:defRPr sz="1300" kern="1200">
          <a:solidFill>
            <a:schemeClr val="tx1"/>
          </a:solidFill>
          <a:latin typeface="Arial"/>
          <a:ea typeface="Arial" charset="0"/>
          <a:cs typeface="Arial"/>
        </a:defRPr>
      </a:lvl1pPr>
      <a:lvl2pPr marL="631825" indent="-174625" algn="l" defTabSz="457200" rtl="0" fontAlgn="base">
        <a:spcBef>
          <a:spcPct val="20000"/>
        </a:spcBef>
        <a:spcAft>
          <a:spcPct val="0"/>
        </a:spcAft>
        <a:buFont typeface="Arial" charset="0"/>
        <a:buChar char="–"/>
        <a:defRPr sz="1300" kern="1200">
          <a:solidFill>
            <a:schemeClr val="tx1"/>
          </a:solidFill>
          <a:latin typeface="Arial"/>
          <a:ea typeface="Arial" charset="0"/>
          <a:cs typeface="Arial"/>
        </a:defRPr>
      </a:lvl2pPr>
      <a:lvl3pPr marL="1027113" indent="-112713" algn="l" defTabSz="457200" rtl="0" fontAlgn="base">
        <a:spcBef>
          <a:spcPct val="20000"/>
        </a:spcBef>
        <a:spcAft>
          <a:spcPct val="0"/>
        </a:spcAft>
        <a:buFont typeface="Arial" charset="0"/>
        <a:buChar char="•"/>
        <a:defRPr sz="1300" kern="1200">
          <a:solidFill>
            <a:schemeClr val="tx1"/>
          </a:solidFill>
          <a:latin typeface="Arial"/>
          <a:ea typeface="Arial" charset="0"/>
          <a:cs typeface="Arial"/>
        </a:defRPr>
      </a:lvl3pPr>
      <a:lvl4pPr marL="1539875" indent="-168275" algn="l" defTabSz="457200" rtl="0" fontAlgn="base">
        <a:spcBef>
          <a:spcPct val="20000"/>
        </a:spcBef>
        <a:spcAft>
          <a:spcPct val="0"/>
        </a:spcAft>
        <a:buFont typeface="Arial" charset="0"/>
        <a:buChar char="–"/>
        <a:defRPr sz="1300" kern="1200">
          <a:solidFill>
            <a:schemeClr val="tx1"/>
          </a:solidFill>
          <a:latin typeface="Arial"/>
          <a:ea typeface="Arial" charset="0"/>
          <a:cs typeface="Arial"/>
        </a:defRPr>
      </a:lvl4pPr>
      <a:lvl5pPr marL="1998663" indent="-169863" algn="l" defTabSz="457200" rtl="0" fontAlgn="base">
        <a:spcBef>
          <a:spcPct val="20000"/>
        </a:spcBef>
        <a:spcAft>
          <a:spcPct val="0"/>
        </a:spcAft>
        <a:buFont typeface="Arial" charset="0"/>
        <a:buChar char="»"/>
        <a:defRPr sz="1300" kern="1200">
          <a:solidFill>
            <a:schemeClr val="tx1"/>
          </a:solidFill>
          <a:latin typeface="Arial"/>
          <a:ea typeface="Arial"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IUH.PPT.TEMPLATE_banner.png"/>
          <p:cNvPicPr>
            <a:picLocks noChangeAspect="1"/>
          </p:cNvPicPr>
          <p:nvPr userDrawn="1"/>
        </p:nvPicPr>
        <p:blipFill>
          <a:blip r:embed="rId3"/>
          <a:stretch>
            <a:fillRect/>
          </a:stretch>
        </p:blipFill>
        <p:spPr>
          <a:xfrm>
            <a:off x="-1" y="0"/>
            <a:ext cx="9144001" cy="857250"/>
          </a:xfrm>
          <a:prstGeom prst="rect">
            <a:avLst/>
          </a:prstGeom>
        </p:spPr>
      </p:pic>
      <p:sp>
        <p:nvSpPr>
          <p:cNvPr id="2" name="Title Placeholder 1"/>
          <p:cNvSpPr>
            <a:spLocks noGrp="1"/>
          </p:cNvSpPr>
          <p:nvPr>
            <p:ph type="title"/>
          </p:nvPr>
        </p:nvSpPr>
        <p:spPr>
          <a:xfrm>
            <a:off x="808683" y="156008"/>
            <a:ext cx="6138017" cy="579646"/>
          </a:xfrm>
          <a:prstGeom prst="rect">
            <a:avLst/>
          </a:prstGeom>
        </p:spPr>
        <p:txBody>
          <a:bodyPr vert="horz" lIns="0" tIns="0" rIns="0" bIns="0" rtlCol="0" anchor="b" anchorCtr="0">
            <a:noAutofit/>
          </a:bodyPr>
          <a:lstStyle/>
          <a:p>
            <a:r>
              <a:rPr lang="en-US" dirty="0"/>
              <a:t>Click to edit Master title style</a:t>
            </a:r>
          </a:p>
        </p:txBody>
      </p:sp>
      <p:sp>
        <p:nvSpPr>
          <p:cNvPr id="3" name="Text Placeholder 2"/>
          <p:cNvSpPr>
            <a:spLocks noGrp="1"/>
          </p:cNvSpPr>
          <p:nvPr>
            <p:ph type="body" idx="1"/>
          </p:nvPr>
        </p:nvSpPr>
        <p:spPr>
          <a:xfrm>
            <a:off x="1615784" y="1698626"/>
            <a:ext cx="7083716" cy="290123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22561" y="4869657"/>
            <a:ext cx="2133600" cy="273844"/>
          </a:xfrm>
          <a:prstGeom prst="rect">
            <a:avLst/>
          </a:prstGeom>
        </p:spPr>
        <p:txBody>
          <a:bodyPr vert="horz" lIns="0" tIns="0" rIns="0" bIns="0" rtlCol="0" anchor="ctr"/>
          <a:lstStyle>
            <a:lvl1pPr algn="l">
              <a:defRPr sz="800">
                <a:solidFill>
                  <a:schemeClr val="tx1">
                    <a:tint val="75000"/>
                  </a:schemeClr>
                </a:solidFill>
                <a:latin typeface="Arial"/>
                <a:cs typeface="Arial"/>
              </a:defRPr>
            </a:lvl1pPr>
          </a:lstStyle>
          <a:p>
            <a:pPr defTabSz="457200" fontAlgn="auto">
              <a:spcBef>
                <a:spcPts val="0"/>
              </a:spcBef>
              <a:spcAft>
                <a:spcPts val="0"/>
              </a:spcAft>
            </a:pPr>
            <a:fld id="{8B90E7A0-32E2-4EA5-B60F-9C5E97AA8DAA}" type="datetime1">
              <a:rPr lang="en-US" smtClean="0">
                <a:solidFill>
                  <a:prstClr val="black">
                    <a:tint val="75000"/>
                  </a:prstClr>
                </a:solidFill>
                <a:ea typeface="+mn-ea"/>
              </a:rPr>
              <a:pPr defTabSz="457200" fontAlgn="auto">
                <a:spcBef>
                  <a:spcPts val="0"/>
                </a:spcBef>
                <a:spcAft>
                  <a:spcPts val="0"/>
                </a:spcAft>
              </a:pPr>
              <a:t>6/15/2022</a:t>
            </a:fld>
            <a:endParaRPr lang="en-US" dirty="0">
              <a:solidFill>
                <a:prstClr val="black">
                  <a:tint val="75000"/>
                </a:prstClr>
              </a:solidFill>
              <a:ea typeface="+mn-ea"/>
            </a:endParaRPr>
          </a:p>
        </p:txBody>
      </p:sp>
      <p:sp>
        <p:nvSpPr>
          <p:cNvPr id="5" name="Footer Placeholder 4"/>
          <p:cNvSpPr>
            <a:spLocks noGrp="1"/>
          </p:cNvSpPr>
          <p:nvPr>
            <p:ph type="ftr" sz="quarter" idx="3"/>
          </p:nvPr>
        </p:nvSpPr>
        <p:spPr>
          <a:xfrm>
            <a:off x="3124200" y="4869657"/>
            <a:ext cx="2895600" cy="273844"/>
          </a:xfrm>
          <a:prstGeom prst="rect">
            <a:avLst/>
          </a:prstGeom>
        </p:spPr>
        <p:txBody>
          <a:bodyPr vert="horz" lIns="0" tIns="0" rIns="0" bIns="0" rtlCol="0" anchor="ctr"/>
          <a:lstStyle>
            <a:lvl1pPr algn="l">
              <a:defRPr sz="800">
                <a:solidFill>
                  <a:schemeClr val="tx1">
                    <a:tint val="75000"/>
                  </a:schemeClr>
                </a:solidFill>
                <a:latin typeface="Arial"/>
                <a:cs typeface="Arial"/>
              </a:defRPr>
            </a:lvl1pPr>
          </a:lstStyle>
          <a:p>
            <a:pPr defTabSz="457200" fontAlgn="auto">
              <a:spcBef>
                <a:spcPts val="0"/>
              </a:spcBef>
              <a:spcAft>
                <a:spcPts val="0"/>
              </a:spcAft>
            </a:pPr>
            <a:endParaRPr lang="en-US" dirty="0">
              <a:solidFill>
                <a:prstClr val="black">
                  <a:tint val="75000"/>
                </a:prstClr>
              </a:solidFill>
              <a:ea typeface="+mn-ea"/>
            </a:endParaRPr>
          </a:p>
        </p:txBody>
      </p:sp>
      <p:sp>
        <p:nvSpPr>
          <p:cNvPr id="6" name="Slide Number Placeholder 5"/>
          <p:cNvSpPr>
            <a:spLocks noGrp="1"/>
          </p:cNvSpPr>
          <p:nvPr>
            <p:ph type="sldNum" sz="quarter" idx="4"/>
          </p:nvPr>
        </p:nvSpPr>
        <p:spPr>
          <a:xfrm>
            <a:off x="8035349" y="603903"/>
            <a:ext cx="733836" cy="273844"/>
          </a:xfrm>
          <a:prstGeom prst="rect">
            <a:avLst/>
          </a:prstGeom>
        </p:spPr>
        <p:txBody>
          <a:bodyPr vert="horz" lIns="0" tIns="0" rIns="0" bIns="0" rtlCol="0" anchor="b" anchorCtr="0"/>
          <a:lstStyle>
            <a:lvl1pPr algn="r">
              <a:defRPr sz="800">
                <a:solidFill>
                  <a:schemeClr val="tx1">
                    <a:tint val="75000"/>
                  </a:schemeClr>
                </a:solidFill>
                <a:latin typeface="Franklin Gothic Book" charset="0"/>
                <a:ea typeface="Franklin Gothic Book" charset="0"/>
                <a:cs typeface="Franklin Gothic Book" charset="0"/>
              </a:defRPr>
            </a:lvl1pPr>
          </a:lstStyle>
          <a:p>
            <a:pPr defTabSz="457200" fontAlgn="auto">
              <a:spcBef>
                <a:spcPts val="0"/>
              </a:spcBef>
              <a:spcAft>
                <a:spcPts val="0"/>
              </a:spcAft>
            </a:pPr>
            <a:fld id="{D210017C-F2DC-EA4D-9267-8D3448B88ABF}" type="slidenum">
              <a:rPr lang="en-US" smtClean="0">
                <a:solidFill>
                  <a:prstClr val="black">
                    <a:tint val="75000"/>
                  </a:prstClr>
                </a:solidFill>
              </a:rPr>
              <a:pPr defTabSz="457200" fontAlgn="auto">
                <a:spcBef>
                  <a:spcPts val="0"/>
                </a:spcBef>
                <a:spcAft>
                  <a:spcPts val="0"/>
                </a:spcAft>
              </a:pPr>
              <a:t>‹#›</a:t>
            </a:fld>
            <a:endParaRPr lang="en-US" dirty="0">
              <a:solidFill>
                <a:prstClr val="black">
                  <a:tint val="75000"/>
                </a:prstClr>
              </a:solidFill>
            </a:endParaRPr>
          </a:p>
        </p:txBody>
      </p:sp>
      <p:pic>
        <p:nvPicPr>
          <p:cNvPr id="13" name="Picture 12" descr="IU-logo-black.png"/>
          <p:cNvPicPr>
            <a:picLocks noChangeAspect="1"/>
          </p:cNvPicPr>
          <p:nvPr userDrawn="1"/>
        </p:nvPicPr>
        <p:blipFill>
          <a:blip r:embed="rId4"/>
          <a:stretch>
            <a:fillRect/>
          </a:stretch>
        </p:blipFill>
        <p:spPr>
          <a:xfrm>
            <a:off x="6394452" y="4435937"/>
            <a:ext cx="2229537" cy="491583"/>
          </a:xfrm>
          <a:prstGeom prst="rect">
            <a:avLst/>
          </a:prstGeom>
        </p:spPr>
      </p:pic>
    </p:spTree>
    <p:extLst>
      <p:ext uri="{BB962C8B-B14F-4D97-AF65-F5344CB8AC3E}">
        <p14:creationId xmlns:p14="http://schemas.microsoft.com/office/powerpoint/2010/main" val="126625560"/>
      </p:ext>
    </p:extLst>
  </p:cSld>
  <p:clrMap bg1="lt1" tx1="dk1" bg2="lt2" tx2="dk2" accent1="accent1" accent2="accent2" accent3="accent3" accent4="accent4" accent5="accent5" accent6="accent6" hlink="hlink" folHlink="folHlink"/>
  <p:sldLayoutIdLst>
    <p:sldLayoutId id="2147483712" r:id="rId1"/>
  </p:sldLayoutIdLst>
  <p:hf hdr="0" ftr="0" dt="0"/>
  <p:txStyles>
    <p:titleStyle>
      <a:lvl1pPr algn="l" defTabSz="457200" rtl="0" eaLnBrk="1" latinLnBrk="0" hangingPunct="1">
        <a:lnSpc>
          <a:spcPct val="90000"/>
        </a:lnSpc>
        <a:spcBef>
          <a:spcPct val="0"/>
        </a:spcBef>
        <a:buNone/>
        <a:defRPr sz="2100" kern="1200" spc="-30">
          <a:solidFill>
            <a:schemeClr val="bg1"/>
          </a:solidFill>
          <a:latin typeface="Franklin Gothic Medium" charset="0"/>
          <a:ea typeface="Franklin Gothic Medium" charset="0"/>
          <a:cs typeface="Franklin Gothic Medium" charset="0"/>
        </a:defRPr>
      </a:lvl1pPr>
    </p:titleStyle>
    <p:bodyStyle>
      <a:lvl1pPr marL="146304" indent="-146304" algn="l" defTabSz="457200" rtl="0" eaLnBrk="1" latinLnBrk="0" hangingPunct="1">
        <a:spcBef>
          <a:spcPct val="20000"/>
        </a:spcBef>
        <a:buClr>
          <a:schemeClr val="accent1"/>
        </a:buClr>
        <a:buSzPct val="106000"/>
        <a:buFont typeface="Wingdings" charset="2"/>
        <a:buChar char="§"/>
        <a:defRPr sz="1300" kern="1200">
          <a:solidFill>
            <a:schemeClr val="tx1"/>
          </a:solidFill>
          <a:latin typeface="Arial"/>
          <a:ea typeface="+mn-ea"/>
          <a:cs typeface="Arial"/>
        </a:defRPr>
      </a:lvl1pPr>
      <a:lvl2pPr marL="631825" indent="-174625" algn="l" defTabSz="457200" rtl="0" eaLnBrk="1" latinLnBrk="0" hangingPunct="1">
        <a:spcBef>
          <a:spcPct val="20000"/>
        </a:spcBef>
        <a:buFont typeface="Arial"/>
        <a:buChar char="–"/>
        <a:defRPr sz="1300" kern="1200">
          <a:solidFill>
            <a:schemeClr val="tx1"/>
          </a:solidFill>
          <a:latin typeface="Arial"/>
          <a:ea typeface="+mn-ea"/>
          <a:cs typeface="Arial"/>
        </a:defRPr>
      </a:lvl2pPr>
      <a:lvl3pPr marL="1027113" indent="-112713" algn="l" defTabSz="457200" rtl="0" eaLnBrk="1" latinLnBrk="0" hangingPunct="1">
        <a:spcBef>
          <a:spcPct val="20000"/>
        </a:spcBef>
        <a:buFont typeface="Arial"/>
        <a:buChar char="•"/>
        <a:defRPr sz="1300" kern="1200">
          <a:solidFill>
            <a:schemeClr val="tx1"/>
          </a:solidFill>
          <a:latin typeface="Arial"/>
          <a:ea typeface="+mn-ea"/>
          <a:cs typeface="Arial"/>
        </a:defRPr>
      </a:lvl3pPr>
      <a:lvl4pPr marL="1539875" indent="-168275" algn="l" defTabSz="457200" rtl="0" eaLnBrk="1" latinLnBrk="0" hangingPunct="1">
        <a:spcBef>
          <a:spcPct val="20000"/>
        </a:spcBef>
        <a:buFont typeface="Arial"/>
        <a:buChar char="–"/>
        <a:defRPr sz="1300" kern="1200">
          <a:solidFill>
            <a:schemeClr val="tx1"/>
          </a:solidFill>
          <a:latin typeface="Arial"/>
          <a:ea typeface="+mn-ea"/>
          <a:cs typeface="Arial"/>
        </a:defRPr>
      </a:lvl4pPr>
      <a:lvl5pPr marL="1998663" indent="-169863" algn="l" defTabSz="457200" rtl="0" eaLnBrk="1" latinLnBrk="0" hangingPunct="1">
        <a:spcBef>
          <a:spcPct val="20000"/>
        </a:spcBef>
        <a:buFont typeface="Arial"/>
        <a:buChar char="»"/>
        <a:defRPr sz="13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dailyclipart.net/clipart/balloons-clip-art/" TargetMode="External"/><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eam.myiuhealth.org/news/2022/06/iuh-keeping-team-members-safe-from-gun-violence-km" TargetMode="External"/><Relationship Id="rId2" Type="http://schemas.openxmlformats.org/officeDocument/2006/relationships/hyperlink" Target="https://team.myiuhealth.org/My-Life-Career/My-Well-being" TargetMode="External"/><Relationship Id="rId1" Type="http://schemas.openxmlformats.org/officeDocument/2006/relationships/slideLayout" Target="../slideLayouts/slideLayout2.xml"/><Relationship Id="rId6" Type="http://schemas.openxmlformats.org/officeDocument/2006/relationships/hyperlink" Target="https://team.myiuhealth.org/work-toolbox/safety-security-and-police" TargetMode="External"/><Relationship Id="rId5" Type="http://schemas.openxmlformats.org/officeDocument/2006/relationships/hyperlink" Target="https://team.myiuhealth.org/-/media/Team-Member-Portal/Media/Safety-and-Security/Emergency-Preparedness/Quick-Drill/Quick-Drill---Active-Shooter---Security-Incident-APR-2019.pdf" TargetMode="External"/><Relationship Id="rId4" Type="http://schemas.openxmlformats.org/officeDocument/2006/relationships/hyperlink" Target="https://team.myiuhealth.org/news/2022/05/aahc-alertmedia-update-mz"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cloud.iuhealthemail.org/LU03-06-22/#C1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2100" y="3005138"/>
            <a:ext cx="5835650" cy="803275"/>
          </a:xfrm>
        </p:spPr>
        <p:txBody>
          <a:bodyPr/>
          <a:lstStyle/>
          <a:p>
            <a:pPr fontAlgn="auto">
              <a:spcAft>
                <a:spcPts val="0"/>
              </a:spcAft>
              <a:defRPr/>
            </a:pPr>
            <a:r>
              <a:rPr lang="en-US" dirty="0">
                <a:latin typeface="Franklin Gothic Book" charset="0"/>
                <a:ea typeface="Franklin Gothic Book" charset="0"/>
                <a:cs typeface="Franklin Gothic Book" charset="0"/>
              </a:rPr>
              <a:t>BLOOD BANK TEAM MEETING</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2100" y="1970939"/>
            <a:ext cx="5166976" cy="1201622"/>
          </a:xfrm>
          <a:prstGeom prst="rect">
            <a:avLst/>
          </a:prstGeom>
        </p:spPr>
      </p:pic>
      <p:sp>
        <p:nvSpPr>
          <p:cNvPr id="3" name="Subtitle 2">
            <a:extLst>
              <a:ext uri="{FF2B5EF4-FFF2-40B4-BE49-F238E27FC236}">
                <a16:creationId xmlns:a16="http://schemas.microsoft.com/office/drawing/2014/main" id="{674838C3-9C32-4D29-A83D-4BBF29D42072}"/>
              </a:ext>
            </a:extLst>
          </p:cNvPr>
          <p:cNvSpPr>
            <a:spLocks noGrp="1"/>
          </p:cNvSpPr>
          <p:nvPr>
            <p:ph type="subTitle" idx="1"/>
          </p:nvPr>
        </p:nvSpPr>
        <p:spPr>
          <a:xfrm>
            <a:off x="1620671" y="3872339"/>
            <a:ext cx="4756969" cy="617923"/>
          </a:xfrm>
        </p:spPr>
        <p:txBody>
          <a:bodyPr/>
          <a:lstStyle/>
          <a:p>
            <a:r>
              <a:rPr lang="en-US" sz="1800" dirty="0"/>
              <a:t>06.15.2022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97F6A-10F9-4C31-AFCE-45C2C38C5B56}"/>
              </a:ext>
            </a:extLst>
          </p:cNvPr>
          <p:cNvSpPr>
            <a:spLocks noGrp="1"/>
          </p:cNvSpPr>
          <p:nvPr>
            <p:ph type="title"/>
          </p:nvPr>
        </p:nvSpPr>
        <p:spPr>
          <a:xfrm>
            <a:off x="374650" y="0"/>
            <a:ext cx="8117709" cy="704193"/>
          </a:xfrm>
        </p:spPr>
        <p:txBody>
          <a:bodyPr/>
          <a:lstStyle/>
          <a:p>
            <a:r>
              <a:rPr lang="en-US" dirty="0"/>
              <a:t>Values Acknowledgments: Purpose, Excellence, Compassion, Team</a:t>
            </a:r>
          </a:p>
        </p:txBody>
      </p:sp>
      <p:sp>
        <p:nvSpPr>
          <p:cNvPr id="4" name="Slide Number Placeholder 3">
            <a:extLst>
              <a:ext uri="{FF2B5EF4-FFF2-40B4-BE49-F238E27FC236}">
                <a16:creationId xmlns:a16="http://schemas.microsoft.com/office/drawing/2014/main" id="{4AF65C45-6C16-4631-B57B-AB939763950A}"/>
              </a:ext>
            </a:extLst>
          </p:cNvPr>
          <p:cNvSpPr>
            <a:spLocks noGrp="1"/>
          </p:cNvSpPr>
          <p:nvPr>
            <p:ph type="sldNum" sz="quarter" idx="12"/>
          </p:nvPr>
        </p:nvSpPr>
        <p:spPr/>
        <p:txBody>
          <a:bodyPr/>
          <a:lstStyle/>
          <a:p>
            <a:fld id="{DA86648E-21C2-4E4D-995E-31FFBD2E87B9}" type="slidenum">
              <a:rPr lang="x-none" altLang="x-none" smtClean="0"/>
              <a:pPr/>
              <a:t>10</a:t>
            </a:fld>
            <a:endParaRPr lang="en-US" altLang="x-none"/>
          </a:p>
        </p:txBody>
      </p:sp>
      <p:sp>
        <p:nvSpPr>
          <p:cNvPr id="6" name="TextBox 5">
            <a:extLst>
              <a:ext uri="{FF2B5EF4-FFF2-40B4-BE49-F238E27FC236}">
                <a16:creationId xmlns:a16="http://schemas.microsoft.com/office/drawing/2014/main" id="{D86CFB8F-757F-40ED-8C34-15D790D6BAC3}"/>
              </a:ext>
            </a:extLst>
          </p:cNvPr>
          <p:cNvSpPr txBox="1"/>
          <p:nvPr/>
        </p:nvSpPr>
        <p:spPr>
          <a:xfrm>
            <a:off x="371229" y="841376"/>
            <a:ext cx="7668118" cy="4616648"/>
          </a:xfrm>
          <a:prstGeom prst="rect">
            <a:avLst/>
          </a:prstGeom>
          <a:noFill/>
        </p:spPr>
        <p:txBody>
          <a:bodyPr wrap="square">
            <a:spAutoFit/>
          </a:bodyPr>
          <a:lstStyle/>
          <a:p>
            <a:pPr marL="0" marR="0" algn="l">
              <a:spcBef>
                <a:spcPts val="0"/>
              </a:spcBef>
              <a:spcAft>
                <a:spcPts val="0"/>
              </a:spcAft>
            </a:pPr>
            <a:r>
              <a:rPr lang="en-US" sz="1500" b="1" u="sng" dirty="0"/>
              <a:t>TEAM</a:t>
            </a:r>
            <a:r>
              <a:rPr lang="en-US" sz="1500" b="1" dirty="0"/>
              <a:t>:</a:t>
            </a:r>
          </a:p>
          <a:p>
            <a:pPr marL="285750" marR="0" indent="-285750" algn="l">
              <a:spcBef>
                <a:spcPts val="0"/>
              </a:spcBef>
              <a:spcAft>
                <a:spcPts val="0"/>
              </a:spcAft>
              <a:buFont typeface="Arial" panose="020B0604020202020204" pitchFamily="34" charset="0"/>
              <a:buChar char="•"/>
            </a:pPr>
            <a:r>
              <a:rPr lang="en-US" sz="1500" b="0" i="0" dirty="0">
                <a:solidFill>
                  <a:srgbClr val="201F1E"/>
                </a:solidFill>
                <a:effectLst/>
                <a:latin typeface="Calibri" panose="020F0502020204030204" pitchFamily="34" charset="0"/>
              </a:rPr>
              <a:t>Thank you to Brenda and Haven for tirelessly volunteering your “Extra” time to help cover open shifts on all three schedules. </a:t>
            </a:r>
          </a:p>
          <a:p>
            <a:pPr marL="285750" marR="0" indent="-285750" algn="l">
              <a:spcBef>
                <a:spcPts val="0"/>
              </a:spcBef>
              <a:spcAft>
                <a:spcPts val="0"/>
              </a:spcAft>
              <a:buFont typeface="Arial" panose="020B0604020202020204" pitchFamily="34" charset="0"/>
              <a:buChar char="•"/>
            </a:pPr>
            <a:r>
              <a:rPr lang="en-US" sz="1500" b="0" i="0" dirty="0">
                <a:solidFill>
                  <a:srgbClr val="201F1E"/>
                </a:solidFill>
                <a:effectLst/>
                <a:latin typeface="Calibri" panose="020F0502020204030204" pitchFamily="34" charset="0"/>
              </a:rPr>
              <a:t>Thank you to </a:t>
            </a:r>
            <a:r>
              <a:rPr lang="en-US" sz="1500" b="0" i="0" dirty="0" err="1">
                <a:solidFill>
                  <a:srgbClr val="201F1E"/>
                </a:solidFill>
                <a:effectLst/>
                <a:latin typeface="Calibri" panose="020F0502020204030204" pitchFamily="34" charset="0"/>
              </a:rPr>
              <a:t>Nati</a:t>
            </a:r>
            <a:r>
              <a:rPr lang="en-US" sz="1500" b="0" i="0" dirty="0">
                <a:solidFill>
                  <a:srgbClr val="201F1E"/>
                </a:solidFill>
                <a:effectLst/>
                <a:latin typeface="Calibri" panose="020F0502020204030204" pitchFamily="34" charset="0"/>
              </a:rPr>
              <a:t> and Alia for signing up to work extra during the 2-week tube downtime. </a:t>
            </a:r>
          </a:p>
          <a:p>
            <a:pPr marL="285750" marR="0" indent="-285750" algn="l">
              <a:spcBef>
                <a:spcPts val="0"/>
              </a:spcBef>
              <a:spcAft>
                <a:spcPts val="0"/>
              </a:spcAft>
              <a:buFont typeface="Arial" panose="020B0604020202020204" pitchFamily="34" charset="0"/>
              <a:buChar char="•"/>
            </a:pPr>
            <a:r>
              <a:rPr lang="en-US" sz="1500" dirty="0">
                <a:solidFill>
                  <a:srgbClr val="201F1E"/>
                </a:solidFill>
                <a:latin typeface="Calibri" panose="020F0502020204030204" pitchFamily="34" charset="0"/>
              </a:rPr>
              <a:t>Thank you </a:t>
            </a:r>
            <a:r>
              <a:rPr lang="en-US" sz="1500" dirty="0" err="1">
                <a:solidFill>
                  <a:srgbClr val="201F1E"/>
                </a:solidFill>
                <a:latin typeface="Calibri" panose="020F0502020204030204" pitchFamily="34" charset="0"/>
              </a:rPr>
              <a:t>Eyerus</a:t>
            </a:r>
            <a:r>
              <a:rPr lang="en-US" sz="1500" dirty="0">
                <a:solidFill>
                  <a:srgbClr val="201F1E"/>
                </a:solidFill>
                <a:latin typeface="Calibri" panose="020F0502020204030204" pitchFamily="34" charset="0"/>
              </a:rPr>
              <a:t>, Dawn, Jacquie, </a:t>
            </a:r>
            <a:r>
              <a:rPr lang="en-US" sz="1500" dirty="0" err="1">
                <a:solidFill>
                  <a:srgbClr val="201F1E"/>
                </a:solidFill>
                <a:latin typeface="Calibri" panose="020F0502020204030204" pitchFamily="34" charset="0"/>
              </a:rPr>
              <a:t>Zeni</a:t>
            </a:r>
            <a:r>
              <a:rPr lang="en-US" sz="1500" dirty="0">
                <a:solidFill>
                  <a:srgbClr val="201F1E"/>
                </a:solidFill>
                <a:latin typeface="Calibri" panose="020F0502020204030204" pitchFamily="34" charset="0"/>
              </a:rPr>
              <a:t>, Addy, and Kevin for volunteering to fill in days when help is needed.</a:t>
            </a:r>
          </a:p>
          <a:p>
            <a:pPr marL="285750" marR="0" indent="-285750" algn="l">
              <a:spcBef>
                <a:spcPts val="0"/>
              </a:spcBef>
              <a:spcAft>
                <a:spcPts val="0"/>
              </a:spcAft>
              <a:buFont typeface="Arial" panose="020B0604020202020204" pitchFamily="34" charset="0"/>
              <a:buChar char="•"/>
            </a:pPr>
            <a:r>
              <a:rPr lang="en-US" sz="1500" dirty="0">
                <a:solidFill>
                  <a:srgbClr val="201F1E"/>
                </a:solidFill>
                <a:latin typeface="Calibri" panose="020F0502020204030204" pitchFamily="34" charset="0"/>
              </a:rPr>
              <a:t>Many evening and overnight team members have switched days off to help with staffing when one needs days off. </a:t>
            </a:r>
          </a:p>
          <a:p>
            <a:pPr marL="285750" indent="-285750">
              <a:spcBef>
                <a:spcPts val="0"/>
              </a:spcBef>
              <a:spcAft>
                <a:spcPts val="0"/>
              </a:spcAft>
              <a:buFont typeface="Arial" panose="020B0604020202020204" pitchFamily="34" charset="0"/>
              <a:buChar char="•"/>
            </a:pPr>
            <a:r>
              <a:rPr lang="en-US" sz="1500" dirty="0">
                <a:solidFill>
                  <a:srgbClr val="201F1E"/>
                </a:solidFill>
                <a:latin typeface="Calibri" panose="020F0502020204030204" pitchFamily="34" charset="0"/>
              </a:rPr>
              <a:t>Thank you to everyone for hanging in there with your team and volunteering when extra help is needed.</a:t>
            </a:r>
          </a:p>
          <a:p>
            <a:pPr marR="0" algn="l">
              <a:spcBef>
                <a:spcPts val="0"/>
              </a:spcBef>
              <a:spcAft>
                <a:spcPts val="0"/>
              </a:spcAft>
            </a:pPr>
            <a:r>
              <a:rPr lang="en-US" sz="1500" b="1" i="0" u="sng" dirty="0">
                <a:effectLst/>
                <a:latin typeface="Calibri" panose="020F0502020204030204" pitchFamily="34" charset="0"/>
              </a:rPr>
              <a:t>Excellence</a:t>
            </a:r>
          </a:p>
          <a:p>
            <a:pPr marL="285750" marR="0" indent="-285750" algn="l">
              <a:spcBef>
                <a:spcPts val="0"/>
              </a:spcBef>
              <a:spcAft>
                <a:spcPts val="0"/>
              </a:spcAft>
              <a:buFont typeface="Arial" panose="020B0604020202020204" pitchFamily="34" charset="0"/>
              <a:buChar char="•"/>
            </a:pPr>
            <a:r>
              <a:rPr lang="en-US" sz="1500" dirty="0">
                <a:solidFill>
                  <a:srgbClr val="201F1E"/>
                </a:solidFill>
                <a:latin typeface="Calibri" panose="020F0502020204030204" pitchFamily="34" charset="0"/>
              </a:rPr>
              <a:t>Well done to </a:t>
            </a:r>
            <a:r>
              <a:rPr lang="en-US" sz="1500" dirty="0" err="1">
                <a:solidFill>
                  <a:srgbClr val="201F1E"/>
                </a:solidFill>
                <a:latin typeface="Calibri" panose="020F0502020204030204" pitchFamily="34" charset="0"/>
              </a:rPr>
              <a:t>Nati</a:t>
            </a:r>
            <a:r>
              <a:rPr lang="en-US" sz="1500" dirty="0">
                <a:solidFill>
                  <a:srgbClr val="201F1E"/>
                </a:solidFill>
                <a:latin typeface="Calibri" panose="020F0502020204030204" pitchFamily="34" charset="0"/>
              </a:rPr>
              <a:t> and Aya for their help with scanning project for Dispense Papers</a:t>
            </a:r>
          </a:p>
          <a:p>
            <a:pPr marL="285750" marR="0" indent="-285750" algn="l">
              <a:spcBef>
                <a:spcPts val="0"/>
              </a:spcBef>
              <a:spcAft>
                <a:spcPts val="0"/>
              </a:spcAft>
              <a:buFont typeface="Arial" panose="020B0604020202020204" pitchFamily="34" charset="0"/>
              <a:buChar char="•"/>
            </a:pPr>
            <a:r>
              <a:rPr lang="en-US" sz="1500" b="0" i="0" dirty="0">
                <a:solidFill>
                  <a:srgbClr val="201F1E"/>
                </a:solidFill>
                <a:effectLst/>
                <a:latin typeface="Calibri" panose="020F0502020204030204" pitchFamily="34" charset="0"/>
              </a:rPr>
              <a:t>Rachel, Haven, Brenda, Natalie, Renee, Christa and Kristen made the validation and qualification of the Ortho instruments go very well!</a:t>
            </a:r>
          </a:p>
          <a:p>
            <a:pPr marL="285750" marR="0" indent="-285750" algn="l">
              <a:spcBef>
                <a:spcPts val="0"/>
              </a:spcBef>
              <a:spcAft>
                <a:spcPts val="0"/>
              </a:spcAft>
              <a:buFont typeface="Arial" panose="020B0604020202020204" pitchFamily="34" charset="0"/>
              <a:buChar char="•"/>
            </a:pPr>
            <a:r>
              <a:rPr lang="en-US" sz="1500" b="0" i="0" dirty="0">
                <a:solidFill>
                  <a:srgbClr val="201F1E"/>
                </a:solidFill>
                <a:effectLst/>
                <a:latin typeface="Calibri" panose="020F0502020204030204" pitchFamily="34" charset="0"/>
              </a:rPr>
              <a:t>Lian, Danette, and </a:t>
            </a:r>
            <a:r>
              <a:rPr lang="en-US" sz="1500" b="0" i="0" dirty="0" err="1">
                <a:solidFill>
                  <a:srgbClr val="201F1E"/>
                </a:solidFill>
                <a:effectLst/>
                <a:latin typeface="Calibri" panose="020F0502020204030204" pitchFamily="34" charset="0"/>
              </a:rPr>
              <a:t>Zeni</a:t>
            </a:r>
            <a:r>
              <a:rPr lang="en-US" sz="1500" b="0" i="0" dirty="0">
                <a:solidFill>
                  <a:srgbClr val="201F1E"/>
                </a:solidFill>
                <a:effectLst/>
                <a:latin typeface="Calibri" panose="020F0502020204030204" pitchFamily="34" charset="0"/>
              </a:rPr>
              <a:t> have picked up extra shifts or came in early/stayed late when there </a:t>
            </a:r>
            <a:r>
              <a:rPr lang="en-US" sz="1500">
                <a:solidFill>
                  <a:srgbClr val="201F1E"/>
                </a:solidFill>
                <a:latin typeface="Calibri" panose="020F0502020204030204" pitchFamily="34" charset="0"/>
              </a:rPr>
              <a:t>have been </a:t>
            </a:r>
            <a:r>
              <a:rPr lang="en-US" sz="1500" b="0" i="0">
                <a:solidFill>
                  <a:srgbClr val="201F1E"/>
                </a:solidFill>
                <a:effectLst/>
                <a:latin typeface="Calibri" panose="020F0502020204030204" pitchFamily="34" charset="0"/>
              </a:rPr>
              <a:t>unexpected </a:t>
            </a:r>
            <a:r>
              <a:rPr lang="en-US" sz="1500" b="0" i="0" dirty="0">
                <a:solidFill>
                  <a:srgbClr val="201F1E"/>
                </a:solidFill>
                <a:effectLst/>
                <a:latin typeface="Calibri" panose="020F0502020204030204" pitchFamily="34" charset="0"/>
              </a:rPr>
              <a:t>staffing challenges on Overnights</a:t>
            </a:r>
          </a:p>
          <a:p>
            <a:pPr marL="285750" marR="0" indent="-285750" algn="l">
              <a:spcBef>
                <a:spcPts val="0"/>
              </a:spcBef>
              <a:spcAft>
                <a:spcPts val="0"/>
              </a:spcAft>
              <a:buFont typeface="Arial" panose="020B0604020202020204" pitchFamily="34" charset="0"/>
              <a:buChar char="•"/>
            </a:pPr>
            <a:endParaRPr lang="en-US" sz="1800" b="0" i="0" dirty="0">
              <a:solidFill>
                <a:srgbClr val="201F1E"/>
              </a:solidFill>
              <a:effectLst/>
              <a:latin typeface="Calibri" panose="020F0502020204030204" pitchFamily="34" charset="0"/>
            </a:endParaRPr>
          </a:p>
          <a:p>
            <a:pPr marL="285750" marR="0" indent="-285750" algn="l">
              <a:spcBef>
                <a:spcPts val="0"/>
              </a:spcBef>
              <a:spcAft>
                <a:spcPts val="0"/>
              </a:spcAft>
              <a:buFont typeface="Arial" panose="020B0604020202020204" pitchFamily="34" charset="0"/>
              <a:buChar char="•"/>
            </a:pPr>
            <a:endParaRPr lang="en-US" sz="1800" b="0" i="0" dirty="0">
              <a:solidFill>
                <a:srgbClr val="201F1E"/>
              </a:solidFill>
              <a:effectLst/>
              <a:latin typeface="Calibri" panose="020F0502020204030204" pitchFamily="34" charset="0"/>
            </a:endParaRPr>
          </a:p>
          <a:p>
            <a:endParaRPr lang="en-US" dirty="0"/>
          </a:p>
        </p:txBody>
      </p:sp>
    </p:spTree>
    <p:extLst>
      <p:ext uri="{BB962C8B-B14F-4D97-AF65-F5344CB8AC3E}">
        <p14:creationId xmlns:p14="http://schemas.microsoft.com/office/powerpoint/2010/main" val="1986266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722B75-56CA-6799-1F35-A66F1C047D5F}"/>
              </a:ext>
            </a:extLst>
          </p:cNvPr>
          <p:cNvSpPr>
            <a:spLocks noGrp="1"/>
          </p:cNvSpPr>
          <p:nvPr>
            <p:ph idx="1"/>
          </p:nvPr>
        </p:nvSpPr>
        <p:spPr>
          <a:xfrm>
            <a:off x="335756" y="1120775"/>
            <a:ext cx="7083425" cy="2901950"/>
          </a:xfrm>
        </p:spPr>
        <p:txBody>
          <a:bodyPr/>
          <a:lstStyle/>
          <a:p>
            <a:pPr marL="0" indent="0">
              <a:buNone/>
            </a:pPr>
            <a:r>
              <a:rPr lang="en-US" sz="1500" b="1" u="sng" dirty="0"/>
              <a:t>Purpose</a:t>
            </a:r>
            <a:r>
              <a:rPr lang="en-US" sz="1500" dirty="0"/>
              <a:t> </a:t>
            </a:r>
          </a:p>
          <a:p>
            <a:r>
              <a:rPr lang="en-US" sz="1500" dirty="0"/>
              <a:t>Mary and Jane email AHC BB Management when items are running low allowing us to order proactively to ensure we have all the items we need.</a:t>
            </a:r>
          </a:p>
          <a:p>
            <a:r>
              <a:rPr lang="en-US" sz="1500" dirty="0"/>
              <a:t>Rachel completed the qualifications for the cell washer ultra II.  She has been ensuring the cell washer maintenance while we convert to an updated SOP and applicable QC form.</a:t>
            </a:r>
          </a:p>
          <a:p>
            <a:endParaRPr lang="en-US" sz="1500" dirty="0"/>
          </a:p>
          <a:p>
            <a:pPr marL="0" indent="0">
              <a:buNone/>
            </a:pPr>
            <a:r>
              <a:rPr lang="en-US" sz="1500" b="1" u="sng" dirty="0"/>
              <a:t>Compassion</a:t>
            </a:r>
          </a:p>
          <a:p>
            <a:r>
              <a:rPr lang="en-US" sz="1500" dirty="0"/>
              <a:t>Many team members have shown extra care and compassion to teammates who are struggling with medical challenges.  This care and support makes our team stronger :)</a:t>
            </a:r>
          </a:p>
        </p:txBody>
      </p:sp>
      <p:sp>
        <p:nvSpPr>
          <p:cNvPr id="4" name="Slide Number Placeholder 3">
            <a:extLst>
              <a:ext uri="{FF2B5EF4-FFF2-40B4-BE49-F238E27FC236}">
                <a16:creationId xmlns:a16="http://schemas.microsoft.com/office/drawing/2014/main" id="{A75FF17A-7711-C4B2-95FC-4C6C91096B2F}"/>
              </a:ext>
            </a:extLst>
          </p:cNvPr>
          <p:cNvSpPr>
            <a:spLocks noGrp="1"/>
          </p:cNvSpPr>
          <p:nvPr>
            <p:ph type="sldNum" sz="quarter" idx="12"/>
          </p:nvPr>
        </p:nvSpPr>
        <p:spPr/>
        <p:txBody>
          <a:bodyPr/>
          <a:lstStyle/>
          <a:p>
            <a:fld id="{DA86648E-21C2-4E4D-995E-31FFBD2E87B9}" type="slidenum">
              <a:rPr lang="x-none" altLang="x-none" smtClean="0"/>
              <a:pPr/>
              <a:t>11</a:t>
            </a:fld>
            <a:endParaRPr lang="en-US" altLang="x-none"/>
          </a:p>
        </p:txBody>
      </p:sp>
      <p:sp>
        <p:nvSpPr>
          <p:cNvPr id="6" name="Title 1">
            <a:extLst>
              <a:ext uri="{FF2B5EF4-FFF2-40B4-BE49-F238E27FC236}">
                <a16:creationId xmlns:a16="http://schemas.microsoft.com/office/drawing/2014/main" id="{7B9BD2B8-B6BB-85DA-C20E-588CFD1246F3}"/>
              </a:ext>
            </a:extLst>
          </p:cNvPr>
          <p:cNvSpPr txBox="1">
            <a:spLocks noGrp="1"/>
          </p:cNvSpPr>
          <p:nvPr>
            <p:ph type="title"/>
          </p:nvPr>
        </p:nvSpPr>
        <p:spPr>
          <a:prstGeom prst="rect">
            <a:avLst/>
          </a:prstGeom>
        </p:spPr>
        <p:txBody>
          <a:bodyPr vert="horz" lIns="0" tIns="0" rIns="0" bIns="0" rtlCol="0" anchor="b" anchorCtr="0">
            <a:noAutofit/>
          </a:bodyPr>
          <a:lstStyle>
            <a:lvl1pPr algn="l" defTabSz="457200" rtl="0" fontAlgn="base">
              <a:lnSpc>
                <a:spcPct val="90000"/>
              </a:lnSpc>
              <a:spcBef>
                <a:spcPct val="0"/>
              </a:spcBef>
              <a:spcAft>
                <a:spcPct val="0"/>
              </a:spcAft>
              <a:defRPr sz="2200" kern="1200" spc="-30">
                <a:solidFill>
                  <a:schemeClr val="bg1"/>
                </a:solidFill>
                <a:latin typeface="Franklin Gothic Book" charset="0"/>
                <a:ea typeface="Franklin Gothic Book" charset="0"/>
                <a:cs typeface="Franklin Gothic Book" charset="0"/>
              </a:defRPr>
            </a:lvl1pPr>
            <a:lvl2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2pPr>
            <a:lvl3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3pPr>
            <a:lvl4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4pPr>
            <a:lvl5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5pPr>
            <a:lvl6pPr marL="4572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6pPr>
            <a:lvl7pPr marL="9144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7pPr>
            <a:lvl8pPr marL="13716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8pPr>
            <a:lvl9pPr marL="18288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9pPr>
          </a:lstStyle>
          <a:p>
            <a:r>
              <a:rPr lang="en-US" dirty="0"/>
              <a:t>Values Acknowledgments: Purpose, Excellence, Compassion, Team</a:t>
            </a:r>
          </a:p>
        </p:txBody>
      </p:sp>
    </p:spTree>
    <p:extLst>
      <p:ext uri="{BB962C8B-B14F-4D97-AF65-F5344CB8AC3E}">
        <p14:creationId xmlns:p14="http://schemas.microsoft.com/office/powerpoint/2010/main" val="3076780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5805D-9633-4389-8204-5F6760004FBF}"/>
              </a:ext>
            </a:extLst>
          </p:cNvPr>
          <p:cNvSpPr>
            <a:spLocks noGrp="1"/>
          </p:cNvSpPr>
          <p:nvPr>
            <p:ph type="title"/>
          </p:nvPr>
        </p:nvSpPr>
        <p:spPr/>
        <p:txBody>
          <a:bodyPr/>
          <a:lstStyle/>
          <a:p>
            <a:r>
              <a:rPr lang="en-US" sz="2800" dirty="0"/>
              <a:t>RECOGNITION</a:t>
            </a:r>
          </a:p>
        </p:txBody>
      </p:sp>
      <p:sp>
        <p:nvSpPr>
          <p:cNvPr id="3" name="Content Placeholder 2">
            <a:extLst>
              <a:ext uri="{FF2B5EF4-FFF2-40B4-BE49-F238E27FC236}">
                <a16:creationId xmlns:a16="http://schemas.microsoft.com/office/drawing/2014/main" id="{C00A5374-4A71-46B6-A0EA-4D248BDEE6D5}"/>
              </a:ext>
            </a:extLst>
          </p:cNvPr>
          <p:cNvSpPr>
            <a:spLocks noGrp="1"/>
          </p:cNvSpPr>
          <p:nvPr>
            <p:ph idx="1"/>
          </p:nvPr>
        </p:nvSpPr>
        <p:spPr>
          <a:xfrm>
            <a:off x="695914" y="1076241"/>
            <a:ext cx="7032541" cy="3095456"/>
          </a:xfrm>
        </p:spPr>
        <p:txBody>
          <a:bodyPr/>
          <a:lstStyle/>
          <a:p>
            <a:endParaRPr lang="en-US" sz="2400" b="1" u="sng" dirty="0"/>
          </a:p>
          <a:p>
            <a:r>
              <a:rPr lang="en-US" sz="2200" b="1" i="0" dirty="0">
                <a:solidFill>
                  <a:srgbClr val="201F1E"/>
                </a:solidFill>
                <a:effectLst/>
                <a:latin typeface="Franklin Gothic Book" panose="020B0503020102020204" pitchFamily="34" charset="0"/>
              </a:rPr>
              <a:t>Congratulations to the new Day Shift Team Lead’s…Natalie Miller and Christa </a:t>
            </a:r>
            <a:r>
              <a:rPr lang="en-US" sz="2200" b="1" i="0" dirty="0" err="1">
                <a:solidFill>
                  <a:srgbClr val="201F1E"/>
                </a:solidFill>
                <a:effectLst/>
                <a:latin typeface="Franklin Gothic Book" panose="020B0503020102020204" pitchFamily="34" charset="0"/>
              </a:rPr>
              <a:t>Voliva</a:t>
            </a:r>
            <a:endParaRPr lang="en-US" sz="2200" b="1" u="sng" dirty="0">
              <a:latin typeface="Franklin Gothic Book" panose="020B0503020102020204" pitchFamily="34" charset="0"/>
            </a:endParaRPr>
          </a:p>
          <a:p>
            <a:r>
              <a:rPr lang="en-US" sz="2200" b="1" u="sng" dirty="0"/>
              <a:t>June Birthdays</a:t>
            </a:r>
          </a:p>
          <a:p>
            <a:pPr marL="33337" indent="0">
              <a:buNone/>
            </a:pPr>
            <a:r>
              <a:rPr lang="en-US" sz="2200" b="1" dirty="0"/>
              <a:t>      Jacquie</a:t>
            </a:r>
          </a:p>
          <a:p>
            <a:pPr marL="33337" indent="0">
              <a:buNone/>
            </a:pPr>
            <a:r>
              <a:rPr lang="en-US" sz="2200" b="1" dirty="0"/>
              <a:t>      Kelli</a:t>
            </a:r>
          </a:p>
          <a:p>
            <a:endParaRPr lang="en-US" sz="1800" dirty="0"/>
          </a:p>
        </p:txBody>
      </p:sp>
      <p:sp>
        <p:nvSpPr>
          <p:cNvPr id="4" name="Slide Number Placeholder 3">
            <a:extLst>
              <a:ext uri="{FF2B5EF4-FFF2-40B4-BE49-F238E27FC236}">
                <a16:creationId xmlns:a16="http://schemas.microsoft.com/office/drawing/2014/main" id="{43D90402-4437-47D2-8F5C-67BEE432966A}"/>
              </a:ext>
            </a:extLst>
          </p:cNvPr>
          <p:cNvSpPr>
            <a:spLocks noGrp="1"/>
          </p:cNvSpPr>
          <p:nvPr>
            <p:ph type="sldNum" sz="quarter" idx="12"/>
          </p:nvPr>
        </p:nvSpPr>
        <p:spPr/>
        <p:txBody>
          <a:bodyPr/>
          <a:lstStyle/>
          <a:p>
            <a:fld id="{DA86648E-21C2-4E4D-995E-31FFBD2E87B9}" type="slidenum">
              <a:rPr lang="x-none" altLang="x-none" smtClean="0"/>
              <a:pPr/>
              <a:t>12</a:t>
            </a:fld>
            <a:endParaRPr lang="en-US" altLang="x-none"/>
          </a:p>
        </p:txBody>
      </p:sp>
      <p:pic>
        <p:nvPicPr>
          <p:cNvPr id="5" name="Picture 4" descr="A group of colorful balloons&#10;&#10;Description automatically generated with medium confidence">
            <a:extLst>
              <a:ext uri="{FF2B5EF4-FFF2-40B4-BE49-F238E27FC236}">
                <a16:creationId xmlns:a16="http://schemas.microsoft.com/office/drawing/2014/main" id="{B4F187FF-020E-41DB-B9BC-7895DFF7DC1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652370" y="2262604"/>
            <a:ext cx="2319925" cy="2038633"/>
          </a:xfrm>
          <a:prstGeom prst="rect">
            <a:avLst/>
          </a:prstGeom>
        </p:spPr>
      </p:pic>
    </p:spTree>
    <p:extLst>
      <p:ext uri="{BB962C8B-B14F-4D97-AF65-F5344CB8AC3E}">
        <p14:creationId xmlns:p14="http://schemas.microsoft.com/office/powerpoint/2010/main" val="264390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D041E-67C8-4A4B-B1EE-BC7DDE64A9BD}"/>
              </a:ext>
            </a:extLst>
          </p:cNvPr>
          <p:cNvSpPr>
            <a:spLocks noGrp="1"/>
          </p:cNvSpPr>
          <p:nvPr>
            <p:ph type="title"/>
          </p:nvPr>
        </p:nvSpPr>
        <p:spPr/>
        <p:txBody>
          <a:bodyPr/>
          <a:lstStyle/>
          <a:p>
            <a:r>
              <a:rPr lang="en-US" sz="3200" dirty="0"/>
              <a:t>BLOOD BANK</a:t>
            </a:r>
            <a:r>
              <a:rPr lang="en-US" dirty="0"/>
              <a:t> </a:t>
            </a:r>
            <a:r>
              <a:rPr lang="en-US" sz="3200" dirty="0"/>
              <a:t>STAFFING</a:t>
            </a:r>
          </a:p>
        </p:txBody>
      </p:sp>
      <p:sp>
        <p:nvSpPr>
          <p:cNvPr id="3" name="Content Placeholder 2">
            <a:extLst>
              <a:ext uri="{FF2B5EF4-FFF2-40B4-BE49-F238E27FC236}">
                <a16:creationId xmlns:a16="http://schemas.microsoft.com/office/drawing/2014/main" id="{3963550B-91DC-425C-90A2-5A3DB6DF6987}"/>
              </a:ext>
            </a:extLst>
          </p:cNvPr>
          <p:cNvSpPr>
            <a:spLocks noGrp="1"/>
          </p:cNvSpPr>
          <p:nvPr>
            <p:ph idx="1"/>
          </p:nvPr>
        </p:nvSpPr>
        <p:spPr>
          <a:xfrm>
            <a:off x="547141" y="877888"/>
            <a:ext cx="7488784" cy="3722687"/>
          </a:xfrm>
        </p:spPr>
        <p:txBody>
          <a:bodyPr/>
          <a:lstStyle/>
          <a:p>
            <a:r>
              <a:rPr lang="en-US" sz="1600" dirty="0"/>
              <a:t>Open Positions</a:t>
            </a:r>
          </a:p>
          <a:p>
            <a:pPr lvl="1"/>
            <a:r>
              <a:rPr lang="en-US" sz="1600" dirty="0"/>
              <a:t>Days</a:t>
            </a:r>
          </a:p>
          <a:p>
            <a:pPr lvl="2"/>
            <a:r>
              <a:rPr lang="en-US" sz="1600" dirty="0"/>
              <a:t> 1 Lab Assistant</a:t>
            </a:r>
          </a:p>
          <a:p>
            <a:pPr lvl="2"/>
            <a:r>
              <a:rPr lang="en-US" sz="1600" dirty="0"/>
              <a:t>4 MT I/II </a:t>
            </a:r>
          </a:p>
          <a:p>
            <a:pPr lvl="1"/>
            <a:r>
              <a:rPr lang="en-US" sz="1600" dirty="0"/>
              <a:t>Evenings</a:t>
            </a:r>
          </a:p>
          <a:p>
            <a:pPr lvl="2"/>
            <a:r>
              <a:rPr lang="en-US" sz="1600" dirty="0"/>
              <a:t>2 Lab Assistants (1 accepted the position)</a:t>
            </a:r>
          </a:p>
          <a:p>
            <a:pPr lvl="2"/>
            <a:r>
              <a:rPr lang="en-US" sz="1600" dirty="0"/>
              <a:t>4 MT I/II </a:t>
            </a:r>
          </a:p>
          <a:p>
            <a:pPr lvl="1"/>
            <a:r>
              <a:rPr lang="en-US" sz="1600" dirty="0"/>
              <a:t>Overnights</a:t>
            </a:r>
          </a:p>
          <a:p>
            <a:pPr lvl="2"/>
            <a:r>
              <a:rPr lang="en-US" sz="1600" dirty="0"/>
              <a:t>2 MT I/II </a:t>
            </a:r>
          </a:p>
          <a:p>
            <a:r>
              <a:rPr lang="en-US" sz="1600" dirty="0"/>
              <a:t>Looking at creative scheduling changes</a:t>
            </a:r>
          </a:p>
          <a:p>
            <a:r>
              <a:rPr lang="en-US" sz="1600" dirty="0" err="1"/>
              <a:t>Medasource</a:t>
            </a:r>
            <a:r>
              <a:rPr lang="en-US" sz="1600" dirty="0"/>
              <a:t> looking for candidates</a:t>
            </a:r>
          </a:p>
          <a:p>
            <a:r>
              <a:rPr lang="en-US" sz="1600" dirty="0"/>
              <a:t>Lab executive team is aware of staffing issues and advocating for the lab</a:t>
            </a:r>
          </a:p>
          <a:p>
            <a:endParaRPr lang="en-US" sz="2000" dirty="0"/>
          </a:p>
          <a:p>
            <a:pPr marL="914400" lvl="2" indent="0">
              <a:buNone/>
            </a:pPr>
            <a:endParaRPr lang="en-US" sz="2000" dirty="0"/>
          </a:p>
          <a:p>
            <a:pPr lvl="2"/>
            <a:endParaRPr lang="en-US" dirty="0"/>
          </a:p>
        </p:txBody>
      </p:sp>
      <p:sp>
        <p:nvSpPr>
          <p:cNvPr id="4" name="Slide Number Placeholder 3">
            <a:extLst>
              <a:ext uri="{FF2B5EF4-FFF2-40B4-BE49-F238E27FC236}">
                <a16:creationId xmlns:a16="http://schemas.microsoft.com/office/drawing/2014/main" id="{AE219318-B94A-40F3-8CD7-51EB2E24C7E0}"/>
              </a:ext>
            </a:extLst>
          </p:cNvPr>
          <p:cNvSpPr>
            <a:spLocks noGrp="1"/>
          </p:cNvSpPr>
          <p:nvPr>
            <p:ph type="sldNum" sz="quarter" idx="12"/>
          </p:nvPr>
        </p:nvSpPr>
        <p:spPr/>
        <p:txBody>
          <a:bodyPr/>
          <a:lstStyle/>
          <a:p>
            <a:fld id="{DA86648E-21C2-4E4D-995E-31FFBD2E87B9}" type="slidenum">
              <a:rPr lang="x-none" altLang="x-none" smtClean="0"/>
              <a:pPr/>
              <a:t>2</a:t>
            </a:fld>
            <a:endParaRPr lang="en-US" altLang="x-none"/>
          </a:p>
        </p:txBody>
      </p:sp>
    </p:spTree>
    <p:extLst>
      <p:ext uri="{BB962C8B-B14F-4D97-AF65-F5344CB8AC3E}">
        <p14:creationId xmlns:p14="http://schemas.microsoft.com/office/powerpoint/2010/main" val="2012817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E23B7-F1A6-4BD6-A926-8319DA5EE38C}"/>
              </a:ext>
            </a:extLst>
          </p:cNvPr>
          <p:cNvSpPr>
            <a:spLocks noGrp="1"/>
          </p:cNvSpPr>
          <p:nvPr>
            <p:ph type="title"/>
          </p:nvPr>
        </p:nvSpPr>
        <p:spPr/>
        <p:txBody>
          <a:bodyPr/>
          <a:lstStyle/>
          <a:p>
            <a:r>
              <a:rPr lang="en-US" dirty="0"/>
              <a:t>Process Improvements – Cerner Overrides</a:t>
            </a:r>
          </a:p>
        </p:txBody>
      </p:sp>
      <p:sp>
        <p:nvSpPr>
          <p:cNvPr id="3" name="Content Placeholder 2">
            <a:extLst>
              <a:ext uri="{FF2B5EF4-FFF2-40B4-BE49-F238E27FC236}">
                <a16:creationId xmlns:a16="http://schemas.microsoft.com/office/drawing/2014/main" id="{95ACDEF9-B177-4A2C-BAA4-75C51FA668C3}"/>
              </a:ext>
            </a:extLst>
          </p:cNvPr>
          <p:cNvSpPr>
            <a:spLocks noGrp="1"/>
          </p:cNvSpPr>
          <p:nvPr>
            <p:ph idx="1"/>
          </p:nvPr>
        </p:nvSpPr>
        <p:spPr>
          <a:xfrm>
            <a:off x="667063" y="1188720"/>
            <a:ext cx="8032438" cy="3411855"/>
          </a:xfrm>
        </p:spPr>
        <p:txBody>
          <a:bodyPr/>
          <a:lstStyle/>
          <a:p>
            <a:pPr marL="0" indent="0">
              <a:buNone/>
            </a:pPr>
            <a:endParaRPr lang="en-US" dirty="0"/>
          </a:p>
          <a:p>
            <a:pPr>
              <a:spcBef>
                <a:spcPts val="0"/>
              </a:spcBef>
              <a:spcAft>
                <a:spcPts val="0"/>
              </a:spcAft>
            </a:pPr>
            <a:r>
              <a:rPr lang="en-US" sz="1800" dirty="0">
                <a:effectLst/>
                <a:latin typeface="Times New Roman" panose="02020603050405020304" pitchFamily="18" charset="0"/>
                <a:ea typeface="Times New Roman" panose="02020603050405020304" pitchFamily="18" charset="0"/>
              </a:rPr>
              <a:t>A request has been submitted to Laboratory IS to limit Cerner overrides to a team lead and above levels. </a:t>
            </a:r>
          </a:p>
          <a:p>
            <a:pPr lvl="1">
              <a:spcBef>
                <a:spcPts val="0"/>
              </a:spcBef>
              <a:spcAft>
                <a:spcPts val="0"/>
              </a:spcAft>
            </a:pPr>
            <a:r>
              <a:rPr lang="en-US" sz="1800" dirty="0">
                <a:effectLst/>
                <a:latin typeface="Times New Roman" panose="02020603050405020304" pitchFamily="18" charset="0"/>
                <a:ea typeface="Times New Roman" panose="02020603050405020304" pitchFamily="18" charset="0"/>
              </a:rPr>
              <a:t>Override exceptions for ABORH pattern mismatch interpretations or changing historical ABORH will not be allowed in the MT1/MT2 Cerner role. This will be a hard stop.</a:t>
            </a:r>
          </a:p>
          <a:p>
            <a:pPr marL="0" indent="0">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Laboratory IS creating an undetermined type that techs will use for any patient type that does match an excepted blood type pattern. For undetermined blood types, Cerner will only allow the release of universal product blood types for safety.</a:t>
            </a:r>
            <a:r>
              <a:rPr lang="en-US" dirty="0"/>
              <a:t> </a:t>
            </a:r>
          </a:p>
        </p:txBody>
      </p:sp>
      <p:sp>
        <p:nvSpPr>
          <p:cNvPr id="4" name="Slide Number Placeholder 3">
            <a:extLst>
              <a:ext uri="{FF2B5EF4-FFF2-40B4-BE49-F238E27FC236}">
                <a16:creationId xmlns:a16="http://schemas.microsoft.com/office/drawing/2014/main" id="{E0F487D8-2721-4F28-9CFC-30A21EA6E007}"/>
              </a:ext>
            </a:extLst>
          </p:cNvPr>
          <p:cNvSpPr>
            <a:spLocks noGrp="1"/>
          </p:cNvSpPr>
          <p:nvPr>
            <p:ph type="sldNum" sz="quarter" idx="12"/>
          </p:nvPr>
        </p:nvSpPr>
        <p:spPr/>
        <p:txBody>
          <a:bodyPr/>
          <a:lstStyle/>
          <a:p>
            <a:fld id="{DA86648E-21C2-4E4D-995E-31FFBD2E87B9}" type="slidenum">
              <a:rPr lang="x-none" altLang="x-none" smtClean="0"/>
              <a:pPr/>
              <a:t>3</a:t>
            </a:fld>
            <a:endParaRPr lang="en-US" altLang="x-none"/>
          </a:p>
        </p:txBody>
      </p:sp>
    </p:spTree>
    <p:extLst>
      <p:ext uri="{BB962C8B-B14F-4D97-AF65-F5344CB8AC3E}">
        <p14:creationId xmlns:p14="http://schemas.microsoft.com/office/powerpoint/2010/main" val="88157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44384-5762-43AC-A778-480147FD1406}"/>
              </a:ext>
            </a:extLst>
          </p:cNvPr>
          <p:cNvSpPr>
            <a:spLocks noGrp="1"/>
          </p:cNvSpPr>
          <p:nvPr>
            <p:ph type="title"/>
          </p:nvPr>
        </p:nvSpPr>
        <p:spPr/>
        <p:txBody>
          <a:bodyPr/>
          <a:lstStyle/>
          <a:p>
            <a:r>
              <a:rPr lang="en-US" dirty="0"/>
              <a:t>ABO Second Sample/90-day Disclaimers </a:t>
            </a:r>
          </a:p>
        </p:txBody>
      </p:sp>
      <p:sp>
        <p:nvSpPr>
          <p:cNvPr id="3" name="Content Placeholder 2">
            <a:extLst>
              <a:ext uri="{FF2B5EF4-FFF2-40B4-BE49-F238E27FC236}">
                <a16:creationId xmlns:a16="http://schemas.microsoft.com/office/drawing/2014/main" id="{AE45699D-03B4-4AD6-918C-EDDE08CF4F16}"/>
              </a:ext>
            </a:extLst>
          </p:cNvPr>
          <p:cNvSpPr>
            <a:spLocks noGrp="1"/>
          </p:cNvSpPr>
          <p:nvPr>
            <p:ph idx="1"/>
          </p:nvPr>
        </p:nvSpPr>
        <p:spPr>
          <a:xfrm>
            <a:off x="344775" y="1071797"/>
            <a:ext cx="8354726" cy="3528778"/>
          </a:xfrm>
        </p:spPr>
        <p:txBody>
          <a:bodyPr/>
          <a:lstStyle/>
          <a:p>
            <a:r>
              <a:rPr lang="en-US" sz="1400" b="1" dirty="0"/>
              <a:t>Incident Issues</a:t>
            </a:r>
          </a:p>
          <a:p>
            <a:pPr lvl="1"/>
            <a:r>
              <a:rPr lang="en-US" dirty="0"/>
              <a:t> Second samples received in blood bank not drawn at least 1 minute apart</a:t>
            </a:r>
          </a:p>
          <a:p>
            <a:pPr lvl="1"/>
            <a:r>
              <a:rPr lang="en-US" dirty="0"/>
              <a:t>Two samples with same label/accession #</a:t>
            </a:r>
          </a:p>
          <a:p>
            <a:pPr lvl="1"/>
            <a:r>
              <a:rPr lang="en-US" dirty="0"/>
              <a:t>90-day disclaimers not received all the time</a:t>
            </a:r>
          </a:p>
          <a:p>
            <a:pPr lvl="1"/>
            <a:r>
              <a:rPr lang="en-US" dirty="0"/>
              <a:t>Incident report locations; phlebotomy not a location</a:t>
            </a:r>
          </a:p>
          <a:p>
            <a:r>
              <a:rPr lang="en-US" sz="1400" b="1" dirty="0"/>
              <a:t>Immediate Actions</a:t>
            </a:r>
          </a:p>
          <a:p>
            <a:pPr lvl="1"/>
            <a:r>
              <a:rPr lang="en-US" dirty="0"/>
              <a:t>Peds Neurosurgery (highest incident reports) will place two separate orders; ABORH and type and screen</a:t>
            </a:r>
          </a:p>
          <a:p>
            <a:pPr lvl="1"/>
            <a:r>
              <a:rPr lang="en-US" dirty="0"/>
              <a:t>Physician office to directly fax 90-day disclaimer to blood bank;</a:t>
            </a:r>
          </a:p>
          <a:p>
            <a:pPr lvl="2"/>
            <a:r>
              <a:rPr lang="en-US" dirty="0"/>
              <a:t>Check fax daily and file with 90-day disclaimers</a:t>
            </a:r>
          </a:p>
          <a:p>
            <a:pPr lvl="2"/>
            <a:r>
              <a:rPr lang="en-US" dirty="0"/>
              <a:t>Update any PPI </a:t>
            </a:r>
          </a:p>
          <a:p>
            <a:pPr lvl="2"/>
            <a:r>
              <a:rPr lang="en-US" dirty="0"/>
              <a:t>Reminder – all 90-Day Pre-surgery forms are to be filed at UHBB</a:t>
            </a:r>
          </a:p>
          <a:p>
            <a:r>
              <a:rPr lang="en-US" sz="1400" b="1" dirty="0"/>
              <a:t>Long Term Actions</a:t>
            </a:r>
          </a:p>
          <a:p>
            <a:pPr lvl="1"/>
            <a:r>
              <a:rPr lang="en-US" dirty="0"/>
              <a:t>Requested PPID in all areas that draw blood</a:t>
            </a:r>
          </a:p>
          <a:p>
            <a:pPr lvl="1"/>
            <a:r>
              <a:rPr lang="en-US" dirty="0"/>
              <a:t>Requested Risk Management to add all lab locations so incident reports can be routed to correct lab (Blood bank receives incidents that are not blood bank related)</a:t>
            </a:r>
          </a:p>
          <a:p>
            <a:pPr lvl="1"/>
            <a:endParaRPr lang="en-US" sz="1600" dirty="0"/>
          </a:p>
        </p:txBody>
      </p:sp>
      <p:sp>
        <p:nvSpPr>
          <p:cNvPr id="4" name="Slide Number Placeholder 3">
            <a:extLst>
              <a:ext uri="{FF2B5EF4-FFF2-40B4-BE49-F238E27FC236}">
                <a16:creationId xmlns:a16="http://schemas.microsoft.com/office/drawing/2014/main" id="{F635DC00-83A6-4190-A0B8-8F8203B3FC9D}"/>
              </a:ext>
            </a:extLst>
          </p:cNvPr>
          <p:cNvSpPr>
            <a:spLocks noGrp="1"/>
          </p:cNvSpPr>
          <p:nvPr>
            <p:ph type="sldNum" sz="quarter" idx="12"/>
          </p:nvPr>
        </p:nvSpPr>
        <p:spPr/>
        <p:txBody>
          <a:bodyPr/>
          <a:lstStyle/>
          <a:p>
            <a:fld id="{DA86648E-21C2-4E4D-995E-31FFBD2E87B9}" type="slidenum">
              <a:rPr lang="x-none" altLang="x-none" smtClean="0"/>
              <a:pPr/>
              <a:t>4</a:t>
            </a:fld>
            <a:endParaRPr lang="en-US" altLang="x-none"/>
          </a:p>
        </p:txBody>
      </p:sp>
    </p:spTree>
    <p:extLst>
      <p:ext uri="{BB962C8B-B14F-4D97-AF65-F5344CB8AC3E}">
        <p14:creationId xmlns:p14="http://schemas.microsoft.com/office/powerpoint/2010/main" val="185249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7AA3F-3F85-455F-A273-9C3C67FA2856}"/>
              </a:ext>
            </a:extLst>
          </p:cNvPr>
          <p:cNvSpPr>
            <a:spLocks noGrp="1"/>
          </p:cNvSpPr>
          <p:nvPr>
            <p:ph type="title"/>
          </p:nvPr>
        </p:nvSpPr>
        <p:spPr/>
        <p:txBody>
          <a:bodyPr/>
          <a:lstStyle/>
          <a:p>
            <a:r>
              <a:rPr lang="en-US" dirty="0"/>
              <a:t>Projects Update</a:t>
            </a:r>
          </a:p>
        </p:txBody>
      </p:sp>
      <p:sp>
        <p:nvSpPr>
          <p:cNvPr id="3" name="Content Placeholder 2">
            <a:extLst>
              <a:ext uri="{FF2B5EF4-FFF2-40B4-BE49-F238E27FC236}">
                <a16:creationId xmlns:a16="http://schemas.microsoft.com/office/drawing/2014/main" id="{A108AE73-79CC-4BDC-8BDB-E6817D35CF93}"/>
              </a:ext>
            </a:extLst>
          </p:cNvPr>
          <p:cNvSpPr>
            <a:spLocks noGrp="1"/>
          </p:cNvSpPr>
          <p:nvPr>
            <p:ph idx="1"/>
          </p:nvPr>
        </p:nvSpPr>
        <p:spPr>
          <a:xfrm>
            <a:off x="727023" y="1059180"/>
            <a:ext cx="7972477" cy="3541395"/>
          </a:xfrm>
        </p:spPr>
        <p:txBody>
          <a:bodyPr/>
          <a:lstStyle/>
          <a:p>
            <a:r>
              <a:rPr lang="en-US" sz="1600" dirty="0"/>
              <a:t>Ortho Update (Vision Instruments) Go-live June 28th</a:t>
            </a:r>
          </a:p>
          <a:p>
            <a:pPr lvl="1"/>
            <a:r>
              <a:rPr lang="en-US" sz="1600" dirty="0"/>
              <a:t> Validation training completed for Max with UHBB Vision Swift being completed this week </a:t>
            </a:r>
          </a:p>
          <a:p>
            <a:pPr lvl="1"/>
            <a:r>
              <a:rPr lang="en-US" sz="1600" dirty="0"/>
              <a:t>Online Training in progress on Ortho Max, see email</a:t>
            </a:r>
          </a:p>
          <a:p>
            <a:pPr lvl="1"/>
            <a:r>
              <a:rPr lang="en-US" sz="1600" dirty="0"/>
              <a:t>This week we will start hands-on training after on line training completed</a:t>
            </a:r>
          </a:p>
          <a:p>
            <a:pPr lvl="1"/>
            <a:r>
              <a:rPr lang="en-US" sz="1600" dirty="0"/>
              <a:t>We will only train on Max and provide refresh training on Vision (RH Vinny and UH Veronica) as requested</a:t>
            </a:r>
          </a:p>
          <a:p>
            <a:r>
              <a:rPr lang="en-US" sz="1600" dirty="0"/>
              <a:t>Adult AHC New Hospital - </a:t>
            </a:r>
            <a:r>
              <a:rPr lang="en-US" sz="1500" dirty="0"/>
              <a:t>Submitted workflows</a:t>
            </a:r>
          </a:p>
          <a:p>
            <a:pPr lvl="1"/>
            <a:r>
              <a:rPr lang="en-US" sz="1500" dirty="0"/>
              <a:t>Blood product receiving and distribution</a:t>
            </a:r>
          </a:p>
          <a:p>
            <a:pPr lvl="1"/>
            <a:r>
              <a:rPr lang="en-US" sz="1500" dirty="0"/>
              <a:t>Inpatient sample flow</a:t>
            </a:r>
          </a:p>
          <a:p>
            <a:pPr lvl="1"/>
            <a:r>
              <a:rPr lang="en-US" sz="1500" dirty="0"/>
              <a:t>Supplies </a:t>
            </a:r>
          </a:p>
          <a:p>
            <a:r>
              <a:rPr lang="en-US" sz="1600" dirty="0"/>
              <a:t>Cerner Electronic QC </a:t>
            </a:r>
          </a:p>
          <a:p>
            <a:pPr lvl="1"/>
            <a:r>
              <a:rPr lang="en-US" sz="1500" dirty="0"/>
              <a:t> build still in progress</a:t>
            </a:r>
          </a:p>
          <a:p>
            <a:pPr lvl="1"/>
            <a:endParaRPr lang="en-US" sz="1400" dirty="0"/>
          </a:p>
          <a:p>
            <a:pPr lvl="1"/>
            <a:endParaRPr lang="en-US" dirty="0"/>
          </a:p>
          <a:p>
            <a:pPr lvl="1"/>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1FA1F58C-F2AE-4934-8EDB-93C537B1A063}"/>
              </a:ext>
            </a:extLst>
          </p:cNvPr>
          <p:cNvSpPr>
            <a:spLocks noGrp="1"/>
          </p:cNvSpPr>
          <p:nvPr>
            <p:ph type="sldNum" sz="quarter" idx="12"/>
          </p:nvPr>
        </p:nvSpPr>
        <p:spPr/>
        <p:txBody>
          <a:bodyPr/>
          <a:lstStyle/>
          <a:p>
            <a:fld id="{DA86648E-21C2-4E4D-995E-31FFBD2E87B9}" type="slidenum">
              <a:rPr lang="x-none" altLang="x-none" smtClean="0"/>
              <a:pPr/>
              <a:t>5</a:t>
            </a:fld>
            <a:endParaRPr lang="en-US" altLang="x-none"/>
          </a:p>
        </p:txBody>
      </p:sp>
    </p:spTree>
    <p:extLst>
      <p:ext uri="{BB962C8B-B14F-4D97-AF65-F5344CB8AC3E}">
        <p14:creationId xmlns:p14="http://schemas.microsoft.com/office/powerpoint/2010/main" val="1128779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CF34A-6EAF-4471-B582-C45B24433494}"/>
              </a:ext>
            </a:extLst>
          </p:cNvPr>
          <p:cNvSpPr>
            <a:spLocks noGrp="1"/>
          </p:cNvSpPr>
          <p:nvPr>
            <p:ph type="title"/>
          </p:nvPr>
        </p:nvSpPr>
        <p:spPr/>
        <p:txBody>
          <a:bodyPr/>
          <a:lstStyle/>
          <a:p>
            <a:r>
              <a:rPr lang="en-US" sz="2800" dirty="0"/>
              <a:t>Special Payment Bonus</a:t>
            </a:r>
          </a:p>
        </p:txBody>
      </p:sp>
      <p:graphicFrame>
        <p:nvGraphicFramePr>
          <p:cNvPr id="5" name="Content Placeholder 4">
            <a:extLst>
              <a:ext uri="{FF2B5EF4-FFF2-40B4-BE49-F238E27FC236}">
                <a16:creationId xmlns:a16="http://schemas.microsoft.com/office/drawing/2014/main" id="{38FE5F4E-69B8-4CC0-A0F7-FE7A1ADCC999}"/>
              </a:ext>
            </a:extLst>
          </p:cNvPr>
          <p:cNvGraphicFramePr>
            <a:graphicFrameLocks noGrp="1"/>
          </p:cNvGraphicFramePr>
          <p:nvPr>
            <p:ph idx="1"/>
            <p:extLst>
              <p:ext uri="{D42A27DB-BD31-4B8C-83A1-F6EECF244321}">
                <p14:modId xmlns:p14="http://schemas.microsoft.com/office/powerpoint/2010/main" val="2789567783"/>
              </p:ext>
            </p:extLst>
          </p:nvPr>
        </p:nvGraphicFramePr>
        <p:xfrm>
          <a:off x="758033" y="2128603"/>
          <a:ext cx="6138862" cy="1387901"/>
        </p:xfrm>
        <a:graphic>
          <a:graphicData uri="http://schemas.openxmlformats.org/drawingml/2006/table">
            <a:tbl>
              <a:tblPr/>
              <a:tblGrid>
                <a:gridCol w="3255871">
                  <a:extLst>
                    <a:ext uri="{9D8B030D-6E8A-4147-A177-3AD203B41FA5}">
                      <a16:colId xmlns:a16="http://schemas.microsoft.com/office/drawing/2014/main" val="3812987825"/>
                    </a:ext>
                  </a:extLst>
                </a:gridCol>
                <a:gridCol w="2882991">
                  <a:extLst>
                    <a:ext uri="{9D8B030D-6E8A-4147-A177-3AD203B41FA5}">
                      <a16:colId xmlns:a16="http://schemas.microsoft.com/office/drawing/2014/main" val="856457666"/>
                    </a:ext>
                  </a:extLst>
                </a:gridCol>
              </a:tblGrid>
              <a:tr h="256006">
                <a:tc>
                  <a:txBody>
                    <a:bodyPr/>
                    <a:lstStyle/>
                    <a:p>
                      <a:pPr marL="0" marR="0">
                        <a:spcBef>
                          <a:spcPts val="0"/>
                        </a:spcBef>
                        <a:spcAft>
                          <a:spcPts val="0"/>
                        </a:spcAft>
                      </a:pPr>
                      <a:r>
                        <a:rPr lang="en-US" sz="1100" b="1" dirty="0">
                          <a:solidFill>
                            <a:srgbClr val="000000"/>
                          </a:solidFill>
                          <a:effectLst/>
                          <a:latin typeface="Calibri" panose="020F0502020204030204" pitchFamily="34" charset="0"/>
                        </a:rPr>
                        <a:t>Job Title</a:t>
                      </a:r>
                      <a:endParaRPr lang="en-US" sz="1100" dirty="0">
                        <a:effectLst/>
                        <a:latin typeface="Calibri" panose="020F0502020204030204" pitchFamily="34"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100" b="1">
                          <a:solidFill>
                            <a:srgbClr val="000000"/>
                          </a:solidFill>
                          <a:effectLst/>
                          <a:latin typeface="Calibri" panose="020F0502020204030204" pitchFamily="34" charset="0"/>
                        </a:rPr>
                        <a:t>Spot Bonus </a:t>
                      </a:r>
                      <a:r>
                        <a:rPr lang="en-US" sz="1100" b="1">
                          <a:effectLst/>
                          <a:latin typeface="Calibri" panose="020F0502020204030204" pitchFamily="34" charset="0"/>
                        </a:rPr>
                        <a:t>Recommendation</a:t>
                      </a:r>
                      <a:endParaRPr lang="en-US" sz="1100">
                        <a:effectLst/>
                        <a:latin typeface="Calibri" panose="020F0502020204030204" pitchFamily="34"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43393437"/>
                  </a:ext>
                </a:extLst>
              </a:tr>
              <a:tr h="683886">
                <a:tc>
                  <a:txBody>
                    <a:bodyPr/>
                    <a:lstStyle/>
                    <a:p>
                      <a:pPr marL="0" marR="0">
                        <a:spcBef>
                          <a:spcPts val="0"/>
                        </a:spcBef>
                        <a:spcAft>
                          <a:spcPts val="0"/>
                        </a:spcAft>
                      </a:pPr>
                      <a:r>
                        <a:rPr lang="en-US" sz="1100">
                          <a:solidFill>
                            <a:srgbClr val="000000"/>
                          </a:solidFill>
                          <a:effectLst/>
                          <a:latin typeface="Calibri" panose="020F0502020204030204" pitchFamily="34" charset="0"/>
                        </a:rPr>
                        <a:t>Medical Technologists I/II, Cytotechnologists, Cytotechnicians, Histotechnologists, Histotechnicians</a:t>
                      </a:r>
                      <a:endParaRPr lang="en-US" sz="1100">
                        <a:effectLst/>
                        <a:latin typeface="Calibri" panose="020F0502020204030204" pitchFamily="34"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100">
                          <a:solidFill>
                            <a:srgbClr val="000000"/>
                          </a:solidFill>
                          <a:effectLst/>
                          <a:latin typeface="Calibri" panose="020F0502020204030204" pitchFamily="34" charset="0"/>
                        </a:rPr>
                        <a:t>$100/4 hours</a:t>
                      </a:r>
                      <a:endParaRPr lang="en-US" sz="1100">
                        <a:effectLst/>
                        <a:latin typeface="Calibri" panose="020F0502020204030204" pitchFamily="34"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30450607"/>
                  </a:ext>
                </a:extLst>
              </a:tr>
              <a:tr h="448009">
                <a:tc>
                  <a:txBody>
                    <a:bodyPr/>
                    <a:lstStyle/>
                    <a:p>
                      <a:pPr marL="0" marR="0">
                        <a:spcBef>
                          <a:spcPts val="0"/>
                        </a:spcBef>
                        <a:spcAft>
                          <a:spcPts val="0"/>
                        </a:spcAft>
                      </a:pPr>
                      <a:r>
                        <a:rPr lang="en-US" sz="1100">
                          <a:solidFill>
                            <a:srgbClr val="000000"/>
                          </a:solidFill>
                          <a:effectLst/>
                          <a:latin typeface="Calibri" panose="020F0502020204030204" pitchFamily="34" charset="0"/>
                        </a:rPr>
                        <a:t>Lab Assistants I/II, Couriers</a:t>
                      </a:r>
                      <a:endParaRPr lang="en-US" sz="1100">
                        <a:effectLst/>
                        <a:latin typeface="Calibri" panose="020F0502020204030204" pitchFamily="34"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100" dirty="0">
                          <a:solidFill>
                            <a:srgbClr val="000000"/>
                          </a:solidFill>
                          <a:effectLst/>
                          <a:latin typeface="Calibri" panose="020F0502020204030204" pitchFamily="34" charset="0"/>
                        </a:rPr>
                        <a:t>$50/4 hours</a:t>
                      </a:r>
                      <a:endParaRPr lang="en-US" sz="1100" dirty="0">
                        <a:effectLst/>
                        <a:latin typeface="Calibri" panose="020F0502020204030204" pitchFamily="34"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6895810"/>
                  </a:ext>
                </a:extLst>
              </a:tr>
            </a:tbl>
          </a:graphicData>
        </a:graphic>
      </p:graphicFrame>
      <p:sp>
        <p:nvSpPr>
          <p:cNvPr id="4" name="Slide Number Placeholder 3">
            <a:extLst>
              <a:ext uri="{FF2B5EF4-FFF2-40B4-BE49-F238E27FC236}">
                <a16:creationId xmlns:a16="http://schemas.microsoft.com/office/drawing/2014/main" id="{369B4913-FECE-490F-9869-2CB80568C5FB}"/>
              </a:ext>
            </a:extLst>
          </p:cNvPr>
          <p:cNvSpPr>
            <a:spLocks noGrp="1"/>
          </p:cNvSpPr>
          <p:nvPr>
            <p:ph type="sldNum" sz="quarter" idx="12"/>
          </p:nvPr>
        </p:nvSpPr>
        <p:spPr/>
        <p:txBody>
          <a:bodyPr/>
          <a:lstStyle/>
          <a:p>
            <a:fld id="{DA86648E-21C2-4E4D-995E-31FFBD2E87B9}" type="slidenum">
              <a:rPr lang="x-none" altLang="x-none" smtClean="0"/>
              <a:pPr/>
              <a:t>6</a:t>
            </a:fld>
            <a:endParaRPr lang="en-US" altLang="x-none"/>
          </a:p>
        </p:txBody>
      </p:sp>
      <p:sp>
        <p:nvSpPr>
          <p:cNvPr id="6" name="Rectangle 1">
            <a:extLst>
              <a:ext uri="{FF2B5EF4-FFF2-40B4-BE49-F238E27FC236}">
                <a16:creationId xmlns:a16="http://schemas.microsoft.com/office/drawing/2014/main" id="{53DAE0A9-C136-4895-A00A-74DD1287EB64}"/>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01F1E"/>
                </a:solidFill>
                <a:effectLst/>
                <a:latin typeface="Calibri" panose="020F0502020204030204" pitchFamily="34" charset="0"/>
                <a:cs typeface="Calibri" panose="020F0502020204030204" pitchFamily="34" charset="0"/>
              </a:rPr>
              <a:t> </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01F1E"/>
                </a:solidFill>
                <a:effectLst/>
                <a:latin typeface="Calibri" panose="020F0502020204030204" pitchFamily="34" charset="0"/>
                <a:cs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13584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262B0-CF03-4085-A6BC-6DAAA24486CD}"/>
              </a:ext>
            </a:extLst>
          </p:cNvPr>
          <p:cNvSpPr>
            <a:spLocks noGrp="1"/>
          </p:cNvSpPr>
          <p:nvPr>
            <p:ph type="title"/>
          </p:nvPr>
        </p:nvSpPr>
        <p:spPr/>
        <p:txBody>
          <a:bodyPr/>
          <a:lstStyle/>
          <a:p>
            <a:r>
              <a:rPr lang="en-US" dirty="0"/>
              <a:t>Gun Violence</a:t>
            </a:r>
          </a:p>
        </p:txBody>
      </p:sp>
      <p:sp>
        <p:nvSpPr>
          <p:cNvPr id="3" name="Content Placeholder 2">
            <a:extLst>
              <a:ext uri="{FF2B5EF4-FFF2-40B4-BE49-F238E27FC236}">
                <a16:creationId xmlns:a16="http://schemas.microsoft.com/office/drawing/2014/main" id="{362C4AC6-F27A-4C9F-BE7F-B0D37194FD4D}"/>
              </a:ext>
            </a:extLst>
          </p:cNvPr>
          <p:cNvSpPr>
            <a:spLocks noGrp="1"/>
          </p:cNvSpPr>
          <p:nvPr>
            <p:ph idx="1"/>
          </p:nvPr>
        </p:nvSpPr>
        <p:spPr>
          <a:xfrm>
            <a:off x="373380" y="1013460"/>
            <a:ext cx="8326121" cy="3828363"/>
          </a:xfrm>
        </p:spPr>
        <p:txBody>
          <a:bodyPr/>
          <a:lstStyle/>
          <a:p>
            <a:pPr marL="0" marR="0" algn="l">
              <a:spcBef>
                <a:spcPts val="0"/>
              </a:spcBef>
              <a:spcAft>
                <a:spcPts val="0"/>
              </a:spcAft>
            </a:pPr>
            <a:r>
              <a:rPr lang="en-US" sz="1200" b="1" i="0" dirty="0">
                <a:solidFill>
                  <a:srgbClr val="201F1E"/>
                </a:solidFill>
                <a:effectLst/>
                <a:latin typeface="Franklin Gothic Book" panose="020B0503020102020204" pitchFamily="34" charset="0"/>
              </a:rPr>
              <a:t>Support is available</a:t>
            </a:r>
            <a:br>
              <a:rPr lang="en-US" sz="1200" b="0" i="0" dirty="0">
                <a:solidFill>
                  <a:srgbClr val="201F1E"/>
                </a:solidFill>
                <a:effectLst/>
                <a:latin typeface="Franklin Gothic Book" panose="020B0503020102020204" pitchFamily="34" charset="0"/>
              </a:rPr>
            </a:br>
            <a:r>
              <a:rPr lang="en-US" sz="1200" b="0" i="0" dirty="0">
                <a:solidFill>
                  <a:srgbClr val="201F1E"/>
                </a:solidFill>
                <a:effectLst/>
                <a:latin typeface="Franklin Gothic Book" panose="020B0503020102020204" pitchFamily="34" charset="0"/>
              </a:rPr>
              <a:t>We encourage you to take advantage of the extra support made available to our IU Health team. Explore the </a:t>
            </a:r>
            <a:r>
              <a:rPr lang="en-US" sz="1200" b="0" i="0" u="sng" dirty="0">
                <a:solidFill>
                  <a:srgbClr val="0563C1"/>
                </a:solidFill>
                <a:effectLst/>
                <a:latin typeface="Franklin Gothic Book" panose="020B0503020102020204" pitchFamily="34" charset="0"/>
                <a:hlinkClick r:id="rId2"/>
              </a:rPr>
              <a:t>IU Health My Well-being page</a:t>
            </a:r>
            <a:r>
              <a:rPr lang="en-US" sz="1200" b="0" i="0" dirty="0">
                <a:solidFill>
                  <a:srgbClr val="201F1E"/>
                </a:solidFill>
                <a:effectLst/>
                <a:latin typeface="Franklin Gothic Book" panose="020B0503020102020204" pitchFamily="34" charset="0"/>
              </a:rPr>
              <a:t> where there are a variety of services available to support your body, mind and spirit. Whether you would benefit from talking to someone, need help finding better work-life balance, or want to help a coworker dealing with difficult emotions, there’s a resource for you.</a:t>
            </a:r>
            <a:endParaRPr lang="en-US" sz="1200" b="0" i="0" dirty="0">
              <a:solidFill>
                <a:srgbClr val="201F1E"/>
              </a:solidFill>
              <a:effectLst/>
              <a:latin typeface="Calibri" panose="020F0502020204030204" pitchFamily="34" charset="0"/>
            </a:endParaRPr>
          </a:p>
          <a:p>
            <a:pPr marL="0" marR="0" indent="0" algn="l">
              <a:spcBef>
                <a:spcPts val="0"/>
              </a:spcBef>
              <a:spcAft>
                <a:spcPts val="0"/>
              </a:spcAft>
              <a:buNone/>
            </a:pPr>
            <a:endParaRPr lang="en-US" sz="1200" b="0" i="0" dirty="0">
              <a:solidFill>
                <a:srgbClr val="201F1E"/>
              </a:solidFill>
              <a:effectLst/>
              <a:latin typeface="Calibri" panose="020F0502020204030204" pitchFamily="34" charset="0"/>
            </a:endParaRPr>
          </a:p>
          <a:p>
            <a:pPr marL="0" marR="0" algn="l">
              <a:spcBef>
                <a:spcPts val="0"/>
              </a:spcBef>
              <a:spcAft>
                <a:spcPts val="0"/>
              </a:spcAft>
            </a:pPr>
            <a:r>
              <a:rPr lang="en-US" sz="1200" b="1" i="0" dirty="0">
                <a:solidFill>
                  <a:srgbClr val="201F1E"/>
                </a:solidFill>
                <a:effectLst/>
                <a:latin typeface="Franklin Gothic Book" panose="020B0503020102020204" pitchFamily="34" charset="0"/>
              </a:rPr>
              <a:t>We are committed to your safety</a:t>
            </a:r>
            <a:endParaRPr lang="en-US" sz="1200" b="0" i="0" dirty="0">
              <a:solidFill>
                <a:srgbClr val="201F1E"/>
              </a:solidFill>
              <a:effectLst/>
              <a:latin typeface="Calibri" panose="020F0502020204030204" pitchFamily="34" charset="0"/>
            </a:endParaRPr>
          </a:p>
          <a:p>
            <a:pPr marL="0" marR="0" indent="0" algn="l">
              <a:spcBef>
                <a:spcPts val="0"/>
              </a:spcBef>
              <a:spcAft>
                <a:spcPts val="0"/>
              </a:spcAft>
              <a:buNone/>
            </a:pPr>
            <a:r>
              <a:rPr lang="en-US" sz="1200" b="0" i="0" dirty="0">
                <a:solidFill>
                  <a:srgbClr val="201F1E"/>
                </a:solidFill>
                <a:effectLst/>
                <a:latin typeface="Franklin Gothic Book" panose="020B0503020102020204" pitchFamily="34" charset="0"/>
              </a:rPr>
              <a:t>There are several security measures in place to keep our team members, patients of all ages and visitors safe. IU Health academic health center Police Department supports the safety of the downtown region with patrols, metal detection and security screenings, behavioral response practices, and more. Read about how </a:t>
            </a:r>
            <a:r>
              <a:rPr lang="en-US" sz="1200" b="0" i="0" dirty="0">
                <a:solidFill>
                  <a:srgbClr val="000000"/>
                </a:solidFill>
                <a:effectLst/>
                <a:latin typeface="Franklin Gothic Book" panose="020B0503020102020204" pitchFamily="34" charset="0"/>
              </a:rPr>
              <a:t>IU Health remains committed to </a:t>
            </a:r>
            <a:r>
              <a:rPr lang="en-US" sz="1200" b="0" i="0" u="sng" dirty="0">
                <a:solidFill>
                  <a:srgbClr val="0563C1"/>
                </a:solidFill>
                <a:effectLst/>
                <a:latin typeface="Franklin Gothic Book" panose="020B0503020102020204" pitchFamily="34" charset="0"/>
                <a:hlinkClick r:id="rId3"/>
              </a:rPr>
              <a:t>providing a safe environment for team members.</a:t>
            </a:r>
            <a:endParaRPr lang="en-US" sz="1200" b="0" i="0" u="sng" dirty="0">
              <a:solidFill>
                <a:srgbClr val="0563C1"/>
              </a:solidFill>
              <a:effectLst/>
              <a:latin typeface="Franklin Gothic Book" panose="020B0503020102020204" pitchFamily="34" charset="0"/>
            </a:endParaRPr>
          </a:p>
          <a:p>
            <a:pPr marL="0" marR="0" indent="0" algn="l">
              <a:spcBef>
                <a:spcPts val="0"/>
              </a:spcBef>
              <a:spcAft>
                <a:spcPts val="0"/>
              </a:spcAft>
              <a:buNone/>
            </a:pPr>
            <a:endParaRPr lang="en-US" sz="1200" b="0" i="0" dirty="0">
              <a:solidFill>
                <a:srgbClr val="201F1E"/>
              </a:solidFill>
              <a:effectLst/>
              <a:latin typeface="Calibri" panose="020F0502020204030204" pitchFamily="34" charset="0"/>
            </a:endParaRPr>
          </a:p>
          <a:p>
            <a:pPr marL="0" marR="0" algn="l">
              <a:spcBef>
                <a:spcPts val="0"/>
              </a:spcBef>
              <a:spcAft>
                <a:spcPts val="0"/>
              </a:spcAft>
            </a:pPr>
            <a:r>
              <a:rPr lang="en-US" sz="1200" b="1" i="0" dirty="0">
                <a:solidFill>
                  <a:srgbClr val="201F1E"/>
                </a:solidFill>
                <a:effectLst/>
                <a:latin typeface="Franklin Gothic Book" panose="020B0503020102020204" pitchFamily="34" charset="0"/>
              </a:rPr>
              <a:t>Resources to help you remain alert and prepared</a:t>
            </a:r>
            <a:endParaRPr lang="en-US" sz="1200" b="0" i="0" dirty="0">
              <a:solidFill>
                <a:srgbClr val="201F1E"/>
              </a:solidFill>
              <a:effectLst/>
              <a:latin typeface="Calibri" panose="020F0502020204030204" pitchFamily="34" charset="0"/>
            </a:endParaRPr>
          </a:p>
          <a:p>
            <a:pPr marL="0" marR="0" algn="l">
              <a:spcBef>
                <a:spcPts val="0"/>
              </a:spcBef>
              <a:spcAft>
                <a:spcPts val="0"/>
              </a:spcAft>
              <a:buFont typeface="Arial" panose="020B0604020202020204" pitchFamily="34" charset="0"/>
              <a:buChar char="•"/>
            </a:pPr>
            <a:r>
              <a:rPr lang="en-US" sz="1200" b="0" i="0" dirty="0">
                <a:solidFill>
                  <a:srgbClr val="201F1E"/>
                </a:solidFill>
                <a:effectLst/>
                <a:latin typeface="Franklin Gothic Book" panose="020B0503020102020204" pitchFamily="34" charset="0"/>
              </a:rPr>
              <a:t>Update your </a:t>
            </a:r>
            <a:r>
              <a:rPr lang="en-US" sz="1200" b="0" i="0" u="sng" dirty="0" err="1">
                <a:solidFill>
                  <a:srgbClr val="0563C1"/>
                </a:solidFill>
                <a:effectLst/>
                <a:latin typeface="Franklin Gothic Book" panose="020B0503020102020204" pitchFamily="34" charset="0"/>
                <a:hlinkClick r:id="rId4"/>
              </a:rPr>
              <a:t>AlertMedia</a:t>
            </a:r>
            <a:r>
              <a:rPr lang="en-US" sz="1200" b="0" i="0" u="sng" dirty="0">
                <a:solidFill>
                  <a:srgbClr val="0563C1"/>
                </a:solidFill>
                <a:effectLst/>
                <a:latin typeface="Franklin Gothic Book" panose="020B0503020102020204" pitchFamily="34" charset="0"/>
                <a:hlinkClick r:id="rId4"/>
              </a:rPr>
              <a:t> profile</a:t>
            </a:r>
            <a:r>
              <a:rPr lang="en-US" sz="1200" b="0" i="0" dirty="0">
                <a:solidFill>
                  <a:srgbClr val="201F1E"/>
                </a:solidFill>
                <a:effectLst/>
                <a:latin typeface="Franklin Gothic Book" panose="020B0503020102020204" pitchFamily="34" charset="0"/>
              </a:rPr>
              <a:t> and download the app. As the organization’s emergency alert system, this is how you will be notified of a serious incident.</a:t>
            </a:r>
            <a:endParaRPr lang="en-US" sz="1200" b="0" i="0" dirty="0">
              <a:solidFill>
                <a:srgbClr val="201F1E"/>
              </a:solidFill>
              <a:effectLst/>
              <a:latin typeface="Calibri" panose="020F0502020204030204" pitchFamily="34" charset="0"/>
            </a:endParaRPr>
          </a:p>
          <a:p>
            <a:pPr marL="0" marR="0" algn="l">
              <a:spcBef>
                <a:spcPts val="0"/>
              </a:spcBef>
              <a:spcAft>
                <a:spcPts val="0"/>
              </a:spcAft>
              <a:buFont typeface="Arial" panose="020B0604020202020204" pitchFamily="34" charset="0"/>
              <a:buChar char="•"/>
            </a:pPr>
            <a:r>
              <a:rPr lang="en-US" sz="1200" b="0" i="0" dirty="0">
                <a:solidFill>
                  <a:srgbClr val="201F1E"/>
                </a:solidFill>
                <a:effectLst/>
                <a:latin typeface="Franklin Gothic Book" panose="020B0503020102020204" pitchFamily="34" charset="0"/>
              </a:rPr>
              <a:t>Review the </a:t>
            </a:r>
            <a:r>
              <a:rPr lang="en-US" sz="1200" b="0" i="0" u="sng" dirty="0">
                <a:solidFill>
                  <a:srgbClr val="0563C1"/>
                </a:solidFill>
                <a:effectLst/>
                <a:latin typeface="Franklin Gothic Book" panose="020B0503020102020204" pitchFamily="34" charset="0"/>
                <a:hlinkClick r:id="rId5"/>
              </a:rPr>
              <a:t>active shooter quick drill</a:t>
            </a:r>
            <a:r>
              <a:rPr lang="en-US" sz="1200" b="0" i="0" dirty="0">
                <a:solidFill>
                  <a:srgbClr val="201F1E"/>
                </a:solidFill>
                <a:effectLst/>
                <a:latin typeface="Franklin Gothic Book" panose="020B0503020102020204" pitchFamily="34" charset="0"/>
              </a:rPr>
              <a:t> with your team. </a:t>
            </a:r>
            <a:endParaRPr lang="en-US" sz="1200" b="0" i="0" dirty="0">
              <a:solidFill>
                <a:srgbClr val="201F1E"/>
              </a:solidFill>
              <a:effectLst/>
              <a:latin typeface="Calibri" panose="020F0502020204030204" pitchFamily="34" charset="0"/>
            </a:endParaRPr>
          </a:p>
          <a:p>
            <a:pPr marL="0" marR="0" algn="l">
              <a:spcBef>
                <a:spcPts val="0"/>
              </a:spcBef>
              <a:spcAft>
                <a:spcPts val="0"/>
              </a:spcAft>
              <a:buFont typeface="Arial" panose="020B0604020202020204" pitchFamily="34" charset="0"/>
              <a:buChar char="•"/>
            </a:pPr>
            <a:r>
              <a:rPr lang="en-US" sz="1200" b="0" i="0" dirty="0">
                <a:solidFill>
                  <a:srgbClr val="201F1E"/>
                </a:solidFill>
                <a:effectLst/>
                <a:latin typeface="Franklin Gothic Book" panose="020B0503020102020204" pitchFamily="34" charset="0"/>
              </a:rPr>
              <a:t>Stay up-to-date on trainings and resources available on </a:t>
            </a:r>
            <a:r>
              <a:rPr lang="en-US" sz="1200" b="0" i="0" dirty="0" err="1">
                <a:solidFill>
                  <a:srgbClr val="201F1E"/>
                </a:solidFill>
                <a:effectLst/>
                <a:latin typeface="Franklin Gothic Book" panose="020B0503020102020204" pitchFamily="34" charset="0"/>
              </a:rPr>
              <a:t>eLMS</a:t>
            </a:r>
            <a:r>
              <a:rPr lang="en-US" sz="1200" b="0" i="0" dirty="0">
                <a:solidFill>
                  <a:srgbClr val="201F1E"/>
                </a:solidFill>
                <a:effectLst/>
                <a:latin typeface="Franklin Gothic Book" panose="020B0503020102020204" pitchFamily="34" charset="0"/>
              </a:rPr>
              <a:t>.</a:t>
            </a:r>
            <a:endParaRPr lang="en-US" sz="1200" b="0" i="0" dirty="0">
              <a:solidFill>
                <a:srgbClr val="201F1E"/>
              </a:solidFill>
              <a:effectLst/>
              <a:latin typeface="Calibri" panose="020F0502020204030204" pitchFamily="34" charset="0"/>
            </a:endParaRPr>
          </a:p>
          <a:p>
            <a:pPr marL="0" marR="0" algn="l">
              <a:spcBef>
                <a:spcPts val="0"/>
              </a:spcBef>
              <a:spcAft>
                <a:spcPts val="0"/>
              </a:spcAft>
              <a:buFont typeface="Arial" panose="020B0604020202020204" pitchFamily="34" charset="0"/>
              <a:buChar char="•"/>
            </a:pPr>
            <a:r>
              <a:rPr lang="en-US" sz="1200" b="0" i="0" dirty="0">
                <a:solidFill>
                  <a:srgbClr val="201F1E"/>
                </a:solidFill>
                <a:effectLst/>
                <a:latin typeface="Franklin Gothic Book" panose="020B0503020102020204" pitchFamily="34" charset="0"/>
              </a:rPr>
              <a:t>Become familiar with security phone numbers – save them in your phone or know where to locate them on your badge tag.</a:t>
            </a:r>
            <a:endParaRPr lang="en-US" sz="1200" b="0" i="0" dirty="0">
              <a:solidFill>
                <a:srgbClr val="201F1E"/>
              </a:solidFill>
              <a:effectLst/>
              <a:latin typeface="Calibri" panose="020F0502020204030204" pitchFamily="34" charset="0"/>
            </a:endParaRPr>
          </a:p>
          <a:p>
            <a:pPr marL="0" marR="0" algn="l">
              <a:spcBef>
                <a:spcPts val="0"/>
              </a:spcBef>
              <a:spcAft>
                <a:spcPts val="0"/>
              </a:spcAft>
              <a:buFont typeface="Arial" panose="020B0604020202020204" pitchFamily="34" charset="0"/>
              <a:buChar char="•"/>
            </a:pPr>
            <a:r>
              <a:rPr lang="en-US" sz="1200" b="0" i="0" dirty="0">
                <a:solidFill>
                  <a:srgbClr val="201F1E"/>
                </a:solidFill>
                <a:effectLst/>
                <a:latin typeface="Franklin Gothic Book" panose="020B0503020102020204" pitchFamily="34" charset="0"/>
              </a:rPr>
              <a:t>Review the full library of resources in the documents section of the </a:t>
            </a:r>
            <a:r>
              <a:rPr lang="en-US" sz="1200" b="0" i="0" u="sng" dirty="0">
                <a:solidFill>
                  <a:srgbClr val="0563C1"/>
                </a:solidFill>
                <a:effectLst/>
                <a:latin typeface="Franklin Gothic Book" panose="020B0503020102020204" pitchFamily="34" charset="0"/>
                <a:hlinkClick r:id="rId6"/>
              </a:rPr>
              <a:t>Safety, Security and Police Teams Page</a:t>
            </a:r>
            <a:r>
              <a:rPr lang="en-US" sz="1200" b="0" i="0" dirty="0">
                <a:solidFill>
                  <a:srgbClr val="201F1E"/>
                </a:solidFill>
                <a:effectLst/>
                <a:latin typeface="Franklin Gothic Book" panose="020B0503020102020204" pitchFamily="34" charset="0"/>
              </a:rPr>
              <a:t>.</a:t>
            </a:r>
            <a:endParaRPr lang="en-US" sz="1200" b="0" i="0" dirty="0">
              <a:solidFill>
                <a:srgbClr val="201F1E"/>
              </a:solidFill>
              <a:effectLst/>
              <a:latin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AC0C5E03-11E2-494B-876D-A5472BD5D98D}"/>
              </a:ext>
            </a:extLst>
          </p:cNvPr>
          <p:cNvSpPr>
            <a:spLocks noGrp="1"/>
          </p:cNvSpPr>
          <p:nvPr>
            <p:ph type="sldNum" sz="quarter" idx="12"/>
          </p:nvPr>
        </p:nvSpPr>
        <p:spPr/>
        <p:txBody>
          <a:bodyPr/>
          <a:lstStyle/>
          <a:p>
            <a:fld id="{DA86648E-21C2-4E4D-995E-31FFBD2E87B9}" type="slidenum">
              <a:rPr lang="x-none" altLang="x-none" smtClean="0"/>
              <a:pPr/>
              <a:t>7</a:t>
            </a:fld>
            <a:endParaRPr lang="en-US" altLang="x-none"/>
          </a:p>
        </p:txBody>
      </p:sp>
    </p:spTree>
    <p:extLst>
      <p:ext uri="{BB962C8B-B14F-4D97-AF65-F5344CB8AC3E}">
        <p14:creationId xmlns:p14="http://schemas.microsoft.com/office/powerpoint/2010/main" val="2432676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262B0-CF03-4085-A6BC-6DAAA24486CD}"/>
              </a:ext>
            </a:extLst>
          </p:cNvPr>
          <p:cNvSpPr>
            <a:spLocks noGrp="1"/>
          </p:cNvSpPr>
          <p:nvPr>
            <p:ph type="title"/>
          </p:nvPr>
        </p:nvSpPr>
        <p:spPr/>
        <p:txBody>
          <a:bodyPr/>
          <a:lstStyle/>
          <a:p>
            <a:r>
              <a:rPr lang="en-US" dirty="0"/>
              <a:t>COVID Testing Portal and COVID Pay Ending</a:t>
            </a:r>
          </a:p>
        </p:txBody>
      </p:sp>
      <p:sp>
        <p:nvSpPr>
          <p:cNvPr id="3" name="Content Placeholder 2">
            <a:extLst>
              <a:ext uri="{FF2B5EF4-FFF2-40B4-BE49-F238E27FC236}">
                <a16:creationId xmlns:a16="http://schemas.microsoft.com/office/drawing/2014/main" id="{362C4AC6-F27A-4C9F-BE7F-B0D37194FD4D}"/>
              </a:ext>
            </a:extLst>
          </p:cNvPr>
          <p:cNvSpPr>
            <a:spLocks noGrp="1"/>
          </p:cNvSpPr>
          <p:nvPr>
            <p:ph idx="1"/>
          </p:nvPr>
        </p:nvSpPr>
        <p:spPr>
          <a:xfrm>
            <a:off x="434715" y="1161737"/>
            <a:ext cx="8334635" cy="3650105"/>
          </a:xfrm>
        </p:spPr>
        <p:txBody>
          <a:bodyPr/>
          <a:lstStyle/>
          <a:p>
            <a:pPr marL="0" marR="0" indent="0" algn="l">
              <a:spcBef>
                <a:spcPts val="0"/>
              </a:spcBef>
              <a:spcAft>
                <a:spcPts val="0"/>
              </a:spcAft>
              <a:buNone/>
            </a:pPr>
            <a:r>
              <a:rPr lang="en-US" sz="1600" b="1" i="0" u="none" strike="noStrike" dirty="0">
                <a:solidFill>
                  <a:srgbClr val="981E32"/>
                </a:solidFill>
                <a:effectLst/>
                <a:latin typeface="Arial" panose="020B0604020202020204" pitchFamily="34" charset="0"/>
                <a:hlinkClick r:id="rId2" tooltip="COVID-19 pay program, Virtual Screening Clinic to end"/>
              </a:rPr>
              <a:t>COVID-19 pay program, Virtual Screening Clinic to end</a:t>
            </a:r>
            <a:br>
              <a:rPr lang="en-US" sz="1600" dirty="0"/>
            </a:br>
            <a:r>
              <a:rPr lang="en-US" sz="1600" dirty="0"/>
              <a:t>-</a:t>
            </a:r>
            <a:r>
              <a:rPr lang="en-US" sz="1600" b="0" i="0" dirty="0">
                <a:solidFill>
                  <a:srgbClr val="353535"/>
                </a:solidFill>
                <a:effectLst/>
                <a:latin typeface="Arial" panose="020B0604020202020204" pitchFamily="34" charset="0"/>
              </a:rPr>
              <a:t>IU Health will end the temporary COVID-19 pay continuation program and the Virtual Screening Clinic associated with it, marking another point in return to non-emergency operations. </a:t>
            </a:r>
            <a:br>
              <a:rPr lang="en-US" sz="1600" b="0" i="0" dirty="0">
                <a:solidFill>
                  <a:srgbClr val="353535"/>
                </a:solidFill>
                <a:effectLst/>
                <a:latin typeface="Arial" panose="020B0604020202020204" pitchFamily="34" charset="0"/>
              </a:rPr>
            </a:br>
            <a:br>
              <a:rPr lang="en-US" sz="1600" b="0" i="0" dirty="0">
                <a:solidFill>
                  <a:srgbClr val="353535"/>
                </a:solidFill>
                <a:effectLst/>
                <a:latin typeface="Arial" panose="020B0604020202020204" pitchFamily="34" charset="0"/>
              </a:rPr>
            </a:br>
            <a:r>
              <a:rPr lang="en-US" sz="1600" b="0" i="0" dirty="0">
                <a:solidFill>
                  <a:srgbClr val="353535"/>
                </a:solidFill>
                <a:effectLst/>
                <a:latin typeface="Arial" panose="020B0604020202020204" pitchFamily="34" charset="0"/>
              </a:rPr>
              <a:t>-</a:t>
            </a:r>
            <a:r>
              <a:rPr lang="en-US" sz="1600" b="1" i="0" dirty="0">
                <a:solidFill>
                  <a:srgbClr val="353535"/>
                </a:solidFill>
                <a:effectLst/>
                <a:latin typeface="Arial" panose="020B0604020202020204" pitchFamily="34" charset="0"/>
              </a:rPr>
              <a:t>Beginning Sunday, June 19, </a:t>
            </a:r>
            <a:r>
              <a:rPr lang="en-US" sz="1600" b="0" i="0" dirty="0">
                <a:solidFill>
                  <a:srgbClr val="353535"/>
                </a:solidFill>
                <a:effectLst/>
                <a:latin typeface="Arial" panose="020B0604020202020204" pitchFamily="34" charset="0"/>
              </a:rPr>
              <a:t>no new instances of COVID-19 pay will be offered. Team members receiving COVID-19 pay or enrolled in the program before June 19 will qualify for COVID-19 pay either through their return-to-work date or for a maximum of 10 days. Team members who are unable to return to work after 10 days may work directly with their leader to determine support for personal needs. </a:t>
            </a:r>
            <a:endParaRPr lang="en-US" dirty="0"/>
          </a:p>
        </p:txBody>
      </p:sp>
      <p:sp>
        <p:nvSpPr>
          <p:cNvPr id="4" name="Slide Number Placeholder 3">
            <a:extLst>
              <a:ext uri="{FF2B5EF4-FFF2-40B4-BE49-F238E27FC236}">
                <a16:creationId xmlns:a16="http://schemas.microsoft.com/office/drawing/2014/main" id="{AC0C5E03-11E2-494B-876D-A5472BD5D98D}"/>
              </a:ext>
            </a:extLst>
          </p:cNvPr>
          <p:cNvSpPr>
            <a:spLocks noGrp="1"/>
          </p:cNvSpPr>
          <p:nvPr>
            <p:ph type="sldNum" sz="quarter" idx="12"/>
          </p:nvPr>
        </p:nvSpPr>
        <p:spPr/>
        <p:txBody>
          <a:bodyPr/>
          <a:lstStyle/>
          <a:p>
            <a:fld id="{DA86648E-21C2-4E4D-995E-31FFBD2E87B9}" type="slidenum">
              <a:rPr lang="x-none" altLang="x-none" smtClean="0"/>
              <a:pPr/>
              <a:t>8</a:t>
            </a:fld>
            <a:endParaRPr lang="en-US" altLang="x-none"/>
          </a:p>
        </p:txBody>
      </p:sp>
    </p:spTree>
    <p:extLst>
      <p:ext uri="{BB962C8B-B14F-4D97-AF65-F5344CB8AC3E}">
        <p14:creationId xmlns:p14="http://schemas.microsoft.com/office/powerpoint/2010/main" val="82950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F9AA7-7D41-4028-9998-FDD9A73943F9}"/>
              </a:ext>
            </a:extLst>
          </p:cNvPr>
          <p:cNvSpPr>
            <a:spLocks noGrp="1"/>
          </p:cNvSpPr>
          <p:nvPr>
            <p:ph type="title"/>
          </p:nvPr>
        </p:nvSpPr>
        <p:spPr/>
        <p:txBody>
          <a:bodyPr/>
          <a:lstStyle/>
          <a:p>
            <a:endParaRPr lang="en-US" dirty="0"/>
          </a:p>
        </p:txBody>
      </p:sp>
      <p:sp>
        <p:nvSpPr>
          <p:cNvPr id="4" name="Slide Number Placeholder 3">
            <a:extLst>
              <a:ext uri="{FF2B5EF4-FFF2-40B4-BE49-F238E27FC236}">
                <a16:creationId xmlns:a16="http://schemas.microsoft.com/office/drawing/2014/main" id="{11259592-67D3-4147-9ECC-CAAFD0A699CC}"/>
              </a:ext>
            </a:extLst>
          </p:cNvPr>
          <p:cNvSpPr>
            <a:spLocks noGrp="1"/>
          </p:cNvSpPr>
          <p:nvPr>
            <p:ph type="sldNum" sz="quarter" idx="12"/>
          </p:nvPr>
        </p:nvSpPr>
        <p:spPr/>
        <p:txBody>
          <a:bodyPr/>
          <a:lstStyle/>
          <a:p>
            <a:fld id="{DA86648E-21C2-4E4D-995E-31FFBD2E87B9}" type="slidenum">
              <a:rPr lang="x-none" altLang="x-none" smtClean="0"/>
              <a:pPr/>
              <a:t>9</a:t>
            </a:fld>
            <a:endParaRPr lang="en-US" altLang="x-none"/>
          </a:p>
        </p:txBody>
      </p:sp>
      <p:sp>
        <p:nvSpPr>
          <p:cNvPr id="8" name="Content Placeholder 7">
            <a:extLst>
              <a:ext uri="{FF2B5EF4-FFF2-40B4-BE49-F238E27FC236}">
                <a16:creationId xmlns:a16="http://schemas.microsoft.com/office/drawing/2014/main" id="{87F76736-24BC-42FD-B97C-09074BD2BAA2}"/>
              </a:ext>
            </a:extLst>
          </p:cNvPr>
          <p:cNvSpPr>
            <a:spLocks noGrp="1"/>
          </p:cNvSpPr>
          <p:nvPr>
            <p:ph idx="1"/>
          </p:nvPr>
        </p:nvSpPr>
        <p:spPr>
          <a:xfrm>
            <a:off x="314793" y="1221698"/>
            <a:ext cx="8384707" cy="3378877"/>
          </a:xfrm>
        </p:spPr>
        <p:txBody>
          <a:bodyPr/>
          <a:lstStyle/>
          <a:p>
            <a:pPr>
              <a:spcBef>
                <a:spcPts val="0"/>
              </a:spcBef>
              <a:spcAft>
                <a:spcPts val="0"/>
              </a:spcAft>
            </a:pPr>
            <a:r>
              <a:rPr lang="en-US" sz="1800" b="0" i="0" dirty="0">
                <a:solidFill>
                  <a:srgbClr val="201F1E"/>
                </a:solidFill>
                <a:effectLst/>
                <a:latin typeface="Calibri" panose="020F0502020204030204" pitchFamily="34" charset="0"/>
              </a:rPr>
              <a:t>Riley Children’s Health has earned distinction in the </a:t>
            </a:r>
            <a:r>
              <a:rPr lang="en-US" sz="1800" b="0" i="1" dirty="0">
                <a:solidFill>
                  <a:srgbClr val="201F1E"/>
                </a:solidFill>
                <a:effectLst/>
                <a:latin typeface="Calibri" panose="020F0502020204030204" pitchFamily="34" charset="0"/>
              </a:rPr>
              <a:t>U.S. News &amp; World Report’s</a:t>
            </a:r>
            <a:r>
              <a:rPr lang="en-US" sz="1800" b="0" i="0" dirty="0">
                <a:solidFill>
                  <a:srgbClr val="201F1E"/>
                </a:solidFill>
                <a:effectLst/>
                <a:latin typeface="Calibri" panose="020F0502020204030204" pitchFamily="34" charset="0"/>
              </a:rPr>
              <a:t> (USNWR) Best Children’s Hospitals rankings for 2022-23.</a:t>
            </a:r>
            <a:endParaRPr lang="en-US" sz="1800" b="0" i="0" dirty="0">
              <a:solidFill>
                <a:srgbClr val="201F1E"/>
              </a:solidFill>
              <a:effectLst/>
              <a:latin typeface="Times New Roman" panose="02020603050405020304" pitchFamily="18" charset="0"/>
            </a:endParaRPr>
          </a:p>
          <a:p>
            <a:pPr marL="485775" lvl="1">
              <a:spcBef>
                <a:spcPts val="0"/>
              </a:spcBef>
              <a:spcAft>
                <a:spcPts val="0"/>
              </a:spcAft>
            </a:pPr>
            <a:r>
              <a:rPr lang="en-US" sz="1800" b="0" i="0" dirty="0">
                <a:solidFill>
                  <a:srgbClr val="201F1E"/>
                </a:solidFill>
                <a:effectLst/>
                <a:latin typeface="Calibri" panose="020F0502020204030204" pitchFamily="34" charset="0"/>
              </a:rPr>
              <a:t> Nationally ranked in </a:t>
            </a:r>
            <a:r>
              <a:rPr lang="en-US" sz="1800" b="1" i="0" dirty="0">
                <a:solidFill>
                  <a:srgbClr val="201F1E"/>
                </a:solidFill>
                <a:effectLst/>
                <a:latin typeface="Calibri" panose="020F0502020204030204" pitchFamily="34" charset="0"/>
              </a:rPr>
              <a:t>10 out of 10 pediatric specialties</a:t>
            </a:r>
            <a:r>
              <a:rPr lang="en-US" sz="1800" b="0" i="0" dirty="0">
                <a:solidFill>
                  <a:srgbClr val="201F1E"/>
                </a:solidFill>
                <a:effectLst/>
                <a:latin typeface="Calibri" panose="020F0502020204030204" pitchFamily="34" charset="0"/>
              </a:rPr>
              <a:t>.</a:t>
            </a:r>
          </a:p>
          <a:p>
            <a:pPr marL="485775" lvl="1">
              <a:spcBef>
                <a:spcPts val="0"/>
              </a:spcBef>
              <a:spcAft>
                <a:spcPts val="0"/>
              </a:spcAft>
            </a:pPr>
            <a:r>
              <a:rPr lang="en-US" sz="1800" b="1" i="0" dirty="0">
                <a:solidFill>
                  <a:srgbClr val="201F1E"/>
                </a:solidFill>
                <a:effectLst/>
                <a:latin typeface="Calibri" panose="020F0502020204030204" pitchFamily="34" charset="0"/>
              </a:rPr>
              <a:t>3 programs ranked in the top 10</a:t>
            </a:r>
            <a:r>
              <a:rPr lang="en-US" sz="1800" b="0" i="0" dirty="0">
                <a:solidFill>
                  <a:srgbClr val="201F1E"/>
                </a:solidFill>
                <a:effectLst/>
                <a:latin typeface="Calibri" panose="020F0502020204030204" pitchFamily="34" charset="0"/>
              </a:rPr>
              <a:t> – Urology at #3, Cardiology &amp; Heart Surgery at #6, and Pulmonology &amp; Lung Surgery at #7.</a:t>
            </a:r>
          </a:p>
          <a:p>
            <a:pPr marL="485775" lvl="1">
              <a:spcBef>
                <a:spcPts val="0"/>
              </a:spcBef>
              <a:spcAft>
                <a:spcPts val="0"/>
              </a:spcAft>
            </a:pPr>
            <a:r>
              <a:rPr lang="en-US" sz="1800" b="0" i="0" dirty="0">
                <a:solidFill>
                  <a:srgbClr val="201F1E"/>
                </a:solidFill>
                <a:effectLst/>
                <a:latin typeface="Calibri" panose="020F0502020204030204" pitchFamily="34" charset="0"/>
              </a:rPr>
              <a:t>5 specialties ranked in the top 15 and 7 in the top 25.</a:t>
            </a:r>
          </a:p>
          <a:p>
            <a:pPr marL="311150" lvl="1" indent="0">
              <a:spcBef>
                <a:spcPts val="0"/>
              </a:spcBef>
              <a:spcAft>
                <a:spcPts val="0"/>
              </a:spcAft>
              <a:buNone/>
            </a:pPr>
            <a:endParaRPr lang="en-US" sz="1800" b="0" i="0" dirty="0">
              <a:solidFill>
                <a:srgbClr val="201F1E"/>
              </a:solidFill>
              <a:effectLst/>
              <a:latin typeface="Calibri" panose="020F0502020204030204" pitchFamily="34" charset="0"/>
            </a:endParaRPr>
          </a:p>
          <a:p>
            <a:pPr marL="0">
              <a:spcBef>
                <a:spcPts val="0"/>
              </a:spcBef>
              <a:spcAft>
                <a:spcPts val="0"/>
              </a:spcAft>
            </a:pPr>
            <a:r>
              <a:rPr lang="en-US" sz="1800" dirty="0">
                <a:solidFill>
                  <a:srgbClr val="000000"/>
                </a:solidFill>
                <a:latin typeface="Calibri" panose="020F0502020204030204" pitchFamily="34" charset="0"/>
              </a:rPr>
              <a:t>Today a</a:t>
            </a:r>
            <a:r>
              <a:rPr lang="en-US" sz="1800" b="0" i="0" dirty="0">
                <a:solidFill>
                  <a:srgbClr val="000000"/>
                </a:solidFill>
                <a:effectLst/>
                <a:latin typeface="Calibri" panose="020F0502020204030204" pitchFamily="34" charset="0"/>
              </a:rPr>
              <a:t>t 12:45 pm, team members can attend an in-person celebration event in the Riley Maternity Tower Atrium for a special program featuring remarks from Riley President Gil Peri, Riley physicians and patients and Colts quarterback Matt Ryan. Afterwards, a festive team event with refreshments and music will continue until 1:30 pm.</a:t>
            </a:r>
            <a:endParaRPr lang="en-US" sz="1800" b="0" i="0" dirty="0">
              <a:solidFill>
                <a:srgbClr val="201F1E"/>
              </a:solidFill>
              <a:effectLst/>
              <a:latin typeface="Calibri" panose="020F0502020204030204" pitchFamily="34" charset="0"/>
            </a:endParaRPr>
          </a:p>
          <a:p>
            <a:pPr marL="0">
              <a:spcBef>
                <a:spcPts val="0"/>
              </a:spcBef>
              <a:spcAft>
                <a:spcPts val="0"/>
              </a:spcAft>
            </a:pPr>
            <a:endParaRPr lang="en-US" sz="1800" b="0" i="0" dirty="0">
              <a:solidFill>
                <a:srgbClr val="201F1E"/>
              </a:solidFill>
              <a:effectLst/>
              <a:latin typeface="Calibri" panose="020F0502020204030204" pitchFamily="34" charset="0"/>
            </a:endParaRPr>
          </a:p>
          <a:p>
            <a:endParaRPr lang="en-US" dirty="0"/>
          </a:p>
        </p:txBody>
      </p:sp>
    </p:spTree>
    <p:extLst>
      <p:ext uri="{BB962C8B-B14F-4D97-AF65-F5344CB8AC3E}">
        <p14:creationId xmlns:p14="http://schemas.microsoft.com/office/powerpoint/2010/main" val="3440251670"/>
      </p:ext>
    </p:extLst>
  </p:cSld>
  <p:clrMapOvr>
    <a:masterClrMapping/>
  </p:clrMapOvr>
</p:sld>
</file>

<file path=ppt/theme/theme1.xml><?xml version="1.0" encoding="utf-8"?>
<a:theme xmlns:a="http://schemas.openxmlformats.org/drawingml/2006/main" name="1_Office Theme">
  <a:themeElements>
    <a:clrScheme name="Indiana University Health">
      <a:dk1>
        <a:sysClr val="windowText" lastClr="000000"/>
      </a:dk1>
      <a:lt1>
        <a:sysClr val="window" lastClr="FFFFFF"/>
      </a:lt1>
      <a:dk2>
        <a:srgbClr val="A1A1A4"/>
      </a:dk2>
      <a:lt2>
        <a:srgbClr val="EEECE1"/>
      </a:lt2>
      <a:accent1>
        <a:srgbClr val="B30838"/>
      </a:accent1>
      <a:accent2>
        <a:srgbClr val="F2EDD7"/>
      </a:accent2>
      <a:accent3>
        <a:srgbClr val="AFDDD2"/>
      </a:accent3>
      <a:accent4>
        <a:srgbClr val="D0E4A6"/>
      </a:accent4>
      <a:accent5>
        <a:srgbClr val="E9D666"/>
      </a:accent5>
      <a:accent6>
        <a:srgbClr val="C2D1D4"/>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Indiana University Health">
      <a:dk1>
        <a:sysClr val="windowText" lastClr="000000"/>
      </a:dk1>
      <a:lt1>
        <a:sysClr val="window" lastClr="FFFFFF"/>
      </a:lt1>
      <a:dk2>
        <a:srgbClr val="A1A1A4"/>
      </a:dk2>
      <a:lt2>
        <a:srgbClr val="EEECE1"/>
      </a:lt2>
      <a:accent1>
        <a:srgbClr val="B30838"/>
      </a:accent1>
      <a:accent2>
        <a:srgbClr val="F2EDD7"/>
      </a:accent2>
      <a:accent3>
        <a:srgbClr val="AFDDD2"/>
      </a:accent3>
      <a:accent4>
        <a:srgbClr val="D0E4A6"/>
      </a:accent4>
      <a:accent5>
        <a:srgbClr val="E9D666"/>
      </a:accent5>
      <a:accent6>
        <a:srgbClr val="C2D1D4"/>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8098</TotalTime>
  <Words>1256</Words>
  <Application>Microsoft Office PowerPoint</Application>
  <PresentationFormat>On-screen Show (16:9)</PresentationFormat>
  <Paragraphs>118</Paragraphs>
  <Slides>12</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Arial</vt:lpstr>
      <vt:lpstr>Calibri</vt:lpstr>
      <vt:lpstr>Franklin Gothic Book</vt:lpstr>
      <vt:lpstr>Franklin Gothic Demi</vt:lpstr>
      <vt:lpstr>Franklin Gothic Medium</vt:lpstr>
      <vt:lpstr>Times New Roman</vt:lpstr>
      <vt:lpstr>Wingdings</vt:lpstr>
      <vt:lpstr>1_Office Theme</vt:lpstr>
      <vt:lpstr>Office Theme</vt:lpstr>
      <vt:lpstr>BLOOD BANK TEAM MEETING</vt:lpstr>
      <vt:lpstr>BLOOD BANK STAFFING</vt:lpstr>
      <vt:lpstr>Process Improvements – Cerner Overrides</vt:lpstr>
      <vt:lpstr>ABO Second Sample/90-day Disclaimers </vt:lpstr>
      <vt:lpstr>Projects Update</vt:lpstr>
      <vt:lpstr>Special Payment Bonus</vt:lpstr>
      <vt:lpstr>Gun Violence</vt:lpstr>
      <vt:lpstr>COVID Testing Portal and COVID Pay Ending</vt:lpstr>
      <vt:lpstr>PowerPoint Presentation</vt:lpstr>
      <vt:lpstr>Values Acknowledgments: Purpose, Excellence, Compassion, Team</vt:lpstr>
      <vt:lpstr>Values Acknowledgments: Purpose, Excellence, Compassion, Team</vt:lpstr>
      <vt:lpstr>RECOGNITION</vt:lpstr>
    </vt:vector>
  </TitlesOfParts>
  <Company>IU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Evolving the IU Health Brand Strategy</dc:title>
  <dc:creator>Mangan, David P</dc:creator>
  <cp:lastModifiedBy>Skipworth, Elaine M</cp:lastModifiedBy>
  <cp:revision>464</cp:revision>
  <cp:lastPrinted>2022-06-15T10:37:06Z</cp:lastPrinted>
  <dcterms:created xsi:type="dcterms:W3CDTF">2016-12-07T14:20:07Z</dcterms:created>
  <dcterms:modified xsi:type="dcterms:W3CDTF">2022-06-15T20:01:27Z</dcterms:modified>
</cp:coreProperties>
</file>