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</p:sldMasterIdLst>
  <p:notesMasterIdLst>
    <p:notesMasterId r:id="rId14"/>
  </p:notesMasterIdLst>
  <p:handoutMasterIdLst>
    <p:handoutMasterId r:id="rId15"/>
  </p:handoutMasterIdLst>
  <p:sldIdLst>
    <p:sldId id="257" r:id="rId3"/>
    <p:sldId id="1360" r:id="rId4"/>
    <p:sldId id="1316" r:id="rId5"/>
    <p:sldId id="1364" r:id="rId6"/>
    <p:sldId id="1348" r:id="rId7"/>
    <p:sldId id="614" r:id="rId8"/>
    <p:sldId id="1362" r:id="rId9"/>
    <p:sldId id="1361" r:id="rId10"/>
    <p:sldId id="625" r:id="rId11"/>
    <p:sldId id="1363" r:id="rId12"/>
    <p:sldId id="621" r:id="rId13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9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04" userDrawn="1">
          <p15:clr>
            <a:srgbClr val="A4A3A4"/>
          </p15:clr>
        </p15:guide>
        <p15:guide id="4" orient="horz" pos="2460" userDrawn="1">
          <p15:clr>
            <a:srgbClr val="A4A3A4"/>
          </p15:clr>
        </p15:guide>
        <p15:guide id="5" orient="horz" pos="420" userDrawn="1">
          <p15:clr>
            <a:srgbClr val="A4A3A4"/>
          </p15:clr>
        </p15:guide>
        <p15:guide id="6" orient="horz" pos="684" userDrawn="1">
          <p15:clr>
            <a:srgbClr val="A4A3A4"/>
          </p15:clr>
        </p15:guide>
        <p15:guide id="7" orient="horz" pos="31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iss, Kellie" initials="BK" lastIdx="1" clrIdx="0"/>
  <p:cmAuthor id="2" name="Day, Clark" initials="DC" lastIdx="1" clrIdx="1">
    <p:extLst>
      <p:ext uri="{19B8F6BF-5375-455C-9EA6-DF929625EA0E}">
        <p15:presenceInfo xmlns:p15="http://schemas.microsoft.com/office/powerpoint/2012/main" userId="S::cday5@iuhealth.org::97b5e0f2-ce7f-4773-b4c9-28aca95b6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20" autoAdjust="0"/>
    <p:restoredTop sz="89609" autoAdjust="0"/>
  </p:normalViewPr>
  <p:slideViewPr>
    <p:cSldViewPr snapToGrid="0" showGuides="1">
      <p:cViewPr varScale="1">
        <p:scale>
          <a:sx n="102" d="100"/>
          <a:sy n="102" d="100"/>
        </p:scale>
        <p:origin x="365" y="67"/>
      </p:cViewPr>
      <p:guideLst>
        <p:guide orient="horz" pos="1692"/>
        <p:guide pos="2880"/>
        <p:guide pos="504"/>
        <p:guide orient="horz" pos="2460"/>
        <p:guide orient="horz" pos="420"/>
        <p:guide orient="horz" pos="684"/>
        <p:guide orient="horz" pos="3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CDDDB3-FA51-FA4B-AD0A-B20099F8896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B3A4A8-36D1-9B42-BB99-419E940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0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959DE8-BC8A-9342-BA3F-D795D5990682}" type="datetimeFigureOut">
              <a:rPr lang="en-US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96D1D-ED38-CE46-A803-2C7949BBFEE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1529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 b="1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3DFA794A-571F-F846-8842-D0036C98B983}" type="slidenum">
              <a:rPr lang="en-US" altLang="x-none">
                <a:solidFill>
                  <a:srgbClr val="000000"/>
                </a:solidFill>
              </a:rPr>
              <a:pPr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94068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7277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058" y="-19051"/>
            <a:ext cx="9141941" cy="5167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669" y="3005075"/>
            <a:ext cx="5339910" cy="804095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671" y="4111367"/>
            <a:ext cx="4756969" cy="378895"/>
          </a:xfrm>
        </p:spPr>
        <p:txBody>
          <a:bodyPr/>
          <a:lstStyle>
            <a:lvl1pPr marL="0" indent="0" algn="l">
              <a:buNone/>
              <a:defRPr sz="11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621192E-B586-754B-9253-7F68592A382D}" type="slidenum">
              <a:rPr lang="x-none" altLang="x-none"/>
              <a:pPr/>
              <a:t>‹#›</a:t>
            </a:fld>
            <a:endParaRPr lang="en-US" altLang="x-non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1" name="Picture 9" descr="IUH.PPT.TEMPLAT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5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1pPr>
            <a:lvl2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2pPr>
            <a:lvl3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3pPr>
            <a:lvl4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4pPr>
            <a:lvl5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A86648E-21C2-4E4D-995E-31FFBD2E87B9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7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UH.PPT.TEMPLATE_V2-revi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IUH.PPT.TEMPLATE_corne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IU-logo-bl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35" y="2618781"/>
            <a:ext cx="7772400" cy="1021556"/>
          </a:xfrm>
        </p:spPr>
        <p:txBody>
          <a:bodyPr anchor="t"/>
          <a:lstStyle>
            <a:lvl1pPr algn="l">
              <a:defRPr sz="2600" b="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035" y="1212056"/>
            <a:ext cx="7772400" cy="1125140"/>
          </a:xfrm>
        </p:spPr>
        <p:txBody>
          <a:bodyPr anchor="b"/>
          <a:lstStyle>
            <a:lvl1pPr marL="0" indent="0">
              <a:buNone/>
              <a:defRPr sz="1200" b="1" spc="-30">
                <a:solidFill>
                  <a:srgbClr val="595959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025BF38-0FF4-CC4F-BA6B-37B05F99C122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73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E94E9BCF-061B-4943-A29B-BBB83430C9CB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46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715E4F9D-4648-EE4F-837B-7F5D286D2A4F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0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941C-6974-BE4E-9E84-DF4E3BF99134}" type="slidenum">
              <a:rPr lang="en-US" altLang="x-none" smtClean="0"/>
              <a:pPr/>
              <a:t>‹#›</a:t>
            </a:fld>
            <a:endParaRPr lang="en-US" altLang="x-none"/>
          </a:p>
        </p:txBody>
      </p:sp>
      <p:sp>
        <p:nvSpPr>
          <p:cNvPr id="6" name="Rectangle 5"/>
          <p:cNvSpPr/>
          <p:nvPr userDrawn="1"/>
        </p:nvSpPr>
        <p:spPr>
          <a:xfrm>
            <a:off x="6095999" y="4034119"/>
            <a:ext cx="2904565" cy="1055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0B5E16D-56CD-864D-824B-D347FFEACCD3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26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84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UH.PPT.TEMPLATE_cove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53144" cy="5148645"/>
          </a:xfrm>
          <a:prstGeom prst="rect">
            <a:avLst/>
          </a:prstGeom>
        </p:spPr>
      </p:pic>
      <p:pic>
        <p:nvPicPr>
          <p:cNvPr id="9" name="Content Placeholder 5" descr="IU-logo-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69"/>
          <a:stretch>
            <a:fillRect/>
          </a:stretch>
        </p:blipFill>
        <p:spPr bwMode="auto">
          <a:xfrm>
            <a:off x="3846626" y="1677529"/>
            <a:ext cx="1459892" cy="152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5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UH.PPT.TEMPLATE_banner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038" y="155575"/>
            <a:ext cx="6138862" cy="5794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6075" y="1698625"/>
            <a:ext cx="70834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4870450"/>
            <a:ext cx="2133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70450"/>
            <a:ext cx="2895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925" y="603250"/>
            <a:ext cx="733425" cy="27463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200"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4572941C-6974-BE4E-9E84-DF4E3BF99134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1032" name="Picture 12" descr="IU-logo-black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3" r:id="rId5"/>
    <p:sldLayoutId id="2147483710" r:id="rId6"/>
    <p:sldLayoutId id="2147483694" r:id="rId7"/>
    <p:sldLayoutId id="2147483709" r:id="rId8"/>
  </p:sldLayoutIdLst>
  <p:hf hdr="0" ftr="0" dt="0"/>
  <p:txStyles>
    <p:titleStyle>
      <a:lvl1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200" kern="1200" spc="-3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1pPr>
      <a:lvl2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146050" indent="-146050" algn="l" defTabSz="457200" rtl="0" fontAlgn="base">
        <a:spcBef>
          <a:spcPct val="20000"/>
        </a:spcBef>
        <a:spcAft>
          <a:spcPct val="0"/>
        </a:spcAft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1pPr>
      <a:lvl2pPr marL="631825" indent="-17462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027113" indent="-112713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539875" indent="-16827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1998663" indent="-169863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UH.PPT.TEMPLATE_banne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572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683" y="156008"/>
            <a:ext cx="6138017" cy="5796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5784" y="1698626"/>
            <a:ext cx="7083716" cy="2901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561" y="4869657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B90E7A0-32E2-4EA5-B60F-9C5E97AA8DAA}" type="datetime1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8/30/2022</a:t>
            </a:fld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349" y="603903"/>
            <a:ext cx="733836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210017C-F2DC-EA4D-9267-8D3448B88A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 descr="IU-logo-black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94452" y="4435937"/>
            <a:ext cx="2229537" cy="4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100" kern="1200" spc="-30">
          <a:solidFill>
            <a:schemeClr val="bg1"/>
          </a:solidFill>
          <a:latin typeface="Franklin Gothic Medium" charset="0"/>
          <a:ea typeface="Franklin Gothic Medium" charset="0"/>
          <a:cs typeface="Franklin Gothic Medium" charset="0"/>
        </a:defRPr>
      </a:lvl1pPr>
    </p:titleStyle>
    <p:bodyStyle>
      <a:lvl1pPr marL="146304" indent="-146304" algn="l" defTabSz="457200" rtl="0" eaLnBrk="1" latinLnBrk="0" hangingPunct="1">
        <a:spcBef>
          <a:spcPct val="20000"/>
        </a:spcBef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+mn-ea"/>
          <a:cs typeface="Arial"/>
        </a:defRPr>
      </a:lvl1pPr>
      <a:lvl2pPr marL="631825" indent="-17462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2pPr>
      <a:lvl3pPr marL="1027113" indent="-112713" algn="l" defTabSz="457200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Arial"/>
          <a:ea typeface="+mn-ea"/>
          <a:cs typeface="Arial"/>
        </a:defRPr>
      </a:lvl3pPr>
      <a:lvl4pPr marL="1539875" indent="-16827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4pPr>
      <a:lvl5pPr marL="1998663" indent="-169863" algn="l" defTabSz="457200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clipart.net/clipart/balloons-clip-art/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3005138"/>
            <a:ext cx="5835650" cy="803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Franklin Gothic Book" charset="0"/>
                <a:ea typeface="Franklin Gothic Book" charset="0"/>
                <a:cs typeface="Franklin Gothic Book" charset="0"/>
              </a:rPr>
              <a:t>BLOOD BANK TEAM MEETING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1970939"/>
            <a:ext cx="5166976" cy="120162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74838C3-9C32-4D29-A83D-4BBF29D4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671" y="3872339"/>
            <a:ext cx="4756969" cy="617923"/>
          </a:xfrm>
        </p:spPr>
        <p:txBody>
          <a:bodyPr/>
          <a:lstStyle/>
          <a:p>
            <a:r>
              <a:rPr lang="en-US" sz="1800" dirty="0"/>
              <a:t>08.31.2022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8F1D-C837-D219-1BD6-32C9ABA3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COMPETENCIES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244BA-71ED-ED1C-2BA9-1AA07BEAA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823" y="1154243"/>
            <a:ext cx="8429677" cy="3446332"/>
          </a:xfrm>
        </p:spPr>
        <p:txBody>
          <a:bodyPr/>
          <a:lstStyle/>
          <a:p>
            <a:r>
              <a:rPr lang="en-US" sz="1600" dirty="0"/>
              <a:t>MEDIA LAB </a:t>
            </a:r>
            <a:endParaRPr lang="en-US" sz="1400" dirty="0"/>
          </a:p>
          <a:p>
            <a:pPr lvl="1"/>
            <a:r>
              <a:rPr lang="en-US" sz="1600" dirty="0" err="1"/>
              <a:t>Medtraining</a:t>
            </a:r>
            <a:r>
              <a:rPr lang="en-US" sz="1600" dirty="0"/>
              <a:t> (MTS) modules assigned </a:t>
            </a:r>
          </a:p>
          <a:p>
            <a:pPr lvl="1"/>
            <a:r>
              <a:rPr lang="en-US" sz="1600" dirty="0"/>
              <a:t>Schedule and other Video training in TEAMS </a:t>
            </a:r>
          </a:p>
          <a:p>
            <a:pPr lvl="2"/>
            <a:r>
              <a:rPr lang="en-US" sz="1400" dirty="0"/>
              <a:t>AHC Blood Bank Competencies 2022 channel under AHC IUH BLOOD BANK Page</a:t>
            </a:r>
          </a:p>
          <a:p>
            <a:pPr lvl="1"/>
            <a:r>
              <a:rPr lang="en-US" sz="1600" dirty="0"/>
              <a:t>Quizzes and other observed Comps assigned in Media Lab</a:t>
            </a:r>
          </a:p>
          <a:p>
            <a:pPr lvl="2"/>
            <a:r>
              <a:rPr lang="en-US" sz="1400" dirty="0"/>
              <a:t>6 month; 12 month and Annual competencies</a:t>
            </a:r>
          </a:p>
          <a:p>
            <a:pPr lvl="1"/>
            <a:r>
              <a:rPr lang="en-US" sz="1600" dirty="0"/>
              <a:t>Team Leads and Supervisors will perform your observed competencies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All Competencies are due by 12/01/22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E59DFD-8CD5-1D20-0E7D-A01B7256B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52311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5805D-9633-4389-8204-5F6760004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A5374-4A71-46B6-A0EA-4D248BDEE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914" y="1076241"/>
            <a:ext cx="7032541" cy="3095456"/>
          </a:xfrm>
        </p:spPr>
        <p:txBody>
          <a:bodyPr/>
          <a:lstStyle/>
          <a:p>
            <a:endParaRPr lang="en-US" sz="2400" b="1" u="sng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90402-4437-47D2-8F5C-67BEE4329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11</a:t>
            </a:fld>
            <a:endParaRPr lang="en-US" altLang="x-none"/>
          </a:p>
        </p:txBody>
      </p:sp>
      <p:pic>
        <p:nvPicPr>
          <p:cNvPr id="5" name="Picture 4" descr="A group of colorful balloons&#10;&#10;Description automatically generated with medium confidence">
            <a:extLst>
              <a:ext uri="{FF2B5EF4-FFF2-40B4-BE49-F238E27FC236}">
                <a16:creationId xmlns:a16="http://schemas.microsoft.com/office/drawing/2014/main" id="{B4F187FF-020E-41DB-B9BC-7895DFF7D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13708" y="1347262"/>
            <a:ext cx="2319925" cy="24522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D3C6FE-A2C9-DD1B-662E-75E47CAC127D}"/>
              </a:ext>
            </a:extLst>
          </p:cNvPr>
          <p:cNvSpPr txBox="1"/>
          <p:nvPr/>
        </p:nvSpPr>
        <p:spPr>
          <a:xfrm>
            <a:off x="513761" y="1222406"/>
            <a:ext cx="504358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July Service Anniversaries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Abigail Hickson, Blood Bank (7/26)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 - 1 year</a:t>
            </a: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Alemzena Akelat, Blood Bank (7/26) - </a:t>
            </a:r>
            <a:r>
              <a:rPr lang="sv-SE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year</a:t>
            </a:r>
            <a:endParaRPr lang="en-US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August Service Anniversaries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Brenda Edwards, Blood Bank (8/2) – </a:t>
            </a:r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40 years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Bukola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Fatoye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Blood Bank (8/23) – </a:t>
            </a:r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year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Alia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Shobe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Blood Bank (8/23) – </a:t>
            </a:r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year</a:t>
            </a:r>
          </a:p>
          <a:p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Congratulations to Ruthie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 – Promoted to MTI</a:t>
            </a: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Congratulations to Cassie – Promoted to MTI</a:t>
            </a:r>
          </a:p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Congratulations to Abby – Promoted to MTI</a:t>
            </a:r>
            <a:endParaRPr lang="en-US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90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7" y="155575"/>
            <a:ext cx="7227887" cy="579438"/>
          </a:xfrm>
        </p:spPr>
        <p:txBody>
          <a:bodyPr/>
          <a:lstStyle/>
          <a:p>
            <a:r>
              <a:rPr lang="en-US" dirty="0"/>
              <a:t>IU Health System Promise Dashboard – July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2</a:t>
            </a:fld>
            <a:endParaRPr lang="en-US" altLang="x-non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2A1FD0-2D3D-413D-BF04-64E7010D1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1" y="994928"/>
            <a:ext cx="6340117" cy="3913569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9BDB54-D8C5-42DF-ACDC-976015370EFC}"/>
              </a:ext>
            </a:extLst>
          </p:cNvPr>
          <p:cNvSpPr txBox="1"/>
          <p:nvPr/>
        </p:nvSpPr>
        <p:spPr>
          <a:xfrm>
            <a:off x="6528817" y="1109811"/>
            <a:ext cx="246669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Quality &amp;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Harm - All teams meeting except Riley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Mortality – all hospitals meeting Maximum (not just Target)</a:t>
            </a:r>
          </a:p>
          <a:p>
            <a:r>
              <a:rPr lang="en-US" sz="1400" b="1" dirty="0"/>
              <a:t>Great Patient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Hourly rounding in waiting rooms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Region- and Service Line-specific tactics</a:t>
            </a:r>
          </a:p>
          <a:p>
            <a:r>
              <a:rPr lang="en-US" sz="1400" b="1" dirty="0"/>
              <a:t>Keeping Our Talent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Blitz interviews to improve time-to-fill</a:t>
            </a:r>
          </a:p>
          <a:p>
            <a:r>
              <a:rPr lang="en-US" sz="1400" b="1" dirty="0"/>
              <a:t>Funding Our 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90-day forecasts and improvement plans</a:t>
            </a:r>
          </a:p>
        </p:txBody>
      </p:sp>
    </p:spTree>
    <p:extLst>
      <p:ext uri="{BB962C8B-B14F-4D97-AF65-F5344CB8AC3E}">
        <p14:creationId xmlns:p14="http://schemas.microsoft.com/office/powerpoint/2010/main" val="338898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25A-E6FC-4C58-AE3F-8E73C7075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69" y="172812"/>
            <a:ext cx="6320550" cy="579438"/>
          </a:xfrm>
        </p:spPr>
        <p:txBody>
          <a:bodyPr/>
          <a:lstStyle/>
          <a:p>
            <a:r>
              <a:rPr lang="en-US" dirty="0"/>
              <a:t>Lab Promise Dashboard – July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B3998-C4E0-4BE7-AEEB-D8B8DED5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3</a:t>
            </a:fld>
            <a:endParaRPr lang="en-US" altLang="x-none"/>
          </a:p>
        </p:txBody>
      </p:sp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077AC6E0-D265-4E23-99E0-5F80A28440D6}"/>
              </a:ext>
            </a:extLst>
          </p:cNvPr>
          <p:cNvGraphicFramePr>
            <a:graphicFrameLocks noGrp="1"/>
          </p:cNvGraphicFramePr>
          <p:nvPr/>
        </p:nvGraphicFramePr>
        <p:xfrm>
          <a:off x="988597" y="1349882"/>
          <a:ext cx="1975104" cy="169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700"/>
                        <a:t>Improving Quality and Safety </a:t>
                      </a:r>
                    </a:p>
                    <a:p>
                      <a:r>
                        <a:rPr lang="en-US" sz="700"/>
                        <a:t>(Y/E</a:t>
                      </a:r>
                      <a:r>
                        <a:rPr lang="en-US" sz="700" baseline="0"/>
                        <a:t> Goal 25.30) </a:t>
                      </a:r>
                      <a:endParaRPr lang="en-US" sz="70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022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>
                          <a:solidFill>
                            <a:schemeClr val="accent1"/>
                          </a:solidFill>
                        </a:rPr>
                        <a:t>Blood Product Utilization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>
                          <a:solidFill>
                            <a:schemeClr val="accent1"/>
                          </a:solidFill>
                        </a:rPr>
                        <a:t>(Red Blood Cell Units / 1,000 Patient Days)</a:t>
                      </a:r>
                    </a:p>
                    <a:p>
                      <a:endParaRPr lang="en-US" sz="1400">
                        <a:ln w="127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9" name="Oval 68">
            <a:extLst>
              <a:ext uri="{FF2B5EF4-FFF2-40B4-BE49-F238E27FC236}">
                <a16:creationId xmlns:a16="http://schemas.microsoft.com/office/drawing/2014/main" id="{EE8D296A-8E29-42E1-82BF-0EA3AE20051B}"/>
              </a:ext>
            </a:extLst>
          </p:cNvPr>
          <p:cNvSpPr/>
          <p:nvPr/>
        </p:nvSpPr>
        <p:spPr>
          <a:xfrm>
            <a:off x="610789" y="1293674"/>
            <a:ext cx="360947" cy="391028"/>
          </a:xfrm>
          <a:prstGeom prst="ellipse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Franklin Gothic Book" panose="020B0503020102020204"/>
            </a:endParaRPr>
          </a:p>
        </p:txBody>
      </p:sp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3F598D1D-78CA-4325-B4B0-521EA2542A30}"/>
              </a:ext>
            </a:extLst>
          </p:cNvPr>
          <p:cNvGraphicFramePr>
            <a:graphicFrameLocks noGrp="1"/>
          </p:cNvGraphicFramePr>
          <p:nvPr/>
        </p:nvGraphicFramePr>
        <p:xfrm>
          <a:off x="3451727" y="1349882"/>
          <a:ext cx="1975104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927">
                <a:tc>
                  <a:txBody>
                    <a:bodyPr/>
                    <a:lstStyle/>
                    <a:p>
                      <a:r>
                        <a:rPr lang="en-US" sz="700"/>
                        <a:t>Great Patient Experiences</a:t>
                      </a:r>
                    </a:p>
                    <a:p>
                      <a:r>
                        <a:rPr lang="en-US" sz="700"/>
                        <a:t>(Y/E</a:t>
                      </a:r>
                      <a:r>
                        <a:rPr lang="en-US" sz="700" baseline="0"/>
                        <a:t> Goal 78.59)</a:t>
                      </a:r>
                      <a:endParaRPr lang="en-US" sz="70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7713"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chemeClr val="accent1"/>
                          </a:solidFill>
                        </a:rPr>
                        <a:t>Likelihood to Recommend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2" name="Oval 71">
            <a:extLst>
              <a:ext uri="{FF2B5EF4-FFF2-40B4-BE49-F238E27FC236}">
                <a16:creationId xmlns:a16="http://schemas.microsoft.com/office/drawing/2014/main" id="{44D92F1C-7F14-4938-9229-2EBD38A96D5B}"/>
              </a:ext>
            </a:extLst>
          </p:cNvPr>
          <p:cNvSpPr/>
          <p:nvPr/>
        </p:nvSpPr>
        <p:spPr>
          <a:xfrm>
            <a:off x="3064896" y="1303766"/>
            <a:ext cx="360947" cy="370844"/>
          </a:xfrm>
          <a:prstGeom prst="ellipse">
            <a:avLst/>
          </a:prstGeom>
          <a:noFill/>
          <a:ln w="285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srgbClr val="00B050"/>
              </a:solidFill>
              <a:latin typeface="Franklin Gothic Book" panose="020B0503020102020204"/>
            </a:endParaRPr>
          </a:p>
        </p:txBody>
      </p:sp>
      <p:pic>
        <p:nvPicPr>
          <p:cNvPr id="73" name="Picture 6" descr="See the source image">
            <a:extLst>
              <a:ext uri="{FF2B5EF4-FFF2-40B4-BE49-F238E27FC236}">
                <a16:creationId xmlns:a16="http://schemas.microsoft.com/office/drawing/2014/main" id="{FA69CC43-E334-4115-AD03-59D574F02D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99000"/>
                    </a14:imgEffect>
                    <a14:imgEffect>
                      <a14:colorTemperature colorTemp="7200"/>
                    </a14:imgEffect>
                    <a14:imgEffect>
                      <a14:saturation sat="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622" t="14554" r="45452" b="19168"/>
          <a:stretch/>
        </p:blipFill>
        <p:spPr bwMode="auto">
          <a:xfrm>
            <a:off x="3150498" y="1362715"/>
            <a:ext cx="191122" cy="25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85DB504A-62F3-4A2E-8888-38BC6AED3685}"/>
              </a:ext>
            </a:extLst>
          </p:cNvPr>
          <p:cNvGraphicFramePr>
            <a:graphicFrameLocks noGrp="1"/>
          </p:cNvGraphicFramePr>
          <p:nvPr/>
        </p:nvGraphicFramePr>
        <p:xfrm>
          <a:off x="3451727" y="3120214"/>
          <a:ext cx="1975104" cy="1708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5382">
                <a:tc>
                  <a:txBody>
                    <a:bodyPr/>
                    <a:lstStyle/>
                    <a:p>
                      <a:r>
                        <a:rPr lang="en-US" sz="700"/>
                        <a:t>Funding</a:t>
                      </a:r>
                      <a:r>
                        <a:rPr lang="en-US" sz="700" baseline="0"/>
                        <a:t> Our Vision</a:t>
                      </a:r>
                      <a:endParaRPr lang="en-US" sz="700"/>
                    </a:p>
                    <a:p>
                      <a:r>
                        <a:rPr lang="en-US" sz="700"/>
                        <a:t>(Y/E Goal $18K)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6258"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chemeClr val="accent1"/>
                          </a:solidFill>
                        </a:rPr>
                        <a:t>Operating Income ($100K)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5" name="Oval 74">
            <a:extLst>
              <a:ext uri="{FF2B5EF4-FFF2-40B4-BE49-F238E27FC236}">
                <a16:creationId xmlns:a16="http://schemas.microsoft.com/office/drawing/2014/main" id="{06A835F0-06EC-41FC-84D8-2E8B0C359B33}"/>
              </a:ext>
            </a:extLst>
          </p:cNvPr>
          <p:cNvSpPr/>
          <p:nvPr/>
        </p:nvSpPr>
        <p:spPr>
          <a:xfrm>
            <a:off x="3072149" y="3063088"/>
            <a:ext cx="360947" cy="391028"/>
          </a:xfrm>
          <a:prstGeom prst="ellipse">
            <a:avLst/>
          </a:prstGeom>
          <a:noFill/>
          <a:ln w="28575">
            <a:solidFill>
              <a:srgbClr val="B3083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Franklin Gothic Book" panose="020B0503020102020204"/>
            </a:endParaRPr>
          </a:p>
        </p:txBody>
      </p: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76DF9028-0DE2-4249-BDE4-E11E6012D7CF}"/>
              </a:ext>
            </a:extLst>
          </p:cNvPr>
          <p:cNvGraphicFramePr>
            <a:graphicFrameLocks noGrp="1"/>
          </p:cNvGraphicFramePr>
          <p:nvPr/>
        </p:nvGraphicFramePr>
        <p:xfrm>
          <a:off x="988597" y="3120214"/>
          <a:ext cx="1975104" cy="1708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5382">
                <a:tc>
                  <a:txBody>
                    <a:bodyPr/>
                    <a:lstStyle/>
                    <a:p>
                      <a:r>
                        <a:rPr lang="en-US" sz="700"/>
                        <a:t>Great Team Member Experiences</a:t>
                      </a:r>
                    </a:p>
                    <a:p>
                      <a:r>
                        <a:rPr lang="en-US" sz="700"/>
                        <a:t>(Y/E Goal 85.00%)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6258"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chemeClr val="accent1"/>
                          </a:solidFill>
                        </a:rPr>
                        <a:t>Overall Team Member Retention</a:t>
                      </a:r>
                      <a:endParaRPr lang="en-US"/>
                    </a:p>
                    <a:p>
                      <a:pPr algn="ctr"/>
                      <a:endParaRPr lang="en-US" sz="800" b="1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endParaRPr lang="en-US" sz="800" b="1">
                        <a:solidFill>
                          <a:schemeClr val="accent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7" name="Oval 76">
            <a:extLst>
              <a:ext uri="{FF2B5EF4-FFF2-40B4-BE49-F238E27FC236}">
                <a16:creationId xmlns:a16="http://schemas.microsoft.com/office/drawing/2014/main" id="{D122C805-9D48-4703-9F7B-022857D23138}"/>
              </a:ext>
            </a:extLst>
          </p:cNvPr>
          <p:cNvSpPr/>
          <p:nvPr/>
        </p:nvSpPr>
        <p:spPr>
          <a:xfrm>
            <a:off x="610791" y="3063088"/>
            <a:ext cx="360947" cy="391028"/>
          </a:xfrm>
          <a:prstGeom prst="ellipse">
            <a:avLst/>
          </a:prstGeom>
          <a:noFill/>
          <a:ln w="28575">
            <a:solidFill>
              <a:srgbClr val="B3083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Franklin Gothic Book" panose="020B0503020102020204"/>
            </a:endParaRPr>
          </a:p>
        </p:txBody>
      </p:sp>
      <p:pic>
        <p:nvPicPr>
          <p:cNvPr id="78" name="Picture 7">
            <a:extLst>
              <a:ext uri="{FF2B5EF4-FFF2-40B4-BE49-F238E27FC236}">
                <a16:creationId xmlns:a16="http://schemas.microsoft.com/office/drawing/2014/main" id="{312E5C6B-F4CC-4ABB-8982-7F7C2D7D1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037" y="3146271"/>
            <a:ext cx="224663" cy="2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8">
            <a:extLst>
              <a:ext uri="{FF2B5EF4-FFF2-40B4-BE49-F238E27FC236}">
                <a16:creationId xmlns:a16="http://schemas.microsoft.com/office/drawing/2014/main" id="{DD8383FF-BC40-485E-87DC-5BDBF421F6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93" t="11366" r="21885" b="37273"/>
          <a:stretch/>
        </p:blipFill>
        <p:spPr bwMode="auto">
          <a:xfrm>
            <a:off x="672574" y="3136777"/>
            <a:ext cx="241553" cy="2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9">
            <a:extLst>
              <a:ext uri="{FF2B5EF4-FFF2-40B4-BE49-F238E27FC236}">
                <a16:creationId xmlns:a16="http://schemas.microsoft.com/office/drawing/2014/main" id="{1BD762E3-36B2-4A8B-9BA8-B191FEFA8F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19366" r="15895" b="4786"/>
          <a:stretch/>
        </p:blipFill>
        <p:spPr bwMode="auto">
          <a:xfrm>
            <a:off x="689292" y="1365164"/>
            <a:ext cx="210841" cy="248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D9617538-89FC-4C3F-9F6E-9866DABA837B}"/>
              </a:ext>
            </a:extLst>
          </p:cNvPr>
          <p:cNvSpPr txBox="1"/>
          <p:nvPr/>
        </p:nvSpPr>
        <p:spPr>
          <a:xfrm>
            <a:off x="526474" y="939534"/>
            <a:ext cx="5167744" cy="25391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050" b="1">
                <a:solidFill>
                  <a:prstClr val="white"/>
                </a:solidFill>
              </a:rPr>
              <a:t>Goals Included in System Promise Dashboard</a:t>
            </a:r>
          </a:p>
        </p:txBody>
      </p:sp>
      <p:graphicFrame>
        <p:nvGraphicFramePr>
          <p:cNvPr id="85" name="Table 84">
            <a:extLst>
              <a:ext uri="{FF2B5EF4-FFF2-40B4-BE49-F238E27FC236}">
                <a16:creationId xmlns:a16="http://schemas.microsoft.com/office/drawing/2014/main" id="{1CD328F4-1D1E-4C0D-84D2-F05B426A63A8}"/>
              </a:ext>
            </a:extLst>
          </p:cNvPr>
          <p:cNvGraphicFramePr>
            <a:graphicFrameLocks noGrp="1"/>
          </p:cNvGraphicFramePr>
          <p:nvPr/>
        </p:nvGraphicFramePr>
        <p:xfrm>
          <a:off x="6432500" y="1349882"/>
          <a:ext cx="1977201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927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bg1"/>
                          </a:solidFill>
                        </a:rPr>
                        <a:t>Productivity Metrics</a:t>
                      </a:r>
                    </a:p>
                    <a:p>
                      <a:r>
                        <a:rPr lang="en-US" sz="700">
                          <a:solidFill>
                            <a:schemeClr val="bg1"/>
                          </a:solidFill>
                        </a:rPr>
                        <a:t>(Y/E Goal $7.95 &amp; 0.110</a:t>
                      </a:r>
                      <a:r>
                        <a:rPr lang="en-US" sz="700" baseline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70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0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771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>
                          <a:solidFill>
                            <a:schemeClr val="accent1"/>
                          </a:solidFill>
                        </a:rPr>
                        <a:t>Productivity Ratios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7" name="Oval 86">
            <a:extLst>
              <a:ext uri="{FF2B5EF4-FFF2-40B4-BE49-F238E27FC236}">
                <a16:creationId xmlns:a16="http://schemas.microsoft.com/office/drawing/2014/main" id="{EE416EC1-33B8-4120-8F88-63B8E9A1F98C}"/>
              </a:ext>
            </a:extLst>
          </p:cNvPr>
          <p:cNvSpPr/>
          <p:nvPr/>
        </p:nvSpPr>
        <p:spPr>
          <a:xfrm>
            <a:off x="6048131" y="1293674"/>
            <a:ext cx="360947" cy="391028"/>
          </a:xfrm>
          <a:prstGeom prst="ellipse">
            <a:avLst/>
          </a:prstGeom>
          <a:noFill/>
          <a:ln w="190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Franklin Gothic Book" panose="020B0503020102020204"/>
            </a:endParaRPr>
          </a:p>
        </p:txBody>
      </p:sp>
      <p:pic>
        <p:nvPicPr>
          <p:cNvPr id="88" name="Picture 10">
            <a:extLst>
              <a:ext uri="{FF2B5EF4-FFF2-40B4-BE49-F238E27FC236}">
                <a16:creationId xmlns:a16="http://schemas.microsoft.com/office/drawing/2014/main" id="{2EDDD16D-243A-4155-AB98-842BCD738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5" b="4842"/>
          <a:stretch/>
        </p:blipFill>
        <p:spPr bwMode="auto">
          <a:xfrm>
            <a:off x="6115275" y="1393859"/>
            <a:ext cx="235894" cy="190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C4F99999-8FD2-4A54-A62A-5096A880DC81}"/>
              </a:ext>
            </a:extLst>
          </p:cNvPr>
          <p:cNvGraphicFramePr>
            <a:graphicFrameLocks noGrp="1"/>
          </p:cNvGraphicFramePr>
          <p:nvPr/>
        </p:nvGraphicFramePr>
        <p:xfrm>
          <a:off x="3647023" y="1854511"/>
          <a:ext cx="1527650" cy="409070"/>
        </p:xfrm>
        <a:graphic>
          <a:graphicData uri="http://schemas.openxmlformats.org/drawingml/2006/table">
            <a:tbl>
              <a:tblPr/>
              <a:tblGrid>
                <a:gridCol w="366906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383724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387060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389960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27015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MTD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Actual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389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NPS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80.4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B30838"/>
                          </a:solidFill>
                          <a:effectLst/>
                          <a:latin typeface="Calibri"/>
                        </a:rPr>
                        <a:t>73.38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78.59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227"/>
                  </a:ext>
                </a:extLst>
              </a:tr>
            </a:tbl>
          </a:graphicData>
        </a:graphic>
      </p:graphicFrame>
      <p:graphicFrame>
        <p:nvGraphicFramePr>
          <p:cNvPr id="95" name="Table 94">
            <a:extLst>
              <a:ext uri="{FF2B5EF4-FFF2-40B4-BE49-F238E27FC236}">
                <a16:creationId xmlns:a16="http://schemas.microsoft.com/office/drawing/2014/main" id="{7DEE8A0C-1721-4F77-A23D-816CC46BE6D0}"/>
              </a:ext>
            </a:extLst>
          </p:cNvPr>
          <p:cNvGraphicFramePr>
            <a:graphicFrameLocks noGrp="1"/>
          </p:cNvGraphicFramePr>
          <p:nvPr/>
        </p:nvGraphicFramePr>
        <p:xfrm>
          <a:off x="1065752" y="3666430"/>
          <a:ext cx="1772709" cy="575471"/>
        </p:xfrm>
        <a:graphic>
          <a:graphicData uri="http://schemas.openxmlformats.org/drawingml/2006/table">
            <a:tbl>
              <a:tblPr/>
              <a:tblGrid>
                <a:gridCol w="511259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410765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426892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423793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31734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R12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R12  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23948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Retained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88.10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83.41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85.00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227"/>
                  </a:ext>
                </a:extLst>
              </a:tr>
              <a:tr h="123948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2013"/>
                  </a:ext>
                </a:extLst>
              </a:tr>
            </a:tbl>
          </a:graphicData>
        </a:graphic>
      </p:graphicFrame>
      <p:graphicFrame>
        <p:nvGraphicFramePr>
          <p:cNvPr id="96" name="Table 95">
            <a:extLst>
              <a:ext uri="{FF2B5EF4-FFF2-40B4-BE49-F238E27FC236}">
                <a16:creationId xmlns:a16="http://schemas.microsoft.com/office/drawing/2014/main" id="{3468A139-C10B-4614-8978-A3E8812F2A1C}"/>
              </a:ext>
            </a:extLst>
          </p:cNvPr>
          <p:cNvGraphicFramePr>
            <a:graphicFrameLocks noGrp="1"/>
          </p:cNvGraphicFramePr>
          <p:nvPr/>
        </p:nvGraphicFramePr>
        <p:xfrm>
          <a:off x="3542270" y="3715114"/>
          <a:ext cx="1787611" cy="414434"/>
        </p:xfrm>
        <a:graphic>
          <a:graphicData uri="http://schemas.openxmlformats.org/drawingml/2006/table">
            <a:tbl>
              <a:tblPr/>
              <a:tblGrid>
                <a:gridCol w="343149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358877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358877">
                  <a:extLst>
                    <a:ext uri="{9D8B030D-6E8A-4147-A177-3AD203B41FA5}">
                      <a16:colId xmlns:a16="http://schemas.microsoft.com/office/drawing/2014/main" val="904529249"/>
                    </a:ext>
                  </a:extLst>
                </a:gridCol>
                <a:gridCol w="361998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364710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27369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4074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B30838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(698)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(178)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B30838"/>
                          </a:solidFill>
                          <a:effectLst/>
                          <a:latin typeface="Calibri" panose="020F0502020204030204" pitchFamily="34" charset="0"/>
                        </a:rPr>
                        <a:t>(6,115)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227"/>
                  </a:ext>
                </a:extLst>
              </a:tr>
            </a:tbl>
          </a:graphicData>
        </a:graphic>
      </p:graphicFrame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FE15C230-102C-42B2-B6BF-D987202A8283}"/>
              </a:ext>
            </a:extLst>
          </p:cNvPr>
          <p:cNvGraphicFramePr>
            <a:graphicFrameLocks noGrp="1"/>
          </p:cNvGraphicFramePr>
          <p:nvPr/>
        </p:nvGraphicFramePr>
        <p:xfrm>
          <a:off x="6445200" y="1840223"/>
          <a:ext cx="1920050" cy="509112"/>
        </p:xfrm>
        <a:graphic>
          <a:graphicData uri="http://schemas.openxmlformats.org/drawingml/2006/table">
            <a:tbl>
              <a:tblPr/>
              <a:tblGrid>
                <a:gridCol w="605510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446315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432492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435733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235744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23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Tot. Cost / Test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B30838"/>
                          </a:solidFill>
                          <a:effectLst/>
                          <a:latin typeface="Calibri" panose="020F0502020204030204" pitchFamily="34" charset="0"/>
                        </a:rPr>
                        <a:t>9.33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B30838"/>
                          </a:solidFill>
                          <a:effectLst/>
                          <a:latin typeface="Calibri" panose="020F0502020204030204" pitchFamily="34" charset="0"/>
                        </a:rPr>
                        <a:t>9.05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393508"/>
                  </a:ext>
                </a:extLst>
              </a:tr>
              <a:tr h="123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US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/ Billed Test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.105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.106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.107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335909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4191850D-A89B-49DE-9144-788A022EA36D}"/>
              </a:ext>
            </a:extLst>
          </p:cNvPr>
          <p:cNvGraphicFramePr>
            <a:graphicFrameLocks noGrp="1"/>
          </p:cNvGraphicFramePr>
          <p:nvPr/>
        </p:nvGraphicFramePr>
        <p:xfrm>
          <a:off x="1065751" y="1942765"/>
          <a:ext cx="1772710" cy="521134"/>
        </p:xfrm>
        <a:graphic>
          <a:graphicData uri="http://schemas.openxmlformats.org/drawingml/2006/table">
            <a:tbl>
              <a:tblPr/>
              <a:tblGrid>
                <a:gridCol w="479031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392013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449150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452516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27015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389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RBC / 1K Days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26.90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23.67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22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895DB3A-3F3E-4085-BE89-7C8674FB4FF9}"/>
              </a:ext>
            </a:extLst>
          </p:cNvPr>
          <p:cNvSpPr/>
          <p:nvPr/>
        </p:nvSpPr>
        <p:spPr>
          <a:xfrm>
            <a:off x="526475" y="1193450"/>
            <a:ext cx="5167744" cy="3724914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194D727-4887-4863-A3F8-ED307AB2FFA8}"/>
              </a:ext>
            </a:extLst>
          </p:cNvPr>
          <p:cNvCxnSpPr/>
          <p:nvPr/>
        </p:nvCxnSpPr>
        <p:spPr>
          <a:xfrm flipV="1">
            <a:off x="7699779" y="2203332"/>
            <a:ext cx="362918" cy="29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8226BF8-FD5E-49BE-8DCB-F02D355EAC89}"/>
              </a:ext>
            </a:extLst>
          </p:cNvPr>
          <p:cNvSpPr/>
          <p:nvPr/>
        </p:nvSpPr>
        <p:spPr>
          <a:xfrm>
            <a:off x="7553810" y="2506648"/>
            <a:ext cx="811440" cy="3490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dirty="0">
                <a:solidFill>
                  <a:schemeClr val="tx1"/>
                </a:solidFill>
                <a:cs typeface="Calibri"/>
              </a:rPr>
              <a:t>$7.94 YTD with Core Budget Correction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5C771A-02B9-4DCB-9972-7B49DFC4E662}"/>
              </a:ext>
            </a:extLst>
          </p:cNvPr>
          <p:cNvCxnSpPr/>
          <p:nvPr/>
        </p:nvCxnSpPr>
        <p:spPr>
          <a:xfrm flipV="1">
            <a:off x="6867678" y="2203332"/>
            <a:ext cx="362918" cy="29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9254DEBD-0498-471C-88B6-05AA123455E0}"/>
              </a:ext>
            </a:extLst>
          </p:cNvPr>
          <p:cNvSpPr/>
          <p:nvPr/>
        </p:nvSpPr>
        <p:spPr>
          <a:xfrm>
            <a:off x="6488002" y="2514812"/>
            <a:ext cx="811440" cy="3490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dirty="0">
                <a:solidFill>
                  <a:schemeClr val="tx1"/>
                </a:solidFill>
                <a:cs typeface="Calibri"/>
              </a:rPr>
              <a:t>$8.80 YTD with Covid Buy-Ahead removed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E6BF348-9C65-466C-95E2-55A2E03AC07F}"/>
              </a:ext>
            </a:extLst>
          </p:cNvPr>
          <p:cNvCxnSpPr/>
          <p:nvPr/>
        </p:nvCxnSpPr>
        <p:spPr>
          <a:xfrm flipV="1">
            <a:off x="4262794" y="4136582"/>
            <a:ext cx="362918" cy="29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F7ED0D58-B641-4444-A22A-21456CB36DE9}"/>
              </a:ext>
            </a:extLst>
          </p:cNvPr>
          <p:cNvSpPr/>
          <p:nvPr/>
        </p:nvSpPr>
        <p:spPr>
          <a:xfrm>
            <a:off x="3542270" y="4441028"/>
            <a:ext cx="811440" cy="3490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dirty="0">
                <a:solidFill>
                  <a:schemeClr val="tx1"/>
                </a:solidFill>
                <a:cs typeface="Calibri"/>
              </a:rPr>
              <a:t>(3,115) YTD with Covid Buy-Ahead removed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055B0F8-E00A-45E0-A23A-0792297FED01}"/>
              </a:ext>
            </a:extLst>
          </p:cNvPr>
          <p:cNvCxnSpPr/>
          <p:nvPr/>
        </p:nvCxnSpPr>
        <p:spPr>
          <a:xfrm flipV="1">
            <a:off x="4712885" y="4121082"/>
            <a:ext cx="362918" cy="29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7E03FF1-48C7-41F3-9274-FD62478109BF}"/>
              </a:ext>
            </a:extLst>
          </p:cNvPr>
          <p:cNvSpPr/>
          <p:nvPr/>
        </p:nvSpPr>
        <p:spPr>
          <a:xfrm>
            <a:off x="4566916" y="4424398"/>
            <a:ext cx="811440" cy="3490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dirty="0">
                <a:solidFill>
                  <a:schemeClr val="tx1"/>
                </a:solidFill>
                <a:cs typeface="Calibri"/>
              </a:rPr>
              <a:t>(1,388) YTD with Core Budget Correction</a:t>
            </a:r>
          </a:p>
        </p:txBody>
      </p:sp>
    </p:spTree>
    <p:extLst>
      <p:ext uri="{BB962C8B-B14F-4D97-AF65-F5344CB8AC3E}">
        <p14:creationId xmlns:p14="http://schemas.microsoft.com/office/powerpoint/2010/main" val="218980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E341-A772-33F2-B19A-C30375759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Bank Metrics – Template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A18BD86-5B45-F165-1AA2-9FF8A75DA4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929495"/>
              </p:ext>
            </p:extLst>
          </p:nvPr>
        </p:nvGraphicFramePr>
        <p:xfrm>
          <a:off x="284813" y="1206708"/>
          <a:ext cx="8414693" cy="3147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808">
                  <a:extLst>
                    <a:ext uri="{9D8B030D-6E8A-4147-A177-3AD203B41FA5}">
                      <a16:colId xmlns:a16="http://schemas.microsoft.com/office/drawing/2014/main" val="3100255325"/>
                    </a:ext>
                  </a:extLst>
                </a:gridCol>
                <a:gridCol w="1865381">
                  <a:extLst>
                    <a:ext uri="{9D8B030D-6E8A-4147-A177-3AD203B41FA5}">
                      <a16:colId xmlns:a16="http://schemas.microsoft.com/office/drawing/2014/main" val="831072015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1712238720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3512340744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2085769202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3105042310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1572617819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1613373222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2600456591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422045093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2192927975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250755166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29691748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1491018372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1748001124"/>
                    </a:ext>
                  </a:extLst>
                </a:gridCol>
              </a:tblGrid>
              <a:tr h="255361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                                                                                           </a:t>
                      </a:r>
                      <a:r>
                        <a:rPr lang="en-US" sz="800" b="1" u="none" strike="noStrike" dirty="0">
                          <a:effectLst/>
                        </a:rPr>
                        <a:t>BLOOD BANK  QUALITY MANAGEMENT  PLAN  ASSESSMENT (AUDIT)  METRICS  REPORT 2022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368212"/>
                  </a:ext>
                </a:extLst>
              </a:tr>
              <a:tr h="2451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>
                          <a:effectLst/>
                        </a:rPr>
                        <a:t>Policy Code #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Policy Description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Threshold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Jan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Feb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Mar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Apr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May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Jun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Jul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Aug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Sep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Oct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Nov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Dec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335666"/>
                  </a:ext>
                </a:extLst>
              </a:tr>
              <a:tr h="245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Specimen Identification Rejection Rate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≤ 0.50%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069000"/>
                  </a:ext>
                </a:extLst>
              </a:tr>
              <a:tr h="465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Specimen Identification Rejection Rate -WBIT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0.00%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47599"/>
                  </a:ext>
                </a:extLst>
              </a:tr>
              <a:tr h="245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Specimen Integrity Rejection Rate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≤ 1.00%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5512"/>
                  </a:ext>
                </a:extLst>
              </a:tr>
              <a:tr h="245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TAT for Massive Transfusion Protocol (MTP)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≥95.0%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863812"/>
                  </a:ext>
                </a:extLst>
              </a:tr>
              <a:tr h="245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TAT for Approved STATS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≥ 92.0%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104407"/>
                  </a:ext>
                </a:extLst>
              </a:tr>
              <a:tr h="245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Corrected Reports Occurrence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≤ 0.50%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511914"/>
                  </a:ext>
                </a:extLst>
              </a:tr>
              <a:tr h="2451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Proficiency Testing Performance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100%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42744"/>
                  </a:ext>
                </a:extLst>
              </a:tr>
              <a:tr h="465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 dirty="0">
                          <a:effectLst/>
                        </a:rPr>
                        <a:t>Transfusion Blood Product Wastage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≤ 5.0 %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984829"/>
                  </a:ext>
                </a:extLst>
              </a:tr>
              <a:tr h="245147">
                <a:tc gridSpan="15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68" marR="5468" marT="546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2345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9BA1D-DB52-0E45-CE41-40E32556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7490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99E0ED-9F0B-40A8-AC1E-90198074D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30" y="2983922"/>
            <a:ext cx="3577335" cy="21538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309203-C3F2-471F-A107-DDC6DB5A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Focus Priorities – Team Member Retention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BD69F-8A77-4192-9ECB-8CD9AA25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BCF-061B-4943-A29B-BBB83430C9CB}" type="slidenum">
              <a:rPr lang="x-none" altLang="x-none" smtClean="0"/>
              <a:pPr/>
              <a:t>5</a:t>
            </a:fld>
            <a:endParaRPr lang="en-US" altLang="x-non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FE2E19-C189-4689-A780-775C932B4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930" y="877888"/>
            <a:ext cx="3577335" cy="2168271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3948518-0B0E-4A4B-85D1-3FFA1C2B4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9" y="979919"/>
            <a:ext cx="4510586" cy="4008006"/>
          </a:xfrm>
        </p:spPr>
        <p:txBody>
          <a:bodyPr/>
          <a:lstStyle/>
          <a:p>
            <a:r>
              <a:rPr lang="en-US" sz="1400" b="1" dirty="0"/>
              <a:t>Current State / Burning Platform</a:t>
            </a:r>
          </a:p>
          <a:p>
            <a:pPr lvl="1"/>
            <a:r>
              <a:rPr lang="en-US" sz="1200" dirty="0"/>
              <a:t>Retention is high at 88.10% YTD July</a:t>
            </a:r>
          </a:p>
          <a:p>
            <a:pPr lvl="1"/>
            <a:r>
              <a:rPr lang="en-US" sz="1200" dirty="0"/>
              <a:t>Rolling 12-month is 83.41%</a:t>
            </a:r>
          </a:p>
          <a:p>
            <a:pPr lvl="1"/>
            <a:r>
              <a:rPr lang="en-US" sz="1200" dirty="0"/>
              <a:t>2022 Retention Goal of 85% is At Risk</a:t>
            </a:r>
          </a:p>
          <a:p>
            <a:pPr lvl="1"/>
            <a:r>
              <a:rPr lang="en-US" sz="1200" dirty="0"/>
              <a:t>Losing mostly LA/MT in first 1-2 years</a:t>
            </a:r>
          </a:p>
          <a:p>
            <a:r>
              <a:rPr lang="en-US" sz="1400" b="1" dirty="0"/>
              <a:t>A4 Root Cause Analysis</a:t>
            </a:r>
          </a:p>
          <a:p>
            <a:pPr lvl="1"/>
            <a:r>
              <a:rPr lang="en-US" sz="1200" dirty="0"/>
              <a:t>Highly Competitive &amp; Changing Market</a:t>
            </a:r>
          </a:p>
          <a:p>
            <a:pPr lvl="1"/>
            <a:r>
              <a:rPr lang="en-US" sz="1200" dirty="0"/>
              <a:t>Talent Acquisition challenges</a:t>
            </a:r>
          </a:p>
          <a:p>
            <a:pPr lvl="1"/>
            <a:r>
              <a:rPr lang="en-US" sz="1200" dirty="0"/>
              <a:t>Heavy Workloads</a:t>
            </a:r>
          </a:p>
          <a:p>
            <a:r>
              <a:rPr lang="en-US" sz="1400" b="1" dirty="0"/>
              <a:t>Countermeasures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/>
              <a:t>Lab Cohort On-boarding &amp; Training Program (Sep. 2022)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/>
              <a:t>Market Adjustment Pay (Aug. 2022)</a:t>
            </a:r>
          </a:p>
          <a:p>
            <a:pPr lvl="1"/>
            <a:r>
              <a:rPr lang="en-US" sz="1200" dirty="0"/>
              <a:t>Talent Acquisition “Stay Interviews”</a:t>
            </a:r>
          </a:p>
          <a:p>
            <a:pPr lvl="1"/>
            <a:r>
              <a:rPr lang="en-US" sz="1200" dirty="0"/>
              <a:t>Leader Development</a:t>
            </a:r>
          </a:p>
          <a:p>
            <a:pPr lvl="1"/>
            <a:r>
              <a:rPr lang="en-US" sz="1200" dirty="0"/>
              <a:t>Drive Culture of Accountability</a:t>
            </a:r>
          </a:p>
          <a:p>
            <a:pPr lvl="1"/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C2C2A9-2113-4F1F-98C3-7278AFEBA8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8909" y="3921260"/>
            <a:ext cx="1172711" cy="48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6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D041E-67C8-4A4B-B1EE-BC7DDE64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BLOOD BANK</a:t>
            </a:r>
            <a:r>
              <a:rPr lang="en-US" dirty="0"/>
              <a:t> </a:t>
            </a:r>
            <a:r>
              <a:rPr lang="en-US" sz="3200" dirty="0"/>
              <a:t>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3550B-91DC-425C-90A2-5A3DB6DF6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141" y="877888"/>
            <a:ext cx="7488784" cy="3722687"/>
          </a:xfrm>
        </p:spPr>
        <p:txBody>
          <a:bodyPr/>
          <a:lstStyle/>
          <a:p>
            <a:r>
              <a:rPr lang="en-US" sz="1600" dirty="0"/>
              <a:t>Open Positions*</a:t>
            </a:r>
          </a:p>
          <a:p>
            <a:pPr lvl="1"/>
            <a:r>
              <a:rPr lang="en-US" sz="1600" dirty="0"/>
              <a:t>Days</a:t>
            </a:r>
          </a:p>
          <a:p>
            <a:pPr lvl="2"/>
            <a:r>
              <a:rPr lang="en-US" sz="1600" dirty="0"/>
              <a:t>1 LA II </a:t>
            </a:r>
          </a:p>
          <a:p>
            <a:pPr lvl="2"/>
            <a:r>
              <a:rPr lang="en-US" sz="1600" dirty="0"/>
              <a:t>3 MT I/II</a:t>
            </a:r>
          </a:p>
          <a:p>
            <a:pPr lvl="1"/>
            <a:r>
              <a:rPr lang="en-US" sz="1600" dirty="0"/>
              <a:t>Evenings</a:t>
            </a:r>
          </a:p>
          <a:p>
            <a:pPr lvl="2"/>
            <a:r>
              <a:rPr lang="en-US" sz="1600" dirty="0"/>
              <a:t>1 LA II</a:t>
            </a:r>
          </a:p>
          <a:p>
            <a:pPr lvl="2"/>
            <a:r>
              <a:rPr lang="en-US" sz="1600" dirty="0"/>
              <a:t>2 MT I/II</a:t>
            </a:r>
          </a:p>
          <a:p>
            <a:pPr lvl="1"/>
            <a:r>
              <a:rPr lang="en-US" sz="1600" dirty="0"/>
              <a:t>Overnights</a:t>
            </a:r>
          </a:p>
          <a:p>
            <a:pPr lvl="2"/>
            <a:r>
              <a:rPr lang="en-US" sz="1600" dirty="0"/>
              <a:t>1 LA II </a:t>
            </a:r>
          </a:p>
          <a:p>
            <a:pPr lvl="2"/>
            <a:r>
              <a:rPr lang="en-US" sz="1600" dirty="0"/>
              <a:t>1 MT I/II</a:t>
            </a:r>
          </a:p>
          <a:p>
            <a:endParaRPr lang="en-US" sz="2000" dirty="0"/>
          </a:p>
          <a:p>
            <a:pPr marL="33337" indent="0">
              <a:buNone/>
            </a:pPr>
            <a:r>
              <a:rPr lang="en-US" sz="1600" dirty="0"/>
              <a:t>*several applicants in various stages of interview and review</a:t>
            </a:r>
            <a:endParaRPr lang="en-US" sz="2000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19318-B94A-40F3-8CD7-51EB2E24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12817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9CAAA-4583-59E0-391E-D0A8ADE28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BLOOD BANK</a:t>
            </a:r>
            <a:r>
              <a:rPr lang="en-US" dirty="0"/>
              <a:t> WELCOMES NEW TEAM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C2C9B-DA7D-492E-5F23-72DA8629D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259" y="1019331"/>
            <a:ext cx="8332241" cy="3581244"/>
          </a:xfrm>
        </p:spPr>
        <p:txBody>
          <a:bodyPr/>
          <a:lstStyle/>
          <a:p>
            <a:r>
              <a:rPr lang="en-US" sz="1600" dirty="0"/>
              <a:t>Team Members joining the Blood Bank Team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sz="1600" dirty="0" err="1"/>
              <a:t>Melani</a:t>
            </a:r>
            <a:r>
              <a:rPr lang="en-US" sz="1600" dirty="0"/>
              <a:t> Vargas – 8/29/22  LA II Days</a:t>
            </a:r>
          </a:p>
          <a:p>
            <a:pPr lvl="1"/>
            <a:r>
              <a:rPr lang="en-US" sz="1600" dirty="0" err="1"/>
              <a:t>Aunyea</a:t>
            </a:r>
            <a:r>
              <a:rPr lang="en-US" sz="1600" dirty="0"/>
              <a:t> </a:t>
            </a:r>
            <a:r>
              <a:rPr lang="en-US" sz="1600" dirty="0" err="1"/>
              <a:t>Rippy</a:t>
            </a:r>
            <a:r>
              <a:rPr lang="en-US" sz="1600" dirty="0"/>
              <a:t> – 09/06/22  MT1 (Contingent Worker) </a:t>
            </a:r>
          </a:p>
          <a:p>
            <a:pPr lvl="1"/>
            <a:r>
              <a:rPr lang="en-US" sz="1600" dirty="0"/>
              <a:t>Anna Johnston – 09/12/22 LA II Days</a:t>
            </a:r>
          </a:p>
          <a:p>
            <a:pPr lvl="1"/>
            <a:r>
              <a:rPr lang="en-US" sz="1600" dirty="0"/>
              <a:t>Rebecca </a:t>
            </a:r>
            <a:r>
              <a:rPr lang="en-US" sz="1600" dirty="0" err="1"/>
              <a:t>Cer</a:t>
            </a:r>
            <a:r>
              <a:rPr lang="en-US" sz="1600" dirty="0"/>
              <a:t> – 9/12/22 LA II Evenings</a:t>
            </a:r>
          </a:p>
          <a:p>
            <a:pPr lvl="1"/>
            <a:r>
              <a:rPr lang="en-US" sz="1600" dirty="0"/>
              <a:t>Angela </a:t>
            </a:r>
            <a:r>
              <a:rPr lang="en-US" sz="1600" dirty="0" err="1"/>
              <a:t>Wanstrath</a:t>
            </a:r>
            <a:r>
              <a:rPr lang="en-US" sz="1600" dirty="0"/>
              <a:t> – 09/19/22 MT2 Evenings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60A6F-3320-246F-36C4-976D5F23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1248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BF5C7-48A1-E22F-564A-128A5111D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Dispense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045E9-BD9C-9717-B5F0-2974C2E21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793" y="877888"/>
            <a:ext cx="8349522" cy="3754073"/>
          </a:xfrm>
        </p:spPr>
        <p:txBody>
          <a:bodyPr/>
          <a:lstStyle/>
          <a:p>
            <a:r>
              <a:rPr lang="en-US" sz="1600" dirty="0"/>
              <a:t>FDA </a:t>
            </a:r>
            <a:r>
              <a:rPr lang="en-US" sz="1600" dirty="0" err="1"/>
              <a:t>Reportables</a:t>
            </a:r>
            <a:r>
              <a:rPr lang="en-US" sz="1600" dirty="0"/>
              <a:t> are Increasing</a:t>
            </a:r>
          </a:p>
          <a:p>
            <a:pPr lvl="1"/>
            <a:r>
              <a:rPr lang="en-US" sz="1400" dirty="0"/>
              <a:t>Assign and Dispense Errors</a:t>
            </a:r>
          </a:p>
          <a:p>
            <a:pPr lvl="1"/>
            <a:r>
              <a:rPr lang="en-US" sz="1400" dirty="0"/>
              <a:t>5% of our Errors are FDA Reportable</a:t>
            </a:r>
          </a:p>
          <a:p>
            <a:pPr lvl="2"/>
            <a:r>
              <a:rPr lang="en-US" sz="1400" dirty="0"/>
              <a:t>Overall Error Rate = 1% of our workload volume</a:t>
            </a:r>
          </a:p>
          <a:p>
            <a:r>
              <a:rPr lang="en-US" sz="1600" dirty="0"/>
              <a:t>Immediate Actions</a:t>
            </a:r>
          </a:p>
          <a:p>
            <a:pPr lvl="1"/>
            <a:r>
              <a:rPr lang="en-US" sz="1200" dirty="0"/>
              <a:t>Keep blue form with product</a:t>
            </a:r>
          </a:p>
          <a:p>
            <a:pPr lvl="1"/>
            <a:r>
              <a:rPr lang="en-US" sz="1200" dirty="0"/>
              <a:t>Leave blue form BLANK (only to be filled in by TM performing Dispense)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600" dirty="0"/>
              <a:t>Working with LIS to make modifications to product order requisition</a:t>
            </a:r>
          </a:p>
          <a:p>
            <a:pPr lvl="1"/>
            <a:r>
              <a:rPr lang="en-US" sz="1200" dirty="0"/>
              <a:t>Rearrange order details</a:t>
            </a:r>
          </a:p>
          <a:p>
            <a:pPr lvl="1"/>
            <a:r>
              <a:rPr lang="en-US" sz="1200" dirty="0"/>
              <a:t>Increase Font size</a:t>
            </a:r>
          </a:p>
          <a:p>
            <a:pPr lvl="1"/>
            <a:r>
              <a:rPr lang="en-US" sz="1200" dirty="0"/>
              <a:t>BOLD important information (i.e. requested attributes)</a:t>
            </a:r>
          </a:p>
          <a:p>
            <a:pPr lvl="1"/>
            <a:endParaRPr lang="en-US" sz="1200" dirty="0"/>
          </a:p>
          <a:p>
            <a:r>
              <a:rPr lang="en-US" sz="1600" dirty="0"/>
              <a:t>Other ideas?  </a:t>
            </a:r>
          </a:p>
          <a:p>
            <a:pPr lvl="1"/>
            <a:r>
              <a:rPr lang="en-US" sz="1400" dirty="0"/>
              <a:t>Please submit suggestions via email to AHC Blood Bank Management</a:t>
            </a:r>
          </a:p>
          <a:p>
            <a:endParaRPr lang="en-US" sz="1400" dirty="0"/>
          </a:p>
          <a:p>
            <a:pPr lvl="1"/>
            <a:endParaRPr lang="en-US" sz="1400" dirty="0"/>
          </a:p>
          <a:p>
            <a:pPr lvl="2"/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615B5-7881-EF3E-C119-8F7EE3DD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5676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7AA3F-3F85-455F-A273-9C3C67FA2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8AE73-79CC-4BDC-8BDB-E6817D35C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023" y="1059180"/>
            <a:ext cx="7972477" cy="3541395"/>
          </a:xfrm>
        </p:spPr>
        <p:txBody>
          <a:bodyPr/>
          <a:lstStyle/>
          <a:p>
            <a:r>
              <a:rPr lang="en-US" sz="1600" dirty="0"/>
              <a:t>Cerner Electronic QC </a:t>
            </a:r>
          </a:p>
          <a:p>
            <a:pPr lvl="1"/>
            <a:r>
              <a:rPr lang="en-US" sz="1500" dirty="0"/>
              <a:t> </a:t>
            </a:r>
            <a:r>
              <a:rPr lang="en-US" sz="1400" dirty="0"/>
              <a:t>build still in progress</a:t>
            </a:r>
          </a:p>
          <a:p>
            <a:pPr lvl="1"/>
            <a:endParaRPr lang="en-US" sz="1500" dirty="0"/>
          </a:p>
          <a:p>
            <a:r>
              <a:rPr lang="en-US" sz="1500" dirty="0"/>
              <a:t>IS XM Validation on Vision</a:t>
            </a:r>
          </a:p>
          <a:p>
            <a:pPr lvl="1"/>
            <a:r>
              <a:rPr lang="en-US" sz="1400" dirty="0"/>
              <a:t>in progress</a:t>
            </a:r>
          </a:p>
          <a:p>
            <a:pPr lvl="1"/>
            <a:endParaRPr lang="en-US" sz="1500" dirty="0"/>
          </a:p>
          <a:p>
            <a:r>
              <a:rPr lang="en-US" sz="1500" dirty="0"/>
              <a:t>Quotient Reagents</a:t>
            </a:r>
          </a:p>
          <a:p>
            <a:pPr lvl="1"/>
            <a:r>
              <a:rPr lang="en-US" sz="1400" dirty="0"/>
              <a:t>Implement mid-September</a:t>
            </a:r>
          </a:p>
          <a:p>
            <a:pPr lvl="1"/>
            <a:endParaRPr lang="en-US" sz="1500" dirty="0"/>
          </a:p>
          <a:p>
            <a:r>
              <a:rPr lang="en-US" sz="1500" dirty="0"/>
              <a:t>Whole Blood</a:t>
            </a:r>
          </a:p>
          <a:p>
            <a:pPr lvl="1"/>
            <a:r>
              <a:rPr lang="en-US" sz="1400" dirty="0"/>
              <a:t>To be Stored in ED (Riley and MH) for Trauma Patients only</a:t>
            </a:r>
          </a:p>
          <a:p>
            <a:pPr lvl="1"/>
            <a:r>
              <a:rPr lang="en-US" sz="1400" dirty="0"/>
              <a:t>Estimated start: Mid-October</a:t>
            </a:r>
          </a:p>
          <a:p>
            <a:pPr marL="0" indent="0">
              <a:buNone/>
            </a:pPr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1F58C-F2AE-4934-8EDB-93C537B1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287795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8970</TotalTime>
  <Words>933</Words>
  <Application>Microsoft Office PowerPoint</Application>
  <PresentationFormat>On-screen Show (16:9)</PresentationFormat>
  <Paragraphs>325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Franklin Gothic Book</vt:lpstr>
      <vt:lpstr>Franklin Gothic Demi</vt:lpstr>
      <vt:lpstr>Franklin Gothic Medium</vt:lpstr>
      <vt:lpstr>Wingdings</vt:lpstr>
      <vt:lpstr>1_Office Theme</vt:lpstr>
      <vt:lpstr>Office Theme</vt:lpstr>
      <vt:lpstr>BLOOD BANK TEAM MEETING</vt:lpstr>
      <vt:lpstr>IU Health System Promise Dashboard – July 2022</vt:lpstr>
      <vt:lpstr>Lab Promise Dashboard – July 2022</vt:lpstr>
      <vt:lpstr>Blood Bank Metrics – Template</vt:lpstr>
      <vt:lpstr>Lab Focus Priorities – Team Member Retention</vt:lpstr>
      <vt:lpstr>BLOOD BANK STAFFING</vt:lpstr>
      <vt:lpstr>BLOOD BANK WELCOMES NEW TEAM MEMBERS</vt:lpstr>
      <vt:lpstr>Dispense Errors</vt:lpstr>
      <vt:lpstr>Projects Update</vt:lpstr>
      <vt:lpstr>ANNUAL COMPETENCIES</vt:lpstr>
      <vt:lpstr>RECOGNITION</vt:lpstr>
    </vt:vector>
  </TitlesOfParts>
  <Company>IU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 IU Health Brand Strategy</dc:title>
  <dc:creator>Mangan, David P</dc:creator>
  <cp:lastModifiedBy>Skipworth, Elaine M</cp:lastModifiedBy>
  <cp:revision>489</cp:revision>
  <cp:lastPrinted>2022-08-30T19:08:16Z</cp:lastPrinted>
  <dcterms:created xsi:type="dcterms:W3CDTF">2016-12-07T14:20:07Z</dcterms:created>
  <dcterms:modified xsi:type="dcterms:W3CDTF">2022-08-30T21:18:02Z</dcterms:modified>
</cp:coreProperties>
</file>