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5"/>
  </p:notesMasterIdLst>
  <p:handoutMasterIdLst>
    <p:handoutMasterId r:id="rId16"/>
  </p:handoutMasterIdLst>
  <p:sldIdLst>
    <p:sldId id="257" r:id="rId3"/>
    <p:sldId id="1360" r:id="rId4"/>
    <p:sldId id="614" r:id="rId5"/>
    <p:sldId id="1368" r:id="rId6"/>
    <p:sldId id="1367" r:id="rId7"/>
    <p:sldId id="1361" r:id="rId8"/>
    <p:sldId id="625" r:id="rId9"/>
    <p:sldId id="1363" r:id="rId10"/>
    <p:sldId id="1364" r:id="rId11"/>
    <p:sldId id="1365" r:id="rId12"/>
    <p:sldId id="1370" r:id="rId13"/>
    <p:sldId id="1366" r:id="rId14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C3976EA-90FE-49D1-BFFC-7C1C67A7A5A6}">
          <p14:sldIdLst>
            <p14:sldId id="257"/>
            <p14:sldId id="1360"/>
            <p14:sldId id="614"/>
            <p14:sldId id="1368"/>
          </p14:sldIdLst>
        </p14:section>
        <p14:section name="Untitled Section" id="{6EBB0924-7D17-44E6-B777-87CE480422DF}">
          <p14:sldIdLst>
            <p14:sldId id="1367"/>
            <p14:sldId id="1361"/>
            <p14:sldId id="625"/>
            <p14:sldId id="1363"/>
            <p14:sldId id="1364"/>
            <p14:sldId id="1365"/>
            <p14:sldId id="1370"/>
            <p14:sldId id="1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89609" autoAdjust="0"/>
  </p:normalViewPr>
  <p:slideViewPr>
    <p:cSldViewPr snapToGrid="0" showGuides="1">
      <p:cViewPr varScale="1">
        <p:scale>
          <a:sx n="97" d="100"/>
          <a:sy n="97" d="100"/>
        </p:scale>
        <p:origin x="509" y="67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406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October 25-November 11.  Departments with 90-100% participation will be entered to win prizes (at Riley)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002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84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  <p:sldLayoutId id="2147483709" r:id="rId8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11/3/2022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52301&amp;picture=emoji-silbando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BLOOD BANK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/>
              <a:t>10.27.2022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8FD9-6D10-DF68-AA8D-A9E438C5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Drawing for Dept. Participation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12F34D5E-8FB6-5CF6-744A-2D9C519FD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1688"/>
            <a:ext cx="2849665" cy="39756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3809B-F31F-3CAD-A7BE-A2C7A527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94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00C6-6BF0-3F89-3C90-89E7CCAD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BB Community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6921E-E9F3-A8B2-6247-FED3B6DB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6318"/>
            <a:ext cx="7886700" cy="39248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October Oreos</a:t>
            </a:r>
          </a:p>
          <a:p>
            <a:pPr lvl="1"/>
            <a:r>
              <a:rPr lang="en-US" dirty="0"/>
              <a:t>Thanks for a great yummy event 2022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November – Food Collection for Two Thanksgiving Dinners</a:t>
            </a:r>
          </a:p>
          <a:p>
            <a:pPr lvl="1"/>
            <a:r>
              <a:rPr lang="en-US" dirty="0"/>
              <a:t>Impact Center is collecting food for a family Thanksgiving Dinner</a:t>
            </a:r>
          </a:p>
          <a:p>
            <a:pPr lvl="1"/>
            <a:r>
              <a:rPr lang="en-US" dirty="0"/>
              <a:t>Stephanie is collecting at her desk, see her email with what is needed</a:t>
            </a:r>
          </a:p>
          <a:p>
            <a:pPr lvl="2"/>
            <a:r>
              <a:rPr lang="en-US" dirty="0"/>
              <a:t>Due in November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December – We are sponsoring a Riley Family for Christmas</a:t>
            </a:r>
          </a:p>
          <a:p>
            <a:pPr lvl="1"/>
            <a:r>
              <a:rPr lang="en-US" dirty="0"/>
              <a:t>We have been assigned a family for 2022</a:t>
            </a:r>
          </a:p>
          <a:p>
            <a:pPr lvl="1"/>
            <a:r>
              <a:rPr lang="en-US" dirty="0"/>
              <a:t>Stephanie will be posting the family details for Christmas for this family of 6</a:t>
            </a:r>
          </a:p>
          <a:p>
            <a:pPr lvl="2"/>
            <a:r>
              <a:rPr lang="en-US" dirty="0"/>
              <a:t>Due December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January – Hunger Inc Peanut Butter and Jelly Collection</a:t>
            </a:r>
          </a:p>
          <a:p>
            <a:pPr lvl="1"/>
            <a:r>
              <a:rPr lang="en-US" dirty="0"/>
              <a:t>This Food Pantry is always looking for Peanut butter and Jelly</a:t>
            </a:r>
          </a:p>
          <a:p>
            <a:pPr lvl="1"/>
            <a:r>
              <a:rPr lang="en-US" dirty="0"/>
              <a:t>We will collect Peanut butter and Jelly from 1/1 till 2/1/22</a:t>
            </a:r>
          </a:p>
          <a:p>
            <a:pPr lvl="2"/>
            <a:r>
              <a:rPr lang="en-US" dirty="0"/>
              <a:t>Last year we donated more then 20 </a:t>
            </a:r>
            <a:r>
              <a:rPr lang="en-US" dirty="0" err="1"/>
              <a:t>lbs</a:t>
            </a:r>
            <a:r>
              <a:rPr lang="en-US" dirty="0"/>
              <a:t> of PB and J to this local food pantry</a:t>
            </a:r>
          </a:p>
        </p:txBody>
      </p:sp>
    </p:spTree>
    <p:extLst>
      <p:ext uri="{BB962C8B-B14F-4D97-AF65-F5344CB8AC3E}">
        <p14:creationId xmlns:p14="http://schemas.microsoft.com/office/powerpoint/2010/main" val="361634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3B77-252B-1C97-F71A-5EEE7CC8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RECOGNITIONS  -- Congratulations!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C0B3E-C5E8-B110-F154-D090159E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069" y="1261241"/>
            <a:ext cx="6203731" cy="333933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Brenda Edwards</a:t>
            </a:r>
          </a:p>
          <a:p>
            <a:pPr lvl="1"/>
            <a:r>
              <a:rPr lang="en-US" dirty="0"/>
              <a:t>Received “Team Member Appreciation” Certificate from Riley Leadership</a:t>
            </a:r>
          </a:p>
          <a:p>
            <a:pPr lvl="1"/>
            <a:r>
              <a:rPr lang="en-US" dirty="0"/>
              <a:t>Recognition for her dedication to our Team.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Julina Yang  -  Passed MLS ASCP Certification </a:t>
            </a:r>
          </a:p>
          <a:p>
            <a:r>
              <a:rPr lang="en-US" dirty="0"/>
              <a:t>Angela Wanstrath  -- Passed MLS ASCP Certification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Run Lian -  Passed BB ASCP Certification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314E0-781B-ACBC-C13E-9C2F640E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34320EC-F26C-E4F3-B554-6CDEFC901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0069" y="3654595"/>
            <a:ext cx="670560" cy="664464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6B83960-AC33-205D-3576-1EBC33E11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96511" y="3654595"/>
            <a:ext cx="670560" cy="664464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D10A268A-C7D8-3681-B743-FC4B9E858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2751" y="3654595"/>
            <a:ext cx="670560" cy="664464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5144273-8620-935A-9544-1E7C9CCE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8991" y="3651614"/>
            <a:ext cx="670560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5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155575"/>
            <a:ext cx="7227887" cy="579438"/>
          </a:xfrm>
        </p:spPr>
        <p:txBody>
          <a:bodyPr/>
          <a:lstStyle/>
          <a:p>
            <a:r>
              <a:rPr lang="en-US" dirty="0"/>
              <a:t>Lab Promise Dashboard – August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0195649-390A-D8F4-CE2B-776A03E9D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795"/>
            <a:ext cx="8641830" cy="39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041E-67C8-4A4B-B1EE-BC7DDE64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BLOOD BANK</a:t>
            </a:r>
            <a:r>
              <a:rPr lang="en-US" dirty="0"/>
              <a:t> </a:t>
            </a:r>
            <a:r>
              <a:rPr lang="en-US" sz="3200" dirty="0"/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3550B-91DC-425C-90A2-5A3DB6DF6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41" y="877888"/>
            <a:ext cx="7488784" cy="3722687"/>
          </a:xfrm>
        </p:spPr>
        <p:txBody>
          <a:bodyPr/>
          <a:lstStyle/>
          <a:p>
            <a:r>
              <a:rPr lang="en-US" sz="1400" dirty="0"/>
              <a:t>Open Positions*</a:t>
            </a:r>
          </a:p>
          <a:p>
            <a:pPr lvl="1"/>
            <a:r>
              <a:rPr lang="en-US" sz="1400" dirty="0"/>
              <a:t>Days</a:t>
            </a:r>
          </a:p>
          <a:p>
            <a:pPr lvl="2"/>
            <a:r>
              <a:rPr lang="en-US" sz="1400" dirty="0"/>
              <a:t>1 LA I*</a:t>
            </a:r>
          </a:p>
          <a:p>
            <a:pPr lvl="2"/>
            <a:r>
              <a:rPr lang="en-US" sz="1400" dirty="0"/>
              <a:t>1 LA II -Brooke (LAII) coming to Days once Rebecca on shift</a:t>
            </a:r>
          </a:p>
          <a:p>
            <a:pPr lvl="2"/>
            <a:r>
              <a:rPr lang="en-US" sz="1400" dirty="0"/>
              <a:t>1 MT2 – Lian coming to Days once Angela on shift</a:t>
            </a:r>
          </a:p>
          <a:p>
            <a:pPr lvl="2"/>
            <a:r>
              <a:rPr lang="en-US" sz="1400" dirty="0"/>
              <a:t>Melani (LAII) and Anna (LAII) still in training</a:t>
            </a:r>
          </a:p>
          <a:p>
            <a:pPr lvl="1"/>
            <a:r>
              <a:rPr lang="en-US" sz="1400" dirty="0"/>
              <a:t>Evenings</a:t>
            </a:r>
          </a:p>
          <a:p>
            <a:pPr lvl="2"/>
            <a:r>
              <a:rPr lang="en-US" sz="1400" dirty="0"/>
              <a:t>Rebecca (LAII), Maheen (MT1) and Angela (MT2) training on days</a:t>
            </a:r>
          </a:p>
          <a:p>
            <a:pPr lvl="2"/>
            <a:r>
              <a:rPr lang="en-US" sz="1400" dirty="0"/>
              <a:t>Ben (MT2) and Julina (MT2) on shift and completing training</a:t>
            </a:r>
          </a:p>
          <a:p>
            <a:pPr lvl="1"/>
            <a:r>
              <a:rPr lang="en-US" sz="1400" dirty="0"/>
              <a:t>Overnights</a:t>
            </a:r>
          </a:p>
          <a:p>
            <a:pPr lvl="2"/>
            <a:r>
              <a:rPr lang="en-US" sz="1400" dirty="0"/>
              <a:t>1 LA II* </a:t>
            </a:r>
          </a:p>
          <a:p>
            <a:pPr lvl="2"/>
            <a:r>
              <a:rPr lang="en-US" sz="1400" dirty="0"/>
              <a:t>Ruth (MT1) on shift and completing training</a:t>
            </a:r>
          </a:p>
          <a:p>
            <a:pPr lvl="2"/>
            <a:r>
              <a:rPr lang="en-US" sz="1400" dirty="0"/>
              <a:t>Aunyae (MT1) training on days</a:t>
            </a:r>
          </a:p>
          <a:p>
            <a:pPr lvl="1"/>
            <a:r>
              <a:rPr lang="en-US" sz="1400" dirty="0"/>
              <a:t>Supervisor*</a:t>
            </a:r>
          </a:p>
          <a:p>
            <a:endParaRPr lang="en-US" sz="1400" dirty="0"/>
          </a:p>
          <a:p>
            <a:pPr marL="33337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19318-B94A-40F3-8CD7-51EB2E24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28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FC9E3-231D-D374-02AF-3987A1A3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BANK STAFFING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3AF7A-33EF-465C-E505-68474EAE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5" y="1395248"/>
            <a:ext cx="7083425" cy="3205327"/>
          </a:xfrm>
        </p:spPr>
        <p:txBody>
          <a:bodyPr/>
          <a:lstStyle/>
          <a:p>
            <a:r>
              <a:rPr lang="en-US" sz="1400" dirty="0"/>
              <a:t>Naomi – going on Maternity Leave around 2</a:t>
            </a:r>
            <a:r>
              <a:rPr lang="en-US" sz="1400" baseline="30000" dirty="0"/>
              <a:t>nd</a:t>
            </a:r>
            <a:r>
              <a:rPr lang="en-US" sz="1400" dirty="0"/>
              <a:t> week of November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Supervisor replacement is still PENDNIG</a:t>
            </a:r>
          </a:p>
          <a:p>
            <a:pPr lvl="1"/>
            <a:r>
              <a:rPr lang="en-US" sz="1400" dirty="0"/>
              <a:t>Position is posted, but currently no qualified applicants</a:t>
            </a:r>
          </a:p>
          <a:p>
            <a:pPr lvl="1"/>
            <a:r>
              <a:rPr lang="en-US" sz="1400" dirty="0"/>
              <a:t>Position is posted as “days” but will be altered hours to cover and overlap early hours </a:t>
            </a:r>
          </a:p>
          <a:p>
            <a:pPr lvl="1"/>
            <a:endParaRPr lang="en-US" sz="1400" dirty="0"/>
          </a:p>
          <a:p>
            <a:r>
              <a:rPr lang="en-US" sz="1400" dirty="0"/>
              <a:t>Altered Shift Scheduling </a:t>
            </a:r>
          </a:p>
          <a:p>
            <a:pPr lvl="1"/>
            <a:r>
              <a:rPr lang="en-US" sz="1400" dirty="0"/>
              <a:t>Being worked on again with estimated start at beginning of 2023</a:t>
            </a:r>
          </a:p>
          <a:p>
            <a:pPr lvl="2"/>
            <a:r>
              <a:rPr lang="en-US" sz="1400" dirty="0"/>
              <a:t>As new team members progress through training this will help in making this schedule possible at that time</a:t>
            </a:r>
          </a:p>
          <a:p>
            <a:pPr lvl="1"/>
            <a:r>
              <a:rPr lang="en-US" sz="1400" dirty="0"/>
              <a:t>Update us by Nov 4</a:t>
            </a:r>
            <a:r>
              <a:rPr lang="en-US" sz="1400" baseline="30000" dirty="0"/>
              <a:t>th</a:t>
            </a:r>
            <a:r>
              <a:rPr lang="en-US" sz="1400" dirty="0"/>
              <a:t> or sooner if your preferred shift hours (12s, 10s, 8s) have changed</a:t>
            </a:r>
          </a:p>
          <a:p>
            <a:pPr marL="457200" lvl="1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234DF-D5F2-AE20-4717-AC0D86FC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0211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DE3B-E549-D187-11CB-58FCE44D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 LEAD or SUPERVISOR 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7C1A0AC-142B-2974-B6DE-1A283F498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768005"/>
              </p:ext>
            </p:extLst>
          </p:nvPr>
        </p:nvGraphicFramePr>
        <p:xfrm>
          <a:off x="1316421" y="1481959"/>
          <a:ext cx="7383079" cy="266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175">
                  <a:extLst>
                    <a:ext uri="{9D8B030D-6E8A-4147-A177-3AD203B41FA5}">
                      <a16:colId xmlns:a16="http://schemas.microsoft.com/office/drawing/2014/main" val="64148934"/>
                    </a:ext>
                  </a:extLst>
                </a:gridCol>
                <a:gridCol w="3749904">
                  <a:extLst>
                    <a:ext uri="{9D8B030D-6E8A-4147-A177-3AD203B41FA5}">
                      <a16:colId xmlns:a16="http://schemas.microsoft.com/office/drawing/2014/main" val="2291915985"/>
                    </a:ext>
                  </a:extLst>
                </a:gridCol>
              </a:tblGrid>
              <a:tr h="506207">
                <a:tc>
                  <a:txBody>
                    <a:bodyPr/>
                    <a:lstStyle/>
                    <a:p>
                      <a:r>
                        <a:rPr lang="en-US" dirty="0"/>
                        <a:t> TEAM LEAD*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SUPERVISOR*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224419"/>
                  </a:ext>
                </a:extLst>
              </a:tr>
              <a:tr h="524287">
                <a:tc>
                  <a:txBody>
                    <a:bodyPr/>
                    <a:lstStyle/>
                    <a:p>
                      <a:r>
                        <a:rPr lang="en-US" sz="1200" dirty="0"/>
                        <a:t>Answers technical/procedural questions for team members and initially handles on shift customer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Notified directly  for Call-Ins and schedule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5351"/>
                  </a:ext>
                </a:extLst>
              </a:tr>
              <a:tr h="524287">
                <a:tc>
                  <a:txBody>
                    <a:bodyPr/>
                    <a:lstStyle/>
                    <a:p>
                      <a:r>
                        <a:rPr lang="en-US" sz="1200" dirty="0"/>
                        <a:t>Monitors and Delegates workload, QC and maintenance tasks to ensure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Approves all PTO requests and monitors KRONOS timecards for corrections.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328636"/>
                  </a:ext>
                </a:extLst>
              </a:tr>
              <a:tr h="474946">
                <a:tc>
                  <a:txBody>
                    <a:bodyPr/>
                    <a:lstStyle/>
                    <a:p>
                      <a:r>
                        <a:rPr lang="en-US" sz="1200" dirty="0"/>
                        <a:t>Assists supervisor in creating Shift Schedules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Performs all HR duties (1:1, corrective actions, performance reviews,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10927"/>
                  </a:ext>
                </a:extLst>
              </a:tr>
              <a:tr h="5242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*list not all-inclusive.  Highlights main/high level duties </a:t>
                      </a:r>
                    </a:p>
                    <a:p>
                      <a:pPr algn="ctr"/>
                      <a:r>
                        <a:rPr lang="en-US" sz="1200" dirty="0"/>
                        <a:t>Team Leads are having 1:1 training sessions to better understand their roles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7011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BF292-E4AB-E68B-821C-CC2A1CEC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921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F5C7-48A1-E22F-564A-128A5111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Dispense Errors –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45E9-BD9C-9717-B5F0-2974C2E2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877888"/>
            <a:ext cx="8349522" cy="3754073"/>
          </a:xfrm>
        </p:spPr>
        <p:txBody>
          <a:bodyPr/>
          <a:lstStyle/>
          <a:p>
            <a:r>
              <a:rPr lang="en-US" sz="1600" dirty="0"/>
              <a:t>FDA </a:t>
            </a:r>
            <a:r>
              <a:rPr lang="en-US" sz="1600" dirty="0" err="1"/>
              <a:t>Reportables</a:t>
            </a:r>
            <a:r>
              <a:rPr lang="en-US" sz="1600" dirty="0"/>
              <a:t> are still occurring</a:t>
            </a:r>
          </a:p>
          <a:p>
            <a:pPr lvl="1"/>
            <a:r>
              <a:rPr lang="en-US" sz="1400" dirty="0"/>
              <a:t>Assign and Dispense Errors </a:t>
            </a:r>
          </a:p>
          <a:p>
            <a:r>
              <a:rPr lang="en-US" sz="1600" dirty="0"/>
              <a:t>Working with LIS to make modifications to product order requisition-</a:t>
            </a:r>
          </a:p>
          <a:p>
            <a:pPr lvl="1"/>
            <a:r>
              <a:rPr lang="en-US" sz="1200" dirty="0"/>
              <a:t>Rearrange order details, Increase Font size, BOLD important information (i.e. requested attributes)</a:t>
            </a:r>
          </a:p>
          <a:p>
            <a:pPr lvl="1"/>
            <a:r>
              <a:rPr lang="en-US" sz="1200" dirty="0"/>
              <a:t>Should have a mock version of changes coming soon that we will share with team to evaluate and make suggestions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1400" b="1" dirty="0"/>
              <a:t>Reminders:</a:t>
            </a:r>
          </a:p>
          <a:p>
            <a:pPr lvl="1"/>
            <a:r>
              <a:rPr lang="en-US" sz="1200" dirty="0"/>
              <a:t>Review product order closely for requested attributes that may not be in CERNER transfusion requirements</a:t>
            </a:r>
          </a:p>
          <a:p>
            <a:pPr lvl="2"/>
            <a:r>
              <a:rPr lang="en-US" sz="1200" dirty="0"/>
              <a:t>Do this at time of Assign, or XM and at Dispense</a:t>
            </a:r>
          </a:p>
          <a:p>
            <a:pPr lvl="1"/>
            <a:r>
              <a:rPr lang="en-US" sz="1200" dirty="0"/>
              <a:t>Always use Name and MRN from </a:t>
            </a:r>
            <a:r>
              <a:rPr lang="en-US" sz="1200" u="sng" dirty="0"/>
              <a:t>Delivery Request </a:t>
            </a:r>
            <a:r>
              <a:rPr lang="en-US" sz="1200" dirty="0"/>
              <a:t>to Dispense products</a:t>
            </a:r>
          </a:p>
          <a:p>
            <a:pPr lvl="2"/>
            <a:r>
              <a:rPr lang="en-US" sz="1200" u="sng" dirty="0"/>
              <a:t>Not</a:t>
            </a:r>
            <a:r>
              <a:rPr lang="en-US" sz="1200" dirty="0"/>
              <a:t> from the product order</a:t>
            </a:r>
          </a:p>
          <a:p>
            <a:pPr lvl="2"/>
            <a:r>
              <a:rPr lang="en-US" sz="1200" u="sng" dirty="0"/>
              <a:t>Not</a:t>
            </a:r>
            <a:r>
              <a:rPr lang="en-US" sz="1200" dirty="0"/>
              <a:t> from the transfusion tag</a:t>
            </a:r>
          </a:p>
          <a:p>
            <a:pPr lvl="2"/>
            <a:r>
              <a:rPr lang="en-US" sz="1200" u="sng" dirty="0"/>
              <a:t>For PHONE Delivery Requests</a:t>
            </a:r>
            <a:r>
              <a:rPr lang="en-US" sz="1200" dirty="0"/>
              <a:t>:  Always have the Caller give the patient NAME, MRN and Tube Station #</a:t>
            </a:r>
          </a:p>
          <a:p>
            <a:r>
              <a:rPr lang="en-US" sz="1600" dirty="0"/>
              <a:t>Other ideas?  </a:t>
            </a:r>
          </a:p>
          <a:p>
            <a:pPr lvl="1"/>
            <a:r>
              <a:rPr lang="en-US" sz="1400" dirty="0"/>
              <a:t>Please submit suggestions via email to AHC Blood Bank Management</a:t>
            </a:r>
          </a:p>
          <a:p>
            <a:endParaRPr lang="en-US" sz="1400" dirty="0"/>
          </a:p>
          <a:p>
            <a:pPr lvl="1"/>
            <a:endParaRPr lang="en-US" sz="1400" dirty="0"/>
          </a:p>
          <a:p>
            <a:pPr lvl="2"/>
            <a:endParaRPr lang="en-US" sz="1600" dirty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615B5-7881-EF3E-C119-8F7EE3DD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676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AA3F-3F85-455F-A273-9C3C67FA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8AE73-79CC-4BDC-8BDB-E6817D35C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23" y="1059180"/>
            <a:ext cx="7972477" cy="3541395"/>
          </a:xfrm>
        </p:spPr>
        <p:txBody>
          <a:bodyPr/>
          <a:lstStyle/>
          <a:p>
            <a:r>
              <a:rPr lang="en-US" sz="1600" dirty="0"/>
              <a:t>Cerner Electronic QC </a:t>
            </a:r>
          </a:p>
          <a:p>
            <a:pPr lvl="1"/>
            <a:r>
              <a:rPr lang="en-US" sz="1500" dirty="0"/>
              <a:t> </a:t>
            </a:r>
            <a:r>
              <a:rPr lang="en-US" sz="1400" dirty="0"/>
              <a:t>build still in progress</a:t>
            </a:r>
          </a:p>
          <a:p>
            <a:pPr lvl="1"/>
            <a:r>
              <a:rPr lang="en-US" sz="1400" dirty="0"/>
              <a:t>not going to implement until 2023 Q1 at the earliest</a:t>
            </a:r>
          </a:p>
          <a:p>
            <a:pPr lvl="1"/>
            <a:endParaRPr lang="en-US" sz="1500" dirty="0"/>
          </a:p>
          <a:p>
            <a:r>
              <a:rPr lang="en-US" sz="1500" dirty="0"/>
              <a:t>IS XM Validation on Vision</a:t>
            </a:r>
          </a:p>
          <a:p>
            <a:pPr lvl="1"/>
            <a:r>
              <a:rPr lang="en-US" sz="1400" dirty="0"/>
              <a:t>in progress</a:t>
            </a:r>
          </a:p>
          <a:p>
            <a:pPr lvl="1"/>
            <a:endParaRPr lang="en-US" sz="1500" dirty="0"/>
          </a:p>
          <a:p>
            <a:r>
              <a:rPr lang="en-US" sz="1500" dirty="0"/>
              <a:t>Quotient Reagents</a:t>
            </a:r>
            <a:endParaRPr lang="en-US" sz="1500" baseline="30000" dirty="0"/>
          </a:p>
          <a:p>
            <a:pPr lvl="1"/>
            <a:r>
              <a:rPr lang="en-US" sz="1500" dirty="0"/>
              <a:t>Implement November 1</a:t>
            </a:r>
          </a:p>
          <a:p>
            <a:pPr lvl="1"/>
            <a:r>
              <a:rPr lang="en-US" sz="1500" dirty="0"/>
              <a:t>QC Forms and SOP changes being updated and submitted in Policy Tech now 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500" dirty="0"/>
              <a:t>Whole Blood</a:t>
            </a:r>
          </a:p>
          <a:p>
            <a:pPr lvl="1"/>
            <a:r>
              <a:rPr lang="en-US" sz="1500" dirty="0"/>
              <a:t>DONE √.  Implemented on 10/18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1F58C-F2AE-4934-8EDB-93C537B1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87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8F1D-C837-D219-1BD6-32C9ABA3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44BA-71ED-ED1C-2BA9-1AA07BEAA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154243"/>
            <a:ext cx="8429677" cy="3446332"/>
          </a:xfrm>
        </p:spPr>
        <p:txBody>
          <a:bodyPr/>
          <a:lstStyle/>
          <a:p>
            <a:r>
              <a:rPr lang="en-US" sz="1600" dirty="0"/>
              <a:t>MEDIA LAB </a:t>
            </a:r>
            <a:endParaRPr lang="en-US" sz="1400" dirty="0"/>
          </a:p>
          <a:p>
            <a:pPr lvl="1"/>
            <a:r>
              <a:rPr lang="en-US" sz="1600" dirty="0" err="1"/>
              <a:t>Medtraining</a:t>
            </a:r>
            <a:r>
              <a:rPr lang="en-US" sz="1600" dirty="0"/>
              <a:t> (MTS) modules assigned </a:t>
            </a:r>
          </a:p>
          <a:p>
            <a:pPr lvl="1"/>
            <a:r>
              <a:rPr lang="en-US" sz="1600" dirty="0"/>
              <a:t>Schedule and other Video training in TEAMS </a:t>
            </a:r>
          </a:p>
          <a:p>
            <a:pPr lvl="2"/>
            <a:r>
              <a:rPr lang="en-US" sz="1400" dirty="0"/>
              <a:t>AHC Blood Bank Competencies 2022 channel under AHC IUH BLOOD BANK Page</a:t>
            </a:r>
          </a:p>
          <a:p>
            <a:pPr lvl="1"/>
            <a:r>
              <a:rPr lang="en-US" sz="1600" dirty="0"/>
              <a:t>Quizzes and other observed Comps assigned in Media Lab</a:t>
            </a:r>
          </a:p>
          <a:p>
            <a:pPr lvl="2"/>
            <a:r>
              <a:rPr lang="en-US" sz="1400" dirty="0"/>
              <a:t>6 month; 12 month and Annual competencies</a:t>
            </a:r>
          </a:p>
          <a:p>
            <a:pPr lvl="1"/>
            <a:r>
              <a:rPr lang="en-US" sz="1600" dirty="0"/>
              <a:t>Team Leads and Supervisors will perform your observed competencies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All Competencies are due by 12/01/22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59DFD-8CD5-1D20-0E7D-A01B7256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231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AA0F-6A40-FB36-486C-47939BBC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EA8E1-B005-EF38-5801-66317058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39" y="981856"/>
            <a:ext cx="8452162" cy="3618719"/>
          </a:xfrm>
        </p:spPr>
        <p:txBody>
          <a:bodyPr/>
          <a:lstStyle/>
          <a:p>
            <a:r>
              <a:rPr lang="en-US" sz="1600" b="1" dirty="0">
                <a:latin typeface="+mj-lt"/>
              </a:rPr>
              <a:t>Open Enrollment</a:t>
            </a:r>
          </a:p>
          <a:p>
            <a:pPr lvl="1"/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Team members need to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+mj-lt"/>
              </a:rPr>
              <a:t> elect or waive coverage between Monday, October 17 and Friday, November 11.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 Choices from this year will not carry over, which is different than in year’s past.</a:t>
            </a:r>
            <a:endParaRPr lang="en-US" sz="1400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Healthy Results</a:t>
            </a:r>
          </a:p>
          <a:p>
            <a:pPr lvl="1"/>
            <a:r>
              <a:rPr lang="en-US" sz="1400" b="0" i="0" dirty="0">
                <a:solidFill>
                  <a:srgbClr val="4B4B4B"/>
                </a:solidFill>
                <a:effectLst/>
                <a:latin typeface="+mj-lt"/>
              </a:rPr>
              <a:t>There are just about six weeks left until the Wednesday, Nov. 30 deadline to earn Healthy Results incentive points for 2023 payout.</a:t>
            </a:r>
          </a:p>
          <a:p>
            <a:r>
              <a:rPr lang="en-US" sz="1600" b="1" dirty="0">
                <a:latin typeface="+mj-lt"/>
              </a:rPr>
              <a:t>Team Member Survey</a:t>
            </a:r>
          </a:p>
          <a:p>
            <a:pPr lvl="1"/>
            <a:r>
              <a:rPr lang="en-US" sz="1400" b="0" i="0" dirty="0">
                <a:solidFill>
                  <a:srgbClr val="242424"/>
                </a:solidFill>
                <a:effectLst/>
                <a:latin typeface="+mj-lt"/>
              </a:rPr>
              <a:t>Eligible team members will be invited by Gallup, via email, to give their feedback Tuesday, Oct. 25 – Friday, Nov. 11.</a:t>
            </a:r>
          </a:p>
          <a:p>
            <a:r>
              <a:rPr lang="en-US" sz="1600" b="1" dirty="0">
                <a:solidFill>
                  <a:srgbClr val="242424"/>
                </a:solidFill>
                <a:latin typeface="+mj-lt"/>
              </a:rPr>
              <a:t>Flu Shots</a:t>
            </a:r>
          </a:p>
          <a:p>
            <a:pPr lvl="1"/>
            <a:r>
              <a:rPr lang="en-US" sz="1400" b="1" i="0" dirty="0">
                <a:solidFill>
                  <a:srgbClr val="000000"/>
                </a:solidFill>
                <a:effectLst/>
                <a:latin typeface="+mj-lt"/>
              </a:rPr>
              <a:t>Thursday, December 1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 - All team members must get a flu shot by this date or have an approved exemption. </a:t>
            </a:r>
          </a:p>
          <a:p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Mandatory Training Modules</a:t>
            </a:r>
          </a:p>
          <a:p>
            <a:pPr lvl="1"/>
            <a:r>
              <a:rPr lang="en-US" sz="1400" dirty="0">
                <a:solidFill>
                  <a:srgbClr val="242424"/>
                </a:solidFill>
                <a:latin typeface="+mj-lt"/>
              </a:rPr>
              <a:t>Lab Safety in MTS due by 11.01.2022</a:t>
            </a:r>
          </a:p>
          <a:p>
            <a:pPr lvl="1"/>
            <a:r>
              <a:rPr lang="en-US" sz="1400" dirty="0">
                <a:solidFill>
                  <a:srgbClr val="242424"/>
                </a:solidFill>
                <a:latin typeface="+mj-lt"/>
              </a:rPr>
              <a:t>IU Health Mandatory ELMS Modules due by 11.30.2022</a:t>
            </a:r>
            <a:endParaRPr lang="en-US" sz="1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FAC37-A42F-A987-F221-5B1FA8D2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514229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9502</TotalTime>
  <Words>927</Words>
  <Application>Microsoft Office PowerPoint</Application>
  <PresentationFormat>On-screen Show (16:9)</PresentationFormat>
  <Paragraphs>146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BLOOD BANK TEAM MEETING</vt:lpstr>
      <vt:lpstr>Lab Promise Dashboard – August 2022</vt:lpstr>
      <vt:lpstr>BLOOD BANK STAFFING</vt:lpstr>
      <vt:lpstr>BLOOD BANK STAFFING Updates</vt:lpstr>
      <vt:lpstr>TEAM LEAD or SUPERVISOR ?</vt:lpstr>
      <vt:lpstr>Dispense Errors – Update</vt:lpstr>
      <vt:lpstr>Projects Update</vt:lpstr>
      <vt:lpstr>ANNUAL COMPETENCIES</vt:lpstr>
      <vt:lpstr>Reminders</vt:lpstr>
      <vt:lpstr>Team Member Drawing for Dept. Participation</vt:lpstr>
      <vt:lpstr>Upcoming BB Community Activity</vt:lpstr>
      <vt:lpstr>RECOGNITIONS  -- Congratulations!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Ingle, Tracie M</cp:lastModifiedBy>
  <cp:revision>518</cp:revision>
  <cp:lastPrinted>2022-10-27T10:28:09Z</cp:lastPrinted>
  <dcterms:created xsi:type="dcterms:W3CDTF">2016-12-07T14:20:07Z</dcterms:created>
  <dcterms:modified xsi:type="dcterms:W3CDTF">2022-11-03T13:02:03Z</dcterms:modified>
</cp:coreProperties>
</file>