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11" r:id="rId2"/>
  </p:sldMasterIdLst>
  <p:notesMasterIdLst>
    <p:notesMasterId r:id="rId16"/>
  </p:notesMasterIdLst>
  <p:handoutMasterIdLst>
    <p:handoutMasterId r:id="rId17"/>
  </p:handoutMasterIdLst>
  <p:sldIdLst>
    <p:sldId id="257" r:id="rId3"/>
    <p:sldId id="1317" r:id="rId4"/>
    <p:sldId id="5664" r:id="rId5"/>
    <p:sldId id="5671" r:id="rId6"/>
    <p:sldId id="5672" r:id="rId7"/>
    <p:sldId id="1367" r:id="rId8"/>
    <p:sldId id="5675" r:id="rId9"/>
    <p:sldId id="1361" r:id="rId10"/>
    <p:sldId id="5676" r:id="rId11"/>
    <p:sldId id="5674" r:id="rId12"/>
    <p:sldId id="5677" r:id="rId13"/>
    <p:sldId id="615" r:id="rId14"/>
    <p:sldId id="1366" r:id="rId15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92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504" userDrawn="1">
          <p15:clr>
            <a:srgbClr val="A4A3A4"/>
          </p15:clr>
        </p15:guide>
        <p15:guide id="4" orient="horz" pos="2460" userDrawn="1">
          <p15:clr>
            <a:srgbClr val="A4A3A4"/>
          </p15:clr>
        </p15:guide>
        <p15:guide id="5" orient="horz" pos="420" userDrawn="1">
          <p15:clr>
            <a:srgbClr val="A4A3A4"/>
          </p15:clr>
        </p15:guide>
        <p15:guide id="6" orient="horz" pos="684" userDrawn="1">
          <p15:clr>
            <a:srgbClr val="A4A3A4"/>
          </p15:clr>
        </p15:guide>
        <p15:guide id="7" orient="horz" pos="315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liss, Kellie" initials="BK" lastIdx="1" clrIdx="0"/>
  <p:cmAuthor id="2" name="Day, Clark" initials="DC" lastIdx="1" clrIdx="1">
    <p:extLst>
      <p:ext uri="{19B8F6BF-5375-455C-9EA6-DF929625EA0E}">
        <p15:presenceInfo xmlns:p15="http://schemas.microsoft.com/office/powerpoint/2012/main" userId="S::cday5@iuhealth.org::97b5e0f2-ce7f-4773-b4c9-28aca95b68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0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65" autoAdjust="0"/>
    <p:restoredTop sz="82412" autoAdjust="0"/>
  </p:normalViewPr>
  <p:slideViewPr>
    <p:cSldViewPr snapToGrid="0" showGuides="1">
      <p:cViewPr varScale="1">
        <p:scale>
          <a:sx n="93" d="100"/>
          <a:sy n="93" d="100"/>
        </p:scale>
        <p:origin x="581" y="77"/>
      </p:cViewPr>
      <p:guideLst>
        <p:guide orient="horz" pos="1692"/>
        <p:guide pos="2880"/>
        <p:guide pos="504"/>
        <p:guide orient="horz" pos="2460"/>
        <p:guide orient="horz" pos="420"/>
        <p:guide orient="horz" pos="684"/>
        <p:guide orient="horz" pos="31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CDDDB3-FA51-FA4B-AD0A-B20099F8896D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B3A4A8-36D1-9B42-BB99-419E940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08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F959DE8-BC8A-9342-BA3F-D795D5990682}" type="datetimeFigureOut">
              <a:rPr lang="en-US"/>
              <a:pPr>
                <a:defRPr/>
              </a:pPr>
              <a:t>12/19/2022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96D1D-ED38-CE46-A803-2C7949BBFEE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15294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x-none" altLang="x-none" b="1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3DFA794A-571F-F846-8842-D0036C98B983}" type="slidenum">
              <a:rPr lang="en-US" altLang="x-none">
                <a:solidFill>
                  <a:srgbClr val="000000"/>
                </a:solidFill>
              </a:rPr>
              <a:pPr/>
              <a:t>1</a:t>
            </a:fld>
            <a:endParaRPr lang="en-US" altLang="x-none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696D1D-ED38-CE46-A803-2C7949BBFEE6}" type="slidenum">
              <a:rPr lang="en-US" altLang="x-none" smtClean="0"/>
              <a:pPr/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79889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696D1D-ED38-CE46-A803-2C7949BBFEE6}" type="slidenum">
              <a:rPr lang="en-US" altLang="x-none" smtClean="0"/>
              <a:pPr/>
              <a:t>10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87721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696D1D-ED38-CE46-A803-2C7949BBFEE6}" type="slidenum">
              <a:rPr lang="en-US" altLang="x-none" smtClean="0"/>
              <a:pPr/>
              <a:t>13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89439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058" y="-19051"/>
            <a:ext cx="9141941" cy="51673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669" y="3005075"/>
            <a:ext cx="5339910" cy="804095"/>
          </a:xfrm>
        </p:spPr>
        <p:txBody>
          <a:bodyPr/>
          <a:lstStyle>
            <a:lvl1pPr>
              <a:defRPr sz="2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671" y="4111367"/>
            <a:ext cx="4756969" cy="378895"/>
          </a:xfrm>
        </p:spPr>
        <p:txBody>
          <a:bodyPr/>
          <a:lstStyle>
            <a:lvl1pPr marL="0" indent="0" algn="l">
              <a:buNone/>
              <a:defRPr sz="11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0621192E-B586-754B-9253-7F68592A382D}" type="slidenum">
              <a:rPr lang="x-none" altLang="x-none"/>
              <a:pPr/>
              <a:t>‹#›</a:t>
            </a:fld>
            <a:endParaRPr lang="en-US" altLang="x-none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21" name="Picture 9" descr="IUH.PPT.TEMPLATE_corn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2174875"/>
            <a:ext cx="3033712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285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1pPr>
            <a:lvl2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2pPr>
            <a:lvl3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3pPr>
            <a:lvl4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4pPr>
            <a:lvl5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DA86648E-21C2-4E4D-995E-31FFBD2E87B9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627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IUH.PPT.TEMPLATE_V2-revise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IUH.PPT.TEMPLATE_corne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2174875"/>
            <a:ext cx="3033712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IU-logo-black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4435475"/>
            <a:ext cx="22288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035" y="2618781"/>
            <a:ext cx="7772400" cy="1021556"/>
          </a:xfrm>
        </p:spPr>
        <p:txBody>
          <a:bodyPr anchor="t"/>
          <a:lstStyle>
            <a:lvl1pPr algn="l">
              <a:defRPr sz="2600" b="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035" y="1212056"/>
            <a:ext cx="7772400" cy="1125140"/>
          </a:xfrm>
        </p:spPr>
        <p:txBody>
          <a:bodyPr anchor="b"/>
          <a:lstStyle>
            <a:lvl1pPr marL="0" indent="0">
              <a:buNone/>
              <a:defRPr sz="1200" b="1" spc="-30">
                <a:solidFill>
                  <a:srgbClr val="595959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0025BF38-0FF4-CC4F-BA6B-37B05F99C122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9737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E94E9BCF-061B-4943-A29B-BBB83430C9CB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0461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715E4F9D-4648-EE4F-837B-7F5D286D2A4F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6046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941C-6974-BE4E-9E84-DF4E3BF99134}" type="slidenum">
              <a:rPr lang="en-US" altLang="x-none" smtClean="0"/>
              <a:pPr/>
              <a:t>‹#›</a:t>
            </a:fld>
            <a:endParaRPr lang="en-US" altLang="x-none"/>
          </a:p>
        </p:txBody>
      </p:sp>
      <p:sp>
        <p:nvSpPr>
          <p:cNvPr id="6" name="Rectangle 5"/>
          <p:cNvSpPr/>
          <p:nvPr userDrawn="1"/>
        </p:nvSpPr>
        <p:spPr>
          <a:xfrm>
            <a:off x="6095999" y="4034119"/>
            <a:ext cx="2904565" cy="10555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2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40B5E16D-56CD-864D-824B-D347FFEACCD3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826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584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UH.PPT.TEMPLATE_cover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9153144" cy="5148645"/>
          </a:xfrm>
          <a:prstGeom prst="rect">
            <a:avLst/>
          </a:prstGeom>
        </p:spPr>
      </p:pic>
      <p:pic>
        <p:nvPicPr>
          <p:cNvPr id="9" name="Content Placeholder 5" descr="IU-logo-blac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669"/>
          <a:stretch>
            <a:fillRect/>
          </a:stretch>
        </p:blipFill>
        <p:spPr bwMode="auto">
          <a:xfrm>
            <a:off x="3846626" y="1677529"/>
            <a:ext cx="1459892" cy="152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5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IUH.PPT.TEMPLATE_banner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8038" y="155575"/>
            <a:ext cx="6138862" cy="5794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16075" y="1698625"/>
            <a:ext cx="7083425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4870450"/>
            <a:ext cx="2133600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8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70450"/>
            <a:ext cx="2895600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800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5925" y="603250"/>
            <a:ext cx="733425" cy="274638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200">
              <a:defRPr sz="900">
                <a:solidFill>
                  <a:srgbClr val="898989"/>
                </a:solidFill>
                <a:latin typeface="Arial" charset="0"/>
              </a:defRPr>
            </a:lvl1pPr>
          </a:lstStyle>
          <a:p>
            <a:fld id="{4572941C-6974-BE4E-9E84-DF4E3BF99134}" type="slidenum">
              <a:rPr lang="en-US" altLang="x-none"/>
              <a:pPr/>
              <a:t>‹#›</a:t>
            </a:fld>
            <a:endParaRPr lang="en-US" altLang="x-none"/>
          </a:p>
        </p:txBody>
      </p:sp>
      <p:pic>
        <p:nvPicPr>
          <p:cNvPr id="1032" name="Picture 12" descr="IU-logo-black.pn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50" y="4435475"/>
            <a:ext cx="22288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3" r:id="rId5"/>
    <p:sldLayoutId id="2147483710" r:id="rId6"/>
    <p:sldLayoutId id="2147483694" r:id="rId7"/>
    <p:sldLayoutId id="2147483709" r:id="rId8"/>
  </p:sldLayoutIdLst>
  <p:hf hdr="0" ftr="0" dt="0"/>
  <p:txStyles>
    <p:titleStyle>
      <a:lvl1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200" kern="1200" spc="-30">
          <a:solidFill>
            <a:schemeClr val="bg1"/>
          </a:solidFill>
          <a:latin typeface="Franklin Gothic Book" charset="0"/>
          <a:ea typeface="Franklin Gothic Book" charset="0"/>
          <a:cs typeface="Franklin Gothic Book" charset="0"/>
        </a:defRPr>
      </a:lvl1pPr>
      <a:lvl2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2pPr>
      <a:lvl3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3pPr>
      <a:lvl4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4pPr>
      <a:lvl5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9pPr>
    </p:titleStyle>
    <p:bodyStyle>
      <a:lvl1pPr marL="146050" indent="-146050" algn="l" defTabSz="457200" rtl="0" fontAlgn="base">
        <a:spcBef>
          <a:spcPct val="20000"/>
        </a:spcBef>
        <a:spcAft>
          <a:spcPct val="0"/>
        </a:spcAft>
        <a:buClr>
          <a:schemeClr val="accent1"/>
        </a:buClr>
        <a:buSzPct val="106000"/>
        <a:buFont typeface="Wingdings" charset="2"/>
        <a:buChar char="§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1pPr>
      <a:lvl2pPr marL="631825" indent="-174625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2pPr>
      <a:lvl3pPr marL="1027113" indent="-112713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3pPr>
      <a:lvl4pPr marL="1539875" indent="-168275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4pPr>
      <a:lvl5pPr marL="1998663" indent="-169863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IUH.PPT.TEMPLATE_banner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572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8683" y="156008"/>
            <a:ext cx="6138017" cy="57964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5784" y="1698626"/>
            <a:ext cx="7083716" cy="29012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561" y="4869657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8B90E7A0-32E2-4EA5-B60F-9C5E97AA8DAA}" type="datetime1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12/19/2022</a:t>
            </a:fld>
            <a:endParaRPr lang="en-US" dirty="0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69657"/>
            <a:ext cx="2895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5349" y="603903"/>
            <a:ext cx="733836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D210017C-F2DC-EA4D-9267-8D3448B88A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 descr="IU-logo-black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94452" y="4435937"/>
            <a:ext cx="2229537" cy="49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2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hf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100" kern="1200" spc="-30">
          <a:solidFill>
            <a:schemeClr val="bg1"/>
          </a:solidFill>
          <a:latin typeface="Franklin Gothic Medium" charset="0"/>
          <a:ea typeface="Franklin Gothic Medium" charset="0"/>
          <a:cs typeface="Franklin Gothic Medium" charset="0"/>
        </a:defRPr>
      </a:lvl1pPr>
    </p:titleStyle>
    <p:bodyStyle>
      <a:lvl1pPr marL="146304" indent="-146304" algn="l" defTabSz="457200" rtl="0" eaLnBrk="1" latinLnBrk="0" hangingPunct="1">
        <a:spcBef>
          <a:spcPct val="20000"/>
        </a:spcBef>
        <a:buClr>
          <a:schemeClr val="accent1"/>
        </a:buClr>
        <a:buSzPct val="106000"/>
        <a:buFont typeface="Wingdings" charset="2"/>
        <a:buChar char="§"/>
        <a:defRPr sz="1300" kern="1200">
          <a:solidFill>
            <a:schemeClr val="tx1"/>
          </a:solidFill>
          <a:latin typeface="Arial"/>
          <a:ea typeface="+mn-ea"/>
          <a:cs typeface="Arial"/>
        </a:defRPr>
      </a:lvl1pPr>
      <a:lvl2pPr marL="631825" indent="-174625" algn="l" defTabSz="457200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Arial"/>
          <a:ea typeface="+mn-ea"/>
          <a:cs typeface="Arial"/>
        </a:defRPr>
      </a:lvl2pPr>
      <a:lvl3pPr marL="1027113" indent="-112713" algn="l" defTabSz="457200" rtl="0" eaLnBrk="1" latinLnBrk="0" hangingPunct="1">
        <a:spcBef>
          <a:spcPct val="20000"/>
        </a:spcBef>
        <a:buFont typeface="Arial"/>
        <a:buChar char="•"/>
        <a:defRPr sz="1300" kern="1200">
          <a:solidFill>
            <a:schemeClr val="tx1"/>
          </a:solidFill>
          <a:latin typeface="Arial"/>
          <a:ea typeface="+mn-ea"/>
          <a:cs typeface="Arial"/>
        </a:defRPr>
      </a:lvl3pPr>
      <a:lvl4pPr marL="1539875" indent="-168275" algn="l" defTabSz="457200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Arial"/>
          <a:ea typeface="+mn-ea"/>
          <a:cs typeface="Arial"/>
        </a:defRPr>
      </a:lvl4pPr>
      <a:lvl5pPr marL="1998663" indent="-169863" algn="l" defTabSz="457200" rtl="0" eaLnBrk="1" latinLnBrk="0" hangingPunct="1">
        <a:spcBef>
          <a:spcPct val="20000"/>
        </a:spcBef>
        <a:buFont typeface="Arial"/>
        <a:buChar char="»"/>
        <a:defRPr sz="13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ublicdomainpictures.net/view-image.php?image=252301&amp;picture=emoji-silbando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view-image.php?image=354538&amp;picture=text-de-mare-tampil-negru-de-munc-pe-" TargetMode="Externa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2100" y="3005138"/>
            <a:ext cx="5835650" cy="8032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BLOOD BANK</a:t>
            </a:r>
            <a:r>
              <a:rPr lang="en-US" dirty="0">
                <a:latin typeface="Franklin Gothic Book" charset="0"/>
                <a:ea typeface="Franklin Gothic Book" charset="0"/>
                <a:cs typeface="Franklin Gothic Book" charset="0"/>
              </a:rPr>
              <a:t> TEAM MEETING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" y="1970939"/>
            <a:ext cx="5166976" cy="120162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74838C3-9C32-4D29-A83D-4BBF29D42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0671" y="3872339"/>
            <a:ext cx="4756969" cy="617923"/>
          </a:xfrm>
        </p:spPr>
        <p:txBody>
          <a:bodyPr/>
          <a:lstStyle/>
          <a:p>
            <a:r>
              <a:rPr lang="en-US" sz="1800" dirty="0"/>
              <a:t>12.20.2022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3DC03-BE91-1DBE-10A6-7C52F3F8D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Bank Projects Status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A1DA931-5CCC-80A3-DD2C-B1FCE57E84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565281"/>
              </p:ext>
            </p:extLst>
          </p:nvPr>
        </p:nvGraphicFramePr>
        <p:xfrm>
          <a:off x="337278" y="959370"/>
          <a:ext cx="7101490" cy="3291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0711">
                  <a:extLst>
                    <a:ext uri="{9D8B030D-6E8A-4147-A177-3AD203B41FA5}">
                      <a16:colId xmlns:a16="http://schemas.microsoft.com/office/drawing/2014/main" val="1001210380"/>
                    </a:ext>
                  </a:extLst>
                </a:gridCol>
                <a:gridCol w="2520779">
                  <a:extLst>
                    <a:ext uri="{9D8B030D-6E8A-4147-A177-3AD203B41FA5}">
                      <a16:colId xmlns:a16="http://schemas.microsoft.com/office/drawing/2014/main" val="3745520681"/>
                    </a:ext>
                  </a:extLst>
                </a:gridCol>
              </a:tblGrid>
              <a:tr h="329135">
                <a:tc>
                  <a:txBody>
                    <a:bodyPr/>
                    <a:lstStyle/>
                    <a:p>
                      <a:r>
                        <a:rPr lang="en-US" sz="1400" dirty="0"/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151931"/>
                  </a:ext>
                </a:extLst>
              </a:tr>
              <a:tr h="329135">
                <a:tc>
                  <a:txBody>
                    <a:bodyPr/>
                    <a:lstStyle/>
                    <a:p>
                      <a:r>
                        <a:rPr lang="en-US" sz="1400" dirty="0"/>
                        <a:t>Ortho Phase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completed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716338"/>
                  </a:ext>
                </a:extLst>
              </a:tr>
              <a:tr h="329135">
                <a:tc>
                  <a:txBody>
                    <a:bodyPr/>
                    <a:lstStyle/>
                    <a:p>
                      <a:r>
                        <a:rPr lang="en-US" sz="1400" dirty="0"/>
                        <a:t>Quotient Reagent System wide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completed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90801"/>
                  </a:ext>
                </a:extLst>
              </a:tr>
              <a:tr h="329135">
                <a:tc>
                  <a:txBody>
                    <a:bodyPr/>
                    <a:lstStyle/>
                    <a:p>
                      <a:r>
                        <a:rPr lang="en-US" sz="1400" dirty="0"/>
                        <a:t>Whole Blood – Trauma patients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completed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411776"/>
                  </a:ext>
                </a:extLst>
              </a:tr>
              <a:tr h="329135">
                <a:tc>
                  <a:txBody>
                    <a:bodyPr/>
                    <a:lstStyle/>
                    <a:p>
                      <a:r>
                        <a:rPr lang="en-US" sz="1400" dirty="0"/>
                        <a:t>Ortho Phase II (IS crossmatch, Ag typing)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431338"/>
                  </a:ext>
                </a:extLst>
              </a:tr>
              <a:tr h="329135">
                <a:tc>
                  <a:txBody>
                    <a:bodyPr/>
                    <a:lstStyle/>
                    <a:p>
                      <a:r>
                        <a:rPr lang="en-US" sz="1400" dirty="0"/>
                        <a:t>Electronic QC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 process- ready for testing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149138"/>
                  </a:ext>
                </a:extLst>
              </a:tr>
              <a:tr h="329135">
                <a:tc>
                  <a:txBody>
                    <a:bodyPr/>
                    <a:lstStyle/>
                    <a:p>
                      <a:r>
                        <a:rPr lang="en-US" sz="1400" dirty="0"/>
                        <a:t>CPOE/Cerner Bridge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934179"/>
                  </a:ext>
                </a:extLst>
              </a:tr>
              <a:tr h="32913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Riley Remote Refrigerators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824540"/>
                  </a:ext>
                </a:extLst>
              </a:tr>
              <a:tr h="32913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Tracking of Units in Remote Refrigerators (Sublocations)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181320"/>
                  </a:ext>
                </a:extLst>
              </a:tr>
              <a:tr h="329135">
                <a:tc>
                  <a:txBody>
                    <a:bodyPr/>
                    <a:lstStyle/>
                    <a:p>
                      <a:r>
                        <a:rPr lang="en-US" sz="1400" dirty="0"/>
                        <a:t>MH Lab (Pneumatic Tube)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96746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B241BB-0585-58BB-8F27-11E733DAB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10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62569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D7F6C-D7B0-6B85-F6AD-1E7184FA2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M3Lab  (New Methodist Lab)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BB22A-E224-BBFC-DA89-E47F61739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163" y="1153297"/>
            <a:ext cx="7793338" cy="3447278"/>
          </a:xfrm>
        </p:spPr>
        <p:txBody>
          <a:bodyPr/>
          <a:lstStyle/>
          <a:p>
            <a:r>
              <a:rPr lang="en-US" dirty="0"/>
              <a:t>Coming July 2023</a:t>
            </a:r>
          </a:p>
          <a:p>
            <a:r>
              <a:rPr lang="en-US" dirty="0"/>
              <a:t>Due to construction of new hospital, the PTS tube system will be disconnected from Methodist Hospital</a:t>
            </a:r>
          </a:p>
          <a:p>
            <a:endParaRPr lang="en-US" dirty="0"/>
          </a:p>
          <a:p>
            <a:r>
              <a:rPr lang="en-US" dirty="0"/>
              <a:t>What does this mean to Blood Bank Team Members:</a:t>
            </a:r>
          </a:p>
          <a:p>
            <a:pPr lvl="1"/>
            <a:r>
              <a:rPr lang="en-US" dirty="0"/>
              <a:t>MH Blood Bank will be a stand-alone laboratory</a:t>
            </a:r>
          </a:p>
          <a:p>
            <a:pPr lvl="1"/>
            <a:r>
              <a:rPr lang="en-US" dirty="0"/>
              <a:t>New equipment to support changes have been ordered</a:t>
            </a:r>
          </a:p>
          <a:p>
            <a:pPr lvl="2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err="1"/>
              <a:t>Waterbath</a:t>
            </a:r>
            <a:endParaRPr lang="en-US" dirty="0"/>
          </a:p>
          <a:p>
            <a:pPr lvl="2"/>
            <a:r>
              <a:rPr lang="en-US" dirty="0"/>
              <a:t>Additional Refrigerator and Freezer</a:t>
            </a:r>
          </a:p>
          <a:p>
            <a:pPr lvl="2"/>
            <a:r>
              <a:rPr lang="en-US" dirty="0"/>
              <a:t>Installing a DI Water System</a:t>
            </a:r>
          </a:p>
          <a:p>
            <a:pPr lvl="1"/>
            <a:r>
              <a:rPr lang="en-US" dirty="0"/>
              <a:t>Implementing direct shipments for Blood Product Receipt at that location</a:t>
            </a:r>
          </a:p>
          <a:p>
            <a:pPr lvl="1"/>
            <a:r>
              <a:rPr lang="en-US" dirty="0"/>
              <a:t>Implementing direct shipments for Reagent Standing Orders for Receipt at that location</a:t>
            </a:r>
          </a:p>
          <a:p>
            <a:pPr lvl="1"/>
            <a:r>
              <a:rPr lang="en-US" dirty="0"/>
              <a:t>Re-routing specimens/requisitions so that all of Methodist patient floors will be processed from MH BB</a:t>
            </a:r>
          </a:p>
          <a:p>
            <a:pPr lvl="2"/>
            <a:r>
              <a:rPr lang="en-US" dirty="0"/>
              <a:t>This will also influence changes to the Pre-Surgery Process to be set up at each individual BB.</a:t>
            </a:r>
          </a:p>
          <a:p>
            <a:pPr lvl="1"/>
            <a:r>
              <a:rPr lang="en-US" dirty="0"/>
              <a:t>Evaluate staff schedule changes that need to occur for increased workload from that location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144402-5EB1-73FF-C77C-F906B8589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11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044743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063FA-6D99-4883-B2D1-2837A6CD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Reminders/Updates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50143-FA23-4E7F-8355-6CB43705F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12</a:t>
            </a:fld>
            <a:endParaRPr lang="en-US" altLang="x-non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65E92AD-07C7-BEDD-31FF-0204332E1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756" y="1186249"/>
            <a:ext cx="7811466" cy="3158954"/>
          </a:xfrm>
        </p:spPr>
        <p:txBody>
          <a:bodyPr/>
          <a:lstStyle/>
          <a:p>
            <a:endParaRPr lang="en-US" dirty="0"/>
          </a:p>
          <a:p>
            <a:r>
              <a:rPr lang="en-US" sz="1600" dirty="0"/>
              <a:t>AABB/CAP Inspection due Q1 2023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Take 30-minute meal break off the clock unless working alone at UH.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Haydee Retirement--Last day 1/2/2023</a:t>
            </a:r>
          </a:p>
          <a:p>
            <a:pPr lvl="1"/>
            <a:r>
              <a:rPr lang="en-US" dirty="0"/>
              <a:t>retirement breakfast celebration being planned for later that week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1600" dirty="0"/>
              <a:t>January – Hunger Inc Peanut Butter and Jelly Collection</a:t>
            </a:r>
          </a:p>
          <a:p>
            <a:pPr lvl="1"/>
            <a:r>
              <a:rPr lang="en-US" dirty="0"/>
              <a:t>This Food Pantry is always looking for Peanut butter and Jelly</a:t>
            </a:r>
          </a:p>
          <a:p>
            <a:pPr lvl="1"/>
            <a:r>
              <a:rPr lang="en-US" dirty="0"/>
              <a:t>We will collect Peanut butter and Jelly from 1/1 till 2/1/22</a:t>
            </a:r>
          </a:p>
          <a:p>
            <a:pPr lvl="2"/>
            <a:r>
              <a:rPr lang="en-US" dirty="0"/>
              <a:t>Last year we donated more then 20 </a:t>
            </a:r>
            <a:r>
              <a:rPr lang="en-US" dirty="0" err="1"/>
              <a:t>lbs</a:t>
            </a:r>
            <a:r>
              <a:rPr lang="en-US" dirty="0"/>
              <a:t> of PB and J to this local food pantry</a:t>
            </a:r>
          </a:p>
        </p:txBody>
      </p:sp>
    </p:spTree>
    <p:extLst>
      <p:ext uri="{BB962C8B-B14F-4D97-AF65-F5344CB8AC3E}">
        <p14:creationId xmlns:p14="http://schemas.microsoft.com/office/powerpoint/2010/main" val="3442539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83B77-252B-1C97-F71A-5EEE7CC8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RECOGNITIONS  --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C0B3E-C5E8-B110-F154-D090159ED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131" y="1070919"/>
            <a:ext cx="7123670" cy="3529656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Service Anniversaries</a:t>
            </a:r>
          </a:p>
          <a:p>
            <a:pPr lvl="1"/>
            <a:r>
              <a:rPr lang="da-DK" sz="20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Danette Eller – One year</a:t>
            </a:r>
            <a:r>
              <a:rPr lang="en-US" sz="2000" dirty="0"/>
              <a:t> 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November Birthdays</a:t>
            </a:r>
          </a:p>
          <a:p>
            <a:pPr marL="0" indent="0">
              <a:buNone/>
            </a:pPr>
            <a:r>
              <a:rPr lang="en-US" sz="1800" dirty="0"/>
              <a:t>	- </a:t>
            </a:r>
            <a:r>
              <a:rPr lang="en-US" sz="1800" dirty="0" err="1"/>
              <a:t>Nati</a:t>
            </a:r>
            <a:r>
              <a:rPr lang="en-US" sz="1800" dirty="0"/>
              <a:t>, </a:t>
            </a:r>
            <a:r>
              <a:rPr lang="en-US" sz="1800" dirty="0" err="1"/>
              <a:t>Zeni</a:t>
            </a:r>
            <a:r>
              <a:rPr lang="en-US" sz="1800" dirty="0"/>
              <a:t>, Haydee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December Birthdays</a:t>
            </a:r>
          </a:p>
          <a:p>
            <a:pPr marL="0" indent="0">
              <a:buNone/>
            </a:pPr>
            <a:r>
              <a:rPr lang="en-US" sz="1800" dirty="0"/>
              <a:t>	- Shalonda, Natalie, Dr. Gabbard, Alia, Brenda</a:t>
            </a:r>
            <a:r>
              <a:rPr lang="en-US" sz="1800"/>
              <a:t>, Bert</a:t>
            </a:r>
            <a:r>
              <a:rPr lang="en-US" sz="1800" dirty="0"/>
              <a:t>, Elaine</a:t>
            </a:r>
          </a:p>
          <a:p>
            <a:pPr marL="485775" lvl="1" indent="0">
              <a:buNone/>
            </a:pPr>
            <a:endParaRPr lang="en-US" sz="1800" b="1" dirty="0"/>
          </a:p>
          <a:p>
            <a:pPr marL="485775" lvl="1" indent="0">
              <a:buNone/>
            </a:pPr>
            <a:endParaRPr lang="en-US" sz="1800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C314E0-781B-ACBC-C13E-9C2F640EB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13</a:t>
            </a:fld>
            <a:endParaRPr lang="en-US" altLang="x-none"/>
          </a:p>
        </p:txBody>
      </p:sp>
      <p:pic>
        <p:nvPicPr>
          <p:cNvPr id="6" name="Picture 5" descr="Shape&#10;&#10;Description automatically generated">
            <a:extLst>
              <a:ext uri="{FF2B5EF4-FFF2-40B4-BE49-F238E27FC236}">
                <a16:creationId xmlns:a16="http://schemas.microsoft.com/office/drawing/2014/main" id="{234320EC-F26C-E4F3-B554-6CDEFC9012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187831" y="4046607"/>
            <a:ext cx="670560" cy="664464"/>
          </a:xfrm>
          <a:prstGeom prst="rect">
            <a:avLst/>
          </a:prstGeom>
        </p:spPr>
      </p:pic>
      <p:pic>
        <p:nvPicPr>
          <p:cNvPr id="7" name="Picture 6" descr="Shape&#10;&#10;Description automatically generated">
            <a:extLst>
              <a:ext uri="{FF2B5EF4-FFF2-40B4-BE49-F238E27FC236}">
                <a16:creationId xmlns:a16="http://schemas.microsoft.com/office/drawing/2014/main" id="{56B83960-AC33-205D-3576-1EBC33E115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073299" y="4072581"/>
            <a:ext cx="670560" cy="664464"/>
          </a:xfrm>
          <a:prstGeom prst="rect">
            <a:avLst/>
          </a:prstGeom>
        </p:spPr>
      </p:pic>
      <p:pic>
        <p:nvPicPr>
          <p:cNvPr id="8" name="Picture 7" descr="Shape&#10;&#10;Description automatically generated">
            <a:extLst>
              <a:ext uri="{FF2B5EF4-FFF2-40B4-BE49-F238E27FC236}">
                <a16:creationId xmlns:a16="http://schemas.microsoft.com/office/drawing/2014/main" id="{D10A268A-C7D8-3681-B743-FC4B9E8586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051917" y="4046607"/>
            <a:ext cx="670560" cy="664464"/>
          </a:xfrm>
          <a:prstGeom prst="rect">
            <a:avLst/>
          </a:prstGeom>
        </p:spPr>
      </p:pic>
      <p:pic>
        <p:nvPicPr>
          <p:cNvPr id="9" name="Picture 8" descr="Shape&#10;&#10;Description automatically generated">
            <a:extLst>
              <a:ext uri="{FF2B5EF4-FFF2-40B4-BE49-F238E27FC236}">
                <a16:creationId xmlns:a16="http://schemas.microsoft.com/office/drawing/2014/main" id="{F5144273-8620-935A-9544-1E7C9CCEBA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983961" y="4072581"/>
            <a:ext cx="670560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25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AD656-EB69-8C42-FB57-FEB88349D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037" y="155575"/>
            <a:ext cx="7511503" cy="579438"/>
          </a:xfrm>
        </p:spPr>
        <p:txBody>
          <a:bodyPr/>
          <a:lstStyle/>
          <a:p>
            <a:r>
              <a:rPr lang="en-US" dirty="0"/>
              <a:t>IU Health System Promise Dashboard – September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374B6-2113-AF50-110A-17EA405F1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2</a:t>
            </a:fld>
            <a:endParaRPr lang="en-US" altLang="x-none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33EEF81-49B9-2E10-F6C4-A9ABDCB1F7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259" y="1125997"/>
            <a:ext cx="5658787" cy="37682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70662C2-4908-5490-8ADA-E88FFC4148E3}"/>
              </a:ext>
            </a:extLst>
          </p:cNvPr>
          <p:cNvSpPr txBox="1"/>
          <p:nvPr/>
        </p:nvSpPr>
        <p:spPr>
          <a:xfrm>
            <a:off x="6196760" y="1125997"/>
            <a:ext cx="2717400" cy="3338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Quality &amp; Safety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Harm – 32 fewer.  CLABSI is 40%.  CAUTI &amp; C. Diff improving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Mortality – all hospitals except AHC in top 25% </a:t>
            </a:r>
          </a:p>
          <a:p>
            <a:r>
              <a:rPr lang="en-US" sz="1400" b="1" dirty="0"/>
              <a:t>Great Patient Experience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Better than 2021 but short of goal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Focus on </a:t>
            </a:r>
            <a:r>
              <a:rPr lang="en-US" sz="1200" i="1" dirty="0"/>
              <a:t>What Matters Most</a:t>
            </a:r>
          </a:p>
          <a:p>
            <a:r>
              <a:rPr lang="en-US" sz="1400" b="1" dirty="0"/>
              <a:t>Keeping Our Talent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Below goal of 83.05% (rolling 12-mo)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September was low departure</a:t>
            </a:r>
          </a:p>
          <a:p>
            <a:r>
              <a:rPr lang="en-US" sz="1400" b="1" dirty="0"/>
              <a:t>Funding Our Vision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OP surgery volume returning.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IP surgery volume lags.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Industry labor shortage (nursing).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Investments in shift incentives, travelers, locums, etc. ($400 mil)</a:t>
            </a:r>
          </a:p>
        </p:txBody>
      </p:sp>
    </p:spTree>
    <p:extLst>
      <p:ext uri="{BB962C8B-B14F-4D97-AF65-F5344CB8AC3E}">
        <p14:creationId xmlns:p14="http://schemas.microsoft.com/office/powerpoint/2010/main" val="3915705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225A-E6FC-4C58-AE3F-8E73C7075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469" y="172812"/>
            <a:ext cx="6320550" cy="579438"/>
          </a:xfrm>
        </p:spPr>
        <p:txBody>
          <a:bodyPr/>
          <a:lstStyle/>
          <a:p>
            <a:r>
              <a:rPr lang="en-US" dirty="0"/>
              <a:t>Lab Promise Dashboard – October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B3998-C4E0-4BE7-AEEB-D8B8DED5E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3</a:t>
            </a:fld>
            <a:endParaRPr lang="en-US" altLang="x-none"/>
          </a:p>
        </p:txBody>
      </p:sp>
      <p:graphicFrame>
        <p:nvGraphicFramePr>
          <p:cNvPr id="68" name="Table 67">
            <a:extLst>
              <a:ext uri="{FF2B5EF4-FFF2-40B4-BE49-F238E27FC236}">
                <a16:creationId xmlns:a16="http://schemas.microsoft.com/office/drawing/2014/main" id="{077AC6E0-D265-4E23-99E0-5F80A28440D6}"/>
              </a:ext>
            </a:extLst>
          </p:cNvPr>
          <p:cNvGraphicFramePr>
            <a:graphicFrameLocks noGrp="1"/>
          </p:cNvGraphicFramePr>
          <p:nvPr/>
        </p:nvGraphicFramePr>
        <p:xfrm>
          <a:off x="988597" y="1349882"/>
          <a:ext cx="1975104" cy="169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700" dirty="0"/>
                        <a:t>Improving Quality and Safety </a:t>
                      </a:r>
                    </a:p>
                    <a:p>
                      <a:r>
                        <a:rPr lang="en-US" sz="700" dirty="0"/>
                        <a:t>(Y/E</a:t>
                      </a:r>
                      <a:r>
                        <a:rPr lang="en-US" sz="700" baseline="0" dirty="0"/>
                        <a:t> Goal 25.30) </a:t>
                      </a:r>
                      <a:endParaRPr lang="en-US" sz="700" dirty="0"/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022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accent1"/>
                          </a:solidFill>
                        </a:rPr>
                        <a:t>Blood Product Utilization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accent1"/>
                          </a:solidFill>
                        </a:rPr>
                        <a:t>(Red Blood Cell Units / 1,000 Patient Days)</a:t>
                      </a:r>
                    </a:p>
                    <a:p>
                      <a:endParaRPr lang="en-US" sz="1400" dirty="0">
                        <a:ln w="127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9" name="Oval 68">
            <a:extLst>
              <a:ext uri="{FF2B5EF4-FFF2-40B4-BE49-F238E27FC236}">
                <a16:creationId xmlns:a16="http://schemas.microsoft.com/office/drawing/2014/main" id="{EE8D296A-8E29-42E1-82BF-0EA3AE20051B}"/>
              </a:ext>
            </a:extLst>
          </p:cNvPr>
          <p:cNvSpPr/>
          <p:nvPr/>
        </p:nvSpPr>
        <p:spPr>
          <a:xfrm>
            <a:off x="610789" y="1293674"/>
            <a:ext cx="360947" cy="391028"/>
          </a:xfrm>
          <a:prstGeom prst="ellipse">
            <a:avLst/>
          </a:prstGeom>
          <a:noFill/>
          <a:ln w="28575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Franklin Gothic Book" panose="020B0503020102020204"/>
            </a:endParaRPr>
          </a:p>
        </p:txBody>
      </p:sp>
      <p:graphicFrame>
        <p:nvGraphicFramePr>
          <p:cNvPr id="71" name="Table 70">
            <a:extLst>
              <a:ext uri="{FF2B5EF4-FFF2-40B4-BE49-F238E27FC236}">
                <a16:creationId xmlns:a16="http://schemas.microsoft.com/office/drawing/2014/main" id="{3F598D1D-78CA-4325-B4B0-521EA2542A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950536"/>
              </p:ext>
            </p:extLst>
          </p:nvPr>
        </p:nvGraphicFramePr>
        <p:xfrm>
          <a:off x="3451727" y="1349882"/>
          <a:ext cx="1975104" cy="1633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3927">
                <a:tc>
                  <a:txBody>
                    <a:bodyPr/>
                    <a:lstStyle/>
                    <a:p>
                      <a:r>
                        <a:rPr lang="en-US" sz="700"/>
                        <a:t>Great Patient Experiences</a:t>
                      </a:r>
                    </a:p>
                    <a:p>
                      <a:r>
                        <a:rPr lang="en-US" sz="700"/>
                        <a:t>(Y/E</a:t>
                      </a:r>
                      <a:r>
                        <a:rPr lang="en-US" sz="700" baseline="0"/>
                        <a:t> Goal 78.59)</a:t>
                      </a:r>
                      <a:endParaRPr lang="en-US" sz="700"/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9234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accent1"/>
                          </a:solidFill>
                        </a:rPr>
                        <a:t>Likelihood to Recommend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2" name="Oval 71">
            <a:extLst>
              <a:ext uri="{FF2B5EF4-FFF2-40B4-BE49-F238E27FC236}">
                <a16:creationId xmlns:a16="http://schemas.microsoft.com/office/drawing/2014/main" id="{44D92F1C-7F14-4938-9229-2EBD38A96D5B}"/>
              </a:ext>
            </a:extLst>
          </p:cNvPr>
          <p:cNvSpPr/>
          <p:nvPr/>
        </p:nvSpPr>
        <p:spPr>
          <a:xfrm>
            <a:off x="3064896" y="1303766"/>
            <a:ext cx="360947" cy="370844"/>
          </a:xfrm>
          <a:prstGeom prst="ellipse">
            <a:avLst/>
          </a:prstGeom>
          <a:noFill/>
          <a:ln w="28575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srgbClr val="00B050"/>
              </a:solidFill>
              <a:latin typeface="Franklin Gothic Book" panose="020B0503020102020204"/>
            </a:endParaRPr>
          </a:p>
        </p:txBody>
      </p:sp>
      <p:pic>
        <p:nvPicPr>
          <p:cNvPr id="73" name="Picture 6" descr="See the source image">
            <a:extLst>
              <a:ext uri="{FF2B5EF4-FFF2-40B4-BE49-F238E27FC236}">
                <a16:creationId xmlns:a16="http://schemas.microsoft.com/office/drawing/2014/main" id="{FA69CC43-E334-4115-AD03-59D574F02D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99000"/>
                    </a14:imgEffect>
                    <a14:imgEffect>
                      <a14:colorTemperature colorTemp="7200"/>
                    </a14:imgEffect>
                    <a14:imgEffect>
                      <a14:saturation sat="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622" t="14554" r="45452" b="19168"/>
          <a:stretch/>
        </p:blipFill>
        <p:spPr bwMode="auto">
          <a:xfrm>
            <a:off x="3150498" y="1362715"/>
            <a:ext cx="191122" cy="252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4" name="Table 73">
            <a:extLst>
              <a:ext uri="{FF2B5EF4-FFF2-40B4-BE49-F238E27FC236}">
                <a16:creationId xmlns:a16="http://schemas.microsoft.com/office/drawing/2014/main" id="{85DB504A-62F3-4A2E-8888-38BC6AED3685}"/>
              </a:ext>
            </a:extLst>
          </p:cNvPr>
          <p:cNvGraphicFramePr>
            <a:graphicFrameLocks noGrp="1"/>
          </p:cNvGraphicFramePr>
          <p:nvPr/>
        </p:nvGraphicFramePr>
        <p:xfrm>
          <a:off x="3451727" y="3120214"/>
          <a:ext cx="1975104" cy="1708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5382">
                <a:tc>
                  <a:txBody>
                    <a:bodyPr/>
                    <a:lstStyle/>
                    <a:p>
                      <a:r>
                        <a:rPr lang="en-US" sz="700"/>
                        <a:t>Funding</a:t>
                      </a:r>
                      <a:r>
                        <a:rPr lang="en-US" sz="700" baseline="0"/>
                        <a:t> Our Vision</a:t>
                      </a:r>
                      <a:endParaRPr lang="en-US" sz="700"/>
                    </a:p>
                    <a:p>
                      <a:r>
                        <a:rPr lang="en-US" sz="700"/>
                        <a:t>(Y/E Goal $18K)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6258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accent1"/>
                          </a:solidFill>
                        </a:rPr>
                        <a:t>Operating Income ($100K)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5" name="Oval 74">
            <a:extLst>
              <a:ext uri="{FF2B5EF4-FFF2-40B4-BE49-F238E27FC236}">
                <a16:creationId xmlns:a16="http://schemas.microsoft.com/office/drawing/2014/main" id="{06A835F0-06EC-41FC-84D8-2E8B0C359B33}"/>
              </a:ext>
            </a:extLst>
          </p:cNvPr>
          <p:cNvSpPr/>
          <p:nvPr/>
        </p:nvSpPr>
        <p:spPr>
          <a:xfrm>
            <a:off x="3072149" y="3063088"/>
            <a:ext cx="360947" cy="391028"/>
          </a:xfrm>
          <a:prstGeom prst="ellipse">
            <a:avLst/>
          </a:prstGeom>
          <a:noFill/>
          <a:ln w="28575">
            <a:solidFill>
              <a:srgbClr val="B3083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Franklin Gothic Book" panose="020B0503020102020204"/>
            </a:endParaRPr>
          </a:p>
        </p:txBody>
      </p:sp>
      <p:graphicFrame>
        <p:nvGraphicFramePr>
          <p:cNvPr id="76" name="Table 75">
            <a:extLst>
              <a:ext uri="{FF2B5EF4-FFF2-40B4-BE49-F238E27FC236}">
                <a16:creationId xmlns:a16="http://schemas.microsoft.com/office/drawing/2014/main" id="{76DF9028-0DE2-4249-BDE4-E11E6012D7CF}"/>
              </a:ext>
            </a:extLst>
          </p:cNvPr>
          <p:cNvGraphicFramePr>
            <a:graphicFrameLocks noGrp="1"/>
          </p:cNvGraphicFramePr>
          <p:nvPr/>
        </p:nvGraphicFramePr>
        <p:xfrm>
          <a:off x="988597" y="3120214"/>
          <a:ext cx="1975104" cy="1708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5382">
                <a:tc>
                  <a:txBody>
                    <a:bodyPr/>
                    <a:lstStyle/>
                    <a:p>
                      <a:r>
                        <a:rPr lang="en-US" sz="700"/>
                        <a:t>Great Team Member Experiences</a:t>
                      </a:r>
                    </a:p>
                    <a:p>
                      <a:r>
                        <a:rPr lang="en-US" sz="700"/>
                        <a:t>(Y/E Goal 85.00%)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6258">
                <a:tc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solidFill>
                            <a:schemeClr val="accent1"/>
                          </a:solidFill>
                        </a:rPr>
                        <a:t>Overall Team Member Retention</a:t>
                      </a:r>
                      <a:endParaRPr lang="en-US"/>
                    </a:p>
                    <a:p>
                      <a:pPr algn="ctr"/>
                      <a:endParaRPr lang="en-US" sz="800" b="1">
                        <a:solidFill>
                          <a:schemeClr val="accent1"/>
                        </a:solidFill>
                      </a:endParaRPr>
                    </a:p>
                    <a:p>
                      <a:pPr algn="ctr"/>
                      <a:endParaRPr lang="en-US" sz="800" b="1">
                        <a:solidFill>
                          <a:schemeClr val="accent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7" name="Oval 76">
            <a:extLst>
              <a:ext uri="{FF2B5EF4-FFF2-40B4-BE49-F238E27FC236}">
                <a16:creationId xmlns:a16="http://schemas.microsoft.com/office/drawing/2014/main" id="{D122C805-9D48-4703-9F7B-022857D23138}"/>
              </a:ext>
            </a:extLst>
          </p:cNvPr>
          <p:cNvSpPr/>
          <p:nvPr/>
        </p:nvSpPr>
        <p:spPr>
          <a:xfrm>
            <a:off x="610791" y="3063088"/>
            <a:ext cx="360947" cy="391028"/>
          </a:xfrm>
          <a:prstGeom prst="ellipse">
            <a:avLst/>
          </a:prstGeom>
          <a:noFill/>
          <a:ln w="28575">
            <a:solidFill>
              <a:srgbClr val="B3083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Franklin Gothic Book" panose="020B0503020102020204"/>
            </a:endParaRPr>
          </a:p>
        </p:txBody>
      </p:sp>
      <p:pic>
        <p:nvPicPr>
          <p:cNvPr id="78" name="Picture 7">
            <a:extLst>
              <a:ext uri="{FF2B5EF4-FFF2-40B4-BE49-F238E27FC236}">
                <a16:creationId xmlns:a16="http://schemas.microsoft.com/office/drawing/2014/main" id="{312E5C6B-F4CC-4ABB-8982-7F7C2D7D14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037" y="3146271"/>
            <a:ext cx="224663" cy="22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Picture 8">
            <a:extLst>
              <a:ext uri="{FF2B5EF4-FFF2-40B4-BE49-F238E27FC236}">
                <a16:creationId xmlns:a16="http://schemas.microsoft.com/office/drawing/2014/main" id="{DD8383FF-BC40-485E-87DC-5BDBF421F6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93" t="11366" r="21885" b="37273"/>
          <a:stretch/>
        </p:blipFill>
        <p:spPr bwMode="auto">
          <a:xfrm>
            <a:off x="672574" y="3136777"/>
            <a:ext cx="241553" cy="24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Picture 9">
            <a:extLst>
              <a:ext uri="{FF2B5EF4-FFF2-40B4-BE49-F238E27FC236}">
                <a16:creationId xmlns:a16="http://schemas.microsoft.com/office/drawing/2014/main" id="{1BD762E3-36B2-4A8B-9BA8-B191FEFA8F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73" t="19366" r="15895" b="4786"/>
          <a:stretch/>
        </p:blipFill>
        <p:spPr bwMode="auto">
          <a:xfrm>
            <a:off x="689292" y="1365164"/>
            <a:ext cx="210841" cy="2480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D9617538-89FC-4C3F-9F6E-9866DABA837B}"/>
              </a:ext>
            </a:extLst>
          </p:cNvPr>
          <p:cNvSpPr txBox="1"/>
          <p:nvPr/>
        </p:nvSpPr>
        <p:spPr>
          <a:xfrm>
            <a:off x="526475" y="901599"/>
            <a:ext cx="5167744" cy="25391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1050" b="1">
                <a:solidFill>
                  <a:prstClr val="white"/>
                </a:solidFill>
              </a:rPr>
              <a:t>Goals Included in System Promise Dashboard</a:t>
            </a:r>
          </a:p>
        </p:txBody>
      </p:sp>
      <p:graphicFrame>
        <p:nvGraphicFramePr>
          <p:cNvPr id="85" name="Table 84">
            <a:extLst>
              <a:ext uri="{FF2B5EF4-FFF2-40B4-BE49-F238E27FC236}">
                <a16:creationId xmlns:a16="http://schemas.microsoft.com/office/drawing/2014/main" id="{1CD328F4-1D1E-4C0D-84D2-F05B426A63A8}"/>
              </a:ext>
            </a:extLst>
          </p:cNvPr>
          <p:cNvGraphicFramePr>
            <a:graphicFrameLocks noGrp="1"/>
          </p:cNvGraphicFramePr>
          <p:nvPr/>
        </p:nvGraphicFramePr>
        <p:xfrm>
          <a:off x="6432500" y="1349882"/>
          <a:ext cx="1977201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3927">
                <a:tc>
                  <a:txBody>
                    <a:bodyPr/>
                    <a:lstStyle/>
                    <a:p>
                      <a:r>
                        <a:rPr lang="en-US" sz="700">
                          <a:solidFill>
                            <a:schemeClr val="bg1"/>
                          </a:solidFill>
                        </a:rPr>
                        <a:t>Productivity Metrics</a:t>
                      </a:r>
                    </a:p>
                    <a:p>
                      <a:r>
                        <a:rPr lang="en-US" sz="700">
                          <a:solidFill>
                            <a:schemeClr val="bg1"/>
                          </a:solidFill>
                        </a:rPr>
                        <a:t>(Y/E Goal $7.95 &amp; 0.110</a:t>
                      </a:r>
                      <a:r>
                        <a:rPr lang="en-US" sz="700" baseline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70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0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771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accent1"/>
                          </a:solidFill>
                        </a:rPr>
                        <a:t>Productivity Ratios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7" name="Oval 86">
            <a:extLst>
              <a:ext uri="{FF2B5EF4-FFF2-40B4-BE49-F238E27FC236}">
                <a16:creationId xmlns:a16="http://schemas.microsoft.com/office/drawing/2014/main" id="{EE416EC1-33B8-4120-8F88-63B8E9A1F98C}"/>
              </a:ext>
            </a:extLst>
          </p:cNvPr>
          <p:cNvSpPr/>
          <p:nvPr/>
        </p:nvSpPr>
        <p:spPr>
          <a:xfrm>
            <a:off x="6048131" y="1293674"/>
            <a:ext cx="360947" cy="391028"/>
          </a:xfrm>
          <a:prstGeom prst="ellipse">
            <a:avLst/>
          </a:prstGeom>
          <a:noFill/>
          <a:ln w="190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Franklin Gothic Book" panose="020B0503020102020204"/>
            </a:endParaRPr>
          </a:p>
        </p:txBody>
      </p:sp>
      <p:pic>
        <p:nvPicPr>
          <p:cNvPr id="88" name="Picture 10">
            <a:extLst>
              <a:ext uri="{FF2B5EF4-FFF2-40B4-BE49-F238E27FC236}">
                <a16:creationId xmlns:a16="http://schemas.microsoft.com/office/drawing/2014/main" id="{2EDDD16D-243A-4155-AB98-842BCD738A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35" b="4842"/>
          <a:stretch/>
        </p:blipFill>
        <p:spPr bwMode="auto">
          <a:xfrm>
            <a:off x="6115275" y="1393859"/>
            <a:ext cx="235894" cy="190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1" name="Table 90">
            <a:extLst>
              <a:ext uri="{FF2B5EF4-FFF2-40B4-BE49-F238E27FC236}">
                <a16:creationId xmlns:a16="http://schemas.microsoft.com/office/drawing/2014/main" id="{C4F99999-8FD2-4A54-A62A-5096A880DC81}"/>
              </a:ext>
            </a:extLst>
          </p:cNvPr>
          <p:cNvGraphicFramePr>
            <a:graphicFrameLocks noGrp="1"/>
          </p:cNvGraphicFramePr>
          <p:nvPr/>
        </p:nvGraphicFramePr>
        <p:xfrm>
          <a:off x="3647023" y="1861655"/>
          <a:ext cx="1527650" cy="409070"/>
        </p:xfrm>
        <a:graphic>
          <a:graphicData uri="http://schemas.openxmlformats.org/drawingml/2006/table">
            <a:tbl>
              <a:tblPr/>
              <a:tblGrid>
                <a:gridCol w="366906">
                  <a:extLst>
                    <a:ext uri="{9D8B030D-6E8A-4147-A177-3AD203B41FA5}">
                      <a16:colId xmlns:a16="http://schemas.microsoft.com/office/drawing/2014/main" val="582158595"/>
                    </a:ext>
                  </a:extLst>
                </a:gridCol>
                <a:gridCol w="383724">
                  <a:extLst>
                    <a:ext uri="{9D8B030D-6E8A-4147-A177-3AD203B41FA5}">
                      <a16:colId xmlns:a16="http://schemas.microsoft.com/office/drawing/2014/main" val="2984046113"/>
                    </a:ext>
                  </a:extLst>
                </a:gridCol>
                <a:gridCol w="387060">
                  <a:extLst>
                    <a:ext uri="{9D8B030D-6E8A-4147-A177-3AD203B41FA5}">
                      <a16:colId xmlns:a16="http://schemas.microsoft.com/office/drawing/2014/main" val="3521558383"/>
                    </a:ext>
                  </a:extLst>
                </a:gridCol>
                <a:gridCol w="389960">
                  <a:extLst>
                    <a:ext uri="{9D8B030D-6E8A-4147-A177-3AD203B41FA5}">
                      <a16:colId xmlns:a16="http://schemas.microsoft.com/office/drawing/2014/main" val="1842152499"/>
                    </a:ext>
                  </a:extLst>
                </a:gridCol>
              </a:tblGrid>
              <a:tr h="270150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MTD</a:t>
                      </a:r>
                      <a:r>
                        <a:rPr lang="en-US" sz="8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Actual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YTD Actual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YTD Target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55512"/>
                  </a:ext>
                </a:extLst>
              </a:tr>
              <a:tr h="13892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NPS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80.42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79.12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78.59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41227"/>
                  </a:ext>
                </a:extLst>
              </a:tr>
            </a:tbl>
          </a:graphicData>
        </a:graphic>
      </p:graphicFrame>
      <p:graphicFrame>
        <p:nvGraphicFramePr>
          <p:cNvPr id="95" name="Table 94">
            <a:extLst>
              <a:ext uri="{FF2B5EF4-FFF2-40B4-BE49-F238E27FC236}">
                <a16:creationId xmlns:a16="http://schemas.microsoft.com/office/drawing/2014/main" id="{7DEE8A0C-1721-4F77-A23D-816CC46BE6D0}"/>
              </a:ext>
            </a:extLst>
          </p:cNvPr>
          <p:cNvGraphicFramePr>
            <a:graphicFrameLocks noGrp="1"/>
          </p:cNvGraphicFramePr>
          <p:nvPr/>
        </p:nvGraphicFramePr>
        <p:xfrm>
          <a:off x="1065752" y="3666430"/>
          <a:ext cx="1772709" cy="575471"/>
        </p:xfrm>
        <a:graphic>
          <a:graphicData uri="http://schemas.openxmlformats.org/drawingml/2006/table">
            <a:tbl>
              <a:tblPr/>
              <a:tblGrid>
                <a:gridCol w="511259">
                  <a:extLst>
                    <a:ext uri="{9D8B030D-6E8A-4147-A177-3AD203B41FA5}">
                      <a16:colId xmlns:a16="http://schemas.microsoft.com/office/drawing/2014/main" val="582158595"/>
                    </a:ext>
                  </a:extLst>
                </a:gridCol>
                <a:gridCol w="410765">
                  <a:extLst>
                    <a:ext uri="{9D8B030D-6E8A-4147-A177-3AD203B41FA5}">
                      <a16:colId xmlns:a16="http://schemas.microsoft.com/office/drawing/2014/main" val="2984046113"/>
                    </a:ext>
                  </a:extLst>
                </a:gridCol>
                <a:gridCol w="426892">
                  <a:extLst>
                    <a:ext uri="{9D8B030D-6E8A-4147-A177-3AD203B41FA5}">
                      <a16:colId xmlns:a16="http://schemas.microsoft.com/office/drawing/2014/main" val="3521558383"/>
                    </a:ext>
                  </a:extLst>
                </a:gridCol>
                <a:gridCol w="423793">
                  <a:extLst>
                    <a:ext uri="{9D8B030D-6E8A-4147-A177-3AD203B41FA5}">
                      <a16:colId xmlns:a16="http://schemas.microsoft.com/office/drawing/2014/main" val="1842152499"/>
                    </a:ext>
                  </a:extLst>
                </a:gridCol>
              </a:tblGrid>
              <a:tr h="31734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YTD</a:t>
                      </a:r>
                      <a:r>
                        <a:rPr lang="en-US" sz="8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Actual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R12 Actual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R12  </a:t>
                      </a:r>
                      <a:b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Target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55512"/>
                  </a:ext>
                </a:extLst>
              </a:tr>
              <a:tr h="123948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Retained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84.74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83.45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85.00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41227"/>
                  </a:ext>
                </a:extLst>
              </a:tr>
              <a:tr h="123948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92013"/>
                  </a:ext>
                </a:extLst>
              </a:tr>
            </a:tbl>
          </a:graphicData>
        </a:graphic>
      </p:graphicFrame>
      <p:graphicFrame>
        <p:nvGraphicFramePr>
          <p:cNvPr id="96" name="Table 95">
            <a:extLst>
              <a:ext uri="{FF2B5EF4-FFF2-40B4-BE49-F238E27FC236}">
                <a16:creationId xmlns:a16="http://schemas.microsoft.com/office/drawing/2014/main" id="{3468A139-C10B-4614-8978-A3E8812F2A1C}"/>
              </a:ext>
            </a:extLst>
          </p:cNvPr>
          <p:cNvGraphicFramePr>
            <a:graphicFrameLocks noGrp="1"/>
          </p:cNvGraphicFramePr>
          <p:nvPr/>
        </p:nvGraphicFramePr>
        <p:xfrm>
          <a:off x="3542270" y="3715114"/>
          <a:ext cx="1787611" cy="414434"/>
        </p:xfrm>
        <a:graphic>
          <a:graphicData uri="http://schemas.openxmlformats.org/drawingml/2006/table">
            <a:tbl>
              <a:tblPr/>
              <a:tblGrid>
                <a:gridCol w="343149">
                  <a:extLst>
                    <a:ext uri="{9D8B030D-6E8A-4147-A177-3AD203B41FA5}">
                      <a16:colId xmlns:a16="http://schemas.microsoft.com/office/drawing/2014/main" val="582158595"/>
                    </a:ext>
                  </a:extLst>
                </a:gridCol>
                <a:gridCol w="358877">
                  <a:extLst>
                    <a:ext uri="{9D8B030D-6E8A-4147-A177-3AD203B41FA5}">
                      <a16:colId xmlns:a16="http://schemas.microsoft.com/office/drawing/2014/main" val="2984046113"/>
                    </a:ext>
                  </a:extLst>
                </a:gridCol>
                <a:gridCol w="358877">
                  <a:extLst>
                    <a:ext uri="{9D8B030D-6E8A-4147-A177-3AD203B41FA5}">
                      <a16:colId xmlns:a16="http://schemas.microsoft.com/office/drawing/2014/main" val="904529249"/>
                    </a:ext>
                  </a:extLst>
                </a:gridCol>
                <a:gridCol w="361998">
                  <a:extLst>
                    <a:ext uri="{9D8B030D-6E8A-4147-A177-3AD203B41FA5}">
                      <a16:colId xmlns:a16="http://schemas.microsoft.com/office/drawing/2014/main" val="3521558383"/>
                    </a:ext>
                  </a:extLst>
                </a:gridCol>
                <a:gridCol w="364710">
                  <a:extLst>
                    <a:ext uri="{9D8B030D-6E8A-4147-A177-3AD203B41FA5}">
                      <a16:colId xmlns:a16="http://schemas.microsoft.com/office/drawing/2014/main" val="1842152499"/>
                    </a:ext>
                  </a:extLst>
                </a:gridCol>
              </a:tblGrid>
              <a:tr h="27369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MTD</a:t>
                      </a:r>
                      <a:r>
                        <a:rPr lang="en-US" sz="8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Actual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MTD Target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 Actual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 Target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55512"/>
                  </a:ext>
                </a:extLst>
              </a:tr>
              <a:tr h="14074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OI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B30838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(1,598)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B30838"/>
                          </a:solidFill>
                          <a:effectLst/>
                          <a:latin typeface="Calibri" panose="020F0502020204030204" pitchFamily="34" charset="0"/>
                        </a:rPr>
                        <a:t>(9,162)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41227"/>
                  </a:ext>
                </a:extLst>
              </a:tr>
            </a:tbl>
          </a:graphicData>
        </a:graphic>
      </p:graphicFrame>
      <p:graphicFrame>
        <p:nvGraphicFramePr>
          <p:cNvPr id="97" name="Table 96">
            <a:extLst>
              <a:ext uri="{FF2B5EF4-FFF2-40B4-BE49-F238E27FC236}">
                <a16:creationId xmlns:a16="http://schemas.microsoft.com/office/drawing/2014/main" id="{FE15C230-102C-42B2-B6BF-D987202A8283}"/>
              </a:ext>
            </a:extLst>
          </p:cNvPr>
          <p:cNvGraphicFramePr>
            <a:graphicFrameLocks noGrp="1"/>
          </p:cNvGraphicFramePr>
          <p:nvPr/>
        </p:nvGraphicFramePr>
        <p:xfrm>
          <a:off x="6445200" y="1840223"/>
          <a:ext cx="1920050" cy="509112"/>
        </p:xfrm>
        <a:graphic>
          <a:graphicData uri="http://schemas.openxmlformats.org/drawingml/2006/table">
            <a:tbl>
              <a:tblPr/>
              <a:tblGrid>
                <a:gridCol w="605510">
                  <a:extLst>
                    <a:ext uri="{9D8B030D-6E8A-4147-A177-3AD203B41FA5}">
                      <a16:colId xmlns:a16="http://schemas.microsoft.com/office/drawing/2014/main" val="582158595"/>
                    </a:ext>
                  </a:extLst>
                </a:gridCol>
                <a:gridCol w="446315">
                  <a:extLst>
                    <a:ext uri="{9D8B030D-6E8A-4147-A177-3AD203B41FA5}">
                      <a16:colId xmlns:a16="http://schemas.microsoft.com/office/drawing/2014/main" val="2984046113"/>
                    </a:ext>
                  </a:extLst>
                </a:gridCol>
                <a:gridCol w="432492">
                  <a:extLst>
                    <a:ext uri="{9D8B030D-6E8A-4147-A177-3AD203B41FA5}">
                      <a16:colId xmlns:a16="http://schemas.microsoft.com/office/drawing/2014/main" val="3521558383"/>
                    </a:ext>
                  </a:extLst>
                </a:gridCol>
                <a:gridCol w="435733">
                  <a:extLst>
                    <a:ext uri="{9D8B030D-6E8A-4147-A177-3AD203B41FA5}">
                      <a16:colId xmlns:a16="http://schemas.microsoft.com/office/drawing/2014/main" val="1842152499"/>
                    </a:ext>
                  </a:extLst>
                </a:gridCol>
              </a:tblGrid>
              <a:tr h="235744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MTD</a:t>
                      </a:r>
                      <a:r>
                        <a:rPr lang="en-US" sz="8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Actual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 Actual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YTD Target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55512"/>
                  </a:ext>
                </a:extLst>
              </a:tr>
              <a:tr h="123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Tot. Cost / Test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B30838"/>
                          </a:solidFill>
                          <a:effectLst/>
                          <a:latin typeface="Calibri" panose="020F0502020204030204" pitchFamily="34" charset="0"/>
                        </a:rPr>
                        <a:t>10.28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B30838"/>
                          </a:solidFill>
                          <a:effectLst/>
                          <a:latin typeface="Calibri" panose="020F0502020204030204" pitchFamily="34" charset="0"/>
                        </a:rPr>
                        <a:t>9.20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393508"/>
                  </a:ext>
                </a:extLst>
              </a:tr>
              <a:tr h="1239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r>
                        <a:rPr lang="en-US" sz="7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/ Billed Test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0.112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0.108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0.109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335909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4191850D-A89B-49DE-9144-788A022EA36D}"/>
              </a:ext>
            </a:extLst>
          </p:cNvPr>
          <p:cNvGraphicFramePr>
            <a:graphicFrameLocks noGrp="1"/>
          </p:cNvGraphicFramePr>
          <p:nvPr/>
        </p:nvGraphicFramePr>
        <p:xfrm>
          <a:off x="1065751" y="1942765"/>
          <a:ext cx="1772710" cy="521134"/>
        </p:xfrm>
        <a:graphic>
          <a:graphicData uri="http://schemas.openxmlformats.org/drawingml/2006/table">
            <a:tbl>
              <a:tblPr/>
              <a:tblGrid>
                <a:gridCol w="479031">
                  <a:extLst>
                    <a:ext uri="{9D8B030D-6E8A-4147-A177-3AD203B41FA5}">
                      <a16:colId xmlns:a16="http://schemas.microsoft.com/office/drawing/2014/main" val="582158595"/>
                    </a:ext>
                  </a:extLst>
                </a:gridCol>
                <a:gridCol w="392013">
                  <a:extLst>
                    <a:ext uri="{9D8B030D-6E8A-4147-A177-3AD203B41FA5}">
                      <a16:colId xmlns:a16="http://schemas.microsoft.com/office/drawing/2014/main" val="2984046113"/>
                    </a:ext>
                  </a:extLst>
                </a:gridCol>
                <a:gridCol w="449150">
                  <a:extLst>
                    <a:ext uri="{9D8B030D-6E8A-4147-A177-3AD203B41FA5}">
                      <a16:colId xmlns:a16="http://schemas.microsoft.com/office/drawing/2014/main" val="3521558383"/>
                    </a:ext>
                  </a:extLst>
                </a:gridCol>
                <a:gridCol w="452516">
                  <a:extLst>
                    <a:ext uri="{9D8B030D-6E8A-4147-A177-3AD203B41FA5}">
                      <a16:colId xmlns:a16="http://schemas.microsoft.com/office/drawing/2014/main" val="1842152499"/>
                    </a:ext>
                  </a:extLst>
                </a:gridCol>
              </a:tblGrid>
              <a:tr h="270150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MTD</a:t>
                      </a:r>
                      <a:r>
                        <a:rPr lang="en-US" sz="800" b="1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Actual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YTD Actual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YTD Target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55512"/>
                  </a:ext>
                </a:extLst>
              </a:tr>
              <a:tr h="13892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RBC / 1K Days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27.21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24.19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25.30</a:t>
                      </a:r>
                    </a:p>
                  </a:txBody>
                  <a:tcPr marL="7144" marR="7144" marT="714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4122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895DB3A-3F3E-4085-BE89-7C8674FB4FF9}"/>
              </a:ext>
            </a:extLst>
          </p:cNvPr>
          <p:cNvSpPr/>
          <p:nvPr/>
        </p:nvSpPr>
        <p:spPr>
          <a:xfrm>
            <a:off x="476817" y="1288295"/>
            <a:ext cx="5474094" cy="3724914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194D727-4887-4863-A3F8-ED307AB2FFA8}"/>
              </a:ext>
            </a:extLst>
          </p:cNvPr>
          <p:cNvCxnSpPr/>
          <p:nvPr/>
        </p:nvCxnSpPr>
        <p:spPr>
          <a:xfrm flipV="1">
            <a:off x="7699779" y="2203332"/>
            <a:ext cx="362918" cy="2974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28226BF8-FD5E-49BE-8DCB-F02D355EAC89}"/>
              </a:ext>
            </a:extLst>
          </p:cNvPr>
          <p:cNvSpPr/>
          <p:nvPr/>
        </p:nvSpPr>
        <p:spPr>
          <a:xfrm>
            <a:off x="7553810" y="2506648"/>
            <a:ext cx="811440" cy="34904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00">
                <a:solidFill>
                  <a:schemeClr val="tx1"/>
                </a:solidFill>
                <a:cs typeface="Calibri"/>
              </a:rPr>
              <a:t>$8.01 YTD with Core Budget Correction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35C771A-02B9-4DCB-9972-7B49DFC4E662}"/>
              </a:ext>
            </a:extLst>
          </p:cNvPr>
          <p:cNvCxnSpPr/>
          <p:nvPr/>
        </p:nvCxnSpPr>
        <p:spPr>
          <a:xfrm flipV="1">
            <a:off x="7239641" y="2203332"/>
            <a:ext cx="362918" cy="2974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9254DEBD-0498-471C-88B6-05AA123455E0}"/>
              </a:ext>
            </a:extLst>
          </p:cNvPr>
          <p:cNvSpPr/>
          <p:nvPr/>
        </p:nvSpPr>
        <p:spPr>
          <a:xfrm>
            <a:off x="6488002" y="2514812"/>
            <a:ext cx="811440" cy="34904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00">
                <a:solidFill>
                  <a:schemeClr val="tx1"/>
                </a:solidFill>
                <a:cs typeface="Calibri"/>
              </a:rPr>
              <a:t>$9.02 YTD with Covid Buy</a:t>
            </a:r>
          </a:p>
          <a:p>
            <a:r>
              <a:rPr lang="en-US" sz="700">
                <a:solidFill>
                  <a:schemeClr val="tx1"/>
                </a:solidFill>
                <a:cs typeface="Calibri"/>
              </a:rPr>
              <a:t>removed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E6BF348-9C65-466C-95E2-55A2E03AC07F}"/>
              </a:ext>
            </a:extLst>
          </p:cNvPr>
          <p:cNvCxnSpPr/>
          <p:nvPr/>
        </p:nvCxnSpPr>
        <p:spPr>
          <a:xfrm flipV="1">
            <a:off x="4262794" y="4136582"/>
            <a:ext cx="362918" cy="2974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F7ED0D58-B641-4444-A22A-21456CB36DE9}"/>
              </a:ext>
            </a:extLst>
          </p:cNvPr>
          <p:cNvSpPr/>
          <p:nvPr/>
        </p:nvSpPr>
        <p:spPr>
          <a:xfrm>
            <a:off x="3542270" y="4441028"/>
            <a:ext cx="811440" cy="34904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00" dirty="0">
                <a:solidFill>
                  <a:schemeClr val="tx1"/>
                </a:solidFill>
                <a:cs typeface="Calibri"/>
              </a:rPr>
              <a:t>(6,162) YTD with Covid Buy removed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055B0F8-E00A-45E0-A23A-0792297FED01}"/>
              </a:ext>
            </a:extLst>
          </p:cNvPr>
          <p:cNvCxnSpPr/>
          <p:nvPr/>
        </p:nvCxnSpPr>
        <p:spPr>
          <a:xfrm flipV="1">
            <a:off x="4712885" y="4121082"/>
            <a:ext cx="362918" cy="2974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F7E03FF1-48C7-41F3-9274-FD62478109BF}"/>
              </a:ext>
            </a:extLst>
          </p:cNvPr>
          <p:cNvSpPr/>
          <p:nvPr/>
        </p:nvSpPr>
        <p:spPr>
          <a:xfrm>
            <a:off x="4566916" y="4424398"/>
            <a:ext cx="811440" cy="34904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00">
                <a:solidFill>
                  <a:schemeClr val="tx1"/>
                </a:solidFill>
                <a:cs typeface="Calibri"/>
              </a:rPr>
              <a:t>(2,067) YTD with Core Budget Correction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85DFA954-72E7-4711-A475-57B1D554AFAF}"/>
              </a:ext>
            </a:extLst>
          </p:cNvPr>
          <p:cNvSpPr/>
          <p:nvPr/>
        </p:nvSpPr>
        <p:spPr>
          <a:xfrm rot="8002817">
            <a:off x="6052153" y="1316983"/>
            <a:ext cx="364255" cy="370293"/>
          </a:xfrm>
          <a:prstGeom prst="arc">
            <a:avLst>
              <a:gd name="adj1" fmla="val 13331961"/>
              <a:gd name="adj2" fmla="val 3141352"/>
            </a:avLst>
          </a:prstGeom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69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508E0-DBEF-6DBF-75AF-C2C4712BC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Year End Financials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0EAC5-6539-FE81-2609-4273B89A3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715" y="1034322"/>
            <a:ext cx="8264785" cy="3566254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353535"/>
                </a:solidFill>
                <a:effectLst/>
                <a:latin typeface="Arial" panose="020B0604020202020204" pitchFamily="34" charset="0"/>
              </a:rPr>
              <a:t>It’s been a challenging year and team members have stayed strong to be there for our patients. 2023 looks to be as challenging.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353535"/>
                </a:solidFill>
                <a:effectLst/>
                <a:latin typeface="Arial" panose="020B0604020202020204" pitchFamily="34" charset="0"/>
              </a:rPr>
              <a:t>IU Health will not meet its financial goal for the second year in a row.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353535"/>
                </a:solidFill>
                <a:effectLst/>
                <a:latin typeface="Arial" panose="020B0604020202020204" pitchFamily="34" charset="0"/>
              </a:rPr>
              <a:t>2023 financial targets require us to find significant cost savings and new revenue growth. It may also require us to pause or delay some projects or initiatives.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353535"/>
                </a:solidFill>
                <a:effectLst/>
                <a:latin typeface="Arial" panose="020B0604020202020204" pitchFamily="34" charset="0"/>
              </a:rPr>
              <a:t>Leaders around the state are working to find operational efficiencies and expand sources of revenue. 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53535"/>
                </a:solidFill>
                <a:latin typeface="Arial" panose="020B0604020202020204" pitchFamily="34" charset="0"/>
              </a:rPr>
              <a:t>S</a:t>
            </a:r>
            <a:r>
              <a:rPr lang="en-US" sz="1600" b="0" i="0" dirty="0">
                <a:solidFill>
                  <a:srgbClr val="353535"/>
                </a:solidFill>
                <a:effectLst/>
                <a:latin typeface="Arial" panose="020B0604020202020204" pitchFamily="34" charset="0"/>
              </a:rPr>
              <a:t>eek to reduce labor costs by not filling some open positions and by managing attrition.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53535"/>
                </a:solidFill>
                <a:latin typeface="Arial" panose="020B0604020202020204" pitchFamily="34" charset="0"/>
              </a:rPr>
              <a:t>E</a:t>
            </a:r>
            <a:r>
              <a:rPr lang="en-US" sz="1600" b="0" i="0" dirty="0">
                <a:solidFill>
                  <a:srgbClr val="353535"/>
                </a:solidFill>
                <a:effectLst/>
                <a:latin typeface="Arial" panose="020B0604020202020204" pitchFamily="34" charset="0"/>
              </a:rPr>
              <a:t>nd-of-year bonus: </a:t>
            </a:r>
            <a:r>
              <a:rPr lang="en-US" sz="1600" dirty="0">
                <a:solidFill>
                  <a:srgbClr val="353535"/>
                </a:solidFill>
                <a:latin typeface="Arial" panose="020B0604020202020204" pitchFamily="34" charset="0"/>
              </a:rPr>
              <a:t>O</a:t>
            </a:r>
            <a:r>
              <a:rPr lang="en-US" sz="1600" b="0" i="0" dirty="0">
                <a:solidFill>
                  <a:srgbClr val="353535"/>
                </a:solidFill>
                <a:effectLst/>
                <a:latin typeface="Arial" panose="020B0604020202020204" pitchFamily="34" charset="0"/>
              </a:rPr>
              <a:t>ver the past three years, team members received special performance awards. For 2022, because we are not achieving our financial, patient experience and team member experience goals, a performance award will not be given</a:t>
            </a:r>
            <a:r>
              <a:rPr lang="en-US" sz="1800" b="0" i="0" dirty="0">
                <a:solidFill>
                  <a:srgbClr val="353535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A556B-DCC1-1B74-714E-08A093BE8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29722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31F00-19D0-93A4-25A3-DDA6D31F8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STAFFING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A129F-E0EF-08DA-A7BC-8112287F6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131" y="1026826"/>
            <a:ext cx="8137369" cy="3573749"/>
          </a:xfrm>
        </p:spPr>
        <p:txBody>
          <a:bodyPr/>
          <a:lstStyle/>
          <a:p>
            <a:r>
              <a:rPr lang="en-US" sz="1400" dirty="0"/>
              <a:t>Open Positions</a:t>
            </a:r>
          </a:p>
          <a:p>
            <a:pPr lvl="1"/>
            <a:r>
              <a:rPr lang="en-US" sz="1400" dirty="0"/>
              <a:t>Days</a:t>
            </a:r>
          </a:p>
          <a:p>
            <a:pPr lvl="2"/>
            <a:r>
              <a:rPr lang="en-US" sz="1400" dirty="0"/>
              <a:t>Lab Assistant I – Interviews in process</a:t>
            </a:r>
          </a:p>
          <a:p>
            <a:pPr lvl="2"/>
            <a:r>
              <a:rPr lang="en-US" sz="1400" dirty="0"/>
              <a:t>MLS (Lian moving to days)</a:t>
            </a:r>
          </a:p>
          <a:p>
            <a:pPr lvl="2"/>
            <a:r>
              <a:rPr lang="en-US" sz="1400" dirty="0"/>
              <a:t>Team Lead</a:t>
            </a:r>
          </a:p>
          <a:p>
            <a:pPr lvl="1"/>
            <a:r>
              <a:rPr lang="en-US" sz="1400" dirty="0"/>
              <a:t>Evenings</a:t>
            </a:r>
          </a:p>
          <a:p>
            <a:pPr lvl="2"/>
            <a:r>
              <a:rPr lang="en-US" sz="1400" dirty="0"/>
              <a:t>MLS</a:t>
            </a:r>
          </a:p>
          <a:p>
            <a:pPr lvl="2"/>
            <a:r>
              <a:rPr lang="en-US" sz="1400" dirty="0" err="1"/>
              <a:t>Maheen</a:t>
            </a:r>
            <a:r>
              <a:rPr lang="en-US" sz="1400" dirty="0"/>
              <a:t> and Angela moving to shift first of year</a:t>
            </a:r>
          </a:p>
          <a:p>
            <a:pPr lvl="1"/>
            <a:r>
              <a:rPr lang="en-US" sz="1400" dirty="0"/>
              <a:t>Overnights</a:t>
            </a:r>
          </a:p>
          <a:p>
            <a:pPr lvl="2"/>
            <a:r>
              <a:rPr lang="en-US" sz="1400" dirty="0" err="1"/>
              <a:t>Aunyae</a:t>
            </a:r>
            <a:r>
              <a:rPr lang="en-US" sz="1400" dirty="0"/>
              <a:t> moving to shift first of year</a:t>
            </a:r>
          </a:p>
          <a:p>
            <a:pPr lvl="2"/>
            <a:r>
              <a:rPr lang="en-US" sz="1400" dirty="0"/>
              <a:t>MLS</a:t>
            </a:r>
          </a:p>
          <a:p>
            <a:pPr lvl="1"/>
            <a:r>
              <a:rPr lang="en-US" sz="1400" dirty="0"/>
              <a:t>Supervisor</a:t>
            </a:r>
          </a:p>
          <a:p>
            <a:pPr lvl="2"/>
            <a:r>
              <a:rPr lang="en-US" sz="1400" dirty="0"/>
              <a:t>Days</a:t>
            </a:r>
          </a:p>
          <a:p>
            <a:pPr lvl="2"/>
            <a:r>
              <a:rPr lang="en-US" sz="1400" dirty="0"/>
              <a:t>Evenings/Overnights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C25F8-46E5-13F4-013D-D72CFF4F9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108570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7DE3B-E549-D187-11CB-58FCE44D2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TEAM LEAD or SUPERVISOR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7C1A0AC-142B-2974-B6DE-1A283F498B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25032"/>
              </p:ext>
            </p:extLst>
          </p:nvPr>
        </p:nvGraphicFramePr>
        <p:xfrm>
          <a:off x="313038" y="1120346"/>
          <a:ext cx="8386463" cy="2957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6935">
                  <a:extLst>
                    <a:ext uri="{9D8B030D-6E8A-4147-A177-3AD203B41FA5}">
                      <a16:colId xmlns:a16="http://schemas.microsoft.com/office/drawing/2014/main" val="64148934"/>
                    </a:ext>
                  </a:extLst>
                </a:gridCol>
                <a:gridCol w="4259528">
                  <a:extLst>
                    <a:ext uri="{9D8B030D-6E8A-4147-A177-3AD203B41FA5}">
                      <a16:colId xmlns:a16="http://schemas.microsoft.com/office/drawing/2014/main" val="2291915985"/>
                    </a:ext>
                  </a:extLst>
                </a:gridCol>
              </a:tblGrid>
              <a:tr h="560785">
                <a:tc>
                  <a:txBody>
                    <a:bodyPr/>
                    <a:lstStyle/>
                    <a:p>
                      <a:r>
                        <a:rPr lang="en-US" dirty="0"/>
                        <a:t> TEAM LEAD*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SUPERVISOR*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224419"/>
                  </a:ext>
                </a:extLst>
              </a:tr>
              <a:tr h="580815">
                <a:tc>
                  <a:txBody>
                    <a:bodyPr/>
                    <a:lstStyle/>
                    <a:p>
                      <a:r>
                        <a:rPr lang="en-US" sz="1200" dirty="0"/>
                        <a:t>Answers technical/procedural questions for team members and initially handles on shift customer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Notified directly  for Call-Ins and schedule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75351"/>
                  </a:ext>
                </a:extLst>
              </a:tr>
              <a:tr h="580815">
                <a:tc>
                  <a:txBody>
                    <a:bodyPr/>
                    <a:lstStyle/>
                    <a:p>
                      <a:r>
                        <a:rPr lang="en-US" sz="1200" dirty="0"/>
                        <a:t>Monitors and Delegates workload, QC and maintenance tasks to ensure completion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Approves all PTO requests and monitors KRONOS timecards for corrections.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328636"/>
                  </a:ext>
                </a:extLst>
              </a:tr>
              <a:tr h="526154">
                <a:tc>
                  <a:txBody>
                    <a:bodyPr/>
                    <a:lstStyle/>
                    <a:p>
                      <a:r>
                        <a:rPr lang="en-US" sz="1200" dirty="0"/>
                        <a:t>Assists supervisor in creating Shift Schedules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Performs all HR duties (1:1, corrective actions, performance reviews, etc.)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10927"/>
                  </a:ext>
                </a:extLst>
              </a:tr>
              <a:tr h="7090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*list not all-inclusive.  Highlights main/high level duties </a:t>
                      </a:r>
                    </a:p>
                    <a:p>
                      <a:pPr algn="ctr"/>
                      <a:r>
                        <a:rPr lang="en-US" sz="1200" dirty="0"/>
                        <a:t>Team Leads are having 1:1 training sessions to better understand their roles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7011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BF292-E4AB-E68B-821C-CC2A1CEC7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19212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518B5-63E9-D3EB-8EF1-1BF7016A7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989" y="140494"/>
            <a:ext cx="6600911" cy="579438"/>
          </a:xfrm>
        </p:spPr>
        <p:txBody>
          <a:bodyPr/>
          <a:lstStyle/>
          <a:p>
            <a:r>
              <a:rPr lang="en-US" dirty="0"/>
              <a:t>TRAINING/COMPETENCY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0E68D-3AD8-83D6-C9AD-EC4654F04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4929" y="1235675"/>
            <a:ext cx="8353511" cy="3406089"/>
          </a:xfrm>
        </p:spPr>
        <p:txBody>
          <a:bodyPr/>
          <a:lstStyle/>
          <a:p>
            <a:r>
              <a:rPr lang="en-US" sz="2000" dirty="0"/>
              <a:t>All team member competencies are completed.</a:t>
            </a:r>
          </a:p>
          <a:p>
            <a:r>
              <a:rPr lang="en-US" sz="2000" dirty="0"/>
              <a:t>Thank you for all your hard work with this new process!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672C85-684E-6B37-E99E-6833CAA2C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7</a:t>
            </a:fld>
            <a:endParaRPr lang="en-US" altLang="x-none"/>
          </a:p>
        </p:txBody>
      </p:sp>
      <p:pic>
        <p:nvPicPr>
          <p:cNvPr id="11" name="Picture 10" descr="Text, whiteboard&#10;&#10;Description automatically generated">
            <a:extLst>
              <a:ext uri="{FF2B5EF4-FFF2-40B4-BE49-F238E27FC236}">
                <a16:creationId xmlns:a16="http://schemas.microsoft.com/office/drawing/2014/main" id="{23C20B50-629D-FF08-F12F-8FC3E01187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62681" y="1845277"/>
            <a:ext cx="5758249" cy="249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11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BF5C7-48A1-E22F-564A-128A5111D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Dispense Errors –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045E9-BD9C-9717-B5F0-2974C2E21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793" y="877888"/>
            <a:ext cx="8349522" cy="3754073"/>
          </a:xfrm>
        </p:spPr>
        <p:txBody>
          <a:bodyPr/>
          <a:lstStyle/>
          <a:p>
            <a:r>
              <a:rPr lang="en-US" sz="1400" dirty="0"/>
              <a:t>Two more assign/dispense errors occurred (FDA reportable)</a:t>
            </a:r>
          </a:p>
          <a:p>
            <a:r>
              <a:rPr lang="en-US" sz="1400" dirty="0"/>
              <a:t>Working with LIS to make modifications to product order requisition</a:t>
            </a:r>
          </a:p>
          <a:p>
            <a:pPr lvl="1"/>
            <a:r>
              <a:rPr lang="en-US" sz="1200" dirty="0"/>
              <a:t>Rearrange order details, Increase Font size, BOLD important information (i.e. requested attributes)</a:t>
            </a:r>
          </a:p>
          <a:p>
            <a:pPr lvl="1"/>
            <a:r>
              <a:rPr lang="en-US" sz="1200" dirty="0"/>
              <a:t>Still waiting for draft version of changes to share with team for feedback</a:t>
            </a:r>
          </a:p>
          <a:p>
            <a:r>
              <a:rPr lang="en-US" sz="1400" b="1" dirty="0"/>
              <a:t>Reminders:</a:t>
            </a:r>
          </a:p>
          <a:p>
            <a:pPr lvl="1"/>
            <a:r>
              <a:rPr lang="en-US" sz="1200" b="1" dirty="0"/>
              <a:t>DO NOT </a:t>
            </a:r>
            <a:r>
              <a:rPr lang="en-US" sz="1200" dirty="0"/>
              <a:t>hand product and delivery request to the dispenser. The dispenser must take the delivery request and pull the product requested.  Otherwise, this defeats the purpose of a second independent check.</a:t>
            </a:r>
          </a:p>
          <a:p>
            <a:pPr lvl="1"/>
            <a:r>
              <a:rPr lang="en-US" sz="1200" dirty="0"/>
              <a:t>Review product order closely for requested attributes that may not be in CERNER transfusion requirements</a:t>
            </a:r>
          </a:p>
          <a:p>
            <a:pPr lvl="2"/>
            <a:r>
              <a:rPr lang="en-US" sz="1200" dirty="0"/>
              <a:t>Do this at time of Assign, or XM and at Dispense</a:t>
            </a:r>
          </a:p>
          <a:p>
            <a:pPr lvl="1"/>
            <a:r>
              <a:rPr lang="en-US" sz="1200" dirty="0"/>
              <a:t>Always use Name and MRN from </a:t>
            </a:r>
            <a:r>
              <a:rPr lang="en-US" sz="1200" u="sng" dirty="0"/>
              <a:t>Delivery Request </a:t>
            </a:r>
            <a:r>
              <a:rPr lang="en-US" sz="1200" dirty="0"/>
              <a:t>to Dispense products</a:t>
            </a:r>
          </a:p>
          <a:p>
            <a:pPr lvl="2"/>
            <a:r>
              <a:rPr lang="en-US" sz="1200" u="sng" dirty="0"/>
              <a:t>Not</a:t>
            </a:r>
            <a:r>
              <a:rPr lang="en-US" sz="1200" dirty="0"/>
              <a:t> from the product order or the transfusion tag</a:t>
            </a:r>
          </a:p>
          <a:p>
            <a:pPr lvl="2"/>
            <a:r>
              <a:rPr lang="en-US" sz="1200" u="sng" dirty="0"/>
              <a:t>For PHONE Delivery Requests</a:t>
            </a:r>
            <a:r>
              <a:rPr lang="en-US" sz="1200" dirty="0"/>
              <a:t>:  Always have the Caller give the patient NAME, MRN and Tube Station #</a:t>
            </a:r>
          </a:p>
          <a:p>
            <a:pPr lvl="1"/>
            <a:r>
              <a:rPr lang="en-US" sz="1200" dirty="0"/>
              <a:t>Take time to READ and REVIEW product order and delivery request at time of Dispense when completing the blue form.</a:t>
            </a:r>
          </a:p>
          <a:p>
            <a:pPr lvl="2"/>
            <a:r>
              <a:rPr lang="en-US" sz="1400" dirty="0"/>
              <a:t>Corrective Action process will be applied to all Dispense Errors </a:t>
            </a:r>
          </a:p>
          <a:p>
            <a:r>
              <a:rPr lang="en-US" sz="1400" dirty="0"/>
              <a:t>New Process</a:t>
            </a:r>
          </a:p>
          <a:p>
            <a:pPr lvl="1"/>
            <a:r>
              <a:rPr lang="en-US" sz="1400" dirty="0"/>
              <a:t>Pilot a dedicated dispenser </a:t>
            </a:r>
          </a:p>
          <a:p>
            <a:pPr lvl="2"/>
            <a:endParaRPr lang="en-US" sz="1600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615B5-7881-EF3E-C119-8F7EE3DDE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56761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D6D21-75A0-03BB-E6A3-7DAE22752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What is FDA Reportable?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EE0AB-753D-96DE-49FD-156A683F3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179" y="1136822"/>
            <a:ext cx="8312322" cy="3463753"/>
          </a:xfrm>
        </p:spPr>
        <p:txBody>
          <a:bodyPr/>
          <a:lstStyle/>
          <a:p>
            <a:r>
              <a:rPr lang="en-US" sz="2000" dirty="0"/>
              <a:t>Blood product errors discovered by nursing at bedside are FDA reportable because the product has left the control of the blood bank.</a:t>
            </a:r>
          </a:p>
          <a:p>
            <a:pPr lvl="1"/>
            <a:r>
              <a:rPr lang="en-US" sz="1600" dirty="0"/>
              <a:t>Product type errors</a:t>
            </a:r>
          </a:p>
          <a:p>
            <a:pPr lvl="1"/>
            <a:r>
              <a:rPr lang="en-US" sz="1600" dirty="0"/>
              <a:t>Labeling errors</a:t>
            </a:r>
          </a:p>
          <a:p>
            <a:pPr lvl="2"/>
            <a:r>
              <a:rPr lang="en-US" sz="1400" dirty="0"/>
              <a:t>Examples are wrong patient, wrong product type, required attributes not provided</a:t>
            </a:r>
          </a:p>
          <a:p>
            <a:pPr marL="914400" lvl="2" indent="0">
              <a:buNone/>
            </a:pPr>
            <a:endParaRPr lang="en-US" sz="1600" dirty="0"/>
          </a:p>
          <a:p>
            <a:r>
              <a:rPr lang="en-US" sz="2000" dirty="0"/>
              <a:t>It does Not matter if the error was caught by nursing prior to transfusion.</a:t>
            </a:r>
          </a:p>
          <a:p>
            <a:pPr lvl="1"/>
            <a:endParaRPr lang="en-US" sz="2000" dirty="0"/>
          </a:p>
          <a:p>
            <a:r>
              <a:rPr lang="en-US" sz="2000" dirty="0"/>
              <a:t> FDA expects blood bank to catch these errors before product leaves the lab.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66DE9-55F4-6CC9-1931-962DB0E8B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3724406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Indiana University Health">
      <a:dk1>
        <a:sysClr val="windowText" lastClr="000000"/>
      </a:dk1>
      <a:lt1>
        <a:sysClr val="window" lastClr="FFFFFF"/>
      </a:lt1>
      <a:dk2>
        <a:srgbClr val="A1A1A4"/>
      </a:dk2>
      <a:lt2>
        <a:srgbClr val="EEECE1"/>
      </a:lt2>
      <a:accent1>
        <a:srgbClr val="B30838"/>
      </a:accent1>
      <a:accent2>
        <a:srgbClr val="F2EDD7"/>
      </a:accent2>
      <a:accent3>
        <a:srgbClr val="AFDDD2"/>
      </a:accent3>
      <a:accent4>
        <a:srgbClr val="D0E4A6"/>
      </a:accent4>
      <a:accent5>
        <a:srgbClr val="E9D666"/>
      </a:accent5>
      <a:accent6>
        <a:srgbClr val="C2D1D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Indiana University Health">
      <a:dk1>
        <a:sysClr val="windowText" lastClr="000000"/>
      </a:dk1>
      <a:lt1>
        <a:sysClr val="window" lastClr="FFFFFF"/>
      </a:lt1>
      <a:dk2>
        <a:srgbClr val="A1A1A4"/>
      </a:dk2>
      <a:lt2>
        <a:srgbClr val="EEECE1"/>
      </a:lt2>
      <a:accent1>
        <a:srgbClr val="B30838"/>
      </a:accent1>
      <a:accent2>
        <a:srgbClr val="F2EDD7"/>
      </a:accent2>
      <a:accent3>
        <a:srgbClr val="AFDDD2"/>
      </a:accent3>
      <a:accent4>
        <a:srgbClr val="D0E4A6"/>
      </a:accent4>
      <a:accent5>
        <a:srgbClr val="E9D666"/>
      </a:accent5>
      <a:accent6>
        <a:srgbClr val="C2D1D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8327</TotalTime>
  <Words>1234</Words>
  <Application>Microsoft Office PowerPoint</Application>
  <PresentationFormat>On-screen Show (16:9)</PresentationFormat>
  <Paragraphs>219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Franklin Gothic Book</vt:lpstr>
      <vt:lpstr>Franklin Gothic Demi</vt:lpstr>
      <vt:lpstr>Franklin Gothic Medium</vt:lpstr>
      <vt:lpstr>Wingdings</vt:lpstr>
      <vt:lpstr>1_Office Theme</vt:lpstr>
      <vt:lpstr>Office Theme</vt:lpstr>
      <vt:lpstr>BLOOD BANK TEAM MEETING</vt:lpstr>
      <vt:lpstr>IU Health System Promise Dashboard – September 2022</vt:lpstr>
      <vt:lpstr>Lab Promise Dashboard – October 2022</vt:lpstr>
      <vt:lpstr>Year End Financials</vt:lpstr>
      <vt:lpstr>STAFFING</vt:lpstr>
      <vt:lpstr>TEAM LEAD or SUPERVISOR </vt:lpstr>
      <vt:lpstr>TRAINING/COMPETENCY</vt:lpstr>
      <vt:lpstr>Dispense Errors – Update</vt:lpstr>
      <vt:lpstr>What is FDA Reportable?</vt:lpstr>
      <vt:lpstr>Blood Bank Projects Status</vt:lpstr>
      <vt:lpstr>M3Lab  (New Methodist Lab)</vt:lpstr>
      <vt:lpstr>Reminders/Updates</vt:lpstr>
      <vt:lpstr>RECOGNITIONS  -- </vt:lpstr>
    </vt:vector>
  </TitlesOfParts>
  <Company>IU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Evolving the IU Health Brand Strategy</dc:title>
  <dc:creator>Mangan, David P</dc:creator>
  <cp:lastModifiedBy>Ingle, Tracie M</cp:lastModifiedBy>
  <cp:revision>519</cp:revision>
  <cp:lastPrinted>2022-02-08T22:11:34Z</cp:lastPrinted>
  <dcterms:created xsi:type="dcterms:W3CDTF">2016-12-07T14:20:07Z</dcterms:created>
  <dcterms:modified xsi:type="dcterms:W3CDTF">2022-12-19T20:23:29Z</dcterms:modified>
</cp:coreProperties>
</file>