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03" r:id="rId17"/>
    <p:sldId id="304" r:id="rId18"/>
    <p:sldId id="305" r:id="rId19"/>
    <p:sldId id="308" r:id="rId20"/>
    <p:sldId id="309" r:id="rId21"/>
    <p:sldId id="310" r:id="rId22"/>
    <p:sldId id="311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279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FBA53F-4442-48DD-A2A2-E37AF827062D}" v="2" dt="2023-01-08T19:29:26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1912" autoAdjust="0"/>
  </p:normalViewPr>
  <p:slideViewPr>
    <p:cSldViewPr snapToGrid="0">
      <p:cViewPr varScale="1">
        <p:scale>
          <a:sx n="67" d="100"/>
          <a:sy n="67" d="100"/>
        </p:scale>
        <p:origin x="121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ayten, Jayanna K" userId="fd20a4e5-d921-4e0c-86fa-cbbf41a97677" providerId="ADAL" clId="{14FBA53F-4442-48DD-A2A2-E37AF827062D}"/>
    <pc:docChg chg="custSel modSld">
      <pc:chgData name="Slayten, Jayanna K" userId="fd20a4e5-d921-4e0c-86fa-cbbf41a97677" providerId="ADAL" clId="{14FBA53F-4442-48DD-A2A2-E37AF827062D}" dt="2023-01-08T19:33:04.912" v="36" actId="6549"/>
      <pc:docMkLst>
        <pc:docMk/>
      </pc:docMkLst>
      <pc:sldChg chg="modSp mod">
        <pc:chgData name="Slayten, Jayanna K" userId="fd20a4e5-d921-4e0c-86fa-cbbf41a97677" providerId="ADAL" clId="{14FBA53F-4442-48DD-A2A2-E37AF827062D}" dt="2023-01-08T19:33:04.912" v="36" actId="6549"/>
        <pc:sldMkLst>
          <pc:docMk/>
          <pc:sldMk cId="399048875" sldId="256"/>
        </pc:sldMkLst>
        <pc:spChg chg="mod">
          <ac:chgData name="Slayten, Jayanna K" userId="fd20a4e5-d921-4e0c-86fa-cbbf41a97677" providerId="ADAL" clId="{14FBA53F-4442-48DD-A2A2-E37AF827062D}" dt="2023-01-08T19:33:04.912" v="36" actId="6549"/>
          <ac:spMkLst>
            <pc:docMk/>
            <pc:sldMk cId="399048875" sldId="256"/>
            <ac:spMk id="3" creationId="{00000000-0000-0000-0000-000000000000}"/>
          </ac:spMkLst>
        </pc:spChg>
      </pc:sldChg>
      <pc:sldChg chg="modSp">
        <pc:chgData name="Slayten, Jayanna K" userId="fd20a4e5-d921-4e0c-86fa-cbbf41a97677" providerId="ADAL" clId="{14FBA53F-4442-48DD-A2A2-E37AF827062D}" dt="2023-01-08T19:29:26.165" v="1" actId="27636"/>
        <pc:sldMkLst>
          <pc:docMk/>
          <pc:sldMk cId="2419113085" sldId="266"/>
        </pc:sldMkLst>
        <pc:picChg chg="mod">
          <ac:chgData name="Slayten, Jayanna K" userId="fd20a4e5-d921-4e0c-86fa-cbbf41a97677" providerId="ADAL" clId="{14FBA53F-4442-48DD-A2A2-E37AF827062D}" dt="2023-01-08T19:29:26.165" v="1" actId="27636"/>
          <ac:picMkLst>
            <pc:docMk/>
            <pc:sldMk cId="2419113085" sldId="266"/>
            <ac:picMk id="3379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54A2-94CC-4A09-8717-18580952CD95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D50A1-71A4-4576-A505-A97D81DF0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9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926E082-26E4-4F96-AC69-8331F9184C6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09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55A419-3FFF-495A-9250-3DD3B7020152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852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72E3A-7263-491A-9CFC-430021D79AEF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3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470C7-D44B-436B-AB95-4F454BFD1959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0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2353-00BB-442A-987B-979BB963F82E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2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FA2F2-C316-4265-BC23-DF0346FAC780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9A2F7-C078-49FE-9FF8-B34079E393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617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B2ED-0702-4DE7-9DCE-A18D30870DC2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719EDA-F3C3-4D47-8CB1-9D8267B9B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768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BA72-423B-4DFD-9503-84AB6D79F471}" type="datetime1">
              <a:rPr lang="en-US" smtClean="0"/>
              <a:t>1/8/2023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3E983-F9B9-43F4-BD27-5D979403F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18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3B566-A5D3-4FED-BC66-E24AC8B46AB7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0B2844-65B0-44F3-AEA9-1FF5274FE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167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87EC61-6989-461F-991A-7CD965B5B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3904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46FEC-8A84-4A1F-B274-80DC3A7913D3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53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B76CE-6760-4A50-B5F2-D6C2CA02110D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2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87AC8-492F-4892-A9AE-75C34A64C781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52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E21D5-BEB9-46F2-AFA8-793ACD168A20}" type="datetime1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EF3E0-A302-49AC-BA6A-DF2D280BFA28}" type="datetime1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EDC27-C268-4BF0-A0BA-604E9FCD9352}" type="datetime1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9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F196-A323-4458-9E1A-8F8609FEEB10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DAAF-CCAB-4B7D-B275-3780DE541326}" type="datetime1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5CC80-8A10-4B79-92D3-79D314500D02}" type="datetime1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04D20-565B-4843-A3F0-783322D06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b="1" dirty="0"/>
              <a:t>Irradiation:  </a:t>
            </a:r>
            <a:br>
              <a:rPr lang="en-US" sz="7200" b="1" dirty="0"/>
            </a:br>
            <a:r>
              <a:rPr lang="en-US" sz="7200" b="1" dirty="0"/>
              <a:t>Prevention of GVHD and Radiation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5431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IUH SBB Study Team / June 2020</a:t>
            </a:r>
          </a:p>
          <a:p>
            <a:r>
              <a:rPr lang="en-US" dirty="0"/>
              <a:t>JKS</a:t>
            </a:r>
          </a:p>
          <a:p>
            <a:endParaRPr lang="en-US" dirty="0"/>
          </a:p>
          <a:p>
            <a:r>
              <a:rPr lang="en-US" dirty="0"/>
              <a:t>Recorded in January 2023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Immune System</a:t>
            </a:r>
            <a:endParaRPr lang="en-US" altLang="en-US" sz="3200" b="1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3567" y="1365337"/>
            <a:ext cx="4820433" cy="48830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Blood plays a central role in the immune system by carrying specialized cells called lymphocytes</a:t>
            </a:r>
          </a:p>
          <a:p>
            <a:pPr eaLnBrk="1" hangingPunct="1"/>
            <a:r>
              <a:rPr lang="en-US" altLang="en-US" sz="3200" dirty="0"/>
              <a:t>Lymphocytes make up about 25% of white blood cells (leukocytes)</a:t>
            </a:r>
          </a:p>
          <a:p>
            <a:pPr eaLnBrk="1" hangingPunct="1"/>
            <a:r>
              <a:rPr lang="en-US" altLang="en-US" sz="3200" dirty="0"/>
              <a:t>There are two types of lymphocytes, B cells and T cells</a:t>
            </a:r>
          </a:p>
        </p:txBody>
      </p:sp>
      <p:pic>
        <p:nvPicPr>
          <p:cNvPr id="33796" name="Picture 7" descr="Blood_cell_typ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6666" y="1365337"/>
            <a:ext cx="5779782" cy="48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11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How lymphocytes work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0120" y="1215025"/>
            <a:ext cx="5590783" cy="48673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Lymphocytes are transported to tissues throughout the body where they act as sentries on the lookout for foreign antigens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An antigen is a substance or marker that triggers an immune response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Once the immune system has been activated, the T cells orchestrate, regulate and coordinate the overall immune response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The invading microbe or other foreign invader is destroyed and eliminated</a:t>
            </a:r>
          </a:p>
        </p:txBody>
      </p:sp>
      <p:pic>
        <p:nvPicPr>
          <p:cNvPr id="34820" name="Picture 6" descr="m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199" y="501042"/>
            <a:ext cx="5257307" cy="63569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892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How lymphocytes work</a:t>
            </a:r>
            <a:r>
              <a:rPr lang="en-US" altLang="en-US"/>
              <a:t> </a:t>
            </a:r>
            <a:r>
              <a:rPr lang="en-US" altLang="en-US" sz="2400"/>
              <a:t>(continued)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7863"/>
            <a:ext cx="10515600" cy="47991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3200" dirty="0"/>
              <a:t>In graft-versus-host-disease there are two basic scenarios</a:t>
            </a:r>
          </a:p>
          <a:p>
            <a:pPr marL="0" indent="0">
              <a:buNone/>
            </a:pPr>
            <a:endParaRPr lang="en-US" altLang="en-US" sz="3200" dirty="0"/>
          </a:p>
          <a:p>
            <a:pPr marL="739775" lvl="1" indent="-625475"/>
            <a:r>
              <a:rPr lang="en-US" altLang="en-US" sz="2800" dirty="0"/>
              <a:t>One’s immune system is debilitated by disease (such as a cancer patient receiving chemotherapy) and the </a:t>
            </a:r>
            <a:r>
              <a:rPr lang="en-US" altLang="en-US" sz="2800" b="1" dirty="0"/>
              <a:t>donor’s </a:t>
            </a:r>
            <a:r>
              <a:rPr lang="en-US" altLang="en-US" sz="2800" dirty="0"/>
              <a:t>lymphocytes react against the already-weak recipient of a blood transfusion</a:t>
            </a:r>
          </a:p>
          <a:p>
            <a:pPr marL="114300" lvl="1" indent="0">
              <a:buNone/>
            </a:pPr>
            <a:endParaRPr lang="en-US" altLang="en-US" sz="2800" dirty="0"/>
          </a:p>
          <a:p>
            <a:pPr marL="739775" lvl="1" indent="-625475"/>
            <a:r>
              <a:rPr lang="en-US" altLang="en-US" sz="2800" dirty="0"/>
              <a:t>The recipient’s immune system fails to recognize the donor’s lymphocytes as foreign since recipient and donor are blood relatives with the same HLA haplotype</a:t>
            </a:r>
          </a:p>
          <a:p>
            <a:pPr marL="739775" lvl="1" indent="-625475">
              <a:buNone/>
            </a:pPr>
            <a:endParaRPr lang="en-US" altLang="en-US" sz="2800" dirty="0"/>
          </a:p>
          <a:p>
            <a:pPr marL="739775" lvl="1" indent="-625475">
              <a:buNone/>
            </a:pPr>
            <a:endParaRPr lang="en-US" alt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05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How lymphocytes work</a:t>
            </a:r>
            <a:r>
              <a:rPr lang="en-US" altLang="en-US"/>
              <a:t> </a:t>
            </a:r>
            <a:r>
              <a:rPr lang="en-US" altLang="en-US" sz="2400"/>
              <a:t>(continued)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249" y="1227551"/>
            <a:ext cx="6601217" cy="4904962"/>
          </a:xfrm>
        </p:spPr>
        <p:txBody>
          <a:bodyPr>
            <a:normAutofit/>
          </a:bodyPr>
          <a:lstStyle/>
          <a:p>
            <a:pPr marL="746125" lvl="1" indent="-239713">
              <a:lnSpc>
                <a:spcPct val="80000"/>
              </a:lnSpc>
              <a:buNone/>
            </a:pPr>
            <a:endParaRPr lang="en-US" altLang="en-US" sz="1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dirty="0"/>
              <a:t>In either case, the </a:t>
            </a:r>
            <a:r>
              <a:rPr lang="en-US" altLang="en-US" b="1" dirty="0"/>
              <a:t>donor’s </a:t>
            </a:r>
            <a:r>
              <a:rPr lang="en-US" altLang="en-US" dirty="0"/>
              <a:t>lymphocytes attack the recipient instead of being the other way around, where under normal circumstances the recipient’s immune system would recognize the foreign lymphocytes and eliminate them</a:t>
            </a:r>
          </a:p>
          <a:p>
            <a:pPr marL="0" indent="0">
              <a:lnSpc>
                <a:spcPct val="80000"/>
              </a:lnSpc>
            </a:pPr>
            <a:endParaRPr lang="en-US" altLang="en-US" dirty="0"/>
          </a:p>
        </p:txBody>
      </p:sp>
      <p:pic>
        <p:nvPicPr>
          <p:cNvPr id="36868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0" y="1641231"/>
            <a:ext cx="3733800" cy="31593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822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How is GVHD prevented?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52184"/>
            <a:ext cx="10911214" cy="3463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3600" dirty="0"/>
              <a:t>Graft-Versus-Host-Disease is prevented by irradiating blood and platelets for all recipients who either are immunocompromised or who are blood relatives of the donor.</a:t>
            </a:r>
          </a:p>
        </p:txBody>
      </p:sp>
      <p:pic>
        <p:nvPicPr>
          <p:cNvPr id="37892" name="Picture 4" descr="radiation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73" y="3240512"/>
            <a:ext cx="4114800" cy="296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85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What happens when blood is irradiated?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1417638"/>
            <a:ext cx="5902542" cy="45307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3200" dirty="0"/>
              <a:t>When cellular blood components are irradiated, they are exposed to 25Gy of gamma radiation, a sufficient dose of radiation to damage the DNA of the donor lymphocytes, in effect rendering the  lymphocytes incapable of replication, without affecting the function of red cells, platelets or granulocytes.</a:t>
            </a:r>
          </a:p>
        </p:txBody>
      </p:sp>
      <p:pic>
        <p:nvPicPr>
          <p:cNvPr id="38916" name="Picture 7" descr="dna_muta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339" y="2078646"/>
            <a:ext cx="4644781" cy="358311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9EDA-F3C3-4D47-8CB1-9D8267B9B2C1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967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31927"/>
          </a:xfrm>
        </p:spPr>
        <p:txBody>
          <a:bodyPr>
            <a:noAutofit/>
          </a:bodyPr>
          <a:lstStyle/>
          <a:p>
            <a:r>
              <a:rPr lang="en-US" sz="7200" b="1" dirty="0"/>
              <a:t>Transfusion Associated GVHD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0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4000" dirty="0"/>
              <a:t>73 </a:t>
            </a:r>
            <a:r>
              <a:rPr lang="en-US" altLang="en-US" sz="4000" dirty="0" err="1"/>
              <a:t>y.o</a:t>
            </a:r>
            <a:r>
              <a:rPr lang="en-US" altLang="en-US" sz="4000" dirty="0"/>
              <a:t>. male with a diagnosis of CLL, treated with </a:t>
            </a:r>
            <a:r>
              <a:rPr lang="en-US" altLang="en-US" sz="4000" dirty="0" err="1"/>
              <a:t>fluradabine</a:t>
            </a:r>
            <a:r>
              <a:rPr lang="en-US" altLang="en-US" sz="4000" dirty="0"/>
              <a:t>.</a:t>
            </a:r>
          </a:p>
          <a:p>
            <a:pPr>
              <a:buFontTx/>
              <a:buNone/>
            </a:pPr>
            <a:endParaRPr lang="en-US" altLang="en-US" sz="4000" dirty="0"/>
          </a:p>
          <a:p>
            <a:pPr>
              <a:buFontTx/>
              <a:buNone/>
            </a:pPr>
            <a:r>
              <a:rPr lang="en-US" altLang="en-US" sz="4000" dirty="0"/>
              <a:t>After developing thrombocytopenia, he received platelet transfusions (pooled platelet concentrates, 1 unit per 10 kg.) on three occasions</a:t>
            </a:r>
          </a:p>
          <a:p>
            <a:pPr>
              <a:buFontTx/>
              <a:buNone/>
            </a:pP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4579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920753" cy="435133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z="4000" dirty="0"/>
              <a:t>Three weeks later, the patient develops a skin rash in the trunk that later extends to the entire body.</a:t>
            </a:r>
          </a:p>
          <a:p>
            <a:pPr>
              <a:buFontTx/>
              <a:buNone/>
            </a:pPr>
            <a:endParaRPr lang="en-US" altLang="en-US" sz="4000" dirty="0"/>
          </a:p>
          <a:p>
            <a:pPr>
              <a:buFontTx/>
              <a:buNone/>
            </a:pPr>
            <a:r>
              <a:rPr lang="en-US" altLang="en-US" sz="4000" dirty="0"/>
              <a:t>He is admitted because of persistent diarrhea and fever of unknown origin.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446" y="448982"/>
            <a:ext cx="3547503" cy="2753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2225" y="3202268"/>
            <a:ext cx="3358724" cy="24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165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599273135"/>
              </p:ext>
            </p:extLst>
          </p:nvPr>
        </p:nvGraphicFramePr>
        <p:xfrm>
          <a:off x="0" y="1055363"/>
          <a:ext cx="6310452" cy="442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1980952" imgH="1390476" progId="MS_ClipArt_Gallery.2">
                  <p:embed/>
                </p:oleObj>
              </mc:Choice>
              <mc:Fallback>
                <p:oleObj name="Clip" r:id="rId2" imgW="1980952" imgH="1390476" progId="MS_ClipArt_Gallery.2">
                  <p:embed/>
                  <p:pic>
                    <p:nvPicPr>
                      <p:cNvPr id="819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55363"/>
                        <a:ext cx="6310452" cy="4429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7261"/>
              </p:ext>
            </p:extLst>
          </p:nvPr>
        </p:nvGraphicFramePr>
        <p:xfrm>
          <a:off x="6172200" y="1055363"/>
          <a:ext cx="6155578" cy="442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2000000" imgH="1438095" progId="MS_ClipArt_Gallery.2">
                  <p:embed/>
                </p:oleObj>
              </mc:Choice>
              <mc:Fallback>
                <p:oleObj name="Clip" r:id="rId4" imgW="2000000" imgH="1438095" progId="MS_ClipArt_Gallery.2">
                  <p:embed/>
                  <p:pic>
                    <p:nvPicPr>
                      <p:cNvPr id="81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055363"/>
                        <a:ext cx="6155578" cy="4429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98494" y="282388"/>
            <a:ext cx="9749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/>
              <a:t>Treatment with corticosteroids and antibiotics is started, and biopsies of skin and colon are taken for diagnostic purposes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407341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14401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Why do we irradiate blood?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7980" y="2664246"/>
            <a:ext cx="8341605" cy="330689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6600" dirty="0">
                <a:solidFill>
                  <a:srgbClr val="FF0000"/>
                </a:solidFill>
              </a:rPr>
              <a:t>To prevent transfusion-associated Graft-Versus-Host-Disease (GVHD)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1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87506"/>
            <a:ext cx="10515600" cy="5289457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A diagnosis of transfusion-associated Graft vs. Host Disease (TA-GVHD) is made and an investigation is launched to determine the source of the lymphocytes that are infiltrating the patient’s tissues</a:t>
            </a:r>
          </a:p>
          <a:p>
            <a:pPr marL="0" indent="0">
              <a:buNone/>
            </a:pPr>
            <a:endParaRPr lang="en-US" altLang="en-US" sz="3600" dirty="0"/>
          </a:p>
          <a:p>
            <a:r>
              <a:rPr lang="en-US" altLang="en-US" sz="3600" dirty="0"/>
              <a:t>Patient is put on immunosuppressive therapy.</a:t>
            </a:r>
          </a:p>
        </p:txBody>
      </p:sp>
    </p:spTree>
    <p:extLst>
      <p:ext uri="{BB962C8B-B14F-4D97-AF65-F5344CB8AC3E}">
        <p14:creationId xmlns:p14="http://schemas.microsoft.com/office/powerpoint/2010/main" val="3575956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5181600" cy="2114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 u="sng" dirty="0"/>
              <a:t>Patient</a:t>
            </a:r>
          </a:p>
          <a:p>
            <a:pPr>
              <a:buFontTx/>
              <a:buNone/>
            </a:pPr>
            <a:r>
              <a:rPr lang="en-US" altLang="en-US" dirty="0"/>
              <a:t>	</a:t>
            </a:r>
          </a:p>
          <a:p>
            <a:pPr>
              <a:buFontTx/>
              <a:buNone/>
            </a:pPr>
            <a:r>
              <a:rPr lang="en-US" altLang="en-US" dirty="0"/>
              <a:t>	A2		A9</a:t>
            </a:r>
          </a:p>
          <a:p>
            <a:pPr>
              <a:buFontTx/>
              <a:buNone/>
            </a:pPr>
            <a:r>
              <a:rPr lang="en-US" altLang="en-US" dirty="0"/>
              <a:t>	B16		B40</a:t>
            </a: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b="1" u="sng" dirty="0"/>
              <a:t>Donor #14</a:t>
            </a:r>
          </a:p>
          <a:p>
            <a:pPr algn="ctr">
              <a:buFontTx/>
              <a:buNone/>
            </a:pPr>
            <a:endParaRPr lang="en-US" altLang="en-US" b="1" u="sng" dirty="0"/>
          </a:p>
          <a:p>
            <a:pPr>
              <a:buFontTx/>
              <a:buNone/>
            </a:pPr>
            <a:r>
              <a:rPr lang="en-US" altLang="en-US" dirty="0"/>
              <a:t>		A2	(blank)</a:t>
            </a:r>
          </a:p>
          <a:p>
            <a:pPr>
              <a:buFontTx/>
              <a:buNone/>
            </a:pPr>
            <a:r>
              <a:rPr lang="en-US" altLang="en-US" dirty="0"/>
              <a:t>		B38	(16)</a:t>
            </a:r>
            <a:endParaRPr lang="en-US" altLang="en-US" b="1" u="sng" dirty="0"/>
          </a:p>
          <a:p>
            <a:pPr>
              <a:buFontTx/>
              <a:buNone/>
            </a:pPr>
            <a:endParaRPr lang="en-US" altLang="en-US" dirty="0"/>
          </a:p>
          <a:p>
            <a:pPr>
              <a:buFontTx/>
              <a:buNone/>
            </a:pPr>
            <a:r>
              <a:rPr lang="en-US" altLang="en-US" dirty="0"/>
              <a:t>PCR from skin biopsy confirmed donor as a source</a:t>
            </a:r>
          </a:p>
        </p:txBody>
      </p:sp>
    </p:spTree>
    <p:extLst>
      <p:ext uri="{BB962C8B-B14F-4D97-AF65-F5344CB8AC3E}">
        <p14:creationId xmlns:p14="http://schemas.microsoft.com/office/powerpoint/2010/main" val="380692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TA-GVHD Prophylaxis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Blood irradiation prevents donor lymphocyte replication by:</a:t>
            </a:r>
          </a:p>
          <a:p>
            <a:pPr lvl="1"/>
            <a:r>
              <a:rPr lang="en-US" altLang="en-US" sz="4000" dirty="0"/>
              <a:t>Atomic ionization</a:t>
            </a:r>
          </a:p>
          <a:p>
            <a:pPr lvl="1"/>
            <a:r>
              <a:rPr lang="en-US" altLang="en-US" sz="4000" dirty="0"/>
              <a:t>Free radical formation</a:t>
            </a:r>
          </a:p>
          <a:p>
            <a:pPr lvl="1"/>
            <a:r>
              <a:rPr lang="en-US" altLang="en-US" sz="4000" dirty="0"/>
              <a:t>DNA damage that is severe enough to stop cellular division</a:t>
            </a:r>
          </a:p>
        </p:txBody>
      </p:sp>
    </p:spTree>
    <p:extLst>
      <p:ext uri="{BB962C8B-B14F-4D97-AF65-F5344CB8AC3E}">
        <p14:creationId xmlns:p14="http://schemas.microsoft.com/office/powerpoint/2010/main" val="1930504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Radiation effects on lymphocytes</a:t>
            </a:r>
          </a:p>
        </p:txBody>
      </p:sp>
      <p:graphicFrame>
        <p:nvGraphicFramePr>
          <p:cNvPr id="1433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23992"/>
              </p:ext>
            </p:extLst>
          </p:nvPr>
        </p:nvGraphicFramePr>
        <p:xfrm>
          <a:off x="838200" y="1352752"/>
          <a:ext cx="6919540" cy="513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028571" imgH="1504762" progId="MS_ClipArt_Gallery.2">
                  <p:embed/>
                </p:oleObj>
              </mc:Choice>
              <mc:Fallback>
                <p:oleObj name="Clip" r:id="rId2" imgW="2028571" imgH="1504762" progId="MS_ClipArt_Gallery.2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52752"/>
                        <a:ext cx="6919540" cy="513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777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Effect on other blood cells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32965"/>
            <a:ext cx="10515600" cy="4643998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Red Blood Cells:</a:t>
            </a:r>
          </a:p>
          <a:p>
            <a:pPr lvl="1"/>
            <a:r>
              <a:rPr lang="en-US" altLang="en-US" sz="3200" dirty="0"/>
              <a:t>Intracellular potassium loss</a:t>
            </a:r>
          </a:p>
          <a:p>
            <a:pPr lvl="1"/>
            <a:r>
              <a:rPr lang="en-US" altLang="en-US" sz="3200" dirty="0"/>
              <a:t>Increased free </a:t>
            </a:r>
            <a:r>
              <a:rPr lang="en-US" altLang="en-US" sz="3200" dirty="0" err="1"/>
              <a:t>Hgb</a:t>
            </a:r>
            <a:r>
              <a:rPr lang="en-US" altLang="en-US" sz="3200" dirty="0"/>
              <a:t> levels in supernatant</a:t>
            </a:r>
          </a:p>
          <a:p>
            <a:pPr lvl="1"/>
            <a:r>
              <a:rPr lang="en-US" altLang="en-US" sz="3200" dirty="0"/>
              <a:t>Cell viability shortened (28 days max)</a:t>
            </a:r>
          </a:p>
          <a:p>
            <a:pPr marL="457200" lvl="1" indent="0">
              <a:buNone/>
            </a:pPr>
            <a:endParaRPr lang="en-US" altLang="en-US" sz="3200" dirty="0"/>
          </a:p>
          <a:p>
            <a:r>
              <a:rPr lang="en-US" altLang="en-US" sz="3600" dirty="0"/>
              <a:t>Platelets:</a:t>
            </a:r>
          </a:p>
          <a:p>
            <a:pPr lvl="1"/>
            <a:r>
              <a:rPr lang="en-US" altLang="en-US" sz="3200" dirty="0"/>
              <a:t>No qualitative or quantitative changes up for doses up to 50 </a:t>
            </a:r>
            <a:r>
              <a:rPr lang="en-US" altLang="en-US" sz="3200" dirty="0" err="1"/>
              <a:t>Gy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4857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9972"/>
            <a:ext cx="10515600" cy="1325563"/>
          </a:xfrm>
        </p:spPr>
        <p:txBody>
          <a:bodyPr/>
          <a:lstStyle/>
          <a:p>
            <a:r>
              <a:rPr lang="en-US" altLang="en-US" dirty="0"/>
              <a:t>Effect of irradiation on </a:t>
            </a:r>
            <a:r>
              <a:rPr lang="en-US" altLang="en-US" dirty="0" err="1"/>
              <a:t>rbcs</a:t>
            </a:r>
            <a:endParaRPr lang="en-US" altLang="en-US" dirty="0"/>
          </a:p>
        </p:txBody>
      </p:sp>
      <p:graphicFrame>
        <p:nvGraphicFramePr>
          <p:cNvPr id="1638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145908"/>
              </p:ext>
            </p:extLst>
          </p:nvPr>
        </p:nvGraphicFramePr>
        <p:xfrm>
          <a:off x="838200" y="1175850"/>
          <a:ext cx="7832912" cy="5794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2085714" imgH="1542857" progId="MS_ClipArt_Gallery.2">
                  <p:embed/>
                </p:oleObj>
              </mc:Choice>
              <mc:Fallback>
                <p:oleObj name="Clip" r:id="rId2" imgW="2085714" imgH="1542857" progId="MS_ClipArt_Gallery.2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75850"/>
                        <a:ext cx="7832912" cy="5794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53843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Requirements for the </a:t>
            </a:r>
            <a:br>
              <a:rPr lang="en-US" altLang="en-US" dirty="0"/>
            </a:br>
            <a:r>
              <a:rPr lang="en-US" altLang="en-US" dirty="0"/>
              <a:t>development of TA-GVHD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/>
              <a:t>Transfusion of viable, immunocompetent cells that are able to replicate</a:t>
            </a:r>
          </a:p>
          <a:p>
            <a:pPr marL="0" indent="0">
              <a:buNone/>
            </a:pPr>
            <a:endParaRPr lang="en-US" altLang="en-US" sz="3600" dirty="0"/>
          </a:p>
          <a:p>
            <a:r>
              <a:rPr lang="en-US" altLang="en-US" sz="3600" dirty="0"/>
              <a:t>Recipient must be unable to destroy the donor’s lymphocytes because:</a:t>
            </a:r>
          </a:p>
          <a:p>
            <a:pPr lvl="1"/>
            <a:r>
              <a:rPr lang="en-US" altLang="en-US" sz="3200" dirty="0"/>
              <a:t>Cannot recognize the cells as non-self; or</a:t>
            </a:r>
          </a:p>
          <a:p>
            <a:pPr lvl="1"/>
            <a:r>
              <a:rPr lang="en-US" altLang="en-US" sz="3200" dirty="0"/>
              <a:t> Cellular immune function is severely impaired</a:t>
            </a:r>
          </a:p>
        </p:txBody>
      </p:sp>
    </p:spTree>
    <p:extLst>
      <p:ext uri="{BB962C8B-B14F-4D97-AF65-F5344CB8AC3E}">
        <p14:creationId xmlns:p14="http://schemas.microsoft.com/office/powerpoint/2010/main" val="21494854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b="1" dirty="0"/>
              <a:t>Factors that influence TA-GVHD development</a:t>
            </a:r>
            <a:endParaRPr lang="en-US" altLang="en-US" sz="66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65729"/>
            <a:ext cx="10515600" cy="4711234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Degree of histocompatibility between donor and recipient</a:t>
            </a:r>
          </a:p>
          <a:p>
            <a:r>
              <a:rPr lang="en-US" altLang="en-US" sz="3600" dirty="0"/>
              <a:t>Type of blood component transfused</a:t>
            </a:r>
          </a:p>
          <a:p>
            <a:r>
              <a:rPr lang="en-US" altLang="en-US" sz="3600" dirty="0"/>
              <a:t>Number of immunocompetent cells transfused</a:t>
            </a:r>
          </a:p>
          <a:p>
            <a:r>
              <a:rPr lang="en-US" altLang="en-US" sz="3600" dirty="0"/>
              <a:t>Medical condition of the patient:</a:t>
            </a:r>
          </a:p>
          <a:p>
            <a:pPr lvl="1"/>
            <a:r>
              <a:rPr lang="en-US" altLang="en-US" sz="3200" b="1" dirty="0"/>
              <a:t>Age</a:t>
            </a:r>
          </a:p>
          <a:p>
            <a:pPr lvl="1"/>
            <a:r>
              <a:rPr lang="en-US" altLang="en-US" sz="3200" b="1" dirty="0"/>
              <a:t>Ongoing infections</a:t>
            </a:r>
          </a:p>
          <a:p>
            <a:pPr lvl="1"/>
            <a:r>
              <a:rPr lang="en-US" altLang="en-US" sz="3200" b="1" dirty="0"/>
              <a:t>Chemotherapy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04506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at risk for TA-GVHD?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1035553" cy="4351338"/>
          </a:xfrm>
        </p:spPr>
        <p:txBody>
          <a:bodyPr>
            <a:noAutofit/>
          </a:bodyPr>
          <a:lstStyle/>
          <a:p>
            <a:r>
              <a:rPr lang="en-US" altLang="en-US" sz="4400" dirty="0"/>
              <a:t>Patients with severe cellular immunodeficiency:</a:t>
            </a:r>
          </a:p>
          <a:p>
            <a:pPr lvl="1"/>
            <a:r>
              <a:rPr lang="en-US" altLang="en-US" sz="4000" dirty="0"/>
              <a:t>Congenital </a:t>
            </a:r>
            <a:r>
              <a:rPr lang="en-US" altLang="en-US" sz="4000" dirty="0" err="1"/>
              <a:t>immunodeficiencies</a:t>
            </a:r>
            <a:endParaRPr lang="en-US" altLang="en-US" sz="4000" dirty="0"/>
          </a:p>
          <a:p>
            <a:pPr lvl="1"/>
            <a:r>
              <a:rPr lang="en-US" altLang="en-US" sz="4000" dirty="0"/>
              <a:t>Bone marrow transplant recipients</a:t>
            </a:r>
          </a:p>
          <a:p>
            <a:pPr lvl="1"/>
            <a:r>
              <a:rPr lang="en-US" altLang="en-US" sz="4000" dirty="0"/>
              <a:t>Leukemia or Hodgkin’s disease under treatment</a:t>
            </a:r>
          </a:p>
          <a:p>
            <a:pPr lvl="1"/>
            <a:r>
              <a:rPr lang="en-US" altLang="en-US" sz="4000" dirty="0"/>
              <a:t>Intensive chemotherapy</a:t>
            </a:r>
          </a:p>
          <a:p>
            <a:pPr lvl="1"/>
            <a:r>
              <a:rPr lang="en-US" altLang="en-US" sz="4000" dirty="0" err="1"/>
              <a:t>Fludarabine</a:t>
            </a:r>
            <a:r>
              <a:rPr lang="en-US" altLang="en-US" sz="4000" dirty="0"/>
              <a:t> therapy</a:t>
            </a:r>
          </a:p>
        </p:txBody>
      </p:sp>
    </p:spTree>
    <p:extLst>
      <p:ext uri="{BB962C8B-B14F-4D97-AF65-F5344CB8AC3E}">
        <p14:creationId xmlns:p14="http://schemas.microsoft.com/office/powerpoint/2010/main" val="3561986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at risk for TA-GVHD?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2624"/>
            <a:ext cx="10515600" cy="4684339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Recipients of cellular blood components collected from:</a:t>
            </a:r>
          </a:p>
          <a:p>
            <a:pPr lvl="1"/>
            <a:r>
              <a:rPr lang="en-US" altLang="en-US" sz="3600" dirty="0"/>
              <a:t>HLA-compatible donors</a:t>
            </a:r>
          </a:p>
          <a:p>
            <a:pPr lvl="1"/>
            <a:r>
              <a:rPr lang="en-US" altLang="en-US" sz="3600" dirty="0"/>
              <a:t>First degree blood relatives</a:t>
            </a:r>
          </a:p>
          <a:p>
            <a:pPr marL="457200" lvl="1" indent="0">
              <a:buNone/>
            </a:pPr>
            <a:endParaRPr lang="en-US" altLang="en-US" sz="3600" dirty="0"/>
          </a:p>
          <a:p>
            <a:r>
              <a:rPr lang="en-US" altLang="en-US" sz="4000" dirty="0"/>
              <a:t>Fetus receiving intrauterine transfusions</a:t>
            </a:r>
          </a:p>
        </p:txBody>
      </p:sp>
    </p:spTree>
    <p:extLst>
      <p:ext uri="{BB962C8B-B14F-4D97-AF65-F5344CB8AC3E}">
        <p14:creationId xmlns:p14="http://schemas.microsoft.com/office/powerpoint/2010/main" val="38934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What is GVHD?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600" dirty="0"/>
              <a:t>GVHD is a transfusion-associated complication that occurs when:</a:t>
            </a:r>
          </a:p>
          <a:p>
            <a:pPr lvl="1" eaLnBrk="1" hangingPunct="1"/>
            <a:r>
              <a:rPr lang="en-US" altLang="en-US" sz="3600" dirty="0"/>
              <a:t>there is incomplete histocompatibility between the donor and recipient</a:t>
            </a:r>
          </a:p>
          <a:p>
            <a:pPr lvl="1" eaLnBrk="1" hangingPunct="1"/>
            <a:r>
              <a:rPr lang="en-US" altLang="en-US" sz="3600" dirty="0"/>
              <a:t>immunocompetent cells are present in the transfused component</a:t>
            </a:r>
          </a:p>
          <a:p>
            <a:pPr lvl="1" eaLnBrk="1" hangingPunct="1"/>
            <a:r>
              <a:rPr lang="en-US" altLang="en-US" sz="3600" dirty="0"/>
              <a:t>the recipient is unable to reject the grafted cells</a:t>
            </a:r>
          </a:p>
          <a:p>
            <a:pPr marL="0" indent="0" algn="ctr">
              <a:buNone/>
            </a:pP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19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Who is at risk for TA-GVHD?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4400" dirty="0"/>
              <a:t>Some propose practicing irradiating cellular blood components transfused to:</a:t>
            </a:r>
          </a:p>
          <a:p>
            <a:pPr lvl="1"/>
            <a:r>
              <a:rPr lang="en-US" altLang="en-US" sz="4000" dirty="0"/>
              <a:t>Infants supported by ECMO</a:t>
            </a:r>
          </a:p>
          <a:p>
            <a:pPr lvl="1"/>
            <a:r>
              <a:rPr lang="en-US" altLang="en-US" sz="4000" dirty="0"/>
              <a:t>Neonates undergoing exchange transfusions</a:t>
            </a:r>
          </a:p>
          <a:p>
            <a:pPr lvl="1"/>
            <a:r>
              <a:rPr lang="en-US" altLang="en-US" sz="4000" dirty="0"/>
              <a:t>Patients with AIDS on multi-drug therapy who have been tested and found non-</a:t>
            </a:r>
            <a:r>
              <a:rPr lang="en-US" altLang="en-US" sz="4000" dirty="0" err="1"/>
              <a:t>viremic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847312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b="1" dirty="0"/>
              <a:t>Theoretical risks of blood irradiation</a:t>
            </a:r>
            <a:endParaRPr lang="en-US" altLang="en-US" sz="6000" b="1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4000" dirty="0"/>
              <a:t>Latent-virus activation</a:t>
            </a:r>
          </a:p>
          <a:p>
            <a:pPr marL="0" indent="0">
              <a:buNone/>
            </a:pPr>
            <a:endParaRPr lang="en-US" altLang="en-US" sz="4000" dirty="0"/>
          </a:p>
          <a:p>
            <a:r>
              <a:rPr lang="en-US" altLang="en-US" sz="4000" dirty="0"/>
              <a:t>Malignant transformation of viable nucleated cells in the component transfused</a:t>
            </a:r>
          </a:p>
          <a:p>
            <a:endParaRPr lang="en-US" altLang="en-US" sz="4000" dirty="0"/>
          </a:p>
          <a:p>
            <a:pPr marL="0" indent="0">
              <a:buNone/>
            </a:pPr>
            <a:r>
              <a:rPr lang="en-US" altLang="en-US" sz="4000" i="1" dirty="0">
                <a:solidFill>
                  <a:srgbClr val="FF0000"/>
                </a:solidFill>
              </a:rPr>
              <a:t>Address risk with Quality and Safely Irradiate Components</a:t>
            </a:r>
          </a:p>
        </p:txBody>
      </p:sp>
    </p:spTree>
    <p:extLst>
      <p:ext uri="{BB962C8B-B14F-4D97-AF65-F5344CB8AC3E}">
        <p14:creationId xmlns:p14="http://schemas.microsoft.com/office/powerpoint/2010/main" val="32234578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600200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8800" b="1" dirty="0"/>
              <a:t>Radiation Safety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505200"/>
            <a:ext cx="6400800" cy="2057400"/>
          </a:xfrm>
        </p:spPr>
        <p:txBody>
          <a:bodyPr/>
          <a:lstStyle/>
          <a:p>
            <a:pPr eaLnBrk="1" hangingPunct="1">
              <a:defRPr/>
            </a:pPr>
            <a:endParaRPr lang="en-US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1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1" y="914401"/>
            <a:ext cx="8226425" cy="17367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What is radiation?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Radiation is the process by which energy is emitted or propagated in the form of rays, waves or particles.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541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Forms of radiation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Sunrays (Ultraviolet)</a:t>
            </a:r>
          </a:p>
          <a:p>
            <a:pPr eaLnBrk="1" hangingPunct="1">
              <a:defRPr/>
            </a:pPr>
            <a:r>
              <a:rPr lang="en-US"/>
              <a:t>Heat (Infrared)</a:t>
            </a:r>
          </a:p>
          <a:p>
            <a:pPr eaLnBrk="1" hangingPunct="1">
              <a:defRPr/>
            </a:pPr>
            <a:r>
              <a:rPr lang="en-US"/>
              <a:t>Visible light</a:t>
            </a:r>
          </a:p>
          <a:p>
            <a:pPr eaLnBrk="1" hangingPunct="1">
              <a:defRPr/>
            </a:pPr>
            <a:r>
              <a:rPr lang="en-US"/>
              <a:t>Microwaves (cooking; communication)</a:t>
            </a:r>
          </a:p>
          <a:p>
            <a:pPr eaLnBrk="1" hangingPunct="1">
              <a:defRPr/>
            </a:pPr>
            <a:r>
              <a:rPr lang="en-US"/>
              <a:t>Radio waves (radio and television)</a:t>
            </a:r>
          </a:p>
          <a:p>
            <a:pPr eaLnBrk="1" hangingPunct="1">
              <a:defRPr/>
            </a:pPr>
            <a:r>
              <a:rPr lang="en-US"/>
              <a:t>Background radiation (geologic or cosmic in origin)</a:t>
            </a:r>
          </a:p>
          <a:p>
            <a:pPr eaLnBrk="1" hangingPunct="1">
              <a:defRPr/>
            </a:pPr>
            <a:r>
              <a:rPr lang="en-US"/>
              <a:t>Nuclear radiation (x-rays used in medicine)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668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1524000"/>
            <a:ext cx="8226425" cy="3689350"/>
          </a:xfrm>
        </p:spPr>
        <p:txBody>
          <a:bodyPr/>
          <a:lstStyle/>
          <a:p>
            <a:pPr eaLnBrk="1" hangingPunct="1"/>
            <a:r>
              <a:rPr lang="en-US" altLang="en-US"/>
              <a:t>In order to further understand the radiation process, it is necessary to briefly discuss atomic structure.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56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Atomic Structure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All matter is composed of minute particles called atoms.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The core of the atom is called the nucleus where two subatomic particles can be found: protons and neutrons.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Protons are positively charged particles, whereas neutrons carry no charge at all.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Orbiting about the nucleus of an atom are the negatively charged electrons.</a:t>
            </a:r>
          </a:p>
        </p:txBody>
      </p:sp>
      <p:pic>
        <p:nvPicPr>
          <p:cNvPr id="44036" name="Picture 15" descr="atom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1524000"/>
            <a:ext cx="45720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7" name="Text Box 16"/>
          <p:cNvSpPr txBox="1">
            <a:spLocks noChangeArrowheads="1"/>
          </p:cNvSpPr>
          <p:nvPr/>
        </p:nvSpPr>
        <p:spPr bwMode="auto">
          <a:xfrm>
            <a:off x="6629400" y="1905001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hlink"/>
                </a:solidFill>
              </a:rPr>
              <a:t>Atomic Structure of Neon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6011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Elements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3182"/>
            <a:ext cx="6037730" cy="5458293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dirty="0"/>
              <a:t>Every element is composed of atoms</a:t>
            </a:r>
          </a:p>
          <a:p>
            <a:pPr eaLnBrk="1" hangingPunct="1"/>
            <a:r>
              <a:rPr lang="en-US" altLang="en-US" dirty="0"/>
              <a:t>An atom of phosphorous (chemical symbol </a:t>
            </a:r>
            <a:r>
              <a:rPr lang="en-US" altLang="en-US" i="1" dirty="0"/>
              <a:t>P</a:t>
            </a:r>
            <a:r>
              <a:rPr lang="en-US" altLang="en-US" dirty="0"/>
              <a:t>) contains 15 protons and 16 neutrons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i="1" dirty="0"/>
              <a:t>Atomic Number </a:t>
            </a:r>
            <a:r>
              <a:rPr lang="en-US" altLang="en-US" dirty="0"/>
              <a:t>refers to the number of protons and is written to the lower left of the chemical symbol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b="1" dirty="0"/>
              <a:t>A</a:t>
            </a:r>
            <a:r>
              <a:rPr lang="en-US" altLang="en-US" b="1" i="1" dirty="0"/>
              <a:t>tomic weight </a:t>
            </a:r>
            <a:r>
              <a:rPr lang="en-US" altLang="en-US" dirty="0"/>
              <a:t>is the sum of the protons and neutrons and is written to the upper left of the chemical symbol</a:t>
            </a:r>
          </a:p>
        </p:txBody>
      </p:sp>
      <p:pic>
        <p:nvPicPr>
          <p:cNvPr id="45060" name="Picture 4" descr="Phosphoro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1928" y="-117209"/>
            <a:ext cx="6163235" cy="66283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868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Isotopes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19800" y="900953"/>
            <a:ext cx="5562600" cy="4966447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dirty="0"/>
              <a:t>A nuclide is an atom described by its atomic number and its atomic weight.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dirty="0"/>
              <a:t>Nuclides with the same number of protons but with different numbers of neutrons are called </a:t>
            </a:r>
            <a:r>
              <a:rPr lang="en-US" altLang="en-US" b="1" dirty="0"/>
              <a:t>isotopes</a:t>
            </a:r>
            <a:r>
              <a:rPr lang="en-US" altLang="en-US" sz="2400" dirty="0"/>
              <a:t>.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dirty="0"/>
              <a:t>For example, deuterium and tritium are isotopes of hydrogen, with atomic weights two and three, respectively.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dirty="0"/>
              <a:t>There are on the order of 200 stable nuclides and over 1100 unstable (radioactive) nuclides. </a:t>
            </a:r>
          </a:p>
          <a:p>
            <a:pPr marL="0" indent="0">
              <a:lnSpc>
                <a:spcPct val="80000"/>
              </a:lnSpc>
              <a:buClr>
                <a:schemeClr val="tx1"/>
              </a:buClr>
            </a:pPr>
            <a:r>
              <a:rPr lang="en-US" altLang="en-US" sz="2400" dirty="0"/>
              <a:t>Radioactive nuclides can generally be described as those which have an excess or deficiency of neutrons in the nucleus.</a:t>
            </a:r>
          </a:p>
        </p:txBody>
      </p:sp>
      <p:pic>
        <p:nvPicPr>
          <p:cNvPr id="46084" name="Picture 4" descr="deuteri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4706" y="1237753"/>
            <a:ext cx="4065494" cy="4342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9EDA-F3C3-4D47-8CB1-9D8267B9B2C1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099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Isotopes </a:t>
            </a:r>
            <a:r>
              <a:rPr lang="en-US" altLang="en-US" sz="2800"/>
              <a:t>(continued)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1" y="1425388"/>
            <a:ext cx="5232400" cy="459441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dirty="0"/>
              <a:t>Cesium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Atomic symbol: 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Atomic number: 55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Atomic weight: 133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dirty="0"/>
              <a:t>Isotope used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b="1" i="1" dirty="0"/>
              <a:t>for irradiation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Cesium 137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Has 82 neutrons instead of 78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Half Life: 30.2 years</a:t>
            </a:r>
          </a:p>
        </p:txBody>
      </p:sp>
      <p:pic>
        <p:nvPicPr>
          <p:cNvPr id="47108" name="Picture 6" descr="ces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1" y="564776"/>
            <a:ext cx="5192402" cy="4434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7549202" y="5164278"/>
            <a:ext cx="3048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chemeClr val="hlink"/>
                </a:solidFill>
              </a:rPr>
              <a:t>Cesium atom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796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000" b="1"/>
              <a:t>Organs and systems affected by </a:t>
            </a:r>
            <a:br>
              <a:rPr lang="en-US" altLang="en-US" sz="3000" b="1"/>
            </a:br>
            <a:r>
              <a:rPr lang="en-US" altLang="en-US" sz="3000" b="1"/>
              <a:t>Graft Versus Host Disease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sz="2600"/>
          </a:p>
          <a:p>
            <a:pPr marL="0" indent="0" algn="ctr">
              <a:buNone/>
            </a:pPr>
            <a:endParaRPr lang="en-US" altLang="en-US" sz="260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57399" y="1752601"/>
            <a:ext cx="4593921" cy="46783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Spleen</a:t>
            </a:r>
          </a:p>
          <a:p>
            <a:pPr eaLnBrk="1" hangingPunct="1"/>
            <a:r>
              <a:rPr lang="en-US" altLang="en-US" sz="3600" dirty="0"/>
              <a:t>Liver</a:t>
            </a:r>
          </a:p>
          <a:p>
            <a:pPr eaLnBrk="1" hangingPunct="1"/>
            <a:r>
              <a:rPr lang="en-US" altLang="en-US" sz="3600" dirty="0"/>
              <a:t>Gastrointestinal tract</a:t>
            </a:r>
          </a:p>
          <a:p>
            <a:pPr eaLnBrk="1" hangingPunct="1"/>
            <a:r>
              <a:rPr lang="en-US" altLang="en-US" sz="3600" dirty="0"/>
              <a:t>Bone marrow</a:t>
            </a:r>
          </a:p>
          <a:p>
            <a:pPr eaLnBrk="1" hangingPunct="1"/>
            <a:r>
              <a:rPr lang="en-US" altLang="en-US" sz="3600" dirty="0"/>
              <a:t>Lymph nodes</a:t>
            </a:r>
          </a:p>
          <a:p>
            <a:pPr eaLnBrk="1" hangingPunct="1"/>
            <a:r>
              <a:rPr lang="en-US" altLang="en-US" sz="3600" dirty="0"/>
              <a:t>Skin</a:t>
            </a:r>
          </a:p>
        </p:txBody>
      </p:sp>
      <p:pic>
        <p:nvPicPr>
          <p:cNvPr id="27653" name="Picture 10" descr="organ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1524000"/>
            <a:ext cx="3352800" cy="518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981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62836" y="1349375"/>
            <a:ext cx="6553200" cy="1470025"/>
          </a:xfrm>
        </p:spPr>
        <p:txBody>
          <a:bodyPr/>
          <a:lstStyle/>
          <a:p>
            <a:pPr eaLnBrk="1" hangingPunct="1"/>
            <a:r>
              <a:rPr lang="en-US" altLang="en-US" b="0" dirty="0"/>
              <a:t>Radioactivity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819400"/>
            <a:ext cx="9193306" cy="2747682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200" dirty="0"/>
              <a:t>The spontaneous disintegration of radioactive substances (radioactive isotopes) in which the nuclei undergo breakdown (decay) and give off penetrating radiation (in the form of particles or rays)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13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/>
              <a:t>Half Life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246" y="1444532"/>
            <a:ext cx="9946341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dirty="0"/>
              <a:t>The time required for one-half of the original atoms in a sample to decay</a:t>
            </a:r>
          </a:p>
          <a:p>
            <a:pPr eaLnBrk="1" hangingPunct="1"/>
            <a:r>
              <a:rPr lang="en-US" altLang="en-US" sz="3600" dirty="0"/>
              <a:t>The radioactive isotope used in the irradiator at Florida Blood Services is Cesium 137</a:t>
            </a:r>
          </a:p>
          <a:p>
            <a:pPr eaLnBrk="1" hangingPunct="1"/>
            <a:r>
              <a:rPr lang="en-US" altLang="en-US" sz="3600" dirty="0"/>
              <a:t>The half life of Cesium 137 is 30.2 years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572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0"/>
              <a:t>Radiation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705600" y="1226955"/>
            <a:ext cx="5154706" cy="479284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Radiant energy is energy traveling in a wave motion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Electromagnetic radiation is measured in wavelengths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Radiation is the process of emitting radiant energy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There are two types of radiant energy: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/>
              <a:t>Ionizing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/>
              <a:t>Non-ionizing</a:t>
            </a:r>
          </a:p>
        </p:txBody>
      </p:sp>
      <p:pic>
        <p:nvPicPr>
          <p:cNvPr id="50180" name="Picture 4" descr="EM Spectr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26955"/>
            <a:ext cx="5611906" cy="47211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9EDA-F3C3-4D47-8CB1-9D8267B9B2C1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441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Types of radiation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04365"/>
            <a:ext cx="10515600" cy="487259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Non-ionizing radiation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Type of energy that when striking an object it  causes vibration leading to friction and therefore heat but not enough movement to remove tightly bound electrons from their orbit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Example: ordinary white light</a:t>
            </a:r>
          </a:p>
          <a:p>
            <a:pPr marL="457200" lvl="1" indent="0" eaLnBrk="1" hangingPunct="1">
              <a:lnSpc>
                <a:spcPct val="80000"/>
              </a:lnSpc>
              <a:buNone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/>
              <a:t>Ionizing radiation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When an atom is exposed to ionizing radiation there is enough energy to remove electrons from their orbits causing the atom to become charged or ionized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/>
              <a:t>Examples: photons (x-rays, gamma rays), alpha and beta particles, neutrons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18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/>
              <a:t>Ionizing radiation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1941"/>
            <a:ext cx="10515600" cy="476502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dirty="0"/>
              <a:t>Alpha Particles: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Particle ray consisting of two protons and two neutrons (a helium atom nucleus)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Product of spontaneous decay of radioactive atoms like uranium and plutonium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Travels short distance (1mm in water, 2-8cm in air)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Can be stopped by a single sheet of paper or the outer layer of dead human skin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77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Ionizing radiation </a:t>
            </a:r>
            <a:r>
              <a:rPr lang="en-US" sz="2800"/>
              <a:t>(continued)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3600" i="1" dirty="0"/>
              <a:t>Beta particles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Particle ray consisting of a fast-moving electron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Produced following spontaneous decay of radioactive isotopes such as tritium and carbon-14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Can travel up to several meters in air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Plastic and wood are capable of stopping  beta particles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92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Ionizing radiation </a:t>
            </a:r>
            <a:r>
              <a:rPr lang="en-US" sz="2800"/>
              <a:t>(continued)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17812"/>
            <a:ext cx="10515600" cy="4859151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i="1" dirty="0"/>
              <a:t>Gamma rays: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A photon, similar to ordinary visible light but shorter in wavelength than ultraviolet light, hence the higher energy level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Produced following spontaneous decay of cobalt-60 or cesium-137 (the CIS-US IBL 437 Irradiator utilizes cesium-137 as its radioactive material)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Can travel unimpeded for great distances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Can easily go right through people but can be blocked by lead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3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Ionizing radiation </a:t>
            </a:r>
            <a:r>
              <a:rPr lang="en-US" sz="2800"/>
              <a:t>(continued)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11941"/>
            <a:ext cx="10515600" cy="47650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i="1" dirty="0"/>
              <a:t>X-rays: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Also a photon, has similar characteristics to gamma rays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When high speed electrons hit metals such as tungsten, electrons are deflected and release energy in the form of electromagnetic waves (x-rays)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As with gamma rays, x-rays have high penetration (depending on energy level) and can readily penetrate the body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584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Ionizing radiation </a:t>
            </a:r>
            <a:r>
              <a:rPr lang="en-US" sz="2800"/>
              <a:t>(continued)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9588" y="1479176"/>
            <a:ext cx="9471212" cy="537882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i="1" dirty="0"/>
              <a:t>Neutrons: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Heavy, uncharged particles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Released as a result of nuclear fission (splitting of an atom) of uranium or plutonium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dirty="0"/>
              <a:t>Cause ionization of atoms they strike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55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Radiation penetration</a:t>
            </a:r>
          </a:p>
        </p:txBody>
      </p:sp>
      <p:pic>
        <p:nvPicPr>
          <p:cNvPr id="57347" name="Picture 7" descr="better penetr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1" y="1295400"/>
            <a:ext cx="1086074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7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096962"/>
          </a:xfrm>
        </p:spPr>
        <p:txBody>
          <a:bodyPr/>
          <a:lstStyle/>
          <a:p>
            <a:pPr eaLnBrk="1" hangingPunct="1"/>
            <a:r>
              <a:rPr lang="en-US" altLang="en-US" b="1"/>
              <a:t>Manifestations of GVHD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32100" y="1503124"/>
            <a:ext cx="3925888" cy="365466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1100" dirty="0"/>
          </a:p>
          <a:p>
            <a:pPr eaLnBrk="1" hangingPunct="1">
              <a:lnSpc>
                <a:spcPct val="90000"/>
              </a:lnSpc>
            </a:pPr>
            <a:endParaRPr lang="en-US" altLang="en-US" sz="1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900" dirty="0"/>
              <a:t>Fever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900" dirty="0"/>
              <a:t>Skin rash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900" dirty="0"/>
              <a:t>Loss of appetite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900" dirty="0"/>
              <a:t>Nausea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900" dirty="0"/>
              <a:t>Vomiting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29400" y="1503124"/>
            <a:ext cx="4038600" cy="355624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1100" dirty="0"/>
          </a:p>
          <a:p>
            <a:pPr eaLnBrk="1" hangingPunct="1">
              <a:lnSpc>
                <a:spcPct val="90000"/>
              </a:lnSpc>
            </a:pPr>
            <a:endParaRPr lang="en-US" altLang="en-US" sz="11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3500" dirty="0"/>
              <a:t>Diarrhea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500" dirty="0"/>
              <a:t>Hepatitis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500" dirty="0"/>
              <a:t>Bone marrow suppression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500" dirty="0"/>
              <a:t>Death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5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Biological effects of radiation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i="1"/>
              <a:t>Alpha and Beta particles: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Health effects appear only when there is internal exposure through ingestion</a:t>
            </a:r>
            <a:endParaRPr lang="en-US" sz="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i="1"/>
              <a:t>Gamma rays and X-rays: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Capable of deep penetration into the body</a:t>
            </a:r>
            <a:endParaRPr lang="en-US" sz="6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10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i="1"/>
              <a:t>Neutrons: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/>
              <a:t>Don’t directly damage cells, however, they cause damage to the body by ionizing hydrogen (a constituent of water that accounts for 70% of the human body)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05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Biological effects of radiation </a:t>
            </a:r>
            <a:r>
              <a:rPr lang="en-US" sz="2400"/>
              <a:t>(continued)</a:t>
            </a:r>
            <a:endParaRPr lang="en-US" sz="40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8835"/>
            <a:ext cx="10336306" cy="5144529"/>
          </a:xfrm>
        </p:spPr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en-US" dirty="0"/>
              <a:t>Radiation affects the cells of the body by ionization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/>
              <a:t>Ionization of cells may have four consequences:</a:t>
            </a:r>
          </a:p>
          <a:p>
            <a:pPr lvl="1" eaLnBrk="1" hangingPunct="1">
              <a:lnSpc>
                <a:spcPct val="200000"/>
              </a:lnSpc>
              <a:defRPr/>
            </a:pPr>
            <a:r>
              <a:rPr lang="en-US" dirty="0"/>
              <a:t>Cells are undamaged</a:t>
            </a:r>
          </a:p>
          <a:p>
            <a:pPr lvl="1" eaLnBrk="1" hangingPunct="1">
              <a:lnSpc>
                <a:spcPct val="200000"/>
              </a:lnSpc>
              <a:defRPr/>
            </a:pPr>
            <a:r>
              <a:rPr lang="en-US" dirty="0"/>
              <a:t>Cells are damaged but repair and operate normally</a:t>
            </a:r>
          </a:p>
          <a:p>
            <a:pPr lvl="1" eaLnBrk="1" hangingPunct="1">
              <a:lnSpc>
                <a:spcPct val="200000"/>
              </a:lnSpc>
              <a:defRPr/>
            </a:pPr>
            <a:r>
              <a:rPr lang="en-US" dirty="0"/>
              <a:t>Cells are damaged, repair but operate abnormally</a:t>
            </a:r>
          </a:p>
          <a:p>
            <a:pPr lvl="1" eaLnBrk="1" hangingPunct="1">
              <a:lnSpc>
                <a:spcPct val="200000"/>
              </a:lnSpc>
              <a:defRPr/>
            </a:pPr>
            <a:r>
              <a:rPr lang="en-US" dirty="0"/>
              <a:t>Cells die as a result of damage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06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Calculating exposure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95400"/>
            <a:ext cx="8229600" cy="4876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RAD: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Radiation absorbed dose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Quantity of ionizing radiation of any type that will deposit 100 </a:t>
            </a:r>
            <a:r>
              <a:rPr lang="en-US" altLang="en-US" sz="1800" i="1"/>
              <a:t>ergs </a:t>
            </a:r>
            <a:r>
              <a:rPr lang="en-US" altLang="en-US" sz="1800"/>
              <a:t>of energy in each gram of absorbing tissue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The </a:t>
            </a:r>
            <a:r>
              <a:rPr lang="en-US" altLang="en-US" sz="1800" i="1"/>
              <a:t>rad </a:t>
            </a:r>
            <a:r>
              <a:rPr lang="en-US" altLang="en-US" sz="1800"/>
              <a:t>has been replaced by the </a:t>
            </a:r>
            <a:r>
              <a:rPr lang="en-US" altLang="en-US" sz="1800" i="1"/>
              <a:t>gray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GRAY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1 Gy = 100 rads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REM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Roentgen Equivalent Man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Accounts for difference in biological effectiveness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1 rem = rad x Q factor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Q factor: beta particles, gamma rays and x-rays = 1, alpha particles = 20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The </a:t>
            </a:r>
            <a:r>
              <a:rPr lang="en-US" altLang="en-US" sz="1800" i="1"/>
              <a:t>rem </a:t>
            </a:r>
            <a:r>
              <a:rPr lang="en-US" altLang="en-US" sz="1800"/>
              <a:t>has been replaced by the </a:t>
            </a:r>
            <a:r>
              <a:rPr lang="en-US" altLang="en-US" sz="1800" i="1"/>
              <a:t>sievert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/>
              <a:t>SIEVERT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800"/>
              <a:t>1 Sv = 100 rem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456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8" descr="doseus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57200"/>
            <a:ext cx="9144000" cy="640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" name="Text Box 9"/>
          <p:cNvSpPr txBox="1">
            <a:spLocks noChangeArrowheads="1"/>
          </p:cNvSpPr>
          <p:nvPr/>
        </p:nvSpPr>
        <p:spPr bwMode="auto">
          <a:xfrm>
            <a:off x="2514600" y="3048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chemeClr val="tx2"/>
                </a:solidFill>
              </a:rPr>
              <a:t>Sources of radiation exposure to the US Population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3E983-F9B9-43F4-BD27-5D979403F84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0866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201" name="Group 761"/>
          <p:cNvGraphicFramePr>
            <a:graphicFrameLocks noGrp="1"/>
          </p:cNvGraphicFramePr>
          <p:nvPr>
            <p:ph type="tbl" idx="1"/>
          </p:nvPr>
        </p:nvGraphicFramePr>
        <p:xfrm>
          <a:off x="2133600" y="1098550"/>
          <a:ext cx="8001000" cy="5423097"/>
        </p:xfrm>
        <a:graphic>
          <a:graphicData uri="http://schemas.openxmlformats.org/drawingml/2006/table">
            <a:tbl>
              <a:tblPr/>
              <a:tblGrid>
                <a:gridCol w="5772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Limits for Exposures</a:t>
                      </a: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Exposure</a:t>
                      </a: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Occupational Dose limit (US - NRC)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5,000 mrem/year 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Public dose limits due to licensed activities (NRC)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 mrem/year 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Source of Exposure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Dose to US public from All sources 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360 mrem/year 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Dose to US Public From Natural Sources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300 mrem/year 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Average Dose to US Public From Medical Sources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53 mrem/year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Average US Cosmic Radiation 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 mrem/year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Average US Terrestrial Radiation 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 mrem/year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Chest x-ray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 mrem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Dental x-ray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mrem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Coast to coast Airplane roundtrip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 mrem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Three Mile Island (dose at plant duration of accident)</a:t>
                      </a: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80 mrem</a:t>
                      </a: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7" marB="45717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62516" name="Rectangle 720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Exposure Sources and Limits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2844-65B0-44F3-AEA9-1FF5274FEC5D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970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altLang="en-US" b="1"/>
              <a:t>Radiation Health Risks</a:t>
            </a:r>
          </a:p>
        </p:txBody>
      </p:sp>
      <p:graphicFrame>
        <p:nvGraphicFramePr>
          <p:cNvPr id="64706" name="Group 194"/>
          <p:cNvGraphicFramePr>
            <a:graphicFrameLocks noGrp="1"/>
          </p:cNvGraphicFramePr>
          <p:nvPr>
            <p:ph idx="1"/>
          </p:nvPr>
        </p:nvGraphicFramePr>
        <p:xfrm>
          <a:off x="1981200" y="1143000"/>
          <a:ext cx="8229600" cy="5499098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Health Risk</a:t>
                      </a:r>
                      <a:endParaRPr kumimoji="0" lang="en-US" sz="5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Estimated Life Expectancy Lost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Smoking 20 cigs a day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years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Overweight (15%)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years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Alcohol (US Avg)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year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Accidents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207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Natural Hazards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Occupational dose (300 mrem/yr)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days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Occupational dose (1 rem/yr)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51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Health Risk by Industry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Industries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Agriculture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Construction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Mining and quarrying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167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Manufacturing 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days</a:t>
                      </a:r>
                    </a:p>
                  </a:txBody>
                  <a:tcPr marT="45725" marB="45725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B2844-65B0-44F3-AEA9-1FF5274FEC5D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1772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849220"/>
            <a:ext cx="10515600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Limiting Radiation Exposure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en-US" dirty="0"/>
          </a:p>
          <a:p>
            <a:pPr marL="0" indent="0" algn="ctr">
              <a:buNone/>
              <a:defRPr/>
            </a:pPr>
            <a:r>
              <a:rPr lang="en-US" sz="4400" dirty="0"/>
              <a:t>The three variables to keep in mind are:</a:t>
            </a:r>
          </a:p>
          <a:p>
            <a:pPr marL="0" indent="0">
              <a:buNone/>
              <a:defRPr/>
            </a:pPr>
            <a:endParaRPr lang="en-US" sz="4400" dirty="0"/>
          </a:p>
          <a:p>
            <a:pPr marL="0" indent="0" algn="ctr">
              <a:buNone/>
              <a:defRPr/>
            </a:pPr>
            <a:r>
              <a:rPr lang="en-US" sz="4400" b="1" dirty="0"/>
              <a:t>Time</a:t>
            </a:r>
          </a:p>
          <a:p>
            <a:pPr marL="0" indent="0" algn="ctr">
              <a:buNone/>
              <a:defRPr/>
            </a:pPr>
            <a:r>
              <a:rPr lang="en-US" sz="4400" b="1" dirty="0"/>
              <a:t>Distance</a:t>
            </a:r>
          </a:p>
          <a:p>
            <a:pPr marL="0" indent="0" algn="ctr">
              <a:buNone/>
              <a:defRPr/>
            </a:pPr>
            <a:r>
              <a:rPr lang="en-US" sz="4400" b="1" dirty="0"/>
              <a:t>Shielding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057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Time</a:t>
            </a:r>
          </a:p>
        </p:txBody>
      </p:sp>
      <p:sp>
        <p:nvSpPr>
          <p:cNvPr id="655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05435" y="1275510"/>
            <a:ext cx="4495800" cy="45259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en-US" dirty="0"/>
          </a:p>
          <a:p>
            <a:pPr eaLnBrk="1" hangingPunct="1"/>
            <a:r>
              <a:rPr lang="en-US" altLang="en-US" sz="3600" dirty="0"/>
              <a:t>Decrease the Time, Decrease the Exposure</a:t>
            </a:r>
          </a:p>
          <a:p>
            <a:pPr eaLnBrk="1" hangingPunct="1">
              <a:buFontTx/>
              <a:buNone/>
            </a:pPr>
            <a:endParaRPr lang="en-US" altLang="en-US" sz="3600" dirty="0"/>
          </a:p>
          <a:p>
            <a:pPr eaLnBrk="1" hangingPunct="1"/>
            <a:r>
              <a:rPr lang="en-US" altLang="en-US" sz="3600" dirty="0"/>
              <a:t>Increase the Time, Increase the Exposure</a:t>
            </a:r>
            <a:endParaRPr lang="en-US" altLang="en-US" dirty="0"/>
          </a:p>
        </p:txBody>
      </p:sp>
      <p:pic>
        <p:nvPicPr>
          <p:cNvPr id="65540" name="Picture 7" descr="hourglas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799" y="699247"/>
            <a:ext cx="4961427" cy="516815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8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Distance</a:t>
            </a:r>
          </a:p>
        </p:txBody>
      </p:sp>
      <p:sp>
        <p:nvSpPr>
          <p:cNvPr id="6656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24600" y="793377"/>
            <a:ext cx="4343400" cy="52565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sz="3900" dirty="0"/>
              <a:t>Increase the Distance, Decrease the Exposure</a:t>
            </a:r>
          </a:p>
          <a:p>
            <a:pPr eaLnBrk="1" hangingPunct="1"/>
            <a:endParaRPr lang="en-US" altLang="en-US" sz="3900" dirty="0"/>
          </a:p>
          <a:p>
            <a:pPr eaLnBrk="1" hangingPunct="1"/>
            <a:endParaRPr lang="en-US" altLang="en-US" sz="3000" dirty="0"/>
          </a:p>
          <a:p>
            <a:pPr eaLnBrk="1" hangingPunct="1"/>
            <a:r>
              <a:rPr lang="en-US" altLang="en-US" sz="3900" dirty="0"/>
              <a:t>Decrease the Distance, Increase the Exposure</a:t>
            </a:r>
          </a:p>
        </p:txBody>
      </p:sp>
      <p:pic>
        <p:nvPicPr>
          <p:cNvPr id="66564" name="Picture 6" descr="K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355500"/>
            <a:ext cx="5257800" cy="4694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19EDA-F3C3-4D47-8CB1-9D8267B9B2C1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71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Shielding</a:t>
            </a:r>
          </a:p>
        </p:txBody>
      </p:sp>
      <p:sp>
        <p:nvSpPr>
          <p:cNvPr id="675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6233" y="1600201"/>
            <a:ext cx="5786967" cy="452596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Increase the Shielding, Decrease the Exposure</a:t>
            </a:r>
          </a:p>
          <a:p>
            <a:pPr eaLnBrk="1" hangingPunct="1"/>
            <a:endParaRPr lang="en-US" altLang="en-US" sz="3600" dirty="0"/>
          </a:p>
          <a:p>
            <a:pPr eaLnBrk="1" hangingPunct="1"/>
            <a:r>
              <a:rPr lang="en-US" altLang="en-US" sz="3600" dirty="0"/>
              <a:t>Decrease the Shielding, Increase the Exposure</a:t>
            </a:r>
          </a:p>
        </p:txBody>
      </p:sp>
      <p:pic>
        <p:nvPicPr>
          <p:cNvPr id="67588" name="Picture 7" descr="soldi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6293" y="912813"/>
            <a:ext cx="4428565" cy="5127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A2F7-C078-49FE-9FF8-B34079E39344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136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Manifestations of GVHD </a:t>
            </a:r>
            <a:r>
              <a:rPr lang="en-US" altLang="en-US" sz="2200"/>
              <a:t>(continued)</a:t>
            </a:r>
          </a:p>
        </p:txBody>
      </p:sp>
      <p:pic>
        <p:nvPicPr>
          <p:cNvPr id="29699" name="Picture 7" descr="gvhd sk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438400"/>
            <a:ext cx="3429000" cy="289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0" name="Picture 8" descr="gvhd fot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1588" y="2419350"/>
            <a:ext cx="3556000" cy="2933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9"/>
          <p:cNvSpPr txBox="1">
            <a:spLocks noChangeArrowheads="1"/>
          </p:cNvSpPr>
          <p:nvPr/>
        </p:nvSpPr>
        <p:spPr bwMode="auto">
          <a:xfrm>
            <a:off x="2438400" y="5638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/>
              <a:t>Skin rashes caused by Graft-Versus-Host-Disease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7293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Measuring Radiation</a:t>
            </a: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12694" y="1425388"/>
            <a:ext cx="10878671" cy="500557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3600" dirty="0"/>
              <a:t>As part of quality control and safety procedures, it is necessary to monitor the function, efficacy and safety of the irradiator. Radiation measurement devices include: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 marL="0" indent="0">
              <a:buFont typeface="Arial" charset="0"/>
              <a:buChar char="►"/>
              <a:defRPr/>
            </a:pPr>
            <a:r>
              <a:rPr lang="en-US" sz="3600" dirty="0"/>
              <a:t>Survey meters (Geiger counter)</a:t>
            </a:r>
          </a:p>
          <a:p>
            <a:pPr marL="0" indent="0">
              <a:buFont typeface="Arial" charset="0"/>
              <a:buChar char="►"/>
              <a:defRPr/>
            </a:pPr>
            <a:r>
              <a:rPr lang="en-US" sz="3600" dirty="0"/>
              <a:t>Dosimeters (Film badges are not required at FBS)</a:t>
            </a:r>
          </a:p>
          <a:p>
            <a:pPr marL="0" indent="0">
              <a:buFont typeface="Arial" charset="0"/>
              <a:buChar char="►"/>
              <a:defRPr/>
            </a:pPr>
            <a:r>
              <a:rPr lang="en-US" sz="3600" dirty="0"/>
              <a:t>Rad-sure labels (indicator changes when exposed to adequate dose of radiation)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960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ALARA</a:t>
            </a:r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14637"/>
            <a:ext cx="10981765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b="1" i="1" dirty="0"/>
              <a:t>As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b="1" i="1" dirty="0"/>
              <a:t>Low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b="1" i="1" dirty="0"/>
              <a:t>As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b="1" i="1" dirty="0"/>
              <a:t>Reasonably</a:t>
            </a: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b="1" i="1" dirty="0"/>
              <a:t>Achievable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b="1" i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ALARA is the acronym for </a:t>
            </a:r>
            <a:r>
              <a:rPr lang="en-US" i="1" dirty="0"/>
              <a:t>As Low As Reasonably Achievable</a:t>
            </a:r>
            <a:r>
              <a:rPr lang="en-US" dirty="0"/>
              <a:t>, a radiation safety principle for minimizing radiation doses and releases of radioactive materials by employing all reasonable methods.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ALARA is practiced through safety training, continuing education, quality and safety controls.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306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GVHD</a:t>
            </a:r>
          </a:p>
          <a:p>
            <a:r>
              <a:rPr lang="en-US" sz="5400" dirty="0"/>
              <a:t>TA-GVHD</a:t>
            </a:r>
          </a:p>
          <a:p>
            <a:r>
              <a:rPr lang="en-US" sz="5400" dirty="0"/>
              <a:t>Radiation Safety</a:t>
            </a:r>
          </a:p>
          <a:p>
            <a:endParaRPr lang="en-US" sz="5400" dirty="0"/>
          </a:p>
        </p:txBody>
      </p:sp>
      <p:pic>
        <p:nvPicPr>
          <p:cNvPr id="4" name="Picture 3" descr="Warrior and the shield Royalty Free Vector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71" y="365125"/>
            <a:ext cx="4590629" cy="707258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12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8675" y="304800"/>
            <a:ext cx="8001000" cy="914400"/>
          </a:xfrm>
        </p:spPr>
        <p:txBody>
          <a:bodyPr/>
          <a:lstStyle/>
          <a:p>
            <a:pPr eaLnBrk="1" hangingPunct="1"/>
            <a:r>
              <a:rPr lang="en-US" altLang="en-US" b="1"/>
              <a:t>Patients at risk for GVHD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/>
          </a:p>
          <a:p>
            <a:pPr lvl="1" eaLnBrk="1" hangingPunct="1"/>
            <a:endParaRPr lang="en-US" altLang="en-US"/>
          </a:p>
          <a:p>
            <a:pPr marL="0" indent="0"/>
            <a:endParaRPr lang="en-US" alt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21803" y="1041399"/>
            <a:ext cx="8337637" cy="513556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/>
              <a:t>Immunocompromised individuals:</a:t>
            </a:r>
          </a:p>
          <a:p>
            <a:pPr lvl="1" eaLnBrk="1" hangingPunct="1"/>
            <a:r>
              <a:rPr lang="en-US" altLang="en-US" sz="2800" dirty="0"/>
              <a:t>Bone marrow transplant patients</a:t>
            </a:r>
          </a:p>
          <a:p>
            <a:pPr lvl="1" eaLnBrk="1" hangingPunct="1"/>
            <a:r>
              <a:rPr lang="en-US" altLang="en-US" sz="2800" dirty="0"/>
              <a:t>Chemotherapy patients</a:t>
            </a:r>
          </a:p>
          <a:p>
            <a:pPr lvl="1" eaLnBrk="1" hangingPunct="1"/>
            <a:r>
              <a:rPr lang="en-US" altLang="en-US" sz="2800" dirty="0"/>
              <a:t>Radiation therapy patients</a:t>
            </a:r>
          </a:p>
          <a:p>
            <a:pPr lvl="1" eaLnBrk="1" hangingPunct="1"/>
            <a:r>
              <a:rPr lang="en-US" altLang="en-US" sz="2800" dirty="0"/>
              <a:t>Fetuses and newborns</a:t>
            </a:r>
          </a:p>
          <a:p>
            <a:pPr lvl="1" eaLnBrk="1" hangingPunct="1"/>
            <a:r>
              <a:rPr lang="en-US" altLang="en-US" sz="2800" dirty="0"/>
              <a:t>Heart, lung and liver transplant patients</a:t>
            </a:r>
          </a:p>
          <a:p>
            <a:pPr marL="457200" lvl="1" indent="0" eaLnBrk="1" hangingPunct="1">
              <a:buNone/>
            </a:pPr>
            <a:endParaRPr lang="en-US" altLang="en-US" sz="2800" dirty="0"/>
          </a:p>
          <a:p>
            <a:pPr eaLnBrk="1" hangingPunct="1"/>
            <a:r>
              <a:rPr lang="en-US" altLang="en-US" sz="3200" dirty="0"/>
              <a:t>Non-immunocompromised individuals:</a:t>
            </a:r>
          </a:p>
          <a:p>
            <a:pPr lvl="1" eaLnBrk="1" hangingPunct="1"/>
            <a:r>
              <a:rPr lang="en-US" altLang="en-US" sz="2800" dirty="0"/>
              <a:t>Recipients with same haplotype as the donor (genetically similar)</a:t>
            </a:r>
          </a:p>
          <a:p>
            <a:pPr lvl="1" eaLnBrk="1" hangingPunct="1"/>
            <a:r>
              <a:rPr lang="en-US" altLang="en-US" sz="2800" dirty="0"/>
              <a:t>Blood relatives of the donor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28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Treatment of GVHD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40077"/>
            <a:ext cx="8229600" cy="53432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en-US" sz="3600" dirty="0"/>
              <a:t>Treatment of acute onset GVHD is usually unsuccessful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3600" dirty="0"/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/>
              <a:t>Patients with chronic GVHD may respond to immunosuppressive regimens including steroids and alkylating agents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en-US" altLang="en-US" sz="3600" dirty="0"/>
          </a:p>
          <a:p>
            <a:pPr eaLnBrk="1" hangingPunct="1">
              <a:lnSpc>
                <a:spcPct val="100000"/>
              </a:lnSpc>
            </a:pPr>
            <a:r>
              <a:rPr lang="en-US" altLang="en-US" sz="3600" dirty="0"/>
              <a:t>Because therapies have mostly been unsuccessful, </a:t>
            </a:r>
            <a:r>
              <a:rPr lang="en-US" altLang="en-US" sz="3600" u="sng" dirty="0"/>
              <a:t>prevention is paramount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96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1528763"/>
            <a:ext cx="4572000" cy="1524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What causes GVHD?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To better understand, let’s take a closer look at the immune system…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June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04D20-565B-4843-A3F0-783322D065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5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2487</Words>
  <Application>Microsoft Office PowerPoint</Application>
  <PresentationFormat>Widescreen</PresentationFormat>
  <Paragraphs>471</Paragraphs>
  <Slides>62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Office Theme</vt:lpstr>
      <vt:lpstr>Clip</vt:lpstr>
      <vt:lpstr>Irradiation:   Prevention of GVHD and Radiation Safety</vt:lpstr>
      <vt:lpstr>Why do we irradiate blood?</vt:lpstr>
      <vt:lpstr>What is GVHD?</vt:lpstr>
      <vt:lpstr>Organs and systems affected by  Graft Versus Host Disease</vt:lpstr>
      <vt:lpstr>Manifestations of GVHD</vt:lpstr>
      <vt:lpstr>Manifestations of GVHD (continued)</vt:lpstr>
      <vt:lpstr>Patients at risk for GVHD</vt:lpstr>
      <vt:lpstr>Treatment of GVHD</vt:lpstr>
      <vt:lpstr>What causes GVHD?</vt:lpstr>
      <vt:lpstr>Immune System</vt:lpstr>
      <vt:lpstr>How lymphocytes work</vt:lpstr>
      <vt:lpstr>How lymphocytes work (continued)</vt:lpstr>
      <vt:lpstr>How lymphocytes work (continued)</vt:lpstr>
      <vt:lpstr>How is GVHD prevented?</vt:lpstr>
      <vt:lpstr>What happens when blood is irradiated?</vt:lpstr>
      <vt:lpstr>Transfusion Associated GVHD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TA-GVHD Prophylaxis</vt:lpstr>
      <vt:lpstr>Radiation effects on lymphocytes</vt:lpstr>
      <vt:lpstr>Effect on other blood cells</vt:lpstr>
      <vt:lpstr>Effect of irradiation on rbcs</vt:lpstr>
      <vt:lpstr>Requirements for the  development of TA-GVHD</vt:lpstr>
      <vt:lpstr>Factors that influence TA-GVHD development</vt:lpstr>
      <vt:lpstr>Who is at risk for TA-GVHD?</vt:lpstr>
      <vt:lpstr>Who is at risk for TA-GVHD?</vt:lpstr>
      <vt:lpstr>Who is at risk for TA-GVHD?</vt:lpstr>
      <vt:lpstr>Theoretical risks of blood irradiation</vt:lpstr>
      <vt:lpstr>Radiation Safety</vt:lpstr>
      <vt:lpstr>What is radiation?</vt:lpstr>
      <vt:lpstr>Forms of radiation</vt:lpstr>
      <vt:lpstr>In order to further understand the radiation process, it is necessary to briefly discuss atomic structure.</vt:lpstr>
      <vt:lpstr>Atomic Structure</vt:lpstr>
      <vt:lpstr>Elements</vt:lpstr>
      <vt:lpstr>Isotopes</vt:lpstr>
      <vt:lpstr>Isotopes (continued)</vt:lpstr>
      <vt:lpstr>Radioactivity</vt:lpstr>
      <vt:lpstr>Half Life</vt:lpstr>
      <vt:lpstr>Radiation</vt:lpstr>
      <vt:lpstr>Types of radiation</vt:lpstr>
      <vt:lpstr>Ionizing radiation</vt:lpstr>
      <vt:lpstr>Ionizing radiation (continued)</vt:lpstr>
      <vt:lpstr>Ionizing radiation (continued)</vt:lpstr>
      <vt:lpstr>Ionizing radiation (continued)</vt:lpstr>
      <vt:lpstr>Ionizing radiation (continued)</vt:lpstr>
      <vt:lpstr>Radiation penetration</vt:lpstr>
      <vt:lpstr>Biological effects of radiation</vt:lpstr>
      <vt:lpstr>Biological effects of radiation (continued)</vt:lpstr>
      <vt:lpstr>Calculating exposure</vt:lpstr>
      <vt:lpstr>PowerPoint Presentation</vt:lpstr>
      <vt:lpstr>Exposure Sources and Limits</vt:lpstr>
      <vt:lpstr>Radiation Health Risks</vt:lpstr>
      <vt:lpstr>Limiting Radiation Exposure</vt:lpstr>
      <vt:lpstr>Time</vt:lpstr>
      <vt:lpstr>Distance</vt:lpstr>
      <vt:lpstr>Shielding</vt:lpstr>
      <vt:lpstr>Measuring Radiation</vt:lpstr>
      <vt:lpstr>ALARA</vt:lpstr>
      <vt:lpstr>Summary</vt:lpstr>
    </vt:vector>
  </TitlesOfParts>
  <Company>IU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Irradiation:   Prevention of GVHD and Radiation Safety</dc:title>
  <dc:creator>Slayten, Jay K</dc:creator>
  <cp:lastModifiedBy>Slayten, Jayanna K</cp:lastModifiedBy>
  <cp:revision>6</cp:revision>
  <dcterms:created xsi:type="dcterms:W3CDTF">2020-06-07T03:31:12Z</dcterms:created>
  <dcterms:modified xsi:type="dcterms:W3CDTF">2023-01-08T19:33:08Z</dcterms:modified>
</cp:coreProperties>
</file>