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711" r:id="rId2"/>
  </p:sldMasterIdLst>
  <p:notesMasterIdLst>
    <p:notesMasterId r:id="rId15"/>
  </p:notesMasterIdLst>
  <p:handoutMasterIdLst>
    <p:handoutMasterId r:id="rId16"/>
  </p:handoutMasterIdLst>
  <p:sldIdLst>
    <p:sldId id="257" r:id="rId3"/>
    <p:sldId id="384" r:id="rId4"/>
    <p:sldId id="5675" r:id="rId5"/>
    <p:sldId id="5674" r:id="rId6"/>
    <p:sldId id="5669" r:id="rId7"/>
    <p:sldId id="5676" r:id="rId8"/>
    <p:sldId id="5677" r:id="rId9"/>
    <p:sldId id="5678" r:id="rId10"/>
    <p:sldId id="5668" r:id="rId11"/>
    <p:sldId id="5670" r:id="rId12"/>
    <p:sldId id="611" r:id="rId13"/>
    <p:sldId id="5679" r:id="rId14"/>
  </p:sldIdLst>
  <p:sldSz cx="9144000" cy="5143500" type="screen16x9"/>
  <p:notesSz cx="7010400" cy="9296400"/>
  <p:defaultTextStyle>
    <a:defPPr>
      <a:defRPr lang="en-US"/>
    </a:defPPr>
    <a:lvl1pPr algn="l" rtl="0" fontAlgn="base">
      <a:spcBef>
        <a:spcPct val="0"/>
      </a:spcBef>
      <a:spcAft>
        <a:spcPct val="0"/>
      </a:spcAft>
      <a:defRPr kern="1200">
        <a:solidFill>
          <a:schemeClr val="tx1"/>
        </a:solidFill>
        <a:latin typeface="Calibri" charset="0"/>
        <a:ea typeface="Arial" charset="0"/>
        <a:cs typeface="Arial" charset="0"/>
      </a:defRPr>
    </a:lvl1pPr>
    <a:lvl2pPr marL="457200" algn="l" rtl="0" fontAlgn="base">
      <a:spcBef>
        <a:spcPct val="0"/>
      </a:spcBef>
      <a:spcAft>
        <a:spcPct val="0"/>
      </a:spcAft>
      <a:defRPr kern="1200">
        <a:solidFill>
          <a:schemeClr val="tx1"/>
        </a:solidFill>
        <a:latin typeface="Calibri" charset="0"/>
        <a:ea typeface="Arial" charset="0"/>
        <a:cs typeface="Arial" charset="0"/>
      </a:defRPr>
    </a:lvl2pPr>
    <a:lvl3pPr marL="914400" algn="l" rtl="0" fontAlgn="base">
      <a:spcBef>
        <a:spcPct val="0"/>
      </a:spcBef>
      <a:spcAft>
        <a:spcPct val="0"/>
      </a:spcAft>
      <a:defRPr kern="1200">
        <a:solidFill>
          <a:schemeClr val="tx1"/>
        </a:solidFill>
        <a:latin typeface="Calibri" charset="0"/>
        <a:ea typeface="Arial" charset="0"/>
        <a:cs typeface="Arial" charset="0"/>
      </a:defRPr>
    </a:lvl3pPr>
    <a:lvl4pPr marL="1371600" algn="l" rtl="0" fontAlgn="base">
      <a:spcBef>
        <a:spcPct val="0"/>
      </a:spcBef>
      <a:spcAft>
        <a:spcPct val="0"/>
      </a:spcAft>
      <a:defRPr kern="1200">
        <a:solidFill>
          <a:schemeClr val="tx1"/>
        </a:solidFill>
        <a:latin typeface="Calibri" charset="0"/>
        <a:ea typeface="Arial" charset="0"/>
        <a:cs typeface="Arial" charset="0"/>
      </a:defRPr>
    </a:lvl4pPr>
    <a:lvl5pPr marL="1828800" algn="l" rtl="0" fontAlgn="base">
      <a:spcBef>
        <a:spcPct val="0"/>
      </a:spcBef>
      <a:spcAft>
        <a:spcPct val="0"/>
      </a:spcAft>
      <a:defRPr kern="1200">
        <a:solidFill>
          <a:schemeClr val="tx1"/>
        </a:solidFill>
        <a:latin typeface="Calibri" charset="0"/>
        <a:ea typeface="Arial" charset="0"/>
        <a:cs typeface="Arial" charset="0"/>
      </a:defRPr>
    </a:lvl5pPr>
    <a:lvl6pPr marL="2286000" algn="l" defTabSz="914400" rtl="0" eaLnBrk="1" latinLnBrk="0" hangingPunct="1">
      <a:defRPr kern="1200">
        <a:solidFill>
          <a:schemeClr val="tx1"/>
        </a:solidFill>
        <a:latin typeface="Calibri" charset="0"/>
        <a:ea typeface="Arial" charset="0"/>
        <a:cs typeface="Arial" charset="0"/>
      </a:defRPr>
    </a:lvl6pPr>
    <a:lvl7pPr marL="2743200" algn="l" defTabSz="914400" rtl="0" eaLnBrk="1" latinLnBrk="0" hangingPunct="1">
      <a:defRPr kern="1200">
        <a:solidFill>
          <a:schemeClr val="tx1"/>
        </a:solidFill>
        <a:latin typeface="Calibri" charset="0"/>
        <a:ea typeface="Arial" charset="0"/>
        <a:cs typeface="Arial" charset="0"/>
      </a:defRPr>
    </a:lvl7pPr>
    <a:lvl8pPr marL="3200400" algn="l" defTabSz="914400" rtl="0" eaLnBrk="1" latinLnBrk="0" hangingPunct="1">
      <a:defRPr kern="1200">
        <a:solidFill>
          <a:schemeClr val="tx1"/>
        </a:solidFill>
        <a:latin typeface="Calibri" charset="0"/>
        <a:ea typeface="Arial" charset="0"/>
        <a:cs typeface="Arial" charset="0"/>
      </a:defRPr>
    </a:lvl8pPr>
    <a:lvl9pPr marL="3657600" algn="l" defTabSz="914400" rtl="0" eaLnBrk="1" latinLnBrk="0" hangingPunct="1">
      <a:defRPr kern="1200">
        <a:solidFill>
          <a:schemeClr val="tx1"/>
        </a:solidFill>
        <a:latin typeface="Calibri" charset="0"/>
        <a:ea typeface="Arial" charset="0"/>
        <a:cs typeface="Arial" charset="0"/>
      </a:defRPr>
    </a:lvl9pPr>
  </p:defaultTextStyle>
  <p:extLst>
    <p:ext uri="{EFAFB233-063F-42B5-8137-9DF3F51BA10A}">
      <p15:sldGuideLst xmlns:p15="http://schemas.microsoft.com/office/powerpoint/2012/main">
        <p15:guide id="1" orient="horz" pos="1692" userDrawn="1">
          <p15:clr>
            <a:srgbClr val="A4A3A4"/>
          </p15:clr>
        </p15:guide>
        <p15:guide id="2" pos="2880" userDrawn="1">
          <p15:clr>
            <a:srgbClr val="A4A3A4"/>
          </p15:clr>
        </p15:guide>
        <p15:guide id="3" pos="504" userDrawn="1">
          <p15:clr>
            <a:srgbClr val="A4A3A4"/>
          </p15:clr>
        </p15:guide>
        <p15:guide id="4" orient="horz" pos="2460" userDrawn="1">
          <p15:clr>
            <a:srgbClr val="A4A3A4"/>
          </p15:clr>
        </p15:guide>
        <p15:guide id="5" orient="horz" pos="420" userDrawn="1">
          <p15:clr>
            <a:srgbClr val="A4A3A4"/>
          </p15:clr>
        </p15:guide>
        <p15:guide id="6" orient="horz" pos="684" userDrawn="1">
          <p15:clr>
            <a:srgbClr val="A4A3A4"/>
          </p15:clr>
        </p15:guide>
        <p15:guide id="7" orient="horz" pos="315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liss, Kellie" initials="BK" lastIdx="1" clrIdx="0"/>
  <p:cmAuthor id="2" name="Day, Clark" initials="DC" lastIdx="1" clrIdx="1">
    <p:extLst>
      <p:ext uri="{19B8F6BF-5375-455C-9EA6-DF929625EA0E}">
        <p15:presenceInfo xmlns:p15="http://schemas.microsoft.com/office/powerpoint/2012/main" userId="S::cday5@iuhealth.org::97b5e0f2-ce7f-4773-b4c9-28aca95b68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08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265" autoAdjust="0"/>
    <p:restoredTop sz="89609" autoAdjust="0"/>
  </p:normalViewPr>
  <p:slideViewPr>
    <p:cSldViewPr snapToGrid="0" showGuides="1">
      <p:cViewPr varScale="1">
        <p:scale>
          <a:sx n="136" d="100"/>
          <a:sy n="136" d="100"/>
        </p:scale>
        <p:origin x="516" y="138"/>
      </p:cViewPr>
      <p:guideLst>
        <p:guide orient="horz" pos="1692"/>
        <p:guide pos="2880"/>
        <p:guide pos="504"/>
        <p:guide orient="horz" pos="2460"/>
        <p:guide orient="horz" pos="420"/>
        <p:guide orient="horz" pos="684"/>
        <p:guide orient="horz" pos="3156"/>
      </p:guideLst>
    </p:cSldViewPr>
  </p:slideViewPr>
  <p:notesTextViewPr>
    <p:cViewPr>
      <p:scale>
        <a:sx n="1" d="1"/>
        <a:sy n="1" d="1"/>
      </p:scale>
      <p:origin x="0" y="0"/>
    </p:cViewPr>
  </p:notesTextViewPr>
  <p:sorterViewPr>
    <p:cViewPr varScale="1">
      <p:scale>
        <a:sx n="1" d="1"/>
        <a:sy n="1" d="1"/>
      </p:scale>
      <p:origin x="0" y="-64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ACDDDB3-FA51-FA4B-AD0A-B20099F8896D}" type="datetimeFigureOut">
              <a:rPr lang="en-US" smtClean="0"/>
              <a:t>4/14/2023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9B3A4A8-36D1-9B42-BB99-419E94051EF3}" type="slidenum">
              <a:rPr lang="en-US" smtClean="0"/>
              <a:t>‹#›</a:t>
            </a:fld>
            <a:endParaRPr lang="en-US"/>
          </a:p>
        </p:txBody>
      </p:sp>
    </p:spTree>
    <p:extLst>
      <p:ext uri="{BB962C8B-B14F-4D97-AF65-F5344CB8AC3E}">
        <p14:creationId xmlns:p14="http://schemas.microsoft.com/office/powerpoint/2010/main" val="566908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smtClean="0">
                <a:latin typeface="+mn-lt"/>
                <a:ea typeface="+mn-ea"/>
                <a:cs typeface="+mn-cs"/>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ea typeface="+mn-ea"/>
                <a:cs typeface="+mn-cs"/>
              </a:defRPr>
            </a:lvl1pPr>
          </a:lstStyle>
          <a:p>
            <a:pPr>
              <a:defRPr/>
            </a:pPr>
            <a:fld id="{2F959DE8-BC8A-9342-BA3F-D795D5990682}" type="datetimeFigureOut">
              <a:rPr lang="en-US"/>
              <a:pPr>
                <a:defRPr/>
              </a:pPr>
              <a:t>4/14/2023</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smtClean="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64696D1D-ED38-CE46-A803-2C7949BBFEE6}" type="slidenum">
              <a:rPr lang="en-US" altLang="x-none"/>
              <a:pPr/>
              <a:t>‹#›</a:t>
            </a:fld>
            <a:endParaRPr lang="en-US" altLang="x-none"/>
          </a:p>
        </p:txBody>
      </p:sp>
    </p:spTree>
    <p:extLst>
      <p:ext uri="{BB962C8B-B14F-4D97-AF65-F5344CB8AC3E}">
        <p14:creationId xmlns:p14="http://schemas.microsoft.com/office/powerpoint/2010/main" val="81529487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x-none" altLang="x-none" b="1"/>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defRPr>
            </a:lvl1pPr>
            <a:lvl2pPr marL="757066" indent="-291179">
              <a:defRPr>
                <a:solidFill>
                  <a:schemeClr val="tx1"/>
                </a:solidFill>
                <a:latin typeface="Calibri" charset="0"/>
              </a:defRPr>
            </a:lvl2pPr>
            <a:lvl3pPr marL="1164717" indent="-232943">
              <a:defRPr>
                <a:solidFill>
                  <a:schemeClr val="tx1"/>
                </a:solidFill>
                <a:latin typeface="Calibri" charset="0"/>
              </a:defRPr>
            </a:lvl3pPr>
            <a:lvl4pPr marL="1630604" indent="-232943">
              <a:defRPr>
                <a:solidFill>
                  <a:schemeClr val="tx1"/>
                </a:solidFill>
                <a:latin typeface="Calibri" charset="0"/>
              </a:defRPr>
            </a:lvl4pPr>
            <a:lvl5pPr marL="2096491" indent="-232943">
              <a:defRPr>
                <a:solidFill>
                  <a:schemeClr val="tx1"/>
                </a:solidFill>
                <a:latin typeface="Calibri" charset="0"/>
              </a:defRPr>
            </a:lvl5pPr>
            <a:lvl6pPr marL="2562377" indent="-232943" fontAlgn="base">
              <a:spcBef>
                <a:spcPct val="0"/>
              </a:spcBef>
              <a:spcAft>
                <a:spcPct val="0"/>
              </a:spcAft>
              <a:defRPr>
                <a:solidFill>
                  <a:schemeClr val="tx1"/>
                </a:solidFill>
                <a:latin typeface="Calibri" charset="0"/>
              </a:defRPr>
            </a:lvl6pPr>
            <a:lvl7pPr marL="3028264" indent="-232943" fontAlgn="base">
              <a:spcBef>
                <a:spcPct val="0"/>
              </a:spcBef>
              <a:spcAft>
                <a:spcPct val="0"/>
              </a:spcAft>
              <a:defRPr>
                <a:solidFill>
                  <a:schemeClr val="tx1"/>
                </a:solidFill>
                <a:latin typeface="Calibri" charset="0"/>
              </a:defRPr>
            </a:lvl7pPr>
            <a:lvl8pPr marL="3494151" indent="-232943" fontAlgn="base">
              <a:spcBef>
                <a:spcPct val="0"/>
              </a:spcBef>
              <a:spcAft>
                <a:spcPct val="0"/>
              </a:spcAft>
              <a:defRPr>
                <a:solidFill>
                  <a:schemeClr val="tx1"/>
                </a:solidFill>
                <a:latin typeface="Calibri" charset="0"/>
              </a:defRPr>
            </a:lvl8pPr>
            <a:lvl9pPr marL="3960038" indent="-232943" fontAlgn="base">
              <a:spcBef>
                <a:spcPct val="0"/>
              </a:spcBef>
              <a:spcAft>
                <a:spcPct val="0"/>
              </a:spcAft>
              <a:defRPr>
                <a:solidFill>
                  <a:schemeClr val="tx1"/>
                </a:solidFill>
                <a:latin typeface="Calibri" charset="0"/>
              </a:defRPr>
            </a:lvl9pPr>
          </a:lstStyle>
          <a:p>
            <a:fld id="{3DFA794A-571F-F846-8842-D0036C98B983}" type="slidenum">
              <a:rPr lang="en-US" altLang="x-none">
                <a:solidFill>
                  <a:srgbClr val="000000"/>
                </a:solidFill>
              </a:rPr>
              <a:pPr/>
              <a:t>1</a:t>
            </a:fld>
            <a:endParaRPr lang="en-US" altLang="x-none">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4696D1D-ED38-CE46-A803-2C7949BBFEE6}" type="slidenum">
              <a:rPr lang="en-US" altLang="x-none" smtClean="0"/>
              <a:pPr/>
              <a:t>3</a:t>
            </a:fld>
            <a:endParaRPr lang="en-US" altLang="x-none"/>
          </a:p>
        </p:txBody>
      </p:sp>
    </p:spTree>
    <p:extLst>
      <p:ext uri="{BB962C8B-B14F-4D97-AF65-F5344CB8AC3E}">
        <p14:creationId xmlns:p14="http://schemas.microsoft.com/office/powerpoint/2010/main" val="659385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696D1D-ED38-CE46-A803-2C7949BBFEE6}" type="slidenum">
              <a:rPr lang="en-US" altLang="x-none" smtClean="0"/>
              <a:pPr/>
              <a:t>9</a:t>
            </a:fld>
            <a:endParaRPr lang="en-US" altLang="x-none"/>
          </a:p>
        </p:txBody>
      </p:sp>
    </p:spTree>
    <p:extLst>
      <p:ext uri="{BB962C8B-B14F-4D97-AF65-F5344CB8AC3E}">
        <p14:creationId xmlns:p14="http://schemas.microsoft.com/office/powerpoint/2010/main" val="38783408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ectangle 15"/>
          <p:cNvSpPr/>
          <p:nvPr userDrawn="1"/>
        </p:nvSpPr>
        <p:spPr>
          <a:xfrm>
            <a:off x="2058" y="-19051"/>
            <a:ext cx="9141941" cy="5167313"/>
          </a:xfrm>
          <a:prstGeom prst="rect">
            <a:avLst/>
          </a:prstGeom>
          <a:solidFill>
            <a:schemeClr val="tx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 name="Title 1"/>
          <p:cNvSpPr>
            <a:spLocks noGrp="1"/>
          </p:cNvSpPr>
          <p:nvPr>
            <p:ph type="ctrTitle"/>
          </p:nvPr>
        </p:nvSpPr>
        <p:spPr>
          <a:xfrm>
            <a:off x="1620669" y="3005075"/>
            <a:ext cx="5339910" cy="804095"/>
          </a:xfrm>
        </p:spPr>
        <p:txBody>
          <a:bodyPr/>
          <a:lstStyle>
            <a:lvl1pPr>
              <a:defRPr sz="2200"/>
            </a:lvl1pPr>
          </a:lstStyle>
          <a:p>
            <a:r>
              <a:rPr lang="en-US" dirty="0"/>
              <a:t>Click to edit Master title style</a:t>
            </a:r>
          </a:p>
        </p:txBody>
      </p:sp>
      <p:sp>
        <p:nvSpPr>
          <p:cNvPr id="3" name="Subtitle 2"/>
          <p:cNvSpPr>
            <a:spLocks noGrp="1"/>
          </p:cNvSpPr>
          <p:nvPr>
            <p:ph type="subTitle" idx="1"/>
          </p:nvPr>
        </p:nvSpPr>
        <p:spPr>
          <a:xfrm>
            <a:off x="1620671" y="4111367"/>
            <a:ext cx="4756969" cy="378895"/>
          </a:xfrm>
        </p:spPr>
        <p:txBody>
          <a:bodyPr/>
          <a:lstStyle>
            <a:lvl1pPr marL="0" indent="0" algn="l">
              <a:buNone/>
              <a:defRPr sz="11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Slide Number Placeholder 5"/>
          <p:cNvSpPr>
            <a:spLocks noGrp="1"/>
          </p:cNvSpPr>
          <p:nvPr>
            <p:ph type="sldNum" sz="quarter" idx="12"/>
          </p:nvPr>
        </p:nvSpPr>
        <p:spPr/>
        <p:txBody>
          <a:bodyPr/>
          <a:lstStyle>
            <a:lvl1pPr defTabSz="914400">
              <a:defRPr/>
            </a:lvl1pPr>
          </a:lstStyle>
          <a:p>
            <a:fld id="{0621192E-B586-754B-9253-7F68592A382D}" type="slidenum">
              <a:rPr lang="x-none" altLang="x-none"/>
              <a:pPr/>
              <a:t>‹#›</a:t>
            </a:fld>
            <a:endParaRPr lang="en-US" altLang="x-none"/>
          </a:p>
        </p:txBody>
      </p:sp>
      <p:sp>
        <p:nvSpPr>
          <p:cNvPr id="17" name="Date Placeholder 16"/>
          <p:cNvSpPr>
            <a:spLocks noGrp="1"/>
          </p:cNvSpPr>
          <p:nvPr>
            <p:ph type="dt" sz="half" idx="13"/>
          </p:nvPr>
        </p:nvSpPr>
        <p:spPr/>
        <p:txBody>
          <a:bodyPr/>
          <a:lstStyle/>
          <a:p>
            <a:pPr>
              <a:defRPr/>
            </a:pPr>
            <a:endParaRPr lang="en-US" dirty="0"/>
          </a:p>
        </p:txBody>
      </p:sp>
      <p:sp>
        <p:nvSpPr>
          <p:cNvPr id="18" name="Footer Placeholder 17"/>
          <p:cNvSpPr>
            <a:spLocks noGrp="1"/>
          </p:cNvSpPr>
          <p:nvPr>
            <p:ph type="ftr" sz="quarter" idx="14"/>
          </p:nvPr>
        </p:nvSpPr>
        <p:spPr/>
        <p:txBody>
          <a:bodyPr/>
          <a:lstStyle/>
          <a:p>
            <a:pPr>
              <a:defRPr/>
            </a:pPr>
            <a:endParaRPr lang="en-US"/>
          </a:p>
        </p:txBody>
      </p:sp>
      <p:pic>
        <p:nvPicPr>
          <p:cNvPr id="21" name="Picture 9" descr="IUH.PPT.TEMPLATE_corn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19813" y="2174875"/>
            <a:ext cx="3033712"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2851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defRPr>
                <a:latin typeface="Franklin Gothic Book" charset="0"/>
                <a:ea typeface="Franklin Gothic Book" charset="0"/>
                <a:cs typeface="Franklin Gothic Book" charset="0"/>
              </a:defRPr>
            </a:lvl1pPr>
            <a:lvl2pPr>
              <a:defRPr>
                <a:latin typeface="Franklin Gothic Book" charset="0"/>
                <a:ea typeface="Franklin Gothic Book" charset="0"/>
                <a:cs typeface="Franklin Gothic Book" charset="0"/>
              </a:defRPr>
            </a:lvl2pPr>
            <a:lvl3pPr>
              <a:defRPr>
                <a:latin typeface="Franklin Gothic Book" charset="0"/>
                <a:ea typeface="Franklin Gothic Book" charset="0"/>
                <a:cs typeface="Franklin Gothic Book" charset="0"/>
              </a:defRPr>
            </a:lvl3pPr>
            <a:lvl4pPr>
              <a:defRPr>
                <a:latin typeface="Franklin Gothic Book" charset="0"/>
                <a:ea typeface="Franklin Gothic Book" charset="0"/>
                <a:cs typeface="Franklin Gothic Book" charset="0"/>
              </a:defRPr>
            </a:lvl4pPr>
            <a:lvl5pPr>
              <a:defRPr>
                <a:latin typeface="Franklin Gothic Book" charset="0"/>
                <a:ea typeface="Franklin Gothic Book" charset="0"/>
                <a:cs typeface="Franklin Gothic Book"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defTabSz="914400">
              <a:defRPr/>
            </a:lvl1pPr>
          </a:lstStyle>
          <a:p>
            <a:pPr>
              <a:defRPr/>
            </a:pPr>
            <a:endParaRPr lang="en-US" dirty="0"/>
          </a:p>
        </p:txBody>
      </p:sp>
      <p:sp>
        <p:nvSpPr>
          <p:cNvPr id="5" name="Footer Placeholder 4"/>
          <p:cNvSpPr>
            <a:spLocks noGrp="1"/>
          </p:cNvSpPr>
          <p:nvPr>
            <p:ph type="ftr" sz="quarter" idx="11"/>
          </p:nvPr>
        </p:nvSpPr>
        <p:spPr/>
        <p:txBody>
          <a:bodyPr/>
          <a:lstStyle>
            <a:lvl1pPr defTabSz="91440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vl1pPr>
          </a:lstStyle>
          <a:p>
            <a:fld id="{DA86648E-21C2-4E4D-995E-31FFBD2E87B9}" type="slidenum">
              <a:rPr lang="x-none" altLang="x-none"/>
              <a:pPr/>
              <a:t>‹#›</a:t>
            </a:fld>
            <a:endParaRPr lang="en-US" altLang="x-none"/>
          </a:p>
        </p:txBody>
      </p:sp>
    </p:spTree>
    <p:extLst>
      <p:ext uri="{BB962C8B-B14F-4D97-AF65-F5344CB8AC3E}">
        <p14:creationId xmlns:p14="http://schemas.microsoft.com/office/powerpoint/2010/main" val="186272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4" name="Picture 8" descr="IUH.PPT.TEMPLATE_V2-revised.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IUH.PPT.TEMPLATE_corner.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119813" y="2174875"/>
            <a:ext cx="3033712"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descr="IU-logo-black.pn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623888" y="4435475"/>
            <a:ext cx="22288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43035" y="2618781"/>
            <a:ext cx="7772400" cy="1021556"/>
          </a:xfrm>
        </p:spPr>
        <p:txBody>
          <a:bodyPr anchor="t"/>
          <a:lstStyle>
            <a:lvl1pPr algn="l">
              <a:defRPr sz="2600" b="0" cap="none">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643035" y="1212056"/>
            <a:ext cx="7772400" cy="1125140"/>
          </a:xfrm>
        </p:spPr>
        <p:txBody>
          <a:bodyPr anchor="b"/>
          <a:lstStyle>
            <a:lvl1pPr marL="0" indent="0">
              <a:buNone/>
              <a:defRPr sz="1200" b="1" spc="-30">
                <a:solidFill>
                  <a:srgbClr val="595959"/>
                </a:solidFill>
                <a:latin typeface="Franklin Gothic Demi" charset="0"/>
                <a:ea typeface="Franklin Gothic Demi" charset="0"/>
                <a:cs typeface="Franklin Gothic Demi"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Date Placeholder 3"/>
          <p:cNvSpPr>
            <a:spLocks noGrp="1"/>
          </p:cNvSpPr>
          <p:nvPr>
            <p:ph type="dt" sz="half" idx="10"/>
          </p:nvPr>
        </p:nvSpPr>
        <p:spPr/>
        <p:txBody>
          <a:bodyPr/>
          <a:lstStyle>
            <a:lvl1pPr defTabSz="914400">
              <a:defRPr/>
            </a:lvl1pPr>
          </a:lstStyle>
          <a:p>
            <a:pPr>
              <a:defRPr/>
            </a:pPr>
            <a:endParaRPr lang="en-US" dirty="0"/>
          </a:p>
        </p:txBody>
      </p:sp>
      <p:sp>
        <p:nvSpPr>
          <p:cNvPr id="8" name="Footer Placeholder 4"/>
          <p:cNvSpPr>
            <a:spLocks noGrp="1"/>
          </p:cNvSpPr>
          <p:nvPr>
            <p:ph type="ftr" sz="quarter" idx="11"/>
          </p:nvPr>
        </p:nvSpPr>
        <p:spPr/>
        <p:txBody>
          <a:bodyPr/>
          <a:lstStyle>
            <a:lvl1pPr defTabSz="914400">
              <a:defRPr/>
            </a:lvl1pPr>
          </a:lstStyle>
          <a:p>
            <a:pPr>
              <a:defRPr/>
            </a:pPr>
            <a:endParaRPr lang="en-US"/>
          </a:p>
        </p:txBody>
      </p:sp>
      <p:sp>
        <p:nvSpPr>
          <p:cNvPr id="9" name="Slide Number Placeholder 5"/>
          <p:cNvSpPr>
            <a:spLocks noGrp="1"/>
          </p:cNvSpPr>
          <p:nvPr>
            <p:ph type="sldNum" sz="quarter" idx="12"/>
          </p:nvPr>
        </p:nvSpPr>
        <p:spPr/>
        <p:txBody>
          <a:bodyPr/>
          <a:lstStyle>
            <a:lvl1pPr defTabSz="914400">
              <a:defRPr/>
            </a:lvl1pPr>
          </a:lstStyle>
          <a:p>
            <a:fld id="{0025BF38-0FF4-CC4F-BA6B-37B05F99C122}" type="slidenum">
              <a:rPr lang="x-none" altLang="x-none"/>
              <a:pPr/>
              <a:t>‹#›</a:t>
            </a:fld>
            <a:endParaRPr lang="en-US" altLang="x-none"/>
          </a:p>
        </p:txBody>
      </p:sp>
    </p:spTree>
    <p:extLst>
      <p:ext uri="{BB962C8B-B14F-4D97-AF65-F5344CB8AC3E}">
        <p14:creationId xmlns:p14="http://schemas.microsoft.com/office/powerpoint/2010/main" val="1797376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defTabSz="914400">
              <a:defRPr/>
            </a:lvl1pPr>
          </a:lstStyle>
          <a:p>
            <a:pPr>
              <a:defRPr/>
            </a:pPr>
            <a:endParaRPr lang="en-US" dirty="0"/>
          </a:p>
        </p:txBody>
      </p:sp>
      <p:sp>
        <p:nvSpPr>
          <p:cNvPr id="6" name="Footer Placeholder 5"/>
          <p:cNvSpPr>
            <a:spLocks noGrp="1"/>
          </p:cNvSpPr>
          <p:nvPr>
            <p:ph type="ftr" sz="quarter" idx="11"/>
          </p:nvPr>
        </p:nvSpPr>
        <p:spPr/>
        <p:txBody>
          <a:bodyPr/>
          <a:lstStyle>
            <a:lvl1pPr defTabSz="91440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a:defRPr/>
            </a:lvl1pPr>
          </a:lstStyle>
          <a:p>
            <a:fld id="{E94E9BCF-061B-4943-A29B-BBB83430C9CB}" type="slidenum">
              <a:rPr lang="x-none" altLang="x-none"/>
              <a:pPr/>
              <a:t>‹#›</a:t>
            </a:fld>
            <a:endParaRPr lang="en-US" altLang="x-none"/>
          </a:p>
        </p:txBody>
      </p:sp>
    </p:spTree>
    <p:extLst>
      <p:ext uri="{BB962C8B-B14F-4D97-AF65-F5344CB8AC3E}">
        <p14:creationId xmlns:p14="http://schemas.microsoft.com/office/powerpoint/2010/main" val="2004613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lvl1pPr defTabSz="914400">
              <a:defRPr/>
            </a:lvl1pPr>
          </a:lstStyle>
          <a:p>
            <a:pPr>
              <a:defRPr/>
            </a:pPr>
            <a:endParaRPr lang="en-US" dirty="0"/>
          </a:p>
        </p:txBody>
      </p:sp>
      <p:sp>
        <p:nvSpPr>
          <p:cNvPr id="4" name="Footer Placeholder 3"/>
          <p:cNvSpPr>
            <a:spLocks noGrp="1"/>
          </p:cNvSpPr>
          <p:nvPr>
            <p:ph type="ftr" sz="quarter" idx="11"/>
          </p:nvPr>
        </p:nvSpPr>
        <p:spPr/>
        <p:txBody>
          <a:bodyPr/>
          <a:lstStyle>
            <a:lvl1pPr defTabSz="914400">
              <a:defRPr/>
            </a:lvl1pPr>
          </a:lstStyle>
          <a:p>
            <a:pPr>
              <a:defRPr/>
            </a:pPr>
            <a:endParaRPr lang="en-US"/>
          </a:p>
        </p:txBody>
      </p:sp>
      <p:sp>
        <p:nvSpPr>
          <p:cNvPr id="5" name="Slide Number Placeholder 4"/>
          <p:cNvSpPr>
            <a:spLocks noGrp="1"/>
          </p:cNvSpPr>
          <p:nvPr>
            <p:ph type="sldNum" sz="quarter" idx="12"/>
          </p:nvPr>
        </p:nvSpPr>
        <p:spPr/>
        <p:txBody>
          <a:bodyPr/>
          <a:lstStyle>
            <a:lvl1pPr defTabSz="914400">
              <a:defRPr/>
            </a:lvl1pPr>
          </a:lstStyle>
          <a:p>
            <a:fld id="{715E4F9D-4648-EE4F-837B-7F5D286D2A4F}" type="slidenum">
              <a:rPr lang="x-none" altLang="x-none"/>
              <a:pPr/>
              <a:t>‹#›</a:t>
            </a:fld>
            <a:endParaRPr lang="en-US" altLang="x-none"/>
          </a:p>
        </p:txBody>
      </p:sp>
    </p:spTree>
    <p:extLst>
      <p:ext uri="{BB962C8B-B14F-4D97-AF65-F5344CB8AC3E}">
        <p14:creationId xmlns:p14="http://schemas.microsoft.com/office/powerpoint/2010/main" val="660467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4572941C-6974-BE4E-9E84-DF4E3BF99134}" type="slidenum">
              <a:rPr lang="en-US" altLang="x-none" smtClean="0"/>
              <a:pPr/>
              <a:t>‹#›</a:t>
            </a:fld>
            <a:endParaRPr lang="en-US" altLang="x-none"/>
          </a:p>
        </p:txBody>
      </p:sp>
      <p:sp>
        <p:nvSpPr>
          <p:cNvPr id="6" name="Rectangle 5"/>
          <p:cNvSpPr/>
          <p:nvPr userDrawn="1"/>
        </p:nvSpPr>
        <p:spPr>
          <a:xfrm>
            <a:off x="6095999" y="4034119"/>
            <a:ext cx="2904565" cy="105559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5626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914400">
              <a:defRPr/>
            </a:lvl1pPr>
          </a:lstStyle>
          <a:p>
            <a:pPr>
              <a:defRPr/>
            </a:pPr>
            <a:endParaRPr lang="en-US" dirty="0"/>
          </a:p>
        </p:txBody>
      </p:sp>
      <p:sp>
        <p:nvSpPr>
          <p:cNvPr id="3" name="Footer Placeholder 2"/>
          <p:cNvSpPr>
            <a:spLocks noGrp="1"/>
          </p:cNvSpPr>
          <p:nvPr>
            <p:ph type="ftr" sz="quarter" idx="11"/>
          </p:nvPr>
        </p:nvSpPr>
        <p:spPr/>
        <p:txBody>
          <a:bodyPr/>
          <a:lstStyle>
            <a:lvl1pPr defTabSz="914400">
              <a:defRPr/>
            </a:lvl1pPr>
          </a:lstStyle>
          <a:p>
            <a:pPr>
              <a:defRPr/>
            </a:pPr>
            <a:endParaRPr lang="en-US"/>
          </a:p>
        </p:txBody>
      </p:sp>
      <p:sp>
        <p:nvSpPr>
          <p:cNvPr id="4" name="Slide Number Placeholder 3"/>
          <p:cNvSpPr>
            <a:spLocks noGrp="1"/>
          </p:cNvSpPr>
          <p:nvPr>
            <p:ph type="sldNum" sz="quarter" idx="12"/>
          </p:nvPr>
        </p:nvSpPr>
        <p:spPr/>
        <p:txBody>
          <a:bodyPr/>
          <a:lstStyle>
            <a:lvl1pPr defTabSz="914400">
              <a:defRPr/>
            </a:lvl1pPr>
          </a:lstStyle>
          <a:p>
            <a:fld id="{40B5E16D-56CD-864D-824B-D347FFEACCD3}" type="slidenum">
              <a:rPr lang="x-none" altLang="x-none"/>
              <a:pPr/>
              <a:t>‹#›</a:t>
            </a:fld>
            <a:endParaRPr lang="en-US" altLang="x-none"/>
          </a:p>
        </p:txBody>
      </p:sp>
    </p:spTree>
    <p:extLst>
      <p:ext uri="{BB962C8B-B14F-4D97-AF65-F5344CB8AC3E}">
        <p14:creationId xmlns:p14="http://schemas.microsoft.com/office/powerpoint/2010/main" val="128267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0_Content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5842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pic>
        <p:nvPicPr>
          <p:cNvPr id="8" name="Picture 7" descr="IUH.PPT.TEMPLATE_cover.png"/>
          <p:cNvPicPr>
            <a:picLocks noChangeAspect="1"/>
          </p:cNvPicPr>
          <p:nvPr userDrawn="1"/>
        </p:nvPicPr>
        <p:blipFill>
          <a:blip r:embed="rId2"/>
          <a:stretch>
            <a:fillRect/>
          </a:stretch>
        </p:blipFill>
        <p:spPr>
          <a:xfrm>
            <a:off x="0" y="-1"/>
            <a:ext cx="9153144" cy="5148645"/>
          </a:xfrm>
          <a:prstGeom prst="rect">
            <a:avLst/>
          </a:prstGeom>
        </p:spPr>
      </p:pic>
      <p:pic>
        <p:nvPicPr>
          <p:cNvPr id="9" name="Content Placeholder 5" descr="IU-logo-black.png"/>
          <p:cNvPicPr>
            <a:picLocks noChangeAspect="1"/>
          </p:cNvPicPr>
          <p:nvPr userDrawn="1"/>
        </p:nvPicPr>
        <p:blipFill>
          <a:blip r:embed="rId3" cstate="print">
            <a:extLst>
              <a:ext uri="{28A0092B-C50C-407E-A947-70E740481C1C}">
                <a14:useLocalDpi xmlns:a14="http://schemas.microsoft.com/office/drawing/2010/main" val="0"/>
              </a:ext>
            </a:extLst>
          </a:blip>
          <a:srcRect r="80669"/>
          <a:stretch>
            <a:fillRect/>
          </a:stretch>
        </p:blipFill>
        <p:spPr bwMode="auto">
          <a:xfrm>
            <a:off x="3846626" y="1677529"/>
            <a:ext cx="1459892" cy="1523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1958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9.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0" descr="IUH.PPT.TEMPLATE_banner.pn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0" y="0"/>
            <a:ext cx="9144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808038" y="155575"/>
            <a:ext cx="6138862" cy="579438"/>
          </a:xfrm>
          <a:prstGeom prst="rect">
            <a:avLst/>
          </a:prstGeom>
        </p:spPr>
        <p:txBody>
          <a:bodyPr vert="horz" lIns="0" tIns="0" rIns="0" bIns="0" rtlCol="0" anchor="b" anchorCtr="0">
            <a:noAutofit/>
          </a:bodyPr>
          <a:lstStyle/>
          <a:p>
            <a:r>
              <a:rPr lang="en-US" dirty="0"/>
              <a:t>Click to edit Master title style</a:t>
            </a:r>
          </a:p>
        </p:txBody>
      </p:sp>
      <p:sp>
        <p:nvSpPr>
          <p:cNvPr id="1028" name="Text Placeholder 2"/>
          <p:cNvSpPr>
            <a:spLocks noGrp="1"/>
          </p:cNvSpPr>
          <p:nvPr>
            <p:ph type="body" idx="1"/>
          </p:nvPr>
        </p:nvSpPr>
        <p:spPr bwMode="auto">
          <a:xfrm>
            <a:off x="1616075" y="1698625"/>
            <a:ext cx="7083425" cy="290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en-US" altLang="x-none"/>
              <a:t>Click to edit Master text styles</a:t>
            </a:r>
          </a:p>
          <a:p>
            <a:pPr lvl="1"/>
            <a:r>
              <a:rPr lang="en-US" altLang="x-none"/>
              <a:t>Second level</a:t>
            </a:r>
          </a:p>
          <a:p>
            <a:pPr lvl="2"/>
            <a:r>
              <a:rPr lang="en-US" altLang="x-none"/>
              <a:t>Third level</a:t>
            </a:r>
          </a:p>
          <a:p>
            <a:pPr lvl="3"/>
            <a:r>
              <a:rPr lang="en-US" altLang="x-none"/>
              <a:t>Fourth level</a:t>
            </a:r>
          </a:p>
          <a:p>
            <a:pPr lvl="4"/>
            <a:r>
              <a:rPr lang="en-US" altLang="x-none"/>
              <a:t>Fifth level</a:t>
            </a:r>
          </a:p>
        </p:txBody>
      </p:sp>
      <p:sp>
        <p:nvSpPr>
          <p:cNvPr id="4" name="Date Placeholder 3"/>
          <p:cNvSpPr>
            <a:spLocks noGrp="1"/>
          </p:cNvSpPr>
          <p:nvPr>
            <p:ph type="dt" sz="half" idx="2"/>
          </p:nvPr>
        </p:nvSpPr>
        <p:spPr>
          <a:xfrm>
            <a:off x="822325" y="4870450"/>
            <a:ext cx="2133600" cy="273050"/>
          </a:xfrm>
          <a:prstGeom prst="rect">
            <a:avLst/>
          </a:prstGeom>
        </p:spPr>
        <p:txBody>
          <a:bodyPr vert="horz" lIns="0" tIns="0" rIns="0" bIns="0" rtlCol="0" anchor="ctr"/>
          <a:lstStyle>
            <a:lvl1pPr algn="l" defTabSz="457200" fontAlgn="auto">
              <a:spcBef>
                <a:spcPts val="0"/>
              </a:spcBef>
              <a:spcAft>
                <a:spcPts val="0"/>
              </a:spcAft>
              <a:defRPr sz="800">
                <a:solidFill>
                  <a:prstClr val="black">
                    <a:tint val="75000"/>
                  </a:prstClr>
                </a:solidFill>
                <a:latin typeface="Arial"/>
                <a:ea typeface="+mn-ea"/>
                <a:cs typeface="Arial"/>
              </a:defRPr>
            </a:lvl1pPr>
          </a:lstStyle>
          <a:p>
            <a:pPr>
              <a:defRPr/>
            </a:pPr>
            <a:endParaRPr lang="en-US" dirty="0"/>
          </a:p>
        </p:txBody>
      </p:sp>
      <p:sp>
        <p:nvSpPr>
          <p:cNvPr id="5" name="Footer Placeholder 4"/>
          <p:cNvSpPr>
            <a:spLocks noGrp="1"/>
          </p:cNvSpPr>
          <p:nvPr>
            <p:ph type="ftr" sz="quarter" idx="3"/>
          </p:nvPr>
        </p:nvSpPr>
        <p:spPr>
          <a:xfrm>
            <a:off x="3124200" y="4870450"/>
            <a:ext cx="2895600" cy="273050"/>
          </a:xfrm>
          <a:prstGeom prst="rect">
            <a:avLst/>
          </a:prstGeom>
        </p:spPr>
        <p:txBody>
          <a:bodyPr vert="horz" lIns="0" tIns="0" rIns="0" bIns="0" rtlCol="0" anchor="ctr"/>
          <a:lstStyle>
            <a:lvl1pPr algn="l" defTabSz="457200" fontAlgn="auto">
              <a:spcBef>
                <a:spcPts val="0"/>
              </a:spcBef>
              <a:spcAft>
                <a:spcPts val="0"/>
              </a:spcAft>
              <a:defRPr sz="800" dirty="0">
                <a:solidFill>
                  <a:prstClr val="black">
                    <a:tint val="75000"/>
                  </a:prstClr>
                </a:solidFill>
                <a:latin typeface="Arial"/>
                <a:ea typeface="+mn-ea"/>
                <a:cs typeface="Arial"/>
              </a:defRPr>
            </a:lvl1pPr>
          </a:lstStyle>
          <a:p>
            <a:pPr>
              <a:defRPr/>
            </a:pPr>
            <a:endParaRPr lang="en-US"/>
          </a:p>
        </p:txBody>
      </p:sp>
      <p:sp>
        <p:nvSpPr>
          <p:cNvPr id="6" name="Slide Number Placeholder 5"/>
          <p:cNvSpPr>
            <a:spLocks noGrp="1"/>
          </p:cNvSpPr>
          <p:nvPr>
            <p:ph type="sldNum" sz="quarter" idx="4"/>
          </p:nvPr>
        </p:nvSpPr>
        <p:spPr>
          <a:xfrm>
            <a:off x="8035925" y="603250"/>
            <a:ext cx="733425" cy="274638"/>
          </a:xfrm>
          <a:prstGeom prst="rect">
            <a:avLst/>
          </a:prstGeom>
        </p:spPr>
        <p:txBody>
          <a:bodyPr vert="horz" wrap="square" lIns="0" tIns="0" rIns="0" bIns="0" numCol="1" anchor="b" anchorCtr="0" compatLnSpc="1">
            <a:prstTxWarp prst="textNoShape">
              <a:avLst/>
            </a:prstTxWarp>
          </a:bodyPr>
          <a:lstStyle>
            <a:lvl1pPr algn="r" defTabSz="457200">
              <a:defRPr sz="900">
                <a:solidFill>
                  <a:srgbClr val="898989"/>
                </a:solidFill>
                <a:latin typeface="Arial" charset="0"/>
              </a:defRPr>
            </a:lvl1pPr>
          </a:lstStyle>
          <a:p>
            <a:fld id="{4572941C-6974-BE4E-9E84-DF4E3BF99134}" type="slidenum">
              <a:rPr lang="en-US" altLang="x-none"/>
              <a:pPr/>
              <a:t>‹#›</a:t>
            </a:fld>
            <a:endParaRPr lang="en-US" altLang="x-none"/>
          </a:p>
        </p:txBody>
      </p:sp>
      <p:pic>
        <p:nvPicPr>
          <p:cNvPr id="1032" name="Picture 12" descr="IU-logo-black.png"/>
          <p:cNvPicPr>
            <a:picLocks noChangeAspect="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6394450" y="4435475"/>
            <a:ext cx="22288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3" r:id="rId5"/>
    <p:sldLayoutId id="2147483710" r:id="rId6"/>
    <p:sldLayoutId id="2147483694" r:id="rId7"/>
    <p:sldLayoutId id="2147483709" r:id="rId8"/>
  </p:sldLayoutIdLst>
  <p:hf hdr="0" ftr="0" dt="0"/>
  <p:txStyles>
    <p:titleStyle>
      <a:lvl1pPr algn="l" defTabSz="457200" rtl="0" fontAlgn="base">
        <a:lnSpc>
          <a:spcPct val="90000"/>
        </a:lnSpc>
        <a:spcBef>
          <a:spcPct val="0"/>
        </a:spcBef>
        <a:spcAft>
          <a:spcPct val="0"/>
        </a:spcAft>
        <a:defRPr sz="2200" kern="1200" spc="-30">
          <a:solidFill>
            <a:schemeClr val="bg1"/>
          </a:solidFill>
          <a:latin typeface="Franklin Gothic Book" charset="0"/>
          <a:ea typeface="Franklin Gothic Book" charset="0"/>
          <a:cs typeface="Franklin Gothic Book" charset="0"/>
        </a:defRPr>
      </a:lvl1pPr>
      <a:lvl2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2pPr>
      <a:lvl3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3pPr>
      <a:lvl4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4pPr>
      <a:lvl5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5pPr>
      <a:lvl6pPr marL="4572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6pPr>
      <a:lvl7pPr marL="9144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7pPr>
      <a:lvl8pPr marL="13716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8pPr>
      <a:lvl9pPr marL="18288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9pPr>
    </p:titleStyle>
    <p:bodyStyle>
      <a:lvl1pPr marL="146050" indent="-146050" algn="l" defTabSz="457200" rtl="0" fontAlgn="base">
        <a:spcBef>
          <a:spcPct val="20000"/>
        </a:spcBef>
        <a:spcAft>
          <a:spcPct val="0"/>
        </a:spcAft>
        <a:buClr>
          <a:schemeClr val="accent1"/>
        </a:buClr>
        <a:buSzPct val="106000"/>
        <a:buFont typeface="Wingdings" charset="2"/>
        <a:buChar char="§"/>
        <a:defRPr sz="1300" kern="1200">
          <a:solidFill>
            <a:schemeClr val="tx1"/>
          </a:solidFill>
          <a:latin typeface="Arial"/>
          <a:ea typeface="Arial" charset="0"/>
          <a:cs typeface="Arial"/>
        </a:defRPr>
      </a:lvl1pPr>
      <a:lvl2pPr marL="631825" indent="-174625" algn="l" defTabSz="457200" rtl="0" fontAlgn="base">
        <a:spcBef>
          <a:spcPct val="20000"/>
        </a:spcBef>
        <a:spcAft>
          <a:spcPct val="0"/>
        </a:spcAft>
        <a:buFont typeface="Arial" charset="0"/>
        <a:buChar char="–"/>
        <a:defRPr sz="1300" kern="1200">
          <a:solidFill>
            <a:schemeClr val="tx1"/>
          </a:solidFill>
          <a:latin typeface="Arial"/>
          <a:ea typeface="Arial" charset="0"/>
          <a:cs typeface="Arial"/>
        </a:defRPr>
      </a:lvl2pPr>
      <a:lvl3pPr marL="1027113" indent="-112713" algn="l" defTabSz="457200" rtl="0" fontAlgn="base">
        <a:spcBef>
          <a:spcPct val="20000"/>
        </a:spcBef>
        <a:spcAft>
          <a:spcPct val="0"/>
        </a:spcAft>
        <a:buFont typeface="Arial" charset="0"/>
        <a:buChar char="•"/>
        <a:defRPr sz="1300" kern="1200">
          <a:solidFill>
            <a:schemeClr val="tx1"/>
          </a:solidFill>
          <a:latin typeface="Arial"/>
          <a:ea typeface="Arial" charset="0"/>
          <a:cs typeface="Arial"/>
        </a:defRPr>
      </a:lvl3pPr>
      <a:lvl4pPr marL="1539875" indent="-168275" algn="l" defTabSz="457200" rtl="0" fontAlgn="base">
        <a:spcBef>
          <a:spcPct val="20000"/>
        </a:spcBef>
        <a:spcAft>
          <a:spcPct val="0"/>
        </a:spcAft>
        <a:buFont typeface="Arial" charset="0"/>
        <a:buChar char="–"/>
        <a:defRPr sz="1300" kern="1200">
          <a:solidFill>
            <a:schemeClr val="tx1"/>
          </a:solidFill>
          <a:latin typeface="Arial"/>
          <a:ea typeface="Arial" charset="0"/>
          <a:cs typeface="Arial"/>
        </a:defRPr>
      </a:lvl4pPr>
      <a:lvl5pPr marL="1998663" indent="-169863" algn="l" defTabSz="457200" rtl="0" fontAlgn="base">
        <a:spcBef>
          <a:spcPct val="20000"/>
        </a:spcBef>
        <a:spcAft>
          <a:spcPct val="0"/>
        </a:spcAft>
        <a:buFont typeface="Arial" charset="0"/>
        <a:buChar char="»"/>
        <a:defRPr sz="1300" kern="1200">
          <a:solidFill>
            <a:schemeClr val="tx1"/>
          </a:solidFill>
          <a:latin typeface="Arial"/>
          <a:ea typeface="Arial"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10" descr="IUH.PPT.TEMPLATE_banner.png"/>
          <p:cNvPicPr>
            <a:picLocks noChangeAspect="1"/>
          </p:cNvPicPr>
          <p:nvPr userDrawn="1"/>
        </p:nvPicPr>
        <p:blipFill>
          <a:blip r:embed="rId3"/>
          <a:stretch>
            <a:fillRect/>
          </a:stretch>
        </p:blipFill>
        <p:spPr>
          <a:xfrm>
            <a:off x="-1" y="0"/>
            <a:ext cx="9144001" cy="857250"/>
          </a:xfrm>
          <a:prstGeom prst="rect">
            <a:avLst/>
          </a:prstGeom>
        </p:spPr>
      </p:pic>
      <p:sp>
        <p:nvSpPr>
          <p:cNvPr id="2" name="Title Placeholder 1"/>
          <p:cNvSpPr>
            <a:spLocks noGrp="1"/>
          </p:cNvSpPr>
          <p:nvPr>
            <p:ph type="title"/>
          </p:nvPr>
        </p:nvSpPr>
        <p:spPr>
          <a:xfrm>
            <a:off x="808683" y="156008"/>
            <a:ext cx="6138017" cy="579646"/>
          </a:xfrm>
          <a:prstGeom prst="rect">
            <a:avLst/>
          </a:prstGeom>
        </p:spPr>
        <p:txBody>
          <a:bodyPr vert="horz" lIns="0" tIns="0" rIns="0" bIns="0" rtlCol="0" anchor="b" anchorCtr="0">
            <a:noAutofit/>
          </a:bodyPr>
          <a:lstStyle/>
          <a:p>
            <a:r>
              <a:rPr lang="en-US" dirty="0"/>
              <a:t>Click to edit Master title style</a:t>
            </a:r>
          </a:p>
        </p:txBody>
      </p:sp>
      <p:sp>
        <p:nvSpPr>
          <p:cNvPr id="3" name="Text Placeholder 2"/>
          <p:cNvSpPr>
            <a:spLocks noGrp="1"/>
          </p:cNvSpPr>
          <p:nvPr>
            <p:ph type="body" idx="1"/>
          </p:nvPr>
        </p:nvSpPr>
        <p:spPr>
          <a:xfrm>
            <a:off x="1615784" y="1698626"/>
            <a:ext cx="7083716" cy="2901233"/>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22561" y="4869657"/>
            <a:ext cx="2133600" cy="273844"/>
          </a:xfrm>
          <a:prstGeom prst="rect">
            <a:avLst/>
          </a:prstGeom>
        </p:spPr>
        <p:txBody>
          <a:bodyPr vert="horz" lIns="0" tIns="0" rIns="0" bIns="0" rtlCol="0" anchor="ctr"/>
          <a:lstStyle>
            <a:lvl1pPr algn="l">
              <a:defRPr sz="800">
                <a:solidFill>
                  <a:schemeClr val="tx1">
                    <a:tint val="75000"/>
                  </a:schemeClr>
                </a:solidFill>
                <a:latin typeface="Arial"/>
                <a:cs typeface="Arial"/>
              </a:defRPr>
            </a:lvl1pPr>
          </a:lstStyle>
          <a:p>
            <a:pPr defTabSz="457200" fontAlgn="auto">
              <a:spcBef>
                <a:spcPts val="0"/>
              </a:spcBef>
              <a:spcAft>
                <a:spcPts val="0"/>
              </a:spcAft>
            </a:pPr>
            <a:fld id="{8B90E7A0-32E2-4EA5-B60F-9C5E97AA8DAA}" type="datetime1">
              <a:rPr lang="en-US" smtClean="0">
                <a:solidFill>
                  <a:prstClr val="black">
                    <a:tint val="75000"/>
                  </a:prstClr>
                </a:solidFill>
                <a:ea typeface="+mn-ea"/>
              </a:rPr>
              <a:pPr defTabSz="457200" fontAlgn="auto">
                <a:spcBef>
                  <a:spcPts val="0"/>
                </a:spcBef>
                <a:spcAft>
                  <a:spcPts val="0"/>
                </a:spcAft>
              </a:pPr>
              <a:t>4/14/2023</a:t>
            </a:fld>
            <a:endParaRPr lang="en-US" dirty="0">
              <a:solidFill>
                <a:prstClr val="black">
                  <a:tint val="75000"/>
                </a:prstClr>
              </a:solidFill>
              <a:ea typeface="+mn-ea"/>
            </a:endParaRPr>
          </a:p>
        </p:txBody>
      </p:sp>
      <p:sp>
        <p:nvSpPr>
          <p:cNvPr id="5" name="Footer Placeholder 4"/>
          <p:cNvSpPr>
            <a:spLocks noGrp="1"/>
          </p:cNvSpPr>
          <p:nvPr>
            <p:ph type="ftr" sz="quarter" idx="3"/>
          </p:nvPr>
        </p:nvSpPr>
        <p:spPr>
          <a:xfrm>
            <a:off x="3124200" y="4869657"/>
            <a:ext cx="2895600" cy="273844"/>
          </a:xfrm>
          <a:prstGeom prst="rect">
            <a:avLst/>
          </a:prstGeom>
        </p:spPr>
        <p:txBody>
          <a:bodyPr vert="horz" lIns="0" tIns="0" rIns="0" bIns="0" rtlCol="0" anchor="ctr"/>
          <a:lstStyle>
            <a:lvl1pPr algn="l">
              <a:defRPr sz="800">
                <a:solidFill>
                  <a:schemeClr val="tx1">
                    <a:tint val="75000"/>
                  </a:schemeClr>
                </a:solidFill>
                <a:latin typeface="Arial"/>
                <a:cs typeface="Arial"/>
              </a:defRPr>
            </a:lvl1pPr>
          </a:lstStyle>
          <a:p>
            <a:pPr defTabSz="457200" fontAlgn="auto">
              <a:spcBef>
                <a:spcPts val="0"/>
              </a:spcBef>
              <a:spcAft>
                <a:spcPts val="0"/>
              </a:spcAft>
            </a:pPr>
            <a:endParaRPr lang="en-US" dirty="0">
              <a:solidFill>
                <a:prstClr val="black">
                  <a:tint val="75000"/>
                </a:prstClr>
              </a:solidFill>
              <a:ea typeface="+mn-ea"/>
            </a:endParaRPr>
          </a:p>
        </p:txBody>
      </p:sp>
      <p:sp>
        <p:nvSpPr>
          <p:cNvPr id="6" name="Slide Number Placeholder 5"/>
          <p:cNvSpPr>
            <a:spLocks noGrp="1"/>
          </p:cNvSpPr>
          <p:nvPr>
            <p:ph type="sldNum" sz="quarter" idx="4"/>
          </p:nvPr>
        </p:nvSpPr>
        <p:spPr>
          <a:xfrm>
            <a:off x="8035349" y="603903"/>
            <a:ext cx="733836" cy="273844"/>
          </a:xfrm>
          <a:prstGeom prst="rect">
            <a:avLst/>
          </a:prstGeom>
        </p:spPr>
        <p:txBody>
          <a:bodyPr vert="horz" lIns="0" tIns="0" rIns="0" bIns="0" rtlCol="0" anchor="b" anchorCtr="0"/>
          <a:lstStyle>
            <a:lvl1pPr algn="r">
              <a:defRPr sz="800">
                <a:solidFill>
                  <a:schemeClr val="tx1">
                    <a:tint val="75000"/>
                  </a:schemeClr>
                </a:solidFill>
                <a:latin typeface="Franklin Gothic Book" charset="0"/>
                <a:ea typeface="Franklin Gothic Book" charset="0"/>
                <a:cs typeface="Franklin Gothic Book" charset="0"/>
              </a:defRPr>
            </a:lvl1pPr>
          </a:lstStyle>
          <a:p>
            <a:pPr defTabSz="457200" fontAlgn="auto">
              <a:spcBef>
                <a:spcPts val="0"/>
              </a:spcBef>
              <a:spcAft>
                <a:spcPts val="0"/>
              </a:spcAft>
            </a:pPr>
            <a:fld id="{D210017C-F2DC-EA4D-9267-8D3448B88ABF}" type="slidenum">
              <a:rPr lang="en-US" smtClean="0">
                <a:solidFill>
                  <a:prstClr val="black">
                    <a:tint val="75000"/>
                  </a:prstClr>
                </a:solidFill>
              </a:rPr>
              <a:pPr defTabSz="457200" fontAlgn="auto">
                <a:spcBef>
                  <a:spcPts val="0"/>
                </a:spcBef>
                <a:spcAft>
                  <a:spcPts val="0"/>
                </a:spcAft>
              </a:pPr>
              <a:t>‹#›</a:t>
            </a:fld>
            <a:endParaRPr lang="en-US" dirty="0">
              <a:solidFill>
                <a:prstClr val="black">
                  <a:tint val="75000"/>
                </a:prstClr>
              </a:solidFill>
            </a:endParaRPr>
          </a:p>
        </p:txBody>
      </p:sp>
      <p:pic>
        <p:nvPicPr>
          <p:cNvPr id="13" name="Picture 12" descr="IU-logo-black.png"/>
          <p:cNvPicPr>
            <a:picLocks noChangeAspect="1"/>
          </p:cNvPicPr>
          <p:nvPr userDrawn="1"/>
        </p:nvPicPr>
        <p:blipFill>
          <a:blip r:embed="rId4"/>
          <a:stretch>
            <a:fillRect/>
          </a:stretch>
        </p:blipFill>
        <p:spPr>
          <a:xfrm>
            <a:off x="6394452" y="4435937"/>
            <a:ext cx="2229537" cy="491583"/>
          </a:xfrm>
          <a:prstGeom prst="rect">
            <a:avLst/>
          </a:prstGeom>
        </p:spPr>
      </p:pic>
    </p:spTree>
    <p:extLst>
      <p:ext uri="{BB962C8B-B14F-4D97-AF65-F5344CB8AC3E}">
        <p14:creationId xmlns:p14="http://schemas.microsoft.com/office/powerpoint/2010/main" val="126625560"/>
      </p:ext>
    </p:extLst>
  </p:cSld>
  <p:clrMap bg1="lt1" tx1="dk1" bg2="lt2" tx2="dk2" accent1="accent1" accent2="accent2" accent3="accent3" accent4="accent4" accent5="accent5" accent6="accent6" hlink="hlink" folHlink="folHlink"/>
  <p:sldLayoutIdLst>
    <p:sldLayoutId id="2147483712" r:id="rId1"/>
  </p:sldLayoutIdLst>
  <p:hf hdr="0" ftr="0" dt="0"/>
  <p:txStyles>
    <p:titleStyle>
      <a:lvl1pPr algn="l" defTabSz="457200" rtl="0" eaLnBrk="1" latinLnBrk="0" hangingPunct="1">
        <a:lnSpc>
          <a:spcPct val="90000"/>
        </a:lnSpc>
        <a:spcBef>
          <a:spcPct val="0"/>
        </a:spcBef>
        <a:buNone/>
        <a:defRPr sz="2100" kern="1200" spc="-30">
          <a:solidFill>
            <a:schemeClr val="bg1"/>
          </a:solidFill>
          <a:latin typeface="Franklin Gothic Medium" charset="0"/>
          <a:ea typeface="Franklin Gothic Medium" charset="0"/>
          <a:cs typeface="Franklin Gothic Medium" charset="0"/>
        </a:defRPr>
      </a:lvl1pPr>
    </p:titleStyle>
    <p:bodyStyle>
      <a:lvl1pPr marL="146304" indent="-146304" algn="l" defTabSz="457200" rtl="0" eaLnBrk="1" latinLnBrk="0" hangingPunct="1">
        <a:spcBef>
          <a:spcPct val="20000"/>
        </a:spcBef>
        <a:buClr>
          <a:schemeClr val="accent1"/>
        </a:buClr>
        <a:buSzPct val="106000"/>
        <a:buFont typeface="Wingdings" charset="2"/>
        <a:buChar char="§"/>
        <a:defRPr sz="1300" kern="1200">
          <a:solidFill>
            <a:schemeClr val="tx1"/>
          </a:solidFill>
          <a:latin typeface="Arial"/>
          <a:ea typeface="+mn-ea"/>
          <a:cs typeface="Arial"/>
        </a:defRPr>
      </a:lvl1pPr>
      <a:lvl2pPr marL="631825" indent="-174625" algn="l" defTabSz="457200" rtl="0" eaLnBrk="1" latinLnBrk="0" hangingPunct="1">
        <a:spcBef>
          <a:spcPct val="20000"/>
        </a:spcBef>
        <a:buFont typeface="Arial"/>
        <a:buChar char="–"/>
        <a:defRPr sz="1300" kern="1200">
          <a:solidFill>
            <a:schemeClr val="tx1"/>
          </a:solidFill>
          <a:latin typeface="Arial"/>
          <a:ea typeface="+mn-ea"/>
          <a:cs typeface="Arial"/>
        </a:defRPr>
      </a:lvl2pPr>
      <a:lvl3pPr marL="1027113" indent="-112713" algn="l" defTabSz="457200" rtl="0" eaLnBrk="1" latinLnBrk="0" hangingPunct="1">
        <a:spcBef>
          <a:spcPct val="20000"/>
        </a:spcBef>
        <a:buFont typeface="Arial"/>
        <a:buChar char="•"/>
        <a:defRPr sz="1300" kern="1200">
          <a:solidFill>
            <a:schemeClr val="tx1"/>
          </a:solidFill>
          <a:latin typeface="Arial"/>
          <a:ea typeface="+mn-ea"/>
          <a:cs typeface="Arial"/>
        </a:defRPr>
      </a:lvl3pPr>
      <a:lvl4pPr marL="1539875" indent="-168275" algn="l" defTabSz="457200" rtl="0" eaLnBrk="1" latinLnBrk="0" hangingPunct="1">
        <a:spcBef>
          <a:spcPct val="20000"/>
        </a:spcBef>
        <a:buFont typeface="Arial"/>
        <a:buChar char="–"/>
        <a:defRPr sz="1300" kern="1200">
          <a:solidFill>
            <a:schemeClr val="tx1"/>
          </a:solidFill>
          <a:latin typeface="Arial"/>
          <a:ea typeface="+mn-ea"/>
          <a:cs typeface="Arial"/>
        </a:defRPr>
      </a:lvl4pPr>
      <a:lvl5pPr marL="1998663" indent="-169863" algn="l" defTabSz="457200" rtl="0" eaLnBrk="1" latinLnBrk="0" hangingPunct="1">
        <a:spcBef>
          <a:spcPct val="20000"/>
        </a:spcBef>
        <a:buFont typeface="Arial"/>
        <a:buChar char="»"/>
        <a:defRPr sz="13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2100" y="3005138"/>
            <a:ext cx="5835650" cy="803275"/>
          </a:xfrm>
        </p:spPr>
        <p:txBody>
          <a:bodyPr/>
          <a:lstStyle/>
          <a:p>
            <a:pPr fontAlgn="auto">
              <a:spcAft>
                <a:spcPts val="0"/>
              </a:spcAft>
              <a:defRPr/>
            </a:pPr>
            <a:r>
              <a:rPr lang="en-US" dirty="0">
                <a:latin typeface="Franklin Gothic Book" charset="0"/>
                <a:ea typeface="Franklin Gothic Book" charset="0"/>
                <a:cs typeface="Franklin Gothic Book" charset="0"/>
              </a:rPr>
              <a:t>APHERESIS TEAM MEETING</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2100" y="1970939"/>
            <a:ext cx="5166976" cy="1201622"/>
          </a:xfrm>
          <a:prstGeom prst="rect">
            <a:avLst/>
          </a:prstGeom>
        </p:spPr>
      </p:pic>
      <p:sp>
        <p:nvSpPr>
          <p:cNvPr id="3" name="Subtitle 2">
            <a:extLst>
              <a:ext uri="{FF2B5EF4-FFF2-40B4-BE49-F238E27FC236}">
                <a16:creationId xmlns:a16="http://schemas.microsoft.com/office/drawing/2014/main" id="{674838C3-9C32-4D29-A83D-4BBF29D42072}"/>
              </a:ext>
            </a:extLst>
          </p:cNvPr>
          <p:cNvSpPr>
            <a:spLocks noGrp="1"/>
          </p:cNvSpPr>
          <p:nvPr>
            <p:ph type="subTitle" idx="1"/>
          </p:nvPr>
        </p:nvSpPr>
        <p:spPr>
          <a:xfrm>
            <a:off x="1620671" y="3872339"/>
            <a:ext cx="4756969" cy="617923"/>
          </a:xfrm>
        </p:spPr>
        <p:txBody>
          <a:bodyPr/>
          <a:lstStyle/>
          <a:p>
            <a:r>
              <a:rPr lang="en-US" sz="1800" dirty="0"/>
              <a:t>04.12.2023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4B97B-F0EF-4746-6614-30D5EA1D1E49}"/>
              </a:ext>
            </a:extLst>
          </p:cNvPr>
          <p:cNvSpPr>
            <a:spLocks noGrp="1"/>
          </p:cNvSpPr>
          <p:nvPr>
            <p:ph type="title"/>
          </p:nvPr>
        </p:nvSpPr>
        <p:spPr>
          <a:xfrm>
            <a:off x="808038" y="155575"/>
            <a:ext cx="7129254" cy="579438"/>
          </a:xfrm>
        </p:spPr>
        <p:txBody>
          <a:bodyPr/>
          <a:lstStyle/>
          <a:p>
            <a:r>
              <a:rPr lang="en-US" sz="2800" dirty="0"/>
              <a:t>QA Update - Dave</a:t>
            </a:r>
          </a:p>
        </p:txBody>
      </p:sp>
      <p:sp>
        <p:nvSpPr>
          <p:cNvPr id="3" name="Content Placeholder 2">
            <a:extLst>
              <a:ext uri="{FF2B5EF4-FFF2-40B4-BE49-F238E27FC236}">
                <a16:creationId xmlns:a16="http://schemas.microsoft.com/office/drawing/2014/main" id="{0FEACB93-9616-A9F1-FDEB-6CF45CCD2596}"/>
              </a:ext>
            </a:extLst>
          </p:cNvPr>
          <p:cNvSpPr>
            <a:spLocks noGrp="1"/>
          </p:cNvSpPr>
          <p:nvPr>
            <p:ph idx="1"/>
          </p:nvPr>
        </p:nvSpPr>
        <p:spPr>
          <a:xfrm>
            <a:off x="599607" y="1266669"/>
            <a:ext cx="8099893" cy="3333906"/>
          </a:xfrm>
        </p:spPr>
        <p:txBody>
          <a:bodyPr/>
          <a:lstStyle/>
          <a:p>
            <a:r>
              <a:rPr lang="en-US" sz="2000" dirty="0"/>
              <a:t>Inspection Update</a:t>
            </a:r>
          </a:p>
          <a:p>
            <a:pPr lvl="1"/>
            <a:r>
              <a:rPr lang="en-US" sz="2000" dirty="0"/>
              <a:t>AABB – Inspection </a:t>
            </a:r>
          </a:p>
          <a:p>
            <a:pPr lvl="1"/>
            <a:r>
              <a:rPr lang="en-US" sz="2000" dirty="0"/>
              <a:t>Great Inspection with no citations.</a:t>
            </a:r>
          </a:p>
          <a:p>
            <a:pPr lvl="1"/>
            <a:r>
              <a:rPr lang="en-US" sz="2000" dirty="0"/>
              <a:t>Inspector very complimentary of team.</a:t>
            </a:r>
          </a:p>
          <a:p>
            <a:pPr lvl="1"/>
            <a:endParaRPr lang="en-US" sz="2000" dirty="0"/>
          </a:p>
          <a:p>
            <a:pPr marL="457200" lvl="1" indent="0">
              <a:buNone/>
            </a:pPr>
            <a:r>
              <a:rPr lang="en-US" sz="2000" dirty="0"/>
              <a:t>Please continue to notify and involve QA as issues happen. </a:t>
            </a:r>
          </a:p>
          <a:p>
            <a:pPr algn="just"/>
            <a:endParaRPr lang="en-US" dirty="0"/>
          </a:p>
        </p:txBody>
      </p:sp>
      <p:sp>
        <p:nvSpPr>
          <p:cNvPr id="4" name="Slide Number Placeholder 3">
            <a:extLst>
              <a:ext uri="{FF2B5EF4-FFF2-40B4-BE49-F238E27FC236}">
                <a16:creationId xmlns:a16="http://schemas.microsoft.com/office/drawing/2014/main" id="{A3EEDCB8-5A90-C3CB-B5E9-97BAABC06ABB}"/>
              </a:ext>
            </a:extLst>
          </p:cNvPr>
          <p:cNvSpPr>
            <a:spLocks noGrp="1"/>
          </p:cNvSpPr>
          <p:nvPr>
            <p:ph type="sldNum" sz="quarter" idx="12"/>
          </p:nvPr>
        </p:nvSpPr>
        <p:spPr/>
        <p:txBody>
          <a:bodyPr/>
          <a:lstStyle/>
          <a:p>
            <a:fld id="{DA86648E-21C2-4E4D-995E-31FFBD2E87B9}" type="slidenum">
              <a:rPr lang="x-none" altLang="x-none" smtClean="0"/>
              <a:pPr/>
              <a:t>10</a:t>
            </a:fld>
            <a:endParaRPr lang="en-US" altLang="x-none"/>
          </a:p>
        </p:txBody>
      </p:sp>
    </p:spTree>
    <p:extLst>
      <p:ext uri="{BB962C8B-B14F-4D97-AF65-F5344CB8AC3E}">
        <p14:creationId xmlns:p14="http://schemas.microsoft.com/office/powerpoint/2010/main" val="811777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97F6A-10F9-4C31-AFCE-45C2C38C5B56}"/>
              </a:ext>
            </a:extLst>
          </p:cNvPr>
          <p:cNvSpPr>
            <a:spLocks noGrp="1"/>
          </p:cNvSpPr>
          <p:nvPr>
            <p:ph type="title"/>
          </p:nvPr>
        </p:nvSpPr>
        <p:spPr>
          <a:xfrm>
            <a:off x="374650" y="0"/>
            <a:ext cx="8117709" cy="704193"/>
          </a:xfrm>
        </p:spPr>
        <p:txBody>
          <a:bodyPr/>
          <a:lstStyle/>
          <a:p>
            <a:r>
              <a:rPr lang="en-US" dirty="0"/>
              <a:t>Values Acknowledgments: Purpose, Excellence, Compassion, Team</a:t>
            </a:r>
          </a:p>
        </p:txBody>
      </p:sp>
      <p:sp>
        <p:nvSpPr>
          <p:cNvPr id="4" name="Slide Number Placeholder 3">
            <a:extLst>
              <a:ext uri="{FF2B5EF4-FFF2-40B4-BE49-F238E27FC236}">
                <a16:creationId xmlns:a16="http://schemas.microsoft.com/office/drawing/2014/main" id="{4AF65C45-6C16-4631-B57B-AB939763950A}"/>
              </a:ext>
            </a:extLst>
          </p:cNvPr>
          <p:cNvSpPr>
            <a:spLocks noGrp="1"/>
          </p:cNvSpPr>
          <p:nvPr>
            <p:ph type="sldNum" sz="quarter" idx="12"/>
          </p:nvPr>
        </p:nvSpPr>
        <p:spPr/>
        <p:txBody>
          <a:bodyPr/>
          <a:lstStyle/>
          <a:p>
            <a:fld id="{DA86648E-21C2-4E4D-995E-31FFBD2E87B9}" type="slidenum">
              <a:rPr lang="x-none" altLang="x-none" smtClean="0"/>
              <a:pPr/>
              <a:t>11</a:t>
            </a:fld>
            <a:endParaRPr lang="en-US" altLang="x-none"/>
          </a:p>
        </p:txBody>
      </p:sp>
      <p:sp>
        <p:nvSpPr>
          <p:cNvPr id="5" name="TextBox 4">
            <a:extLst>
              <a:ext uri="{FF2B5EF4-FFF2-40B4-BE49-F238E27FC236}">
                <a16:creationId xmlns:a16="http://schemas.microsoft.com/office/drawing/2014/main" id="{52768DC8-3A32-8193-6E60-5D86E1FDBCCC}"/>
              </a:ext>
            </a:extLst>
          </p:cNvPr>
          <p:cNvSpPr txBox="1"/>
          <p:nvPr/>
        </p:nvSpPr>
        <p:spPr>
          <a:xfrm>
            <a:off x="547141" y="1555151"/>
            <a:ext cx="7488783" cy="1754326"/>
          </a:xfrm>
          <a:prstGeom prst="rect">
            <a:avLst/>
          </a:prstGeom>
          <a:noFill/>
        </p:spPr>
        <p:txBody>
          <a:bodyPr wrap="square">
            <a:spAutoFit/>
          </a:bodyPr>
          <a:lstStyle/>
          <a:p>
            <a:pPr algn="l" fontAlgn="base"/>
            <a:r>
              <a:rPr lang="en-US" sz="1800" b="1" i="0" dirty="0">
                <a:solidFill>
                  <a:srgbClr val="000000"/>
                </a:solidFill>
                <a:effectLst/>
                <a:latin typeface="inherit"/>
              </a:rPr>
              <a:t>Excellence:</a:t>
            </a:r>
          </a:p>
          <a:p>
            <a:pPr algn="l" fontAlgn="base"/>
            <a:r>
              <a:rPr lang="en-US" sz="1800" b="1" i="0" dirty="0">
                <a:solidFill>
                  <a:srgbClr val="000000"/>
                </a:solidFill>
                <a:effectLst/>
                <a:latin typeface="inherit"/>
              </a:rPr>
              <a:t>Joe, </a:t>
            </a:r>
            <a:r>
              <a:rPr lang="en-US" sz="1800" b="1" i="0" dirty="0" err="1">
                <a:solidFill>
                  <a:srgbClr val="000000"/>
                </a:solidFill>
                <a:effectLst/>
                <a:latin typeface="inherit"/>
              </a:rPr>
              <a:t>Charloom</a:t>
            </a:r>
            <a:r>
              <a:rPr lang="en-US" sz="1800" b="0" i="0" dirty="0">
                <a:solidFill>
                  <a:srgbClr val="000000"/>
                </a:solidFill>
                <a:effectLst/>
                <a:latin typeface="inherit"/>
              </a:rPr>
              <a:t>, and </a:t>
            </a:r>
            <a:r>
              <a:rPr lang="en-US" sz="1800" b="1" i="0" dirty="0">
                <a:solidFill>
                  <a:srgbClr val="000000"/>
                </a:solidFill>
                <a:effectLst/>
                <a:latin typeface="inherit"/>
              </a:rPr>
              <a:t>Anita </a:t>
            </a:r>
            <a:r>
              <a:rPr lang="en-US" sz="1800" b="0" i="0" dirty="0">
                <a:solidFill>
                  <a:srgbClr val="000000"/>
                </a:solidFill>
                <a:effectLst/>
                <a:latin typeface="inherit"/>
              </a:rPr>
              <a:t>were all observed performing a procedure during the AABB inspection. </a:t>
            </a:r>
            <a:endParaRPr lang="en-US" sz="1600" b="0" i="0" dirty="0">
              <a:solidFill>
                <a:srgbClr val="242424"/>
              </a:solidFill>
              <a:effectLst/>
              <a:latin typeface="Calibri" panose="020F0502020204030204" pitchFamily="34" charset="0"/>
            </a:endParaRPr>
          </a:p>
          <a:p>
            <a:pPr algn="l"/>
            <a:r>
              <a:rPr lang="en-US" sz="1800" b="0" i="0" dirty="0">
                <a:solidFill>
                  <a:srgbClr val="000000"/>
                </a:solidFill>
                <a:effectLst/>
                <a:latin typeface="inherit"/>
              </a:rPr>
              <a:t>The assessor was very complimentary of the nursing team and how relaxed patients were during procedures. She stated the patients had a lot of trust in our team.</a:t>
            </a:r>
            <a:endParaRPr lang="en-US" sz="1600" b="0" i="0" dirty="0">
              <a:solidFill>
                <a:srgbClr val="242424"/>
              </a:solidFill>
              <a:effectLst/>
              <a:latin typeface="Calibri" panose="020F0502020204030204" pitchFamily="34" charset="0"/>
            </a:endParaRPr>
          </a:p>
        </p:txBody>
      </p:sp>
    </p:spTree>
    <p:extLst>
      <p:ext uri="{BB962C8B-B14F-4D97-AF65-F5344CB8AC3E}">
        <p14:creationId xmlns:p14="http://schemas.microsoft.com/office/powerpoint/2010/main" val="1986266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Additional </a:t>
            </a:r>
            <a:r>
              <a:rPr lang="en-US" dirty="0"/>
              <a:t>T</a:t>
            </a:r>
            <a:r>
              <a:rPr lang="en-US" dirty="0" smtClean="0"/>
              <a:t>opics Addressed/Updates</a:t>
            </a:r>
            <a:endParaRPr lang="en-US" dirty="0"/>
          </a:p>
        </p:txBody>
      </p:sp>
      <p:sp>
        <p:nvSpPr>
          <p:cNvPr id="3" name="Content Placeholder 2"/>
          <p:cNvSpPr>
            <a:spLocks noGrp="1"/>
          </p:cNvSpPr>
          <p:nvPr>
            <p:ph idx="1"/>
          </p:nvPr>
        </p:nvSpPr>
        <p:spPr/>
        <p:txBody>
          <a:bodyPr/>
          <a:lstStyle/>
          <a:p>
            <a:pPr marL="342900" indent="-342900">
              <a:buFont typeface="+mj-lt"/>
              <a:buAutoNum type="arabicPeriod"/>
            </a:pPr>
            <a:r>
              <a:rPr lang="en-US" sz="1600" dirty="0" smtClean="0">
                <a:latin typeface="inherit"/>
              </a:rPr>
              <a:t>We have ordered wireless scanners to make armbands easier to scan while on patient wrists.</a:t>
            </a:r>
          </a:p>
          <a:p>
            <a:pPr marL="342900" indent="-342900">
              <a:buFont typeface="+mj-lt"/>
              <a:buAutoNum type="arabicPeriod"/>
            </a:pPr>
            <a:r>
              <a:rPr lang="en-US" sz="1600" dirty="0" smtClean="0">
                <a:latin typeface="inherit"/>
              </a:rPr>
              <a:t>Badge numbers will be provided to security for access to the Riley blood bank break room</a:t>
            </a:r>
          </a:p>
          <a:p>
            <a:pPr marL="342900" indent="-342900">
              <a:buFont typeface="+mj-lt"/>
              <a:buAutoNum type="arabicPeriod"/>
            </a:pPr>
            <a:r>
              <a:rPr lang="en-US" sz="1600" dirty="0" smtClean="0">
                <a:latin typeface="inherit"/>
              </a:rPr>
              <a:t>Doors will begin opening at 0715.  We will have proper signage stating that patients will be required to wait in the waiting area and we have requested to have a badge scanner placed on the back door for added security (there is no current information on how long this will take).</a:t>
            </a:r>
          </a:p>
          <a:p>
            <a:pPr marL="342900" indent="-342900">
              <a:buFont typeface="+mj-lt"/>
              <a:buAutoNum type="arabicPeriod"/>
            </a:pPr>
            <a:r>
              <a:rPr lang="en-US" sz="1600" dirty="0" smtClean="0">
                <a:latin typeface="inherit"/>
              </a:rPr>
              <a:t>Regarding procedure consult requests, we are working on a process so that we all have clear roles.</a:t>
            </a:r>
            <a:endParaRPr lang="en-US" sz="1600" dirty="0">
              <a:latin typeface="inherit"/>
            </a:endParaRPr>
          </a:p>
        </p:txBody>
      </p:sp>
      <p:sp>
        <p:nvSpPr>
          <p:cNvPr id="4" name="Slide Number Placeholder 3"/>
          <p:cNvSpPr>
            <a:spLocks noGrp="1"/>
          </p:cNvSpPr>
          <p:nvPr>
            <p:ph type="sldNum" sz="quarter" idx="12"/>
          </p:nvPr>
        </p:nvSpPr>
        <p:spPr/>
        <p:txBody>
          <a:bodyPr/>
          <a:lstStyle/>
          <a:p>
            <a:fld id="{DA86648E-21C2-4E4D-995E-31FFBD2E87B9}" type="slidenum">
              <a:rPr lang="x-none" altLang="x-none" smtClean="0"/>
              <a:pPr/>
              <a:t>12</a:t>
            </a:fld>
            <a:endParaRPr lang="en-US" altLang="x-none"/>
          </a:p>
        </p:txBody>
      </p:sp>
    </p:spTree>
    <p:extLst>
      <p:ext uri="{BB962C8B-B14F-4D97-AF65-F5344CB8AC3E}">
        <p14:creationId xmlns:p14="http://schemas.microsoft.com/office/powerpoint/2010/main" val="936225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9DD18-0915-C940-9E56-ADEE01DB8C22}"/>
              </a:ext>
            </a:extLst>
          </p:cNvPr>
          <p:cNvSpPr txBox="1">
            <a:spLocks/>
          </p:cNvSpPr>
          <p:nvPr/>
        </p:nvSpPr>
        <p:spPr>
          <a:xfrm>
            <a:off x="166254" y="117764"/>
            <a:ext cx="2776049" cy="340158"/>
          </a:xfrm>
          <a:prstGeom prst="rect">
            <a:avLst/>
          </a:prstGeom>
        </p:spPr>
        <p:txBody>
          <a:bodyPr vert="horz" lIns="0" tIns="0" rIns="0" bIns="0" rtlCol="0" anchor="b" anchorCtr="0">
            <a:noAutofit/>
          </a:bodyPr>
          <a:lstStyle>
            <a:lvl1pPr algn="l" defTabSz="457200" rtl="0" fontAlgn="base">
              <a:lnSpc>
                <a:spcPct val="90000"/>
              </a:lnSpc>
              <a:spcBef>
                <a:spcPct val="0"/>
              </a:spcBef>
              <a:spcAft>
                <a:spcPct val="0"/>
              </a:spcAft>
              <a:defRPr sz="2200" kern="1200" spc="-30">
                <a:solidFill>
                  <a:schemeClr val="bg1"/>
                </a:solidFill>
                <a:latin typeface="Franklin Gothic Book" charset="0"/>
                <a:ea typeface="Franklin Gothic Book" charset="0"/>
                <a:cs typeface="Franklin Gothic Book" charset="0"/>
              </a:defRPr>
            </a:lvl1pPr>
            <a:lvl2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2pPr>
            <a:lvl3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3pPr>
            <a:lvl4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4pPr>
            <a:lvl5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5pPr>
            <a:lvl6pPr marL="4572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6pPr>
            <a:lvl7pPr marL="9144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7pPr>
            <a:lvl8pPr marL="13716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8pPr>
            <a:lvl9pPr marL="18288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9pPr>
          </a:lstStyle>
          <a:p>
            <a:r>
              <a:rPr lang="en-US">
                <a:latin typeface="Bodoni MT" panose="02070603080606020203" pitchFamily="18" charset="0"/>
              </a:rPr>
              <a:t>Pillar Metrics Overview </a:t>
            </a:r>
          </a:p>
        </p:txBody>
      </p:sp>
      <p:pic>
        <p:nvPicPr>
          <p:cNvPr id="4" name="Picture 3">
            <a:extLst>
              <a:ext uri="{FF2B5EF4-FFF2-40B4-BE49-F238E27FC236}">
                <a16:creationId xmlns:a16="http://schemas.microsoft.com/office/drawing/2014/main" id="{799171B7-8A6A-FDD4-58C0-78FE62028EEA}"/>
              </a:ext>
            </a:extLst>
          </p:cNvPr>
          <p:cNvPicPr>
            <a:picLocks noChangeAspect="1"/>
          </p:cNvPicPr>
          <p:nvPr/>
        </p:nvPicPr>
        <p:blipFill>
          <a:blip r:embed="rId2"/>
          <a:stretch>
            <a:fillRect/>
          </a:stretch>
        </p:blipFill>
        <p:spPr>
          <a:xfrm>
            <a:off x="207169" y="696709"/>
            <a:ext cx="8729662" cy="4329027"/>
          </a:xfrm>
          <a:prstGeom prst="rect">
            <a:avLst/>
          </a:prstGeom>
        </p:spPr>
      </p:pic>
    </p:spTree>
    <p:extLst>
      <p:ext uri="{BB962C8B-B14F-4D97-AF65-F5344CB8AC3E}">
        <p14:creationId xmlns:p14="http://schemas.microsoft.com/office/powerpoint/2010/main" val="3382775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3225A-E6FC-4C58-AE3F-8E73C7075E77}"/>
              </a:ext>
            </a:extLst>
          </p:cNvPr>
          <p:cNvSpPr>
            <a:spLocks noGrp="1"/>
          </p:cNvSpPr>
          <p:nvPr>
            <p:ph type="title"/>
          </p:nvPr>
        </p:nvSpPr>
        <p:spPr>
          <a:xfrm>
            <a:off x="297469" y="172812"/>
            <a:ext cx="6320550" cy="579438"/>
          </a:xfrm>
        </p:spPr>
        <p:txBody>
          <a:bodyPr/>
          <a:lstStyle/>
          <a:p>
            <a:r>
              <a:rPr lang="en-US" dirty="0"/>
              <a:t>2023 Metrics </a:t>
            </a:r>
          </a:p>
        </p:txBody>
      </p:sp>
      <p:sp>
        <p:nvSpPr>
          <p:cNvPr id="4" name="Slide Number Placeholder 3">
            <a:extLst>
              <a:ext uri="{FF2B5EF4-FFF2-40B4-BE49-F238E27FC236}">
                <a16:creationId xmlns:a16="http://schemas.microsoft.com/office/drawing/2014/main" id="{259B3998-C4E0-4BE7-AEEB-D8B8DED5EA8C}"/>
              </a:ext>
            </a:extLst>
          </p:cNvPr>
          <p:cNvSpPr>
            <a:spLocks noGrp="1"/>
          </p:cNvSpPr>
          <p:nvPr>
            <p:ph type="sldNum" sz="quarter" idx="12"/>
          </p:nvPr>
        </p:nvSpPr>
        <p:spPr/>
        <p:txBody>
          <a:bodyPr/>
          <a:lstStyle/>
          <a:p>
            <a:fld id="{DA86648E-21C2-4E4D-995E-31FFBD2E87B9}" type="slidenum">
              <a:rPr lang="x-none" altLang="x-none" smtClean="0"/>
              <a:pPr/>
              <a:t>3</a:t>
            </a:fld>
            <a:endParaRPr lang="en-US" altLang="x-none"/>
          </a:p>
        </p:txBody>
      </p:sp>
      <p:pic>
        <p:nvPicPr>
          <p:cNvPr id="10" name="Picture 9">
            <a:extLst>
              <a:ext uri="{FF2B5EF4-FFF2-40B4-BE49-F238E27FC236}">
                <a16:creationId xmlns:a16="http://schemas.microsoft.com/office/drawing/2014/main" id="{4751E532-B56E-545F-E047-7F319FD3B724}"/>
              </a:ext>
            </a:extLst>
          </p:cNvPr>
          <p:cNvPicPr>
            <a:picLocks noChangeAspect="1"/>
          </p:cNvPicPr>
          <p:nvPr/>
        </p:nvPicPr>
        <p:blipFill>
          <a:blip r:embed="rId3"/>
          <a:stretch>
            <a:fillRect/>
          </a:stretch>
        </p:blipFill>
        <p:spPr>
          <a:xfrm>
            <a:off x="705853" y="1029678"/>
            <a:ext cx="6472990" cy="3390614"/>
          </a:xfrm>
          <a:prstGeom prst="rect">
            <a:avLst/>
          </a:prstGeom>
        </p:spPr>
      </p:pic>
    </p:spTree>
    <p:extLst>
      <p:ext uri="{BB962C8B-B14F-4D97-AF65-F5344CB8AC3E}">
        <p14:creationId xmlns:p14="http://schemas.microsoft.com/office/powerpoint/2010/main" val="2554070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C611D-5A9E-76C4-E897-6DE2F47D8CD8}"/>
              </a:ext>
            </a:extLst>
          </p:cNvPr>
          <p:cNvSpPr>
            <a:spLocks noGrp="1"/>
          </p:cNvSpPr>
          <p:nvPr>
            <p:ph type="title"/>
          </p:nvPr>
        </p:nvSpPr>
        <p:spPr/>
        <p:txBody>
          <a:bodyPr/>
          <a:lstStyle/>
          <a:p>
            <a:r>
              <a:rPr lang="en-US" sz="2800" dirty="0"/>
              <a:t>2023 Goals</a:t>
            </a:r>
          </a:p>
        </p:txBody>
      </p:sp>
      <p:sp>
        <p:nvSpPr>
          <p:cNvPr id="3" name="Content Placeholder 2">
            <a:extLst>
              <a:ext uri="{FF2B5EF4-FFF2-40B4-BE49-F238E27FC236}">
                <a16:creationId xmlns:a16="http://schemas.microsoft.com/office/drawing/2014/main" id="{716F908A-CCD4-71BC-9FA2-EE0C78E85FD7}"/>
              </a:ext>
            </a:extLst>
          </p:cNvPr>
          <p:cNvSpPr>
            <a:spLocks noGrp="1"/>
          </p:cNvSpPr>
          <p:nvPr>
            <p:ph idx="1"/>
          </p:nvPr>
        </p:nvSpPr>
        <p:spPr>
          <a:xfrm>
            <a:off x="492073" y="1191354"/>
            <a:ext cx="8159854" cy="3348896"/>
          </a:xfrm>
        </p:spPr>
        <p:txBody>
          <a:bodyPr/>
          <a:lstStyle/>
          <a:p>
            <a:r>
              <a:rPr lang="en-US" sz="1800" dirty="0"/>
              <a:t>Remember to set goals in Oracle—they’re due this month. Goal setting (part of performance development conversations) requires team members to set at least one performance goal specific to IU Health and one career goal for the coming year. Non-nurse leaders and teams have until Friday, April 14, to set goals in Oracle.</a:t>
            </a:r>
          </a:p>
          <a:p>
            <a:r>
              <a:rPr lang="en-US" sz="1800" dirty="0"/>
              <a:t>RNs have until Friday, April 28</a:t>
            </a:r>
            <a:r>
              <a:rPr lang="en-US" sz="3200" dirty="0"/>
              <a:t>.</a:t>
            </a:r>
            <a:endParaRPr lang="en-US" sz="2400" dirty="0"/>
          </a:p>
          <a:p>
            <a:endParaRPr lang="en-US" dirty="0"/>
          </a:p>
        </p:txBody>
      </p:sp>
      <p:sp>
        <p:nvSpPr>
          <p:cNvPr id="4" name="Slide Number Placeholder 3">
            <a:extLst>
              <a:ext uri="{FF2B5EF4-FFF2-40B4-BE49-F238E27FC236}">
                <a16:creationId xmlns:a16="http://schemas.microsoft.com/office/drawing/2014/main" id="{4FE6AB50-CBBD-EAA6-D1FB-3B42FA6C6676}"/>
              </a:ext>
            </a:extLst>
          </p:cNvPr>
          <p:cNvSpPr>
            <a:spLocks noGrp="1"/>
          </p:cNvSpPr>
          <p:nvPr>
            <p:ph type="sldNum" sz="quarter" idx="12"/>
          </p:nvPr>
        </p:nvSpPr>
        <p:spPr/>
        <p:txBody>
          <a:bodyPr/>
          <a:lstStyle/>
          <a:p>
            <a:fld id="{DA86648E-21C2-4E4D-995E-31FFBD2E87B9}" type="slidenum">
              <a:rPr lang="x-none" altLang="x-none" smtClean="0"/>
              <a:pPr/>
              <a:t>4</a:t>
            </a:fld>
            <a:endParaRPr lang="en-US" altLang="x-none"/>
          </a:p>
        </p:txBody>
      </p:sp>
    </p:spTree>
    <p:extLst>
      <p:ext uri="{BB962C8B-B14F-4D97-AF65-F5344CB8AC3E}">
        <p14:creationId xmlns:p14="http://schemas.microsoft.com/office/powerpoint/2010/main" val="3986862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BC232-8684-C89B-2E1C-F678059565D3}"/>
              </a:ext>
            </a:extLst>
          </p:cNvPr>
          <p:cNvSpPr>
            <a:spLocks noGrp="1"/>
          </p:cNvSpPr>
          <p:nvPr>
            <p:ph type="title"/>
          </p:nvPr>
        </p:nvSpPr>
        <p:spPr/>
        <p:txBody>
          <a:bodyPr/>
          <a:lstStyle/>
          <a:p>
            <a:r>
              <a:rPr lang="en-US" sz="2800" dirty="0"/>
              <a:t>Apheresis Staffing Update</a:t>
            </a:r>
          </a:p>
        </p:txBody>
      </p:sp>
      <p:sp>
        <p:nvSpPr>
          <p:cNvPr id="3" name="Content Placeholder 2">
            <a:extLst>
              <a:ext uri="{FF2B5EF4-FFF2-40B4-BE49-F238E27FC236}">
                <a16:creationId xmlns:a16="http://schemas.microsoft.com/office/drawing/2014/main" id="{0C8B101B-1132-BEA5-4808-085BDC3957EC}"/>
              </a:ext>
            </a:extLst>
          </p:cNvPr>
          <p:cNvSpPr>
            <a:spLocks noGrp="1"/>
          </p:cNvSpPr>
          <p:nvPr>
            <p:ph idx="1"/>
          </p:nvPr>
        </p:nvSpPr>
        <p:spPr>
          <a:xfrm>
            <a:off x="382249" y="1120775"/>
            <a:ext cx="8107389" cy="2901950"/>
          </a:xfrm>
        </p:spPr>
        <p:txBody>
          <a:bodyPr/>
          <a:lstStyle/>
          <a:p>
            <a:r>
              <a:rPr lang="en-US" sz="2400" dirty="0"/>
              <a:t>Sarah Baker- Past Apheresis RN will start 5/7</a:t>
            </a:r>
          </a:p>
          <a:p>
            <a:r>
              <a:rPr lang="en-US" sz="2400" dirty="0"/>
              <a:t>Madeline Sanders- Starts 5/7</a:t>
            </a:r>
          </a:p>
          <a:p>
            <a:pPr lvl="1"/>
            <a:r>
              <a:rPr lang="en-US" sz="2400" dirty="0"/>
              <a:t>CVICU RN at Riley</a:t>
            </a:r>
          </a:p>
          <a:p>
            <a:r>
              <a:rPr lang="en-US" sz="2400" dirty="0"/>
              <a:t>PCA Status Update</a:t>
            </a:r>
          </a:p>
          <a:p>
            <a:pPr lvl="1"/>
            <a:r>
              <a:rPr lang="en-US" sz="2400" dirty="0"/>
              <a:t>Scope of Practice in Apheresis</a:t>
            </a:r>
          </a:p>
          <a:p>
            <a:pPr lvl="1"/>
            <a:r>
              <a:rPr lang="en-US" sz="2400" dirty="0"/>
              <a:t>Assigned a PCA educator</a:t>
            </a:r>
          </a:p>
        </p:txBody>
      </p:sp>
      <p:sp>
        <p:nvSpPr>
          <p:cNvPr id="4" name="Slide Number Placeholder 3">
            <a:extLst>
              <a:ext uri="{FF2B5EF4-FFF2-40B4-BE49-F238E27FC236}">
                <a16:creationId xmlns:a16="http://schemas.microsoft.com/office/drawing/2014/main" id="{5EE26030-D128-F85E-4FAB-EC20AD4720F6}"/>
              </a:ext>
            </a:extLst>
          </p:cNvPr>
          <p:cNvSpPr>
            <a:spLocks noGrp="1"/>
          </p:cNvSpPr>
          <p:nvPr>
            <p:ph type="sldNum" sz="quarter" idx="12"/>
          </p:nvPr>
        </p:nvSpPr>
        <p:spPr/>
        <p:txBody>
          <a:bodyPr/>
          <a:lstStyle/>
          <a:p>
            <a:fld id="{DA86648E-21C2-4E4D-995E-31FFBD2E87B9}" type="slidenum">
              <a:rPr lang="x-none" altLang="x-none" smtClean="0"/>
              <a:pPr/>
              <a:t>5</a:t>
            </a:fld>
            <a:endParaRPr lang="en-US" altLang="x-none"/>
          </a:p>
        </p:txBody>
      </p:sp>
    </p:spTree>
    <p:extLst>
      <p:ext uri="{BB962C8B-B14F-4D97-AF65-F5344CB8AC3E}">
        <p14:creationId xmlns:p14="http://schemas.microsoft.com/office/powerpoint/2010/main" val="2867456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7E491-598B-CE65-45BD-2285F818AA94}"/>
              </a:ext>
            </a:extLst>
          </p:cNvPr>
          <p:cNvSpPr>
            <a:spLocks noGrp="1"/>
          </p:cNvSpPr>
          <p:nvPr>
            <p:ph type="title"/>
          </p:nvPr>
        </p:nvSpPr>
        <p:spPr/>
        <p:txBody>
          <a:bodyPr/>
          <a:lstStyle/>
          <a:p>
            <a:r>
              <a:rPr lang="en-US" dirty="0"/>
              <a:t>Team Member Engagement</a:t>
            </a:r>
          </a:p>
        </p:txBody>
      </p:sp>
      <p:sp>
        <p:nvSpPr>
          <p:cNvPr id="3" name="Content Placeholder 2">
            <a:extLst>
              <a:ext uri="{FF2B5EF4-FFF2-40B4-BE49-F238E27FC236}">
                <a16:creationId xmlns:a16="http://schemas.microsoft.com/office/drawing/2014/main" id="{2BEE82EA-C526-14FA-4342-AAE5AD3AE0C6}"/>
              </a:ext>
            </a:extLst>
          </p:cNvPr>
          <p:cNvSpPr>
            <a:spLocks noGrp="1"/>
          </p:cNvSpPr>
          <p:nvPr>
            <p:ph idx="1"/>
          </p:nvPr>
        </p:nvSpPr>
        <p:spPr>
          <a:xfrm>
            <a:off x="742013" y="1229193"/>
            <a:ext cx="7957487" cy="3371382"/>
          </a:xfrm>
        </p:spPr>
        <p:txBody>
          <a:bodyPr/>
          <a:lstStyle/>
          <a:p>
            <a:r>
              <a:rPr lang="en-US" dirty="0"/>
              <a:t>Engagement Update</a:t>
            </a:r>
          </a:p>
          <a:p>
            <a:pPr lvl="1"/>
            <a:r>
              <a:rPr lang="en-US" dirty="0"/>
              <a:t>Focus on improving engagement scores</a:t>
            </a:r>
          </a:p>
          <a:p>
            <a:pPr lvl="1"/>
            <a:r>
              <a:rPr lang="en-US" dirty="0"/>
              <a:t>Team to choose 1-2 main areas for improvement</a:t>
            </a:r>
          </a:p>
          <a:p>
            <a:pPr lvl="1"/>
            <a:r>
              <a:rPr lang="en-US" dirty="0"/>
              <a:t>Teamwork priority</a:t>
            </a:r>
          </a:p>
          <a:p>
            <a:r>
              <a:rPr lang="en-US" dirty="0"/>
              <a:t>Nursing Education</a:t>
            </a:r>
          </a:p>
          <a:p>
            <a:pPr lvl="1"/>
            <a:r>
              <a:rPr lang="en-US" dirty="0"/>
              <a:t>Led by Dr. LePage and Andrew Nord</a:t>
            </a:r>
          </a:p>
          <a:p>
            <a:pPr lvl="1"/>
            <a:r>
              <a:rPr lang="en-US" dirty="0"/>
              <a:t>1</a:t>
            </a:r>
            <a:r>
              <a:rPr lang="en-US" baseline="30000" dirty="0"/>
              <a:t>st</a:t>
            </a:r>
            <a:r>
              <a:rPr lang="en-US" dirty="0"/>
              <a:t> meeting scheduled 5/3/2023</a:t>
            </a:r>
          </a:p>
          <a:p>
            <a:pPr lvl="1"/>
            <a:r>
              <a:rPr lang="en-US" dirty="0"/>
              <a:t>Any topics or ideas can be submitted to Dr. LePage</a:t>
            </a:r>
          </a:p>
          <a:p>
            <a:r>
              <a:rPr lang="en-US" dirty="0"/>
              <a:t>Recognition</a:t>
            </a:r>
          </a:p>
          <a:p>
            <a:pPr lvl="1"/>
            <a:r>
              <a:rPr lang="en-US" b="0" i="0" dirty="0">
                <a:effectLst/>
                <a:latin typeface="Arial" panose="020B0604020202020204" pitchFamily="34" charset="0"/>
              </a:rPr>
              <a:t>Gallup research shows that recognition is impactful for individuals when it comes from both leaders and peers. Encourage team to share praise more often with each other in the moment, when they notice someone doing a great job.</a:t>
            </a:r>
          </a:p>
          <a:p>
            <a:pPr lvl="1"/>
            <a:r>
              <a:rPr lang="en-US" b="1" i="0" dirty="0">
                <a:solidFill>
                  <a:srgbClr val="000000"/>
                </a:solidFill>
                <a:effectLst/>
                <a:latin typeface="Segoe UI" panose="020B0502040204020203" pitchFamily="34" charset="0"/>
              </a:rPr>
              <a:t>Kudo</a:t>
            </a:r>
            <a:r>
              <a:rPr lang="en-US" b="1" i="0" dirty="0">
                <a:solidFill>
                  <a:srgbClr val="424242"/>
                </a:solidFill>
                <a:effectLst/>
                <a:latin typeface="Segoe UI" panose="020B0502040204020203" pitchFamily="34" charset="0"/>
              </a:rPr>
              <a:t>s for Colleagues</a:t>
            </a:r>
            <a:r>
              <a:rPr lang="en-US" dirty="0">
                <a:solidFill>
                  <a:srgbClr val="424242"/>
                </a:solidFill>
                <a:latin typeface="Arial" panose="020B0604020202020204" pitchFamily="34" charset="0"/>
              </a:rPr>
              <a:t> (Email sent by Dr. LePage)</a:t>
            </a:r>
            <a:endParaRPr lang="en-US" dirty="0"/>
          </a:p>
          <a:p>
            <a:pPr marL="0" indent="0">
              <a:buNone/>
            </a:pPr>
            <a:r>
              <a:rPr lang="en-US" b="0" i="0" dirty="0">
                <a:solidFill>
                  <a:srgbClr val="FFFFFF"/>
                </a:solidFill>
                <a:effectLst/>
                <a:latin typeface="Arial" panose="020B0604020202020204" pitchFamily="34" charset="0"/>
              </a:rPr>
              <a:t>recognition is impactful for individuals when it comes from both leaders and peers. Empower and challenge your team to share praise more often with each other in the moment, when search shows that recognition is impactful for individuals when it comes from both leaders and peers. Empower and challenge your team to share praise more often with each other in the moment, when they notice someone doing a great job.</a:t>
            </a:r>
            <a:endParaRPr lang="en-US" dirty="0"/>
          </a:p>
        </p:txBody>
      </p:sp>
      <p:sp>
        <p:nvSpPr>
          <p:cNvPr id="4" name="Slide Number Placeholder 3">
            <a:extLst>
              <a:ext uri="{FF2B5EF4-FFF2-40B4-BE49-F238E27FC236}">
                <a16:creationId xmlns:a16="http://schemas.microsoft.com/office/drawing/2014/main" id="{74CC6B62-0B05-0067-1D9E-B0560E185362}"/>
              </a:ext>
            </a:extLst>
          </p:cNvPr>
          <p:cNvSpPr>
            <a:spLocks noGrp="1"/>
          </p:cNvSpPr>
          <p:nvPr>
            <p:ph type="sldNum" sz="quarter" idx="12"/>
          </p:nvPr>
        </p:nvSpPr>
        <p:spPr/>
        <p:txBody>
          <a:bodyPr/>
          <a:lstStyle/>
          <a:p>
            <a:fld id="{DA86648E-21C2-4E4D-995E-31FFBD2E87B9}" type="slidenum">
              <a:rPr lang="x-none" altLang="x-none" smtClean="0"/>
              <a:pPr/>
              <a:t>6</a:t>
            </a:fld>
            <a:endParaRPr lang="en-US" altLang="x-none"/>
          </a:p>
        </p:txBody>
      </p:sp>
    </p:spTree>
    <p:extLst>
      <p:ext uri="{BB962C8B-B14F-4D97-AF65-F5344CB8AC3E}">
        <p14:creationId xmlns:p14="http://schemas.microsoft.com/office/powerpoint/2010/main" val="63097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1C1B5-50B5-4E9B-99DD-8F1E5C1FF471}"/>
              </a:ext>
            </a:extLst>
          </p:cNvPr>
          <p:cNvSpPr>
            <a:spLocks noGrp="1"/>
          </p:cNvSpPr>
          <p:nvPr>
            <p:ph type="title"/>
          </p:nvPr>
        </p:nvSpPr>
        <p:spPr/>
        <p:txBody>
          <a:bodyPr/>
          <a:lstStyle/>
          <a:p>
            <a:r>
              <a:rPr lang="en-US" dirty="0"/>
              <a:t>Blood Administration</a:t>
            </a:r>
          </a:p>
        </p:txBody>
      </p:sp>
      <p:sp>
        <p:nvSpPr>
          <p:cNvPr id="4" name="Slide Number Placeholder 3">
            <a:extLst>
              <a:ext uri="{FF2B5EF4-FFF2-40B4-BE49-F238E27FC236}">
                <a16:creationId xmlns:a16="http://schemas.microsoft.com/office/drawing/2014/main" id="{9027628E-4CF3-C4A3-A238-F04341351A50}"/>
              </a:ext>
            </a:extLst>
          </p:cNvPr>
          <p:cNvSpPr>
            <a:spLocks noGrp="1"/>
          </p:cNvSpPr>
          <p:nvPr>
            <p:ph type="sldNum" sz="quarter" idx="12"/>
          </p:nvPr>
        </p:nvSpPr>
        <p:spPr/>
        <p:txBody>
          <a:bodyPr/>
          <a:lstStyle/>
          <a:p>
            <a:fld id="{DA86648E-21C2-4E4D-995E-31FFBD2E87B9}" type="slidenum">
              <a:rPr lang="x-none" altLang="x-none" smtClean="0"/>
              <a:pPr/>
              <a:t>7</a:t>
            </a:fld>
            <a:endParaRPr lang="en-US" altLang="x-none"/>
          </a:p>
        </p:txBody>
      </p:sp>
      <p:pic>
        <p:nvPicPr>
          <p:cNvPr id="2050" name="Picture 2" descr="Image preview">
            <a:extLst>
              <a:ext uri="{FF2B5EF4-FFF2-40B4-BE49-F238E27FC236}">
                <a16:creationId xmlns:a16="http://schemas.microsoft.com/office/drawing/2014/main" id="{5EB619C7-0A81-4009-C94B-11A3403FFD3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29193" y="1101725"/>
            <a:ext cx="5996949" cy="3438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4669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3C74B-0AB7-6ADC-53B2-9B699A1790D6}"/>
              </a:ext>
            </a:extLst>
          </p:cNvPr>
          <p:cNvSpPr>
            <a:spLocks noGrp="1"/>
          </p:cNvSpPr>
          <p:nvPr>
            <p:ph type="title"/>
          </p:nvPr>
        </p:nvSpPr>
        <p:spPr/>
        <p:txBody>
          <a:bodyPr/>
          <a:lstStyle/>
          <a:p>
            <a:r>
              <a:rPr lang="en-US" dirty="0"/>
              <a:t>Blood Administration</a:t>
            </a:r>
          </a:p>
        </p:txBody>
      </p:sp>
      <p:sp>
        <p:nvSpPr>
          <p:cNvPr id="3" name="Content Placeholder 2">
            <a:extLst>
              <a:ext uri="{FF2B5EF4-FFF2-40B4-BE49-F238E27FC236}">
                <a16:creationId xmlns:a16="http://schemas.microsoft.com/office/drawing/2014/main" id="{8DB3E17C-6D97-69C9-F6EB-3452ADD9016F}"/>
              </a:ext>
            </a:extLst>
          </p:cNvPr>
          <p:cNvSpPr>
            <a:spLocks noGrp="1"/>
          </p:cNvSpPr>
          <p:nvPr>
            <p:ph idx="1"/>
          </p:nvPr>
        </p:nvSpPr>
        <p:spPr>
          <a:xfrm>
            <a:off x="577121" y="1334125"/>
            <a:ext cx="8122379" cy="3266450"/>
          </a:xfrm>
        </p:spPr>
        <p:txBody>
          <a:bodyPr/>
          <a:lstStyle/>
          <a:p>
            <a:pPr algn="l"/>
            <a:r>
              <a:rPr lang="en-US" sz="1600" b="0" i="0" dirty="0">
                <a:solidFill>
                  <a:srgbClr val="000000"/>
                </a:solidFill>
                <a:effectLst/>
                <a:latin typeface="Times New Roman" panose="02020603050405020304" pitchFamily="18" charset="0"/>
              </a:rPr>
              <a:t>Follow </a:t>
            </a:r>
            <a:r>
              <a:rPr lang="en-US" sz="1600" dirty="0">
                <a:solidFill>
                  <a:srgbClr val="000000"/>
                </a:solidFill>
                <a:latin typeface="Times New Roman" panose="02020603050405020304" pitchFamily="18" charset="0"/>
              </a:rPr>
              <a:t>all steps in </a:t>
            </a:r>
            <a:r>
              <a:rPr lang="en-US" sz="1600" b="0" i="0" dirty="0">
                <a:solidFill>
                  <a:srgbClr val="000000"/>
                </a:solidFill>
                <a:effectLst/>
                <a:latin typeface="Times New Roman" panose="02020603050405020304" pitchFamily="18" charset="0"/>
              </a:rPr>
              <a:t>Procedure: Blood/Blood Component Transfusion During Apheresis Procedures</a:t>
            </a:r>
          </a:p>
          <a:p>
            <a:pPr algn="l"/>
            <a:r>
              <a:rPr lang="en-US" sz="1600" dirty="0">
                <a:solidFill>
                  <a:srgbClr val="000000"/>
                </a:solidFill>
                <a:latin typeface="Times New Roman" panose="02020603050405020304" pitchFamily="18" charset="0"/>
              </a:rPr>
              <a:t>Dispense Slip</a:t>
            </a:r>
          </a:p>
          <a:p>
            <a:pPr lvl="1"/>
            <a:r>
              <a:rPr lang="en-US" sz="1600" b="0" i="0" dirty="0">
                <a:solidFill>
                  <a:srgbClr val="000000"/>
                </a:solidFill>
                <a:effectLst/>
                <a:latin typeface="Times New Roman" panose="02020603050405020304" pitchFamily="18" charset="0"/>
              </a:rPr>
              <a:t>Check and verify each unit listed on the dispense slip</a:t>
            </a:r>
          </a:p>
          <a:p>
            <a:pPr lvl="2"/>
            <a:r>
              <a:rPr lang="en-US" sz="1600" dirty="0">
                <a:solidFill>
                  <a:srgbClr val="000000"/>
                </a:solidFill>
                <a:latin typeface="Times New Roman" panose="02020603050405020304" pitchFamily="18" charset="0"/>
              </a:rPr>
              <a:t>Your signature indicates you have followed steps in the policy.</a:t>
            </a:r>
          </a:p>
          <a:p>
            <a:r>
              <a:rPr lang="en-US" sz="1600" b="0" i="0" dirty="0">
                <a:solidFill>
                  <a:srgbClr val="000000"/>
                </a:solidFill>
                <a:effectLst/>
                <a:latin typeface="Times New Roman" panose="02020603050405020304" pitchFamily="18" charset="0"/>
              </a:rPr>
              <a:t>Second check </a:t>
            </a:r>
            <a:r>
              <a:rPr lang="en-US" sz="1600" dirty="0">
                <a:solidFill>
                  <a:srgbClr val="000000"/>
                </a:solidFill>
                <a:latin typeface="Times New Roman" panose="02020603050405020304" pitchFamily="18" charset="0"/>
              </a:rPr>
              <a:t>when connecting to apheresis machine.</a:t>
            </a:r>
          </a:p>
          <a:p>
            <a:pPr lvl="1"/>
            <a:r>
              <a:rPr lang="en-US" sz="1600" b="0" i="0" dirty="0">
                <a:solidFill>
                  <a:srgbClr val="000000"/>
                </a:solidFill>
                <a:effectLst/>
                <a:latin typeface="Times New Roman" panose="02020603050405020304" pitchFamily="18" charset="0"/>
              </a:rPr>
              <a:t>Your initials on the form indicate you performed </a:t>
            </a:r>
            <a:r>
              <a:rPr lang="en-US" sz="1600" dirty="0">
                <a:solidFill>
                  <a:srgbClr val="000000"/>
                </a:solidFill>
                <a:latin typeface="Times New Roman" panose="02020603050405020304" pitchFamily="18" charset="0"/>
              </a:rPr>
              <a:t>this step.</a:t>
            </a:r>
          </a:p>
          <a:p>
            <a:r>
              <a:rPr lang="en-US" sz="1600" b="0" i="0" dirty="0">
                <a:solidFill>
                  <a:srgbClr val="000000"/>
                </a:solidFill>
                <a:effectLst/>
                <a:latin typeface="Times New Roman" panose="02020603050405020304" pitchFamily="18" charset="0"/>
              </a:rPr>
              <a:t>Check one u</a:t>
            </a:r>
            <a:r>
              <a:rPr lang="en-US" sz="1600" dirty="0">
                <a:solidFill>
                  <a:srgbClr val="000000"/>
                </a:solidFill>
                <a:latin typeface="Times New Roman" panose="02020603050405020304" pitchFamily="18" charset="0"/>
              </a:rPr>
              <a:t>nit at a time. No where in the policy does it state you can check multiple units at a time. Do not take short cuts with blood administration. </a:t>
            </a:r>
          </a:p>
          <a:p>
            <a:r>
              <a:rPr lang="en-US" sz="1600" b="0" i="0" dirty="0">
                <a:solidFill>
                  <a:srgbClr val="000000"/>
                </a:solidFill>
                <a:effectLst/>
                <a:latin typeface="Times New Roman" panose="02020603050405020304" pitchFamily="18" charset="0"/>
              </a:rPr>
              <a:t>Every patient </a:t>
            </a:r>
            <a:r>
              <a:rPr lang="en-US" sz="1600" dirty="0">
                <a:solidFill>
                  <a:srgbClr val="000000"/>
                </a:solidFill>
                <a:latin typeface="Times New Roman" panose="02020603050405020304" pitchFamily="18" charset="0"/>
              </a:rPr>
              <a:t>MUST have an armband on. This will be audited. Breach of this policy will result in an immediate </a:t>
            </a:r>
            <a:r>
              <a:rPr lang="en-US" sz="1600">
                <a:solidFill>
                  <a:srgbClr val="000000"/>
                </a:solidFill>
                <a:latin typeface="Times New Roman" panose="02020603050405020304" pitchFamily="18" charset="0"/>
              </a:rPr>
              <a:t>corrective action. </a:t>
            </a:r>
            <a:endParaRPr lang="en-US" sz="1600" b="0" i="0" dirty="0">
              <a:solidFill>
                <a:srgbClr val="000000"/>
              </a:solidFill>
              <a:effectLst/>
              <a:latin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0F86FA99-4F99-F85D-F233-BA10A4BAC271}"/>
              </a:ext>
            </a:extLst>
          </p:cNvPr>
          <p:cNvSpPr>
            <a:spLocks noGrp="1"/>
          </p:cNvSpPr>
          <p:nvPr>
            <p:ph type="sldNum" sz="quarter" idx="12"/>
          </p:nvPr>
        </p:nvSpPr>
        <p:spPr/>
        <p:txBody>
          <a:bodyPr/>
          <a:lstStyle/>
          <a:p>
            <a:fld id="{DA86648E-21C2-4E4D-995E-31FFBD2E87B9}" type="slidenum">
              <a:rPr lang="x-none" altLang="x-none" smtClean="0"/>
              <a:pPr/>
              <a:t>8</a:t>
            </a:fld>
            <a:endParaRPr lang="en-US" altLang="x-none"/>
          </a:p>
        </p:txBody>
      </p:sp>
    </p:spTree>
    <p:extLst>
      <p:ext uri="{BB962C8B-B14F-4D97-AF65-F5344CB8AC3E}">
        <p14:creationId xmlns:p14="http://schemas.microsoft.com/office/powerpoint/2010/main" val="403013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C34E9-D5CA-72DF-B3A2-EBACAB502CC6}"/>
              </a:ext>
            </a:extLst>
          </p:cNvPr>
          <p:cNvSpPr>
            <a:spLocks noGrp="1"/>
          </p:cNvSpPr>
          <p:nvPr>
            <p:ph type="title"/>
          </p:nvPr>
        </p:nvSpPr>
        <p:spPr/>
        <p:txBody>
          <a:bodyPr/>
          <a:lstStyle/>
          <a:p>
            <a:r>
              <a:rPr lang="en-US" sz="2800" dirty="0"/>
              <a:t>Apheresis Updates</a:t>
            </a:r>
          </a:p>
        </p:txBody>
      </p:sp>
      <p:sp>
        <p:nvSpPr>
          <p:cNvPr id="3" name="Content Placeholder 2">
            <a:extLst>
              <a:ext uri="{FF2B5EF4-FFF2-40B4-BE49-F238E27FC236}">
                <a16:creationId xmlns:a16="http://schemas.microsoft.com/office/drawing/2014/main" id="{5CC2721E-1395-5790-3F63-BF3C10A36A5E}"/>
              </a:ext>
            </a:extLst>
          </p:cNvPr>
          <p:cNvSpPr>
            <a:spLocks noGrp="1"/>
          </p:cNvSpPr>
          <p:nvPr>
            <p:ph idx="1"/>
          </p:nvPr>
        </p:nvSpPr>
        <p:spPr>
          <a:xfrm>
            <a:off x="337279" y="966866"/>
            <a:ext cx="8362221" cy="3792511"/>
          </a:xfrm>
        </p:spPr>
        <p:txBody>
          <a:bodyPr/>
          <a:lstStyle/>
          <a:p>
            <a:r>
              <a:rPr lang="en-US" sz="1600" dirty="0"/>
              <a:t>Cell phone usage during Apheresis procedures</a:t>
            </a:r>
          </a:p>
          <a:p>
            <a:pPr lvl="1"/>
            <a:r>
              <a:rPr lang="en-US" sz="1600" dirty="0"/>
              <a:t>Complaints from patients regarding nurse on cell phone during procedure.</a:t>
            </a:r>
          </a:p>
          <a:p>
            <a:pPr lvl="1"/>
            <a:r>
              <a:rPr lang="en-US" sz="1600" dirty="0"/>
              <a:t>It is ok if you are reading/responding to work </a:t>
            </a:r>
            <a:r>
              <a:rPr lang="en-US" sz="1600" dirty="0" err="1"/>
              <a:t>diagnotes</a:t>
            </a:r>
            <a:r>
              <a:rPr lang="en-US" sz="1600" dirty="0"/>
              <a:t>.</a:t>
            </a:r>
          </a:p>
          <a:p>
            <a:pPr lvl="1"/>
            <a:r>
              <a:rPr lang="en-US" sz="1600" dirty="0"/>
              <a:t>Understand patient perspective of safety concerns.</a:t>
            </a:r>
          </a:p>
          <a:p>
            <a:r>
              <a:rPr lang="en-US" sz="1600" dirty="0"/>
              <a:t>Please make a copy of the procedure consult request. This is used to audit.</a:t>
            </a:r>
          </a:p>
          <a:p>
            <a:r>
              <a:rPr lang="en-US" sz="1600" dirty="0"/>
              <a:t>Riley Apheresis</a:t>
            </a:r>
          </a:p>
          <a:p>
            <a:pPr lvl="1"/>
            <a:r>
              <a:rPr lang="en-US" sz="1600" dirty="0"/>
              <a:t>Do not leave personal belongings at nurse’s station/med room.</a:t>
            </a:r>
          </a:p>
          <a:p>
            <a:pPr lvl="1"/>
            <a:r>
              <a:rPr lang="en-US" sz="1600" dirty="0"/>
              <a:t>Blood Bank break room with lockers is available.</a:t>
            </a:r>
          </a:p>
          <a:p>
            <a:pPr lvl="2"/>
            <a:r>
              <a:rPr lang="en-US" sz="1600" dirty="0"/>
              <a:t>Any empty locker with a key is available.</a:t>
            </a:r>
          </a:p>
          <a:p>
            <a:pPr lvl="1"/>
            <a:r>
              <a:rPr lang="en-US" sz="1600" dirty="0"/>
              <a:t>Refrigerator available to store food.</a:t>
            </a:r>
          </a:p>
          <a:p>
            <a:pPr lvl="1"/>
            <a:r>
              <a:rPr lang="en-US" sz="1600" dirty="0"/>
              <a:t>Cited by EOC inspection. </a:t>
            </a:r>
          </a:p>
          <a:p>
            <a:r>
              <a:rPr lang="en-US" sz="1600" dirty="0"/>
              <a:t>Lab Week of April 24</a:t>
            </a:r>
            <a:r>
              <a:rPr lang="en-US" sz="1600" baseline="30000" dirty="0"/>
              <a:t>th</a:t>
            </a:r>
            <a:endParaRPr lang="en-US" sz="1600" dirty="0"/>
          </a:p>
          <a:p>
            <a:pPr lvl="1"/>
            <a:r>
              <a:rPr lang="en-US" sz="1600" dirty="0"/>
              <a:t>Lunch and learn provided by </a:t>
            </a:r>
            <a:r>
              <a:rPr lang="en-US" sz="1600" dirty="0" err="1"/>
              <a:t>Therakos</a:t>
            </a:r>
            <a:r>
              <a:rPr lang="en-US" sz="1600" dirty="0"/>
              <a:t> on 4/26</a:t>
            </a:r>
          </a:p>
          <a:p>
            <a:endParaRPr lang="en-US" sz="1800" dirty="0"/>
          </a:p>
          <a:p>
            <a:endParaRPr lang="en-US" sz="1800" dirty="0"/>
          </a:p>
          <a:p>
            <a:endParaRPr lang="en-US" dirty="0"/>
          </a:p>
        </p:txBody>
      </p:sp>
      <p:sp>
        <p:nvSpPr>
          <p:cNvPr id="4" name="Slide Number Placeholder 3">
            <a:extLst>
              <a:ext uri="{FF2B5EF4-FFF2-40B4-BE49-F238E27FC236}">
                <a16:creationId xmlns:a16="http://schemas.microsoft.com/office/drawing/2014/main" id="{EF6678B1-0CED-4F68-F31E-A0301799696F}"/>
              </a:ext>
            </a:extLst>
          </p:cNvPr>
          <p:cNvSpPr>
            <a:spLocks noGrp="1"/>
          </p:cNvSpPr>
          <p:nvPr>
            <p:ph type="sldNum" sz="quarter" idx="12"/>
          </p:nvPr>
        </p:nvSpPr>
        <p:spPr/>
        <p:txBody>
          <a:bodyPr/>
          <a:lstStyle/>
          <a:p>
            <a:fld id="{DA86648E-21C2-4E4D-995E-31FFBD2E87B9}" type="slidenum">
              <a:rPr lang="x-none" altLang="x-none" smtClean="0"/>
              <a:pPr/>
              <a:t>9</a:t>
            </a:fld>
            <a:endParaRPr lang="en-US" altLang="x-none"/>
          </a:p>
        </p:txBody>
      </p:sp>
    </p:spTree>
    <p:extLst>
      <p:ext uri="{BB962C8B-B14F-4D97-AF65-F5344CB8AC3E}">
        <p14:creationId xmlns:p14="http://schemas.microsoft.com/office/powerpoint/2010/main" val="1016689027"/>
      </p:ext>
    </p:extLst>
  </p:cSld>
  <p:clrMapOvr>
    <a:masterClrMapping/>
  </p:clrMapOvr>
</p:sld>
</file>

<file path=ppt/theme/theme1.xml><?xml version="1.0" encoding="utf-8"?>
<a:theme xmlns:a="http://schemas.openxmlformats.org/drawingml/2006/main" name="1_Office Theme">
  <a:themeElements>
    <a:clrScheme name="Indiana University Health">
      <a:dk1>
        <a:sysClr val="windowText" lastClr="000000"/>
      </a:dk1>
      <a:lt1>
        <a:sysClr val="window" lastClr="FFFFFF"/>
      </a:lt1>
      <a:dk2>
        <a:srgbClr val="A1A1A4"/>
      </a:dk2>
      <a:lt2>
        <a:srgbClr val="EEECE1"/>
      </a:lt2>
      <a:accent1>
        <a:srgbClr val="B30838"/>
      </a:accent1>
      <a:accent2>
        <a:srgbClr val="F2EDD7"/>
      </a:accent2>
      <a:accent3>
        <a:srgbClr val="AFDDD2"/>
      </a:accent3>
      <a:accent4>
        <a:srgbClr val="D0E4A6"/>
      </a:accent4>
      <a:accent5>
        <a:srgbClr val="E9D666"/>
      </a:accent5>
      <a:accent6>
        <a:srgbClr val="C2D1D4"/>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Indiana University Health">
      <a:dk1>
        <a:sysClr val="windowText" lastClr="000000"/>
      </a:dk1>
      <a:lt1>
        <a:sysClr val="window" lastClr="FFFFFF"/>
      </a:lt1>
      <a:dk2>
        <a:srgbClr val="A1A1A4"/>
      </a:dk2>
      <a:lt2>
        <a:srgbClr val="EEECE1"/>
      </a:lt2>
      <a:accent1>
        <a:srgbClr val="B30838"/>
      </a:accent1>
      <a:accent2>
        <a:srgbClr val="F2EDD7"/>
      </a:accent2>
      <a:accent3>
        <a:srgbClr val="AFDDD2"/>
      </a:accent3>
      <a:accent4>
        <a:srgbClr val="D0E4A6"/>
      </a:accent4>
      <a:accent5>
        <a:srgbClr val="E9D666"/>
      </a:accent5>
      <a:accent6>
        <a:srgbClr val="C2D1D4"/>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8274</TotalTime>
  <Words>719</Words>
  <Application>Microsoft Office PowerPoint</Application>
  <PresentationFormat>On-screen Show (16:9)</PresentationFormat>
  <Paragraphs>81</Paragraphs>
  <Slides>12</Slides>
  <Notes>3</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12</vt:i4>
      </vt:variant>
    </vt:vector>
  </HeadingPairs>
  <TitlesOfParts>
    <vt:vector size="24" baseType="lpstr">
      <vt:lpstr>Arial</vt:lpstr>
      <vt:lpstr>Bodoni MT</vt:lpstr>
      <vt:lpstr>Calibri</vt:lpstr>
      <vt:lpstr>Franklin Gothic Book</vt:lpstr>
      <vt:lpstr>Franklin Gothic Demi</vt:lpstr>
      <vt:lpstr>Franklin Gothic Medium</vt:lpstr>
      <vt:lpstr>inherit</vt:lpstr>
      <vt:lpstr>Segoe UI</vt:lpstr>
      <vt:lpstr>Times New Roman</vt:lpstr>
      <vt:lpstr>Wingdings</vt:lpstr>
      <vt:lpstr>1_Office Theme</vt:lpstr>
      <vt:lpstr>Office Theme</vt:lpstr>
      <vt:lpstr>APHERESIS TEAM MEETING</vt:lpstr>
      <vt:lpstr>PowerPoint Presentation</vt:lpstr>
      <vt:lpstr>2023 Metrics </vt:lpstr>
      <vt:lpstr>2023 Goals</vt:lpstr>
      <vt:lpstr>Apheresis Staffing Update</vt:lpstr>
      <vt:lpstr>Team Member Engagement</vt:lpstr>
      <vt:lpstr>Blood Administration</vt:lpstr>
      <vt:lpstr>Blood Administration</vt:lpstr>
      <vt:lpstr>Apheresis Updates</vt:lpstr>
      <vt:lpstr>QA Update - Dave</vt:lpstr>
      <vt:lpstr>Values Acknowledgments: Purpose, Excellence, Compassion, Team</vt:lpstr>
      <vt:lpstr>Additional Topics Addressed/Updates</vt:lpstr>
    </vt:vector>
  </TitlesOfParts>
  <Company>IU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Evolving the IU Health Brand Strategy</dc:title>
  <dc:creator>Mangan, David P</dc:creator>
  <cp:lastModifiedBy>Smith-Rich, Sakiah N</cp:lastModifiedBy>
  <cp:revision>526</cp:revision>
  <cp:lastPrinted>2022-02-08T22:11:34Z</cp:lastPrinted>
  <dcterms:created xsi:type="dcterms:W3CDTF">2016-12-07T14:20:07Z</dcterms:created>
  <dcterms:modified xsi:type="dcterms:W3CDTF">2023-04-14T19:51:57Z</dcterms:modified>
</cp:coreProperties>
</file>