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Lst>
  <p:notesMasterIdLst>
    <p:notesMasterId r:id="rId11"/>
  </p:notesMasterIdLst>
  <p:handoutMasterIdLst>
    <p:handoutMasterId r:id="rId12"/>
  </p:handoutMasterIdLst>
  <p:sldIdLst>
    <p:sldId id="257" r:id="rId3"/>
    <p:sldId id="384" r:id="rId4"/>
    <p:sldId id="5675" r:id="rId5"/>
    <p:sldId id="5676" r:id="rId6"/>
    <p:sldId id="5681" r:id="rId7"/>
    <p:sldId id="5668" r:id="rId8"/>
    <p:sldId id="5670" r:id="rId9"/>
    <p:sldId id="611" r:id="rId10"/>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Calibri" charset="0"/>
        <a:ea typeface="Arial" charset="0"/>
        <a:cs typeface="Arial" charset="0"/>
      </a:defRPr>
    </a:lvl1pPr>
    <a:lvl2pPr marL="457200" algn="l" rtl="0" fontAlgn="base">
      <a:spcBef>
        <a:spcPct val="0"/>
      </a:spcBef>
      <a:spcAft>
        <a:spcPct val="0"/>
      </a:spcAft>
      <a:defRPr kern="1200">
        <a:solidFill>
          <a:schemeClr val="tx1"/>
        </a:solidFill>
        <a:latin typeface="Calibri" charset="0"/>
        <a:ea typeface="Arial" charset="0"/>
        <a:cs typeface="Arial" charset="0"/>
      </a:defRPr>
    </a:lvl2pPr>
    <a:lvl3pPr marL="914400" algn="l" rtl="0" fontAlgn="base">
      <a:spcBef>
        <a:spcPct val="0"/>
      </a:spcBef>
      <a:spcAft>
        <a:spcPct val="0"/>
      </a:spcAft>
      <a:defRPr kern="1200">
        <a:solidFill>
          <a:schemeClr val="tx1"/>
        </a:solidFill>
        <a:latin typeface="Calibri" charset="0"/>
        <a:ea typeface="Arial" charset="0"/>
        <a:cs typeface="Arial" charset="0"/>
      </a:defRPr>
    </a:lvl3pPr>
    <a:lvl4pPr marL="1371600" algn="l" rtl="0" fontAlgn="base">
      <a:spcBef>
        <a:spcPct val="0"/>
      </a:spcBef>
      <a:spcAft>
        <a:spcPct val="0"/>
      </a:spcAft>
      <a:defRPr kern="1200">
        <a:solidFill>
          <a:schemeClr val="tx1"/>
        </a:solidFill>
        <a:latin typeface="Calibri" charset="0"/>
        <a:ea typeface="Arial" charset="0"/>
        <a:cs typeface="Arial" charset="0"/>
      </a:defRPr>
    </a:lvl4pPr>
    <a:lvl5pPr marL="1828800" algn="l" rtl="0" fontAlgn="base">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p15:guide id="1" orient="horz" pos="1692" userDrawn="1">
          <p15:clr>
            <a:srgbClr val="A4A3A4"/>
          </p15:clr>
        </p15:guide>
        <p15:guide id="2" pos="2880" userDrawn="1">
          <p15:clr>
            <a:srgbClr val="A4A3A4"/>
          </p15:clr>
        </p15:guide>
        <p15:guide id="3" pos="504" userDrawn="1">
          <p15:clr>
            <a:srgbClr val="A4A3A4"/>
          </p15:clr>
        </p15:guide>
        <p15:guide id="4" orient="horz" pos="2460" userDrawn="1">
          <p15:clr>
            <a:srgbClr val="A4A3A4"/>
          </p15:clr>
        </p15:guide>
        <p15:guide id="5" orient="horz" pos="420" userDrawn="1">
          <p15:clr>
            <a:srgbClr val="A4A3A4"/>
          </p15:clr>
        </p15:guide>
        <p15:guide id="6" orient="horz" pos="684" userDrawn="1">
          <p15:clr>
            <a:srgbClr val="A4A3A4"/>
          </p15:clr>
        </p15:guide>
        <p15:guide id="7" orient="horz" pos="31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iss, Kellie" initials="BK" lastIdx="1" clrIdx="0"/>
  <p:cmAuthor id="2" name="Day, Clark" initials="DC" lastIdx="1" clrIdx="1">
    <p:extLst>
      <p:ext uri="{19B8F6BF-5375-455C-9EA6-DF929625EA0E}">
        <p15:presenceInfo xmlns:p15="http://schemas.microsoft.com/office/powerpoint/2012/main" userId="S::cday5@iuhealth.org::97b5e0f2-ce7f-4773-b4c9-28aca95b68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8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65" autoAdjust="0"/>
    <p:restoredTop sz="89609" autoAdjust="0"/>
  </p:normalViewPr>
  <p:slideViewPr>
    <p:cSldViewPr snapToGrid="0" showGuides="1">
      <p:cViewPr varScale="1">
        <p:scale>
          <a:sx n="119" d="100"/>
          <a:sy n="119" d="100"/>
        </p:scale>
        <p:origin x="120" y="288"/>
      </p:cViewPr>
      <p:guideLst>
        <p:guide orient="horz" pos="1692"/>
        <p:guide pos="2880"/>
        <p:guide pos="504"/>
        <p:guide orient="horz" pos="2460"/>
        <p:guide orient="horz" pos="420"/>
        <p:guide orient="horz" pos="684"/>
        <p:guide orient="horz" pos="3156"/>
      </p:guideLst>
    </p:cSldViewPr>
  </p:slideViewPr>
  <p:notesTextViewPr>
    <p:cViewPr>
      <p:scale>
        <a:sx n="1" d="1"/>
        <a:sy n="1" d="1"/>
      </p:scale>
      <p:origin x="0" y="0"/>
    </p:cViewPr>
  </p:notesTextViewPr>
  <p:sorterViewPr>
    <p:cViewPr varScale="1">
      <p:scale>
        <a:sx n="1" d="1"/>
        <a:sy n="1" d="1"/>
      </p:scale>
      <p:origin x="0" y="-64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DEA63E-4EDA-419E-9DC8-ED48414282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A618E5D-05DC-4F09-AF73-0B299D80E8BE}">
      <dgm:prSet phldrT="[Text]" custT="1"/>
      <dgm:spPr>
        <a:solidFill>
          <a:schemeClr val="bg2"/>
        </a:solidFill>
        <a:ln>
          <a:noFill/>
        </a:ln>
        <a:effectLst>
          <a:outerShdw blurRad="50800" dist="38100" dir="2700000" algn="tl" rotWithShape="0">
            <a:prstClr val="black">
              <a:alpha val="40000"/>
            </a:prstClr>
          </a:outerShdw>
        </a:effectLst>
      </dgm:spPr>
      <dgm:t>
        <a:bodyPr/>
        <a:lstStyle/>
        <a:p>
          <a:r>
            <a:rPr lang="en-US" sz="1200" b="1">
              <a:solidFill>
                <a:schemeClr val="accent1"/>
              </a:solidFill>
            </a:rPr>
            <a:t>How do you know if you are doing a good job?</a:t>
          </a:r>
        </a:p>
      </dgm:t>
    </dgm:pt>
    <dgm:pt modelId="{DE6EE002-3596-49E7-925A-2ABC1AC5BFCF}" type="parTrans" cxnId="{943C8B1A-EA76-4795-979C-40E579B923DB}">
      <dgm:prSet/>
      <dgm:spPr/>
      <dgm:t>
        <a:bodyPr/>
        <a:lstStyle/>
        <a:p>
          <a:endParaRPr lang="en-US" sz="1200" b="1"/>
        </a:p>
      </dgm:t>
    </dgm:pt>
    <dgm:pt modelId="{3399C43B-FA13-4CFD-928C-4798DCA72AE2}" type="sibTrans" cxnId="{943C8B1A-EA76-4795-979C-40E579B923DB}">
      <dgm:prSet/>
      <dgm:spPr/>
      <dgm:t>
        <a:bodyPr/>
        <a:lstStyle/>
        <a:p>
          <a:endParaRPr lang="en-US" sz="1200" b="1"/>
        </a:p>
      </dgm:t>
    </dgm:pt>
    <dgm:pt modelId="{B373BC48-4F70-4342-AB24-9BE172924034}">
      <dgm:prSet phldrT="[Text]" custT="1"/>
      <dgm:spPr>
        <a:solidFill>
          <a:schemeClr val="bg2"/>
        </a:solidFill>
        <a:ln>
          <a:noFill/>
        </a:ln>
        <a:effectLst>
          <a:outerShdw blurRad="50800" dist="38100" dir="2700000" algn="tl" rotWithShape="0">
            <a:prstClr val="black">
              <a:alpha val="40000"/>
            </a:prstClr>
          </a:outerShdw>
        </a:effectLs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1">
              <a:solidFill>
                <a:schemeClr val="accent1"/>
              </a:solidFill>
            </a:rPr>
            <a:t>Are there times when you don’t know what your top priority should be?</a:t>
          </a:r>
        </a:p>
      </dgm:t>
    </dgm:pt>
    <dgm:pt modelId="{7DA83ADD-1FE0-4377-8913-B4D55B3B3E32}" type="parTrans" cxnId="{4F8BCFDA-12CA-4004-A83D-31C26F872C48}">
      <dgm:prSet/>
      <dgm:spPr/>
      <dgm:t>
        <a:bodyPr/>
        <a:lstStyle/>
        <a:p>
          <a:endParaRPr lang="en-US" sz="1200" b="1"/>
        </a:p>
      </dgm:t>
    </dgm:pt>
    <dgm:pt modelId="{7F74ADD8-6D24-4716-A3B5-B56A5E343243}" type="sibTrans" cxnId="{4F8BCFDA-12CA-4004-A83D-31C26F872C48}">
      <dgm:prSet/>
      <dgm:spPr/>
      <dgm:t>
        <a:bodyPr/>
        <a:lstStyle/>
        <a:p>
          <a:endParaRPr lang="en-US" sz="1200" b="1"/>
        </a:p>
      </dgm:t>
    </dgm:pt>
    <dgm:pt modelId="{96771950-35A4-4A8D-950D-0E952E32BD9A}">
      <dgm:prSet custT="1"/>
      <dgm:spPr>
        <a:solidFill>
          <a:schemeClr val="bg2"/>
        </a:solidFill>
        <a:ln>
          <a:noFill/>
        </a:ln>
        <a:effectLst>
          <a:outerShdw blurRad="50800" dist="38100" dir="2700000" algn="tl" rotWithShape="0">
            <a:prstClr val="black">
              <a:alpha val="40000"/>
            </a:prstClr>
          </a:outerShdw>
        </a:effectLst>
      </dgm:spPr>
      <dgm:t>
        <a:bodyPr/>
        <a:lstStyle/>
        <a:p>
          <a:pPr marL="0" marR="0" lvl="0" indent="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a:solidFill>
                <a:schemeClr val="accent1"/>
              </a:solidFill>
            </a:rPr>
            <a:t>How can we as a team help one another communicate needs and priorities?</a:t>
          </a:r>
        </a:p>
      </dgm:t>
    </dgm:pt>
    <dgm:pt modelId="{AFC036F0-5009-4C76-BCD4-A760ACFBD7E3}" type="parTrans" cxnId="{E45622AD-66B7-450B-8888-4FEB68ADF2F1}">
      <dgm:prSet/>
      <dgm:spPr/>
      <dgm:t>
        <a:bodyPr/>
        <a:lstStyle/>
        <a:p>
          <a:endParaRPr lang="en-US" sz="1200" b="1"/>
        </a:p>
      </dgm:t>
    </dgm:pt>
    <dgm:pt modelId="{6E7EA1A4-625D-489F-BE88-C8CBD6CB9B77}" type="sibTrans" cxnId="{E45622AD-66B7-450B-8888-4FEB68ADF2F1}">
      <dgm:prSet/>
      <dgm:spPr/>
      <dgm:t>
        <a:bodyPr/>
        <a:lstStyle/>
        <a:p>
          <a:endParaRPr lang="en-US" sz="1200" b="1"/>
        </a:p>
      </dgm:t>
    </dgm:pt>
    <dgm:pt modelId="{06E8C5D9-FD94-4E06-AAC2-51649B5BC351}">
      <dgm:prSet custT="1"/>
      <dgm:spPr>
        <a:solidFill>
          <a:schemeClr val="bg2"/>
        </a:solidFill>
        <a:ln>
          <a:noFill/>
        </a:ln>
        <a:effectLst>
          <a:outerShdw blurRad="50800" dist="38100" dir="2700000" algn="tl" rotWithShape="0">
            <a:prstClr val="black">
              <a:alpha val="40000"/>
            </a:prstClr>
          </a:outerShdw>
        </a:effectLst>
      </dgm:spPr>
      <dgm:t>
        <a:bodyPr/>
        <a:lstStyle/>
        <a:p>
          <a:pPr>
            <a:buFont typeface="Wingdings" panose="05000000000000000000" pitchFamily="2" charset="2"/>
            <a:buChar char=""/>
          </a:pPr>
          <a:r>
            <a:rPr lang="en-US" sz="1200" b="1">
              <a:solidFill>
                <a:schemeClr val="accent1"/>
              </a:solidFill>
            </a:rPr>
            <a:t>How can we communicate better especially when work is hectic or quick action is needed? </a:t>
          </a:r>
        </a:p>
      </dgm:t>
    </dgm:pt>
    <dgm:pt modelId="{F3FE8ABC-A456-4072-81E4-A113DEB77A09}" type="parTrans" cxnId="{C8C43455-BF5A-4D9B-B38D-B7F375DC3A86}">
      <dgm:prSet/>
      <dgm:spPr/>
      <dgm:t>
        <a:bodyPr/>
        <a:lstStyle/>
        <a:p>
          <a:endParaRPr lang="en-US" sz="1200" b="1"/>
        </a:p>
      </dgm:t>
    </dgm:pt>
    <dgm:pt modelId="{0E2CB698-FBCD-48B9-A49B-E59162DF926D}" type="sibTrans" cxnId="{C8C43455-BF5A-4D9B-B38D-B7F375DC3A86}">
      <dgm:prSet/>
      <dgm:spPr/>
      <dgm:t>
        <a:bodyPr/>
        <a:lstStyle/>
        <a:p>
          <a:endParaRPr lang="en-US" sz="1200" b="1"/>
        </a:p>
      </dgm:t>
    </dgm:pt>
    <dgm:pt modelId="{DA19C79A-80AA-46C4-98B5-F66443054BBA}" type="pres">
      <dgm:prSet presAssocID="{7EDEA63E-4EDA-419E-9DC8-ED4841428282}" presName="linear" presStyleCnt="0">
        <dgm:presLayoutVars>
          <dgm:animLvl val="lvl"/>
          <dgm:resizeHandles val="exact"/>
        </dgm:presLayoutVars>
      </dgm:prSet>
      <dgm:spPr/>
    </dgm:pt>
    <dgm:pt modelId="{5E3A452B-A563-44C3-8B65-6487FAE1AB88}" type="pres">
      <dgm:prSet presAssocID="{EA618E5D-05DC-4F09-AF73-0B299D80E8BE}" presName="parentText" presStyleLbl="node1" presStyleIdx="0" presStyleCnt="4">
        <dgm:presLayoutVars>
          <dgm:chMax val="0"/>
          <dgm:bulletEnabled val="1"/>
        </dgm:presLayoutVars>
      </dgm:prSet>
      <dgm:spPr/>
    </dgm:pt>
    <dgm:pt modelId="{11A7C50E-1375-4D5C-9616-E7686F21FCA8}" type="pres">
      <dgm:prSet presAssocID="{3399C43B-FA13-4CFD-928C-4798DCA72AE2}" presName="spacer" presStyleCnt="0"/>
      <dgm:spPr/>
    </dgm:pt>
    <dgm:pt modelId="{44493190-37CF-4A74-85F1-47224D7D4901}" type="pres">
      <dgm:prSet presAssocID="{B373BC48-4F70-4342-AB24-9BE172924034}" presName="parentText" presStyleLbl="node1" presStyleIdx="1" presStyleCnt="4">
        <dgm:presLayoutVars>
          <dgm:chMax val="0"/>
          <dgm:bulletEnabled val="1"/>
        </dgm:presLayoutVars>
      </dgm:prSet>
      <dgm:spPr/>
    </dgm:pt>
    <dgm:pt modelId="{DE7DBF99-17E5-4CA5-9221-0FF77AC0C08C}" type="pres">
      <dgm:prSet presAssocID="{7F74ADD8-6D24-4716-A3B5-B56A5E343243}" presName="spacer" presStyleCnt="0"/>
      <dgm:spPr/>
    </dgm:pt>
    <dgm:pt modelId="{ECC57580-80B1-4822-BA68-C5303F87081C}" type="pres">
      <dgm:prSet presAssocID="{96771950-35A4-4A8D-950D-0E952E32BD9A}" presName="parentText" presStyleLbl="node1" presStyleIdx="2" presStyleCnt="4">
        <dgm:presLayoutVars>
          <dgm:chMax val="0"/>
          <dgm:bulletEnabled val="1"/>
        </dgm:presLayoutVars>
      </dgm:prSet>
      <dgm:spPr/>
    </dgm:pt>
    <dgm:pt modelId="{FCDC20FF-B26D-4880-B4B5-4949C785C371}" type="pres">
      <dgm:prSet presAssocID="{6E7EA1A4-625D-489F-BE88-C8CBD6CB9B77}" presName="spacer" presStyleCnt="0"/>
      <dgm:spPr/>
    </dgm:pt>
    <dgm:pt modelId="{95A713B2-46D0-4816-AB2F-E2FD3D1A4059}" type="pres">
      <dgm:prSet presAssocID="{06E8C5D9-FD94-4E06-AAC2-51649B5BC351}" presName="parentText" presStyleLbl="node1" presStyleIdx="3" presStyleCnt="4">
        <dgm:presLayoutVars>
          <dgm:chMax val="0"/>
          <dgm:bulletEnabled val="1"/>
        </dgm:presLayoutVars>
      </dgm:prSet>
      <dgm:spPr/>
    </dgm:pt>
  </dgm:ptLst>
  <dgm:cxnLst>
    <dgm:cxn modelId="{943C8B1A-EA76-4795-979C-40E579B923DB}" srcId="{7EDEA63E-4EDA-419E-9DC8-ED4841428282}" destId="{EA618E5D-05DC-4F09-AF73-0B299D80E8BE}" srcOrd="0" destOrd="0" parTransId="{DE6EE002-3596-49E7-925A-2ABC1AC5BFCF}" sibTransId="{3399C43B-FA13-4CFD-928C-4798DCA72AE2}"/>
    <dgm:cxn modelId="{612A9420-41C3-4140-B96F-547C597DA771}" type="presOf" srcId="{96771950-35A4-4A8D-950D-0E952E32BD9A}" destId="{ECC57580-80B1-4822-BA68-C5303F87081C}" srcOrd="0" destOrd="0" presId="urn:microsoft.com/office/officeart/2005/8/layout/vList2"/>
    <dgm:cxn modelId="{D0B91462-1BB7-4FE0-BEF5-9A23851454D1}" type="presOf" srcId="{06E8C5D9-FD94-4E06-AAC2-51649B5BC351}" destId="{95A713B2-46D0-4816-AB2F-E2FD3D1A4059}" srcOrd="0" destOrd="0" presId="urn:microsoft.com/office/officeart/2005/8/layout/vList2"/>
    <dgm:cxn modelId="{C8C43455-BF5A-4D9B-B38D-B7F375DC3A86}" srcId="{7EDEA63E-4EDA-419E-9DC8-ED4841428282}" destId="{06E8C5D9-FD94-4E06-AAC2-51649B5BC351}" srcOrd="3" destOrd="0" parTransId="{F3FE8ABC-A456-4072-81E4-A113DEB77A09}" sibTransId="{0E2CB698-FBCD-48B9-A49B-E59162DF926D}"/>
    <dgm:cxn modelId="{A3F584AC-EA3F-4A5B-8184-02EDFC0CEA1C}" type="presOf" srcId="{B373BC48-4F70-4342-AB24-9BE172924034}" destId="{44493190-37CF-4A74-85F1-47224D7D4901}" srcOrd="0" destOrd="0" presId="urn:microsoft.com/office/officeart/2005/8/layout/vList2"/>
    <dgm:cxn modelId="{E45622AD-66B7-450B-8888-4FEB68ADF2F1}" srcId="{7EDEA63E-4EDA-419E-9DC8-ED4841428282}" destId="{96771950-35A4-4A8D-950D-0E952E32BD9A}" srcOrd="2" destOrd="0" parTransId="{AFC036F0-5009-4C76-BCD4-A760ACFBD7E3}" sibTransId="{6E7EA1A4-625D-489F-BE88-C8CBD6CB9B77}"/>
    <dgm:cxn modelId="{65EFB9B4-C98E-4B4F-A4B9-362FAAD5FA41}" type="presOf" srcId="{EA618E5D-05DC-4F09-AF73-0B299D80E8BE}" destId="{5E3A452B-A563-44C3-8B65-6487FAE1AB88}" srcOrd="0" destOrd="0" presId="urn:microsoft.com/office/officeart/2005/8/layout/vList2"/>
    <dgm:cxn modelId="{4F8BCFDA-12CA-4004-A83D-31C26F872C48}" srcId="{7EDEA63E-4EDA-419E-9DC8-ED4841428282}" destId="{B373BC48-4F70-4342-AB24-9BE172924034}" srcOrd="1" destOrd="0" parTransId="{7DA83ADD-1FE0-4377-8913-B4D55B3B3E32}" sibTransId="{7F74ADD8-6D24-4716-A3B5-B56A5E343243}"/>
    <dgm:cxn modelId="{736D40EC-ACF7-4707-8960-26CA44C43D4B}" type="presOf" srcId="{7EDEA63E-4EDA-419E-9DC8-ED4841428282}" destId="{DA19C79A-80AA-46C4-98B5-F66443054BBA}" srcOrd="0" destOrd="0" presId="urn:microsoft.com/office/officeart/2005/8/layout/vList2"/>
    <dgm:cxn modelId="{31CCC7D8-F5EC-42DA-BEEC-F181B3F3086D}" type="presParOf" srcId="{DA19C79A-80AA-46C4-98B5-F66443054BBA}" destId="{5E3A452B-A563-44C3-8B65-6487FAE1AB88}" srcOrd="0" destOrd="0" presId="urn:microsoft.com/office/officeart/2005/8/layout/vList2"/>
    <dgm:cxn modelId="{2E9855A1-7235-4758-B949-63F5D6FF9940}" type="presParOf" srcId="{DA19C79A-80AA-46C4-98B5-F66443054BBA}" destId="{11A7C50E-1375-4D5C-9616-E7686F21FCA8}" srcOrd="1" destOrd="0" presId="urn:microsoft.com/office/officeart/2005/8/layout/vList2"/>
    <dgm:cxn modelId="{84EBE67B-E008-4A51-A246-EC1338C82409}" type="presParOf" srcId="{DA19C79A-80AA-46C4-98B5-F66443054BBA}" destId="{44493190-37CF-4A74-85F1-47224D7D4901}" srcOrd="2" destOrd="0" presId="urn:microsoft.com/office/officeart/2005/8/layout/vList2"/>
    <dgm:cxn modelId="{C1818AA3-9057-46C9-BCA6-4E6DF535B1A0}" type="presParOf" srcId="{DA19C79A-80AA-46C4-98B5-F66443054BBA}" destId="{DE7DBF99-17E5-4CA5-9221-0FF77AC0C08C}" srcOrd="3" destOrd="0" presId="urn:microsoft.com/office/officeart/2005/8/layout/vList2"/>
    <dgm:cxn modelId="{D82A1130-A23A-48BC-9F1E-36ED15340D71}" type="presParOf" srcId="{DA19C79A-80AA-46C4-98B5-F66443054BBA}" destId="{ECC57580-80B1-4822-BA68-C5303F87081C}" srcOrd="4" destOrd="0" presId="urn:microsoft.com/office/officeart/2005/8/layout/vList2"/>
    <dgm:cxn modelId="{EBAA5079-B415-461C-889C-53E6FE71E702}" type="presParOf" srcId="{DA19C79A-80AA-46C4-98B5-F66443054BBA}" destId="{FCDC20FF-B26D-4880-B4B5-4949C785C371}" srcOrd="5" destOrd="0" presId="urn:microsoft.com/office/officeart/2005/8/layout/vList2"/>
    <dgm:cxn modelId="{4D670FC5-D78C-4DCF-8CAE-D949823B212D}" type="presParOf" srcId="{DA19C79A-80AA-46C4-98B5-F66443054BBA}" destId="{95A713B2-46D0-4816-AB2F-E2FD3D1A405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A452B-A563-44C3-8B65-6487FAE1AB88}">
      <dsp:nvSpPr>
        <dsp:cNvPr id="0" name=""/>
        <dsp:cNvSpPr/>
      </dsp:nvSpPr>
      <dsp:spPr>
        <a:xfrm>
          <a:off x="0" y="22030"/>
          <a:ext cx="6302461" cy="430560"/>
        </a:xfrm>
        <a:prstGeom prst="roundRect">
          <a:avLst/>
        </a:prstGeom>
        <a:solidFill>
          <a:schemeClr val="bg2"/>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b="1" kern="1200">
              <a:solidFill>
                <a:schemeClr val="accent1"/>
              </a:solidFill>
            </a:rPr>
            <a:t>How do you know if you are doing a good job?</a:t>
          </a:r>
        </a:p>
      </dsp:txBody>
      <dsp:txXfrm>
        <a:off x="21018" y="43048"/>
        <a:ext cx="6260425" cy="388524"/>
      </dsp:txXfrm>
    </dsp:sp>
    <dsp:sp modelId="{44493190-37CF-4A74-85F1-47224D7D4901}">
      <dsp:nvSpPr>
        <dsp:cNvPr id="0" name=""/>
        <dsp:cNvSpPr/>
      </dsp:nvSpPr>
      <dsp:spPr>
        <a:xfrm>
          <a:off x="0" y="518830"/>
          <a:ext cx="6302461" cy="430560"/>
        </a:xfrm>
        <a:prstGeom prst="roundRect">
          <a:avLst/>
        </a:prstGeom>
        <a:solidFill>
          <a:schemeClr val="bg2"/>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200" b="1" kern="1200">
              <a:solidFill>
                <a:schemeClr val="accent1"/>
              </a:solidFill>
            </a:rPr>
            <a:t>Are there times when you don’t know what your top priority should be?</a:t>
          </a:r>
        </a:p>
      </dsp:txBody>
      <dsp:txXfrm>
        <a:off x="21018" y="539848"/>
        <a:ext cx="6260425" cy="388524"/>
      </dsp:txXfrm>
    </dsp:sp>
    <dsp:sp modelId="{ECC57580-80B1-4822-BA68-C5303F87081C}">
      <dsp:nvSpPr>
        <dsp:cNvPr id="0" name=""/>
        <dsp:cNvSpPr/>
      </dsp:nvSpPr>
      <dsp:spPr>
        <a:xfrm>
          <a:off x="0" y="1015630"/>
          <a:ext cx="6302461" cy="430560"/>
        </a:xfrm>
        <a:prstGeom prst="roundRect">
          <a:avLst/>
        </a:prstGeom>
        <a:solidFill>
          <a:schemeClr val="bg2"/>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 typeface="Wingdings" panose="05000000000000000000" pitchFamily="2" charset="2"/>
            <a:buNone/>
            <a:tabLst/>
            <a:defRPr/>
          </a:pPr>
          <a:r>
            <a:rPr lang="en-US" sz="1200" b="1" kern="1200">
              <a:solidFill>
                <a:schemeClr val="accent1"/>
              </a:solidFill>
            </a:rPr>
            <a:t>How can we as a team help one another communicate needs and priorities?</a:t>
          </a:r>
        </a:p>
      </dsp:txBody>
      <dsp:txXfrm>
        <a:off x="21018" y="1036648"/>
        <a:ext cx="6260425" cy="388524"/>
      </dsp:txXfrm>
    </dsp:sp>
    <dsp:sp modelId="{95A713B2-46D0-4816-AB2F-E2FD3D1A4059}">
      <dsp:nvSpPr>
        <dsp:cNvPr id="0" name=""/>
        <dsp:cNvSpPr/>
      </dsp:nvSpPr>
      <dsp:spPr>
        <a:xfrm>
          <a:off x="0" y="1512431"/>
          <a:ext cx="6302461" cy="430560"/>
        </a:xfrm>
        <a:prstGeom prst="roundRect">
          <a:avLst/>
        </a:prstGeom>
        <a:solidFill>
          <a:schemeClr val="bg2"/>
        </a:solidFill>
        <a:ln w="25400" cap="flat" cmpd="sng" algn="ctr">
          <a:no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Font typeface="Wingdings" panose="05000000000000000000" pitchFamily="2" charset="2"/>
            <a:buNone/>
          </a:pPr>
          <a:r>
            <a:rPr lang="en-US" sz="1200" b="1" kern="1200">
              <a:solidFill>
                <a:schemeClr val="accent1"/>
              </a:solidFill>
            </a:rPr>
            <a:t>How can we communicate better especially when work is hectic or quick action is needed? </a:t>
          </a:r>
        </a:p>
      </dsp:txBody>
      <dsp:txXfrm>
        <a:off x="21018" y="1533449"/>
        <a:ext cx="6260425" cy="3885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ACDDDB3-FA51-FA4B-AD0A-B20099F8896D}" type="datetimeFigureOut">
              <a:rPr lang="en-US" smtClean="0"/>
              <a:t>4/28/2023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9B3A4A8-36D1-9B42-BB99-419E94051EF3}" type="slidenum">
              <a:rPr lang="en-US" smtClean="0"/>
              <a:t>‹#›</a:t>
            </a:fld>
            <a:endParaRPr lang="en-US"/>
          </a:p>
        </p:txBody>
      </p:sp>
    </p:spTree>
    <p:extLst>
      <p:ext uri="{BB962C8B-B14F-4D97-AF65-F5344CB8AC3E}">
        <p14:creationId xmlns:p14="http://schemas.microsoft.com/office/powerpoint/2010/main" val="566908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2F959DE8-BC8A-9342-BA3F-D795D5990682}" type="datetimeFigureOut">
              <a:rPr lang="en-US"/>
              <a:pPr>
                <a:defRPr/>
              </a:pPr>
              <a:t>4/28/2023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64696D1D-ED38-CE46-A803-2C7949BBFEE6}" type="slidenum">
              <a:rPr lang="en-US" altLang="x-none"/>
              <a:pPr/>
              <a:t>‹#›</a:t>
            </a:fld>
            <a:endParaRPr lang="en-US" altLang="x-none"/>
          </a:p>
        </p:txBody>
      </p:sp>
    </p:spTree>
    <p:extLst>
      <p:ext uri="{BB962C8B-B14F-4D97-AF65-F5344CB8AC3E}">
        <p14:creationId xmlns:p14="http://schemas.microsoft.com/office/powerpoint/2010/main" val="8152948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x-none" altLang="x-none" b="1"/>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57066" indent="-291179">
              <a:defRPr>
                <a:solidFill>
                  <a:schemeClr val="tx1"/>
                </a:solidFill>
                <a:latin typeface="Calibri" charset="0"/>
              </a:defRPr>
            </a:lvl2pPr>
            <a:lvl3pPr marL="1164717" indent="-232943">
              <a:defRPr>
                <a:solidFill>
                  <a:schemeClr val="tx1"/>
                </a:solidFill>
                <a:latin typeface="Calibri" charset="0"/>
              </a:defRPr>
            </a:lvl3pPr>
            <a:lvl4pPr marL="1630604" indent="-232943">
              <a:defRPr>
                <a:solidFill>
                  <a:schemeClr val="tx1"/>
                </a:solidFill>
                <a:latin typeface="Calibri" charset="0"/>
              </a:defRPr>
            </a:lvl4pPr>
            <a:lvl5pPr marL="2096491" indent="-232943">
              <a:defRPr>
                <a:solidFill>
                  <a:schemeClr val="tx1"/>
                </a:solidFill>
                <a:latin typeface="Calibri" charset="0"/>
              </a:defRPr>
            </a:lvl5pPr>
            <a:lvl6pPr marL="2562377" indent="-232943" fontAlgn="base">
              <a:spcBef>
                <a:spcPct val="0"/>
              </a:spcBef>
              <a:spcAft>
                <a:spcPct val="0"/>
              </a:spcAft>
              <a:defRPr>
                <a:solidFill>
                  <a:schemeClr val="tx1"/>
                </a:solidFill>
                <a:latin typeface="Calibri" charset="0"/>
              </a:defRPr>
            </a:lvl6pPr>
            <a:lvl7pPr marL="3028264" indent="-232943" fontAlgn="base">
              <a:spcBef>
                <a:spcPct val="0"/>
              </a:spcBef>
              <a:spcAft>
                <a:spcPct val="0"/>
              </a:spcAft>
              <a:defRPr>
                <a:solidFill>
                  <a:schemeClr val="tx1"/>
                </a:solidFill>
                <a:latin typeface="Calibri" charset="0"/>
              </a:defRPr>
            </a:lvl7pPr>
            <a:lvl8pPr marL="3494151" indent="-232943" fontAlgn="base">
              <a:spcBef>
                <a:spcPct val="0"/>
              </a:spcBef>
              <a:spcAft>
                <a:spcPct val="0"/>
              </a:spcAft>
              <a:defRPr>
                <a:solidFill>
                  <a:schemeClr val="tx1"/>
                </a:solidFill>
                <a:latin typeface="Calibri" charset="0"/>
              </a:defRPr>
            </a:lvl8pPr>
            <a:lvl9pPr marL="3960038" indent="-232943" fontAlgn="base">
              <a:spcBef>
                <a:spcPct val="0"/>
              </a:spcBef>
              <a:spcAft>
                <a:spcPct val="0"/>
              </a:spcAft>
              <a:defRPr>
                <a:solidFill>
                  <a:schemeClr val="tx1"/>
                </a:solidFill>
                <a:latin typeface="Calibri" charset="0"/>
              </a:defRPr>
            </a:lvl9pPr>
          </a:lstStyle>
          <a:p>
            <a:fld id="{3DFA794A-571F-F846-8842-D0036C98B983}" type="slidenum">
              <a:rPr lang="en-US" altLang="x-none">
                <a:solidFill>
                  <a:srgbClr val="000000"/>
                </a:solidFill>
              </a:rPr>
              <a:pPr/>
              <a:t>1</a:t>
            </a:fld>
            <a:endParaRPr lang="en-US" altLang="x-non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4696D1D-ED38-CE46-A803-2C7949BBFEE6}" type="slidenum">
              <a:rPr lang="en-US" altLang="x-none" smtClean="0"/>
              <a:pPr/>
              <a:t>3</a:t>
            </a:fld>
            <a:endParaRPr lang="en-US" altLang="x-none"/>
          </a:p>
        </p:txBody>
      </p:sp>
    </p:spTree>
    <p:extLst>
      <p:ext uri="{BB962C8B-B14F-4D97-AF65-F5344CB8AC3E}">
        <p14:creationId xmlns:p14="http://schemas.microsoft.com/office/powerpoint/2010/main" val="659385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696D1D-ED38-CE46-A803-2C7949BBFEE6}" type="slidenum">
              <a:rPr lang="en-US" altLang="x-none" smtClean="0"/>
              <a:pPr/>
              <a:t>6</a:t>
            </a:fld>
            <a:endParaRPr lang="en-US" altLang="x-none"/>
          </a:p>
        </p:txBody>
      </p:sp>
    </p:spTree>
    <p:extLst>
      <p:ext uri="{BB962C8B-B14F-4D97-AF65-F5344CB8AC3E}">
        <p14:creationId xmlns:p14="http://schemas.microsoft.com/office/powerpoint/2010/main" val="3878340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userDrawn="1"/>
        </p:nvSpPr>
        <p:spPr>
          <a:xfrm>
            <a:off x="2058" y="-19051"/>
            <a:ext cx="9141941" cy="5167313"/>
          </a:xfrm>
          <a:prstGeom prst="rect">
            <a:avLst/>
          </a:prstGeom>
          <a:solidFill>
            <a:schemeClr val="tx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1620669" y="3005075"/>
            <a:ext cx="5339910" cy="804095"/>
          </a:xfrm>
        </p:spPr>
        <p:txBody>
          <a:bodyPr/>
          <a:lstStyle>
            <a:lvl1pPr>
              <a:defRPr sz="2200"/>
            </a:lvl1pPr>
          </a:lstStyle>
          <a:p>
            <a:r>
              <a:rPr lang="en-US" dirty="0"/>
              <a:t>Click to edit Master title style</a:t>
            </a:r>
          </a:p>
        </p:txBody>
      </p:sp>
      <p:sp>
        <p:nvSpPr>
          <p:cNvPr id="3" name="Subtitle 2"/>
          <p:cNvSpPr>
            <a:spLocks noGrp="1"/>
          </p:cNvSpPr>
          <p:nvPr>
            <p:ph type="subTitle" idx="1"/>
          </p:nvPr>
        </p:nvSpPr>
        <p:spPr>
          <a:xfrm>
            <a:off x="1620671" y="4111367"/>
            <a:ext cx="4756969" cy="378895"/>
          </a:xfrm>
        </p:spPr>
        <p:txBody>
          <a:bodyPr/>
          <a:lstStyle>
            <a:lvl1pPr marL="0" indent="0" algn="l">
              <a:buNone/>
              <a:defRPr sz="11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Slide Number Placeholder 5"/>
          <p:cNvSpPr>
            <a:spLocks noGrp="1"/>
          </p:cNvSpPr>
          <p:nvPr>
            <p:ph type="sldNum" sz="quarter" idx="12"/>
          </p:nvPr>
        </p:nvSpPr>
        <p:spPr/>
        <p:txBody>
          <a:bodyPr/>
          <a:lstStyle>
            <a:lvl1pPr defTabSz="914400">
              <a:defRPr/>
            </a:lvl1pPr>
          </a:lstStyle>
          <a:p>
            <a:fld id="{0621192E-B586-754B-9253-7F68592A382D}" type="slidenum">
              <a:rPr lang="x-none" altLang="x-none"/>
              <a:pPr/>
              <a:t>‹#›</a:t>
            </a:fld>
            <a:endParaRPr lang="en-US" altLang="x-none"/>
          </a:p>
        </p:txBody>
      </p:sp>
      <p:sp>
        <p:nvSpPr>
          <p:cNvPr id="17" name="Date Placeholder 16"/>
          <p:cNvSpPr>
            <a:spLocks noGrp="1"/>
          </p:cNvSpPr>
          <p:nvPr>
            <p:ph type="dt" sz="half" idx="13"/>
          </p:nvPr>
        </p:nvSpPr>
        <p:spPr/>
        <p:txBody>
          <a:bodyPr/>
          <a:lstStyle/>
          <a:p>
            <a:pPr>
              <a:defRPr/>
            </a:pPr>
            <a:endParaRPr lang="en-US" dirty="0"/>
          </a:p>
        </p:txBody>
      </p:sp>
      <p:sp>
        <p:nvSpPr>
          <p:cNvPr id="18" name="Footer Placeholder 17"/>
          <p:cNvSpPr>
            <a:spLocks noGrp="1"/>
          </p:cNvSpPr>
          <p:nvPr>
            <p:ph type="ftr" sz="quarter" idx="14"/>
          </p:nvPr>
        </p:nvSpPr>
        <p:spPr/>
        <p:txBody>
          <a:bodyPr/>
          <a:lstStyle/>
          <a:p>
            <a:pPr>
              <a:defRPr/>
            </a:pPr>
            <a:endParaRPr lang="en-US"/>
          </a:p>
        </p:txBody>
      </p:sp>
      <p:pic>
        <p:nvPicPr>
          <p:cNvPr id="21" name="Picture 9" descr="IUH.PPT.TEMPLATE_corn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851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a:latin typeface="Franklin Gothic Book" charset="0"/>
                <a:ea typeface="Franklin Gothic Book" charset="0"/>
                <a:cs typeface="Franklin Gothic Book" charset="0"/>
              </a:defRPr>
            </a:lvl1pPr>
            <a:lvl2pPr>
              <a:defRPr>
                <a:latin typeface="Franklin Gothic Book" charset="0"/>
                <a:ea typeface="Franklin Gothic Book" charset="0"/>
                <a:cs typeface="Franklin Gothic Book" charset="0"/>
              </a:defRPr>
            </a:lvl2pPr>
            <a:lvl3pPr>
              <a:defRPr>
                <a:latin typeface="Franklin Gothic Book" charset="0"/>
                <a:ea typeface="Franklin Gothic Book" charset="0"/>
                <a:cs typeface="Franklin Gothic Book" charset="0"/>
              </a:defRPr>
            </a:lvl3pPr>
            <a:lvl4pPr>
              <a:defRPr>
                <a:latin typeface="Franklin Gothic Book" charset="0"/>
                <a:ea typeface="Franklin Gothic Book" charset="0"/>
                <a:cs typeface="Franklin Gothic Book" charset="0"/>
              </a:defRPr>
            </a:lvl4pPr>
            <a:lvl5pPr>
              <a:defRPr>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defTabSz="914400">
              <a:defRPr/>
            </a:lvl1pPr>
          </a:lstStyle>
          <a:p>
            <a:pPr>
              <a:defRPr/>
            </a:pPr>
            <a:endParaRPr lang="en-US" dirty="0"/>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fld id="{DA86648E-21C2-4E4D-995E-31FFBD2E87B9}" type="slidenum">
              <a:rPr lang="x-none" altLang="x-none"/>
              <a:pPr/>
              <a:t>‹#›</a:t>
            </a:fld>
            <a:endParaRPr lang="en-US" altLang="x-none"/>
          </a:p>
        </p:txBody>
      </p:sp>
    </p:spTree>
    <p:extLst>
      <p:ext uri="{BB962C8B-B14F-4D97-AF65-F5344CB8AC3E}">
        <p14:creationId xmlns:p14="http://schemas.microsoft.com/office/powerpoint/2010/main" val="18627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8" descr="IUH.PPT.TEMPLATE_V2-revise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IUH.PPT.TEMPLATE_corner.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119813" y="2174875"/>
            <a:ext cx="3033712"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IU-logo-black.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623888"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43035" y="2618781"/>
            <a:ext cx="7772400" cy="1021556"/>
          </a:xfrm>
        </p:spPr>
        <p:txBody>
          <a:bodyPr anchor="t"/>
          <a:lstStyle>
            <a:lvl1pPr algn="l">
              <a:defRPr sz="2600" b="0" cap="none">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43035" y="1212056"/>
            <a:ext cx="7772400" cy="1125140"/>
          </a:xfrm>
        </p:spPr>
        <p:txBody>
          <a:bodyPr anchor="b"/>
          <a:lstStyle>
            <a:lvl1pPr marL="0" indent="0">
              <a:buNone/>
              <a:defRPr sz="1200" b="1" spc="-30">
                <a:solidFill>
                  <a:srgbClr val="595959"/>
                </a:solidFill>
                <a:latin typeface="Franklin Gothic Demi" charset="0"/>
                <a:ea typeface="Franklin Gothic Demi" charset="0"/>
                <a:cs typeface="Franklin Gothic Demi"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10"/>
          </p:nvPr>
        </p:nvSpPr>
        <p:spPr/>
        <p:txBody>
          <a:bodyPr/>
          <a:lstStyle>
            <a:lvl1pPr defTabSz="914400">
              <a:defRPr/>
            </a:lvl1pPr>
          </a:lstStyle>
          <a:p>
            <a:pPr>
              <a:defRPr/>
            </a:pPr>
            <a:endParaRPr lang="en-US" dirty="0"/>
          </a:p>
        </p:txBody>
      </p:sp>
      <p:sp>
        <p:nvSpPr>
          <p:cNvPr id="8" name="Footer Placeholder 4"/>
          <p:cNvSpPr>
            <a:spLocks noGrp="1"/>
          </p:cNvSpPr>
          <p:nvPr>
            <p:ph type="ftr" sz="quarter" idx="11"/>
          </p:nvPr>
        </p:nvSpPr>
        <p:spPr/>
        <p:txBody>
          <a:bodyPr/>
          <a:lstStyle>
            <a:lvl1pPr defTabSz="914400">
              <a:defRPr/>
            </a:lvl1pPr>
          </a:lstStyle>
          <a:p>
            <a:pPr>
              <a:defRPr/>
            </a:pPr>
            <a:endParaRPr lang="en-US"/>
          </a:p>
        </p:txBody>
      </p:sp>
      <p:sp>
        <p:nvSpPr>
          <p:cNvPr id="9" name="Slide Number Placeholder 5"/>
          <p:cNvSpPr>
            <a:spLocks noGrp="1"/>
          </p:cNvSpPr>
          <p:nvPr>
            <p:ph type="sldNum" sz="quarter" idx="12"/>
          </p:nvPr>
        </p:nvSpPr>
        <p:spPr/>
        <p:txBody>
          <a:bodyPr/>
          <a:lstStyle>
            <a:lvl1pPr defTabSz="914400">
              <a:defRPr/>
            </a:lvl1pPr>
          </a:lstStyle>
          <a:p>
            <a:fld id="{0025BF38-0FF4-CC4F-BA6B-37B05F99C122}" type="slidenum">
              <a:rPr lang="x-none" altLang="x-none"/>
              <a:pPr/>
              <a:t>‹#›</a:t>
            </a:fld>
            <a:endParaRPr lang="en-US" altLang="x-none"/>
          </a:p>
        </p:txBody>
      </p:sp>
    </p:spTree>
    <p:extLst>
      <p:ext uri="{BB962C8B-B14F-4D97-AF65-F5344CB8AC3E}">
        <p14:creationId xmlns:p14="http://schemas.microsoft.com/office/powerpoint/2010/main" val="1797376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a:defRPr/>
            </a:lvl1pPr>
          </a:lstStyle>
          <a:p>
            <a:pPr>
              <a:defRPr/>
            </a:pPr>
            <a:endParaRPr lang="en-US" dirty="0"/>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fld id="{E94E9BCF-061B-4943-A29B-BBB83430C9CB}" type="slidenum">
              <a:rPr lang="x-none" altLang="x-none"/>
              <a:pPr/>
              <a:t>‹#›</a:t>
            </a:fld>
            <a:endParaRPr lang="en-US" altLang="x-none"/>
          </a:p>
        </p:txBody>
      </p:sp>
    </p:spTree>
    <p:extLst>
      <p:ext uri="{BB962C8B-B14F-4D97-AF65-F5344CB8AC3E}">
        <p14:creationId xmlns:p14="http://schemas.microsoft.com/office/powerpoint/2010/main" val="200461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lvl1pPr defTabSz="914400">
              <a:defRPr/>
            </a:lvl1pPr>
          </a:lstStyle>
          <a:p>
            <a:pPr>
              <a:defRPr/>
            </a:pPr>
            <a:endParaRPr lang="en-US" dirty="0"/>
          </a:p>
        </p:txBody>
      </p:sp>
      <p:sp>
        <p:nvSpPr>
          <p:cNvPr id="4" name="Footer Placeholder 3"/>
          <p:cNvSpPr>
            <a:spLocks noGrp="1"/>
          </p:cNvSpPr>
          <p:nvPr>
            <p:ph type="ftr" sz="quarter" idx="11"/>
          </p:nvPr>
        </p:nvSpPr>
        <p:spPr/>
        <p:txBody>
          <a:bodyPr/>
          <a:lstStyle>
            <a:lvl1pPr defTabSz="91440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vl1pPr>
          </a:lstStyle>
          <a:p>
            <a:fld id="{715E4F9D-4648-EE4F-837B-7F5D286D2A4F}" type="slidenum">
              <a:rPr lang="x-none" altLang="x-none"/>
              <a:pPr/>
              <a:t>‹#›</a:t>
            </a:fld>
            <a:endParaRPr lang="en-US" altLang="x-none"/>
          </a:p>
        </p:txBody>
      </p:sp>
    </p:spTree>
    <p:extLst>
      <p:ext uri="{BB962C8B-B14F-4D97-AF65-F5344CB8AC3E}">
        <p14:creationId xmlns:p14="http://schemas.microsoft.com/office/powerpoint/2010/main" val="66046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572941C-6974-BE4E-9E84-DF4E3BF99134}" type="slidenum">
              <a:rPr lang="en-US" altLang="x-none" smtClean="0"/>
              <a:pPr/>
              <a:t>‹#›</a:t>
            </a:fld>
            <a:endParaRPr lang="en-US" altLang="x-none"/>
          </a:p>
        </p:txBody>
      </p:sp>
      <p:sp>
        <p:nvSpPr>
          <p:cNvPr id="6" name="Rectangle 5"/>
          <p:cNvSpPr/>
          <p:nvPr userDrawn="1"/>
        </p:nvSpPr>
        <p:spPr>
          <a:xfrm>
            <a:off x="6095999" y="4034119"/>
            <a:ext cx="2904565" cy="10555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56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endParaRPr lang="en-US" dirty="0"/>
          </a:p>
        </p:txBody>
      </p:sp>
      <p:sp>
        <p:nvSpPr>
          <p:cNvPr id="3" name="Footer Placeholder 2"/>
          <p:cNvSpPr>
            <a:spLocks noGrp="1"/>
          </p:cNvSpPr>
          <p:nvPr>
            <p:ph type="ftr" sz="quarter" idx="11"/>
          </p:nvPr>
        </p:nvSpPr>
        <p:spPr/>
        <p:txBody>
          <a:bodyPr/>
          <a:lstStyle>
            <a:lvl1pPr defTabSz="91440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vl1pPr>
          </a:lstStyle>
          <a:p>
            <a:fld id="{40B5E16D-56CD-864D-824B-D347FFEACCD3}" type="slidenum">
              <a:rPr lang="x-none" altLang="x-none"/>
              <a:pPr/>
              <a:t>‹#›</a:t>
            </a:fld>
            <a:endParaRPr lang="en-US" altLang="x-none"/>
          </a:p>
        </p:txBody>
      </p:sp>
    </p:spTree>
    <p:extLst>
      <p:ext uri="{BB962C8B-B14F-4D97-AF65-F5344CB8AC3E}">
        <p14:creationId xmlns:p14="http://schemas.microsoft.com/office/powerpoint/2010/main" val="12826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4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8" name="Picture 7" descr="IUH.PPT.TEMPLATE_cover.png"/>
          <p:cNvPicPr>
            <a:picLocks noChangeAspect="1"/>
          </p:cNvPicPr>
          <p:nvPr userDrawn="1"/>
        </p:nvPicPr>
        <p:blipFill>
          <a:blip r:embed="rId2"/>
          <a:stretch>
            <a:fillRect/>
          </a:stretch>
        </p:blipFill>
        <p:spPr>
          <a:xfrm>
            <a:off x="0" y="-1"/>
            <a:ext cx="9153144" cy="5148645"/>
          </a:xfrm>
          <a:prstGeom prst="rect">
            <a:avLst/>
          </a:prstGeom>
        </p:spPr>
      </p:pic>
      <p:pic>
        <p:nvPicPr>
          <p:cNvPr id="9" name="Content Placeholder 5" descr="IU-logo-black.png"/>
          <p:cNvPicPr>
            <a:picLocks noChangeAspect="1"/>
          </p:cNvPicPr>
          <p:nvPr userDrawn="1"/>
        </p:nvPicPr>
        <p:blipFill>
          <a:blip r:embed="rId3" cstate="print">
            <a:extLst>
              <a:ext uri="{28A0092B-C50C-407E-A947-70E740481C1C}">
                <a14:useLocalDpi xmlns:a14="http://schemas.microsoft.com/office/drawing/2010/main" val="0"/>
              </a:ext>
            </a:extLst>
          </a:blip>
          <a:srcRect r="80669"/>
          <a:stretch>
            <a:fillRect/>
          </a:stretch>
        </p:blipFill>
        <p:spPr bwMode="auto">
          <a:xfrm>
            <a:off x="3846626" y="1677529"/>
            <a:ext cx="1459892" cy="152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58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descr="IUH.PPT.TEMPLATE_banner.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808038" y="155575"/>
            <a:ext cx="6138862" cy="579438"/>
          </a:xfrm>
          <a:prstGeom prst="rect">
            <a:avLst/>
          </a:prstGeom>
        </p:spPr>
        <p:txBody>
          <a:bodyPr vert="horz" lIns="0" tIns="0" rIns="0" bIns="0" rtlCol="0" anchor="b" anchorCtr="0">
            <a:noAutofit/>
          </a:bodyPr>
          <a:lstStyle/>
          <a:p>
            <a:r>
              <a:rPr lang="en-US" dirty="0"/>
              <a:t>Click to edit Master title style</a:t>
            </a:r>
          </a:p>
        </p:txBody>
      </p:sp>
      <p:sp>
        <p:nvSpPr>
          <p:cNvPr id="1028" name="Text Placeholder 2"/>
          <p:cNvSpPr>
            <a:spLocks noGrp="1"/>
          </p:cNvSpPr>
          <p:nvPr>
            <p:ph type="body" idx="1"/>
          </p:nvPr>
        </p:nvSpPr>
        <p:spPr bwMode="auto">
          <a:xfrm>
            <a:off x="1616075" y="1698625"/>
            <a:ext cx="7083425" cy="290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p:cNvSpPr>
            <a:spLocks noGrp="1"/>
          </p:cNvSpPr>
          <p:nvPr>
            <p:ph type="dt" sz="half" idx="2"/>
          </p:nvPr>
        </p:nvSpPr>
        <p:spPr>
          <a:xfrm>
            <a:off x="822325" y="4870450"/>
            <a:ext cx="2133600" cy="273050"/>
          </a:xfrm>
          <a:prstGeom prst="rect">
            <a:avLst/>
          </a:prstGeom>
        </p:spPr>
        <p:txBody>
          <a:bodyPr vert="horz" lIns="0" tIns="0" rIns="0" bIns="0" rtlCol="0" anchor="ctr"/>
          <a:lstStyle>
            <a:lvl1pPr algn="l" defTabSz="457200" fontAlgn="auto">
              <a:spcBef>
                <a:spcPts val="0"/>
              </a:spcBef>
              <a:spcAft>
                <a:spcPts val="0"/>
              </a:spcAft>
              <a:defRPr sz="800">
                <a:solidFill>
                  <a:prstClr val="black">
                    <a:tint val="75000"/>
                  </a:prstClr>
                </a:solidFill>
                <a:latin typeface="Arial"/>
                <a:ea typeface="+mn-ea"/>
                <a:cs typeface="Arial"/>
              </a:defRPr>
            </a:lvl1pPr>
          </a:lstStyle>
          <a:p>
            <a:pPr>
              <a:defRPr/>
            </a:pPr>
            <a:endParaRPr lang="en-US" dirty="0"/>
          </a:p>
        </p:txBody>
      </p:sp>
      <p:sp>
        <p:nvSpPr>
          <p:cNvPr id="5" name="Footer Placeholder 4"/>
          <p:cNvSpPr>
            <a:spLocks noGrp="1"/>
          </p:cNvSpPr>
          <p:nvPr>
            <p:ph type="ftr" sz="quarter" idx="3"/>
          </p:nvPr>
        </p:nvSpPr>
        <p:spPr>
          <a:xfrm>
            <a:off x="3124200" y="4870450"/>
            <a:ext cx="2895600" cy="273050"/>
          </a:xfrm>
          <a:prstGeom prst="rect">
            <a:avLst/>
          </a:prstGeom>
        </p:spPr>
        <p:txBody>
          <a:bodyPr vert="horz" lIns="0" tIns="0" rIns="0" bIns="0" rtlCol="0" anchor="ctr"/>
          <a:lstStyle>
            <a:lvl1pPr algn="l" defTabSz="457200" fontAlgn="auto">
              <a:spcBef>
                <a:spcPts val="0"/>
              </a:spcBef>
              <a:spcAft>
                <a:spcPts val="0"/>
              </a:spcAft>
              <a:defRPr sz="800" dirty="0">
                <a:solidFill>
                  <a:prstClr val="black">
                    <a:tint val="75000"/>
                  </a:prstClr>
                </a:solidFill>
                <a:latin typeface="Arial"/>
                <a:ea typeface="+mn-ea"/>
                <a:cs typeface="Arial"/>
              </a:defRPr>
            </a:lvl1pPr>
          </a:lstStyle>
          <a:p>
            <a:pPr>
              <a:defRPr/>
            </a:pPr>
            <a:endParaRPr lang="en-US"/>
          </a:p>
        </p:txBody>
      </p:sp>
      <p:sp>
        <p:nvSpPr>
          <p:cNvPr id="6" name="Slide Number Placeholder 5"/>
          <p:cNvSpPr>
            <a:spLocks noGrp="1"/>
          </p:cNvSpPr>
          <p:nvPr>
            <p:ph type="sldNum" sz="quarter" idx="4"/>
          </p:nvPr>
        </p:nvSpPr>
        <p:spPr>
          <a:xfrm>
            <a:off x="8035925" y="603250"/>
            <a:ext cx="733425" cy="274638"/>
          </a:xfrm>
          <a:prstGeom prst="rect">
            <a:avLst/>
          </a:prstGeom>
        </p:spPr>
        <p:txBody>
          <a:bodyPr vert="horz" wrap="square" lIns="0" tIns="0" rIns="0" bIns="0" numCol="1" anchor="b" anchorCtr="0" compatLnSpc="1">
            <a:prstTxWarp prst="textNoShape">
              <a:avLst/>
            </a:prstTxWarp>
          </a:bodyPr>
          <a:lstStyle>
            <a:lvl1pPr algn="r" defTabSz="457200">
              <a:defRPr sz="900">
                <a:solidFill>
                  <a:srgbClr val="898989"/>
                </a:solidFill>
                <a:latin typeface="Arial" charset="0"/>
              </a:defRPr>
            </a:lvl1pPr>
          </a:lstStyle>
          <a:p>
            <a:fld id="{4572941C-6974-BE4E-9E84-DF4E3BF99134}" type="slidenum">
              <a:rPr lang="en-US" altLang="x-none"/>
              <a:pPr/>
              <a:t>‹#›</a:t>
            </a:fld>
            <a:endParaRPr lang="en-US" altLang="x-none"/>
          </a:p>
        </p:txBody>
      </p:sp>
      <p:pic>
        <p:nvPicPr>
          <p:cNvPr id="1032" name="Picture 12" descr="IU-logo-black.png"/>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6394450" y="4435475"/>
            <a:ext cx="22288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3" r:id="rId5"/>
    <p:sldLayoutId id="2147483710" r:id="rId6"/>
    <p:sldLayoutId id="2147483694" r:id="rId7"/>
    <p:sldLayoutId id="2147483709" r:id="rId8"/>
  </p:sldLayoutIdLst>
  <p:hf hdr="0" ftr="0" dt="0"/>
  <p:txStyles>
    <p:title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p:titleStyle>
    <p:bodyStyle>
      <a:lvl1pPr marL="146050" indent="-146050" algn="l" defTabSz="457200" rtl="0" fontAlgn="base">
        <a:spcBef>
          <a:spcPct val="20000"/>
        </a:spcBef>
        <a:spcAft>
          <a:spcPct val="0"/>
        </a:spcAft>
        <a:buClr>
          <a:schemeClr val="accent1"/>
        </a:buClr>
        <a:buSzPct val="106000"/>
        <a:buFont typeface="Wingdings" charset="2"/>
        <a:buChar char="§"/>
        <a:defRPr sz="1300" kern="1200">
          <a:solidFill>
            <a:schemeClr val="tx1"/>
          </a:solidFill>
          <a:latin typeface="Arial"/>
          <a:ea typeface="Arial" charset="0"/>
          <a:cs typeface="Arial"/>
        </a:defRPr>
      </a:lvl1pPr>
      <a:lvl2pPr marL="631825" indent="-17462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2pPr>
      <a:lvl3pPr marL="1027113" indent="-11271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3pPr>
      <a:lvl4pPr marL="1539875" indent="-168275"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4pPr>
      <a:lvl5pPr marL="1998663" indent="-169863" algn="l" defTabSz="457200" rtl="0" fontAlgn="base">
        <a:spcBef>
          <a:spcPct val="20000"/>
        </a:spcBef>
        <a:spcAft>
          <a:spcPct val="0"/>
        </a:spcAft>
        <a:buFont typeface="Arial" charset="0"/>
        <a:buChar char="»"/>
        <a:defRPr sz="13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IUH.PPT.TEMPLATE_banner.png"/>
          <p:cNvPicPr>
            <a:picLocks noChangeAspect="1"/>
          </p:cNvPicPr>
          <p:nvPr userDrawn="1"/>
        </p:nvPicPr>
        <p:blipFill>
          <a:blip r:embed="rId3"/>
          <a:stretch>
            <a:fillRect/>
          </a:stretch>
        </p:blipFill>
        <p:spPr>
          <a:xfrm>
            <a:off x="-1" y="0"/>
            <a:ext cx="9144001" cy="857250"/>
          </a:xfrm>
          <a:prstGeom prst="rect">
            <a:avLst/>
          </a:prstGeom>
        </p:spPr>
      </p:pic>
      <p:sp>
        <p:nvSpPr>
          <p:cNvPr id="2" name="Title Placeholder 1"/>
          <p:cNvSpPr>
            <a:spLocks noGrp="1"/>
          </p:cNvSpPr>
          <p:nvPr>
            <p:ph type="title"/>
          </p:nvPr>
        </p:nvSpPr>
        <p:spPr>
          <a:xfrm>
            <a:off x="808683" y="156008"/>
            <a:ext cx="6138017" cy="579646"/>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1615784" y="1698626"/>
            <a:ext cx="7083716" cy="290123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561" y="4869657"/>
            <a:ext cx="2133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fld id="{8B90E7A0-32E2-4EA5-B60F-9C5E97AA8DAA}" type="datetime1">
              <a:rPr lang="en-US" smtClean="0">
                <a:solidFill>
                  <a:prstClr val="black">
                    <a:tint val="75000"/>
                  </a:prstClr>
                </a:solidFill>
                <a:ea typeface="+mn-ea"/>
              </a:rPr>
              <a:pPr defTabSz="457200" fontAlgn="auto">
                <a:spcBef>
                  <a:spcPts val="0"/>
                </a:spcBef>
                <a:spcAft>
                  <a:spcPts val="0"/>
                </a:spcAft>
              </a:pPr>
              <a:t>4/28/2023</a:t>
            </a:fld>
            <a:endParaRPr lang="en-US" dirty="0">
              <a:solidFill>
                <a:prstClr val="black">
                  <a:tint val="75000"/>
                </a:prstClr>
              </a:solidFill>
              <a:ea typeface="+mn-ea"/>
            </a:endParaRPr>
          </a:p>
        </p:txBody>
      </p:sp>
      <p:sp>
        <p:nvSpPr>
          <p:cNvPr id="5" name="Footer Placeholder 4"/>
          <p:cNvSpPr>
            <a:spLocks noGrp="1"/>
          </p:cNvSpPr>
          <p:nvPr>
            <p:ph type="ftr" sz="quarter" idx="3"/>
          </p:nvPr>
        </p:nvSpPr>
        <p:spPr>
          <a:xfrm>
            <a:off x="3124200" y="4869657"/>
            <a:ext cx="2895600" cy="273844"/>
          </a:xfrm>
          <a:prstGeom prst="rect">
            <a:avLst/>
          </a:prstGeom>
        </p:spPr>
        <p:txBody>
          <a:bodyPr vert="horz" lIns="0" tIns="0" rIns="0" bIns="0" rtlCol="0" anchor="ctr"/>
          <a:lstStyle>
            <a:lvl1pPr algn="l">
              <a:defRPr sz="800">
                <a:solidFill>
                  <a:schemeClr val="tx1">
                    <a:tint val="75000"/>
                  </a:schemeClr>
                </a:solidFill>
                <a:latin typeface="Arial"/>
                <a:cs typeface="Arial"/>
              </a:defRPr>
            </a:lvl1pPr>
          </a:lstStyle>
          <a:p>
            <a:pPr defTabSz="457200" fontAlgn="auto">
              <a:spcBef>
                <a:spcPts val="0"/>
              </a:spcBef>
              <a:spcAft>
                <a:spcPts val="0"/>
              </a:spcAft>
            </a:pPr>
            <a:endParaRPr lang="en-US" dirty="0">
              <a:solidFill>
                <a:prstClr val="black">
                  <a:tint val="75000"/>
                </a:prstClr>
              </a:solidFill>
              <a:ea typeface="+mn-ea"/>
            </a:endParaRPr>
          </a:p>
        </p:txBody>
      </p:sp>
      <p:sp>
        <p:nvSpPr>
          <p:cNvPr id="6" name="Slide Number Placeholder 5"/>
          <p:cNvSpPr>
            <a:spLocks noGrp="1"/>
          </p:cNvSpPr>
          <p:nvPr>
            <p:ph type="sldNum" sz="quarter" idx="4"/>
          </p:nvPr>
        </p:nvSpPr>
        <p:spPr>
          <a:xfrm>
            <a:off x="8035349" y="603903"/>
            <a:ext cx="733836" cy="273844"/>
          </a:xfrm>
          <a:prstGeom prst="rect">
            <a:avLst/>
          </a:prstGeom>
        </p:spPr>
        <p:txBody>
          <a:bodyPr vert="horz" lIns="0" tIns="0" rIns="0" bIns="0" rtlCol="0" anchor="b" anchorCtr="0"/>
          <a:lstStyle>
            <a:lvl1pPr algn="r">
              <a:defRPr sz="800">
                <a:solidFill>
                  <a:schemeClr val="tx1">
                    <a:tint val="75000"/>
                  </a:schemeClr>
                </a:solidFill>
                <a:latin typeface="Franklin Gothic Book" charset="0"/>
                <a:ea typeface="Franklin Gothic Book" charset="0"/>
                <a:cs typeface="Franklin Gothic Book" charset="0"/>
              </a:defRPr>
            </a:lvl1pPr>
          </a:lstStyle>
          <a:p>
            <a:pPr defTabSz="457200" fontAlgn="auto">
              <a:spcBef>
                <a:spcPts val="0"/>
              </a:spcBef>
              <a:spcAft>
                <a:spcPts val="0"/>
              </a:spcAft>
            </a:pPr>
            <a:fld id="{D210017C-F2DC-EA4D-9267-8D3448B88ABF}" type="slidenum">
              <a:rPr lang="en-US" smtClean="0">
                <a:solidFill>
                  <a:prstClr val="black">
                    <a:tint val="75000"/>
                  </a:prstClr>
                </a:solidFill>
              </a:rPr>
              <a:pPr defTabSz="457200" fontAlgn="auto">
                <a:spcBef>
                  <a:spcPts val="0"/>
                </a:spcBef>
                <a:spcAft>
                  <a:spcPts val="0"/>
                </a:spcAft>
              </a:pPr>
              <a:t>‹#›</a:t>
            </a:fld>
            <a:endParaRPr lang="en-US" dirty="0">
              <a:solidFill>
                <a:prstClr val="black">
                  <a:tint val="75000"/>
                </a:prstClr>
              </a:solidFill>
            </a:endParaRPr>
          </a:p>
        </p:txBody>
      </p:sp>
      <p:pic>
        <p:nvPicPr>
          <p:cNvPr id="13" name="Picture 12" descr="IU-logo-black.png"/>
          <p:cNvPicPr>
            <a:picLocks noChangeAspect="1"/>
          </p:cNvPicPr>
          <p:nvPr userDrawn="1"/>
        </p:nvPicPr>
        <p:blipFill>
          <a:blip r:embed="rId4"/>
          <a:stretch>
            <a:fillRect/>
          </a:stretch>
        </p:blipFill>
        <p:spPr>
          <a:xfrm>
            <a:off x="6394452" y="4435937"/>
            <a:ext cx="2229537" cy="491583"/>
          </a:xfrm>
          <a:prstGeom prst="rect">
            <a:avLst/>
          </a:prstGeom>
        </p:spPr>
      </p:pic>
    </p:spTree>
    <p:extLst>
      <p:ext uri="{BB962C8B-B14F-4D97-AF65-F5344CB8AC3E}">
        <p14:creationId xmlns:p14="http://schemas.microsoft.com/office/powerpoint/2010/main" val="126625560"/>
      </p:ext>
    </p:extLst>
  </p:cSld>
  <p:clrMap bg1="lt1" tx1="dk1" bg2="lt2" tx2="dk2" accent1="accent1" accent2="accent2" accent3="accent3" accent4="accent4" accent5="accent5" accent6="accent6" hlink="hlink" folHlink="folHlink"/>
  <p:sldLayoutIdLst>
    <p:sldLayoutId id="2147483712" r:id="rId1"/>
  </p:sldLayoutIdLst>
  <p:hf hdr="0" ftr="0" dt="0"/>
  <p:txStyles>
    <p:titleStyle>
      <a:lvl1pPr algn="l" defTabSz="457200" rtl="0" eaLnBrk="1" latinLnBrk="0" hangingPunct="1">
        <a:lnSpc>
          <a:spcPct val="90000"/>
        </a:lnSpc>
        <a:spcBef>
          <a:spcPct val="0"/>
        </a:spcBef>
        <a:buNone/>
        <a:defRPr sz="2100" kern="1200" spc="-30">
          <a:solidFill>
            <a:schemeClr val="bg1"/>
          </a:solidFill>
          <a:latin typeface="Franklin Gothic Medium" charset="0"/>
          <a:ea typeface="Franklin Gothic Medium" charset="0"/>
          <a:cs typeface="Franklin Gothic Medium" charset="0"/>
        </a:defRPr>
      </a:lvl1pPr>
    </p:titleStyle>
    <p:bodyStyle>
      <a:lvl1pPr marL="146304" indent="-146304" algn="l" defTabSz="457200" rtl="0" eaLnBrk="1" latinLnBrk="0" hangingPunct="1">
        <a:spcBef>
          <a:spcPct val="20000"/>
        </a:spcBef>
        <a:buClr>
          <a:schemeClr val="accent1"/>
        </a:buClr>
        <a:buSzPct val="106000"/>
        <a:buFont typeface="Wingdings" charset="2"/>
        <a:buChar char="§"/>
        <a:defRPr sz="1300" kern="1200">
          <a:solidFill>
            <a:schemeClr val="tx1"/>
          </a:solidFill>
          <a:latin typeface="Arial"/>
          <a:ea typeface="+mn-ea"/>
          <a:cs typeface="Arial"/>
        </a:defRPr>
      </a:lvl1pPr>
      <a:lvl2pPr marL="631825" indent="-174625" algn="l" defTabSz="457200" rtl="0" eaLnBrk="1" latinLnBrk="0" hangingPunct="1">
        <a:spcBef>
          <a:spcPct val="20000"/>
        </a:spcBef>
        <a:buFont typeface="Arial"/>
        <a:buChar char="–"/>
        <a:defRPr sz="1300" kern="1200">
          <a:solidFill>
            <a:schemeClr val="tx1"/>
          </a:solidFill>
          <a:latin typeface="Arial"/>
          <a:ea typeface="+mn-ea"/>
          <a:cs typeface="Arial"/>
        </a:defRPr>
      </a:lvl2pPr>
      <a:lvl3pPr marL="1027113" indent="-112713" algn="l" defTabSz="457200" rtl="0" eaLnBrk="1" latinLnBrk="0" hangingPunct="1">
        <a:spcBef>
          <a:spcPct val="20000"/>
        </a:spcBef>
        <a:buFont typeface="Arial"/>
        <a:buChar char="•"/>
        <a:defRPr sz="1300" kern="1200">
          <a:solidFill>
            <a:schemeClr val="tx1"/>
          </a:solidFill>
          <a:latin typeface="Arial"/>
          <a:ea typeface="+mn-ea"/>
          <a:cs typeface="Arial"/>
        </a:defRPr>
      </a:lvl3pPr>
      <a:lvl4pPr marL="1539875" indent="-168275" algn="l" defTabSz="457200" rtl="0" eaLnBrk="1" latinLnBrk="0" hangingPunct="1">
        <a:spcBef>
          <a:spcPct val="20000"/>
        </a:spcBef>
        <a:buFont typeface="Arial"/>
        <a:buChar char="–"/>
        <a:defRPr sz="1300" kern="1200">
          <a:solidFill>
            <a:schemeClr val="tx1"/>
          </a:solidFill>
          <a:latin typeface="Arial"/>
          <a:ea typeface="+mn-ea"/>
          <a:cs typeface="Arial"/>
        </a:defRPr>
      </a:lvl4pPr>
      <a:lvl5pPr marL="1998663" indent="-169863" algn="l" defTabSz="457200" rtl="0" eaLnBrk="1" latinLnBrk="0" hangingPunct="1">
        <a:spcBef>
          <a:spcPct val="20000"/>
        </a:spcBef>
        <a:buFont typeface="Arial"/>
        <a:buChar char="»"/>
        <a:defRPr sz="13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3005138"/>
            <a:ext cx="5835650" cy="803275"/>
          </a:xfrm>
        </p:spPr>
        <p:txBody>
          <a:bodyPr/>
          <a:lstStyle/>
          <a:p>
            <a:pPr fontAlgn="auto">
              <a:spcAft>
                <a:spcPts val="0"/>
              </a:spcAft>
              <a:defRPr/>
            </a:pPr>
            <a:r>
              <a:rPr lang="en-US" dirty="0"/>
              <a:t>CTL</a:t>
            </a:r>
            <a:r>
              <a:rPr lang="en-US" dirty="0">
                <a:latin typeface="Franklin Gothic Book" charset="0"/>
                <a:ea typeface="Franklin Gothic Book" charset="0"/>
                <a:cs typeface="Franklin Gothic Book" charset="0"/>
              </a:rPr>
              <a:t> TEAM MEETING</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2100" y="1970939"/>
            <a:ext cx="5166976" cy="1201622"/>
          </a:xfrm>
          <a:prstGeom prst="rect">
            <a:avLst/>
          </a:prstGeom>
        </p:spPr>
      </p:pic>
      <p:sp>
        <p:nvSpPr>
          <p:cNvPr id="3" name="Subtitle 2">
            <a:extLst>
              <a:ext uri="{FF2B5EF4-FFF2-40B4-BE49-F238E27FC236}">
                <a16:creationId xmlns:a16="http://schemas.microsoft.com/office/drawing/2014/main" id="{674838C3-9C32-4D29-A83D-4BBF29D42072}"/>
              </a:ext>
            </a:extLst>
          </p:cNvPr>
          <p:cNvSpPr>
            <a:spLocks noGrp="1"/>
          </p:cNvSpPr>
          <p:nvPr>
            <p:ph type="subTitle" idx="1"/>
          </p:nvPr>
        </p:nvSpPr>
        <p:spPr>
          <a:xfrm>
            <a:off x="1620671" y="3872339"/>
            <a:ext cx="4756969" cy="617923"/>
          </a:xfrm>
        </p:spPr>
        <p:txBody>
          <a:bodyPr/>
          <a:lstStyle/>
          <a:p>
            <a:r>
              <a:rPr lang="en-US" sz="1800" dirty="0"/>
              <a:t>04.28.2023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9DD18-0915-C940-9E56-ADEE01DB8C22}"/>
              </a:ext>
            </a:extLst>
          </p:cNvPr>
          <p:cNvSpPr txBox="1">
            <a:spLocks/>
          </p:cNvSpPr>
          <p:nvPr/>
        </p:nvSpPr>
        <p:spPr>
          <a:xfrm>
            <a:off x="166254" y="117764"/>
            <a:ext cx="2776049" cy="340158"/>
          </a:xfrm>
          <a:prstGeom prst="rect">
            <a:avLst/>
          </a:prstGeom>
        </p:spPr>
        <p:txBody>
          <a:bodyPr vert="horz" lIns="0" tIns="0" rIns="0" bIns="0" rtlCol="0" anchor="b" anchorCtr="0">
            <a:noAutofit/>
          </a:bodyPr>
          <a:lstStyle>
            <a:lvl1pPr algn="l" defTabSz="457200" rtl="0" fontAlgn="base">
              <a:lnSpc>
                <a:spcPct val="90000"/>
              </a:lnSpc>
              <a:spcBef>
                <a:spcPct val="0"/>
              </a:spcBef>
              <a:spcAft>
                <a:spcPct val="0"/>
              </a:spcAft>
              <a:defRPr sz="2200" kern="1200" spc="-30">
                <a:solidFill>
                  <a:schemeClr val="bg1"/>
                </a:solidFill>
                <a:latin typeface="Franklin Gothic Book" charset="0"/>
                <a:ea typeface="Franklin Gothic Book" charset="0"/>
                <a:cs typeface="Franklin Gothic Book" charset="0"/>
              </a:defRPr>
            </a:lvl1pPr>
            <a:lvl2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fontAlgn="base">
              <a:lnSpc>
                <a:spcPct val="90000"/>
              </a:lnSpc>
              <a:spcBef>
                <a:spcPct val="0"/>
              </a:spcBef>
              <a:spcAft>
                <a:spcPct val="0"/>
              </a:spcAft>
              <a:defRPr sz="2100">
                <a:solidFill>
                  <a:schemeClr val="bg1"/>
                </a:solidFill>
                <a:latin typeface="Arial" charset="0"/>
                <a:ea typeface="Arial" charset="0"/>
                <a:cs typeface="Arial" charset="0"/>
              </a:defRPr>
            </a:lvl9pPr>
          </a:lstStyle>
          <a:p>
            <a:r>
              <a:rPr lang="en-US">
                <a:latin typeface="Bodoni MT" panose="02070603080606020203" pitchFamily="18" charset="0"/>
              </a:rPr>
              <a:t>Pillar Metrics Overview </a:t>
            </a:r>
          </a:p>
        </p:txBody>
      </p:sp>
      <p:pic>
        <p:nvPicPr>
          <p:cNvPr id="4" name="Picture 3">
            <a:extLst>
              <a:ext uri="{FF2B5EF4-FFF2-40B4-BE49-F238E27FC236}">
                <a16:creationId xmlns:a16="http://schemas.microsoft.com/office/drawing/2014/main" id="{799171B7-8A6A-FDD4-58C0-78FE62028EEA}"/>
              </a:ext>
            </a:extLst>
          </p:cNvPr>
          <p:cNvPicPr>
            <a:picLocks noChangeAspect="1"/>
          </p:cNvPicPr>
          <p:nvPr/>
        </p:nvPicPr>
        <p:blipFill>
          <a:blip r:embed="rId2"/>
          <a:stretch>
            <a:fillRect/>
          </a:stretch>
        </p:blipFill>
        <p:spPr>
          <a:xfrm>
            <a:off x="207169" y="696709"/>
            <a:ext cx="8729662" cy="4329027"/>
          </a:xfrm>
          <a:prstGeom prst="rect">
            <a:avLst/>
          </a:prstGeom>
        </p:spPr>
      </p:pic>
    </p:spTree>
    <p:extLst>
      <p:ext uri="{BB962C8B-B14F-4D97-AF65-F5344CB8AC3E}">
        <p14:creationId xmlns:p14="http://schemas.microsoft.com/office/powerpoint/2010/main" val="3382775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3225A-E6FC-4C58-AE3F-8E73C7075E77}"/>
              </a:ext>
            </a:extLst>
          </p:cNvPr>
          <p:cNvSpPr>
            <a:spLocks noGrp="1"/>
          </p:cNvSpPr>
          <p:nvPr>
            <p:ph type="title"/>
          </p:nvPr>
        </p:nvSpPr>
        <p:spPr>
          <a:xfrm>
            <a:off x="297469" y="172812"/>
            <a:ext cx="6320550" cy="579438"/>
          </a:xfrm>
        </p:spPr>
        <p:txBody>
          <a:bodyPr/>
          <a:lstStyle/>
          <a:p>
            <a:r>
              <a:rPr lang="en-US" dirty="0"/>
              <a:t>2023 Metrics </a:t>
            </a:r>
          </a:p>
        </p:txBody>
      </p:sp>
      <p:sp>
        <p:nvSpPr>
          <p:cNvPr id="4" name="Slide Number Placeholder 3">
            <a:extLst>
              <a:ext uri="{FF2B5EF4-FFF2-40B4-BE49-F238E27FC236}">
                <a16:creationId xmlns:a16="http://schemas.microsoft.com/office/drawing/2014/main" id="{259B3998-C4E0-4BE7-AEEB-D8B8DED5EA8C}"/>
              </a:ext>
            </a:extLst>
          </p:cNvPr>
          <p:cNvSpPr>
            <a:spLocks noGrp="1"/>
          </p:cNvSpPr>
          <p:nvPr>
            <p:ph type="sldNum" sz="quarter" idx="12"/>
          </p:nvPr>
        </p:nvSpPr>
        <p:spPr/>
        <p:txBody>
          <a:bodyPr/>
          <a:lstStyle/>
          <a:p>
            <a:fld id="{DA86648E-21C2-4E4D-995E-31FFBD2E87B9}" type="slidenum">
              <a:rPr lang="x-none" altLang="x-none" smtClean="0"/>
              <a:pPr/>
              <a:t>3</a:t>
            </a:fld>
            <a:endParaRPr lang="en-US" altLang="x-none"/>
          </a:p>
        </p:txBody>
      </p:sp>
      <p:pic>
        <p:nvPicPr>
          <p:cNvPr id="5" name="Picture 4">
            <a:extLst>
              <a:ext uri="{FF2B5EF4-FFF2-40B4-BE49-F238E27FC236}">
                <a16:creationId xmlns:a16="http://schemas.microsoft.com/office/drawing/2014/main" id="{EAD9301C-D45B-9F5B-FEDB-3D2B4A0E1C65}"/>
              </a:ext>
            </a:extLst>
          </p:cNvPr>
          <p:cNvPicPr>
            <a:picLocks noChangeAspect="1"/>
          </p:cNvPicPr>
          <p:nvPr/>
        </p:nvPicPr>
        <p:blipFill>
          <a:blip r:embed="rId3"/>
          <a:stretch>
            <a:fillRect/>
          </a:stretch>
        </p:blipFill>
        <p:spPr>
          <a:xfrm>
            <a:off x="718614" y="934035"/>
            <a:ext cx="7150040" cy="3481488"/>
          </a:xfrm>
          <a:prstGeom prst="rect">
            <a:avLst/>
          </a:prstGeom>
        </p:spPr>
      </p:pic>
    </p:spTree>
    <p:extLst>
      <p:ext uri="{BB962C8B-B14F-4D97-AF65-F5344CB8AC3E}">
        <p14:creationId xmlns:p14="http://schemas.microsoft.com/office/powerpoint/2010/main" val="255407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7E491-598B-CE65-45BD-2285F818AA94}"/>
              </a:ext>
            </a:extLst>
          </p:cNvPr>
          <p:cNvSpPr>
            <a:spLocks noGrp="1"/>
          </p:cNvSpPr>
          <p:nvPr>
            <p:ph type="title"/>
          </p:nvPr>
        </p:nvSpPr>
        <p:spPr/>
        <p:txBody>
          <a:bodyPr/>
          <a:lstStyle/>
          <a:p>
            <a:r>
              <a:rPr lang="en-US" dirty="0"/>
              <a:t>Team Member Engagement</a:t>
            </a:r>
          </a:p>
        </p:txBody>
      </p:sp>
      <p:sp>
        <p:nvSpPr>
          <p:cNvPr id="3" name="Content Placeholder 2">
            <a:extLst>
              <a:ext uri="{FF2B5EF4-FFF2-40B4-BE49-F238E27FC236}">
                <a16:creationId xmlns:a16="http://schemas.microsoft.com/office/drawing/2014/main" id="{2BEE82EA-C526-14FA-4342-AAE5AD3AE0C6}"/>
              </a:ext>
            </a:extLst>
          </p:cNvPr>
          <p:cNvSpPr>
            <a:spLocks noGrp="1"/>
          </p:cNvSpPr>
          <p:nvPr>
            <p:ph idx="1"/>
          </p:nvPr>
        </p:nvSpPr>
        <p:spPr>
          <a:xfrm>
            <a:off x="742013" y="1229193"/>
            <a:ext cx="7957487" cy="3371382"/>
          </a:xfrm>
        </p:spPr>
        <p:txBody>
          <a:bodyPr/>
          <a:lstStyle/>
          <a:p>
            <a:r>
              <a:rPr lang="en-US" dirty="0"/>
              <a:t>Engagement Update</a:t>
            </a:r>
          </a:p>
          <a:p>
            <a:pPr lvl="1"/>
            <a:r>
              <a:rPr lang="en-US" dirty="0"/>
              <a:t>Focus on improving engagement scores</a:t>
            </a:r>
          </a:p>
          <a:p>
            <a:pPr lvl="1"/>
            <a:r>
              <a:rPr lang="en-US" dirty="0"/>
              <a:t>Team to choose 1-2 main areas for improvement</a:t>
            </a:r>
          </a:p>
          <a:p>
            <a:pPr lvl="1"/>
            <a:r>
              <a:rPr lang="en-US" dirty="0"/>
              <a:t>Teamwork priority</a:t>
            </a:r>
          </a:p>
          <a:p>
            <a:r>
              <a:rPr lang="en-US" dirty="0"/>
              <a:t>Recognition</a:t>
            </a:r>
          </a:p>
          <a:p>
            <a:pPr lvl="1"/>
            <a:r>
              <a:rPr lang="en-US" b="0" i="0" dirty="0">
                <a:effectLst/>
                <a:latin typeface="Arial" panose="020B0604020202020204" pitchFamily="34" charset="0"/>
              </a:rPr>
              <a:t>Gallup research shows that recognition is impactful for individuals when it comes from both leaders and peers. Encourage team to share praise more often with each other in the moment, when they notice someone doing a great job.</a:t>
            </a:r>
          </a:p>
          <a:p>
            <a:pPr lvl="1"/>
            <a:r>
              <a:rPr lang="en-US" b="1" i="0" dirty="0">
                <a:solidFill>
                  <a:srgbClr val="000000"/>
                </a:solidFill>
                <a:effectLst/>
                <a:latin typeface="Segoe UI" panose="020B0502040204020203" pitchFamily="34" charset="0"/>
              </a:rPr>
              <a:t>Kudo</a:t>
            </a:r>
            <a:r>
              <a:rPr lang="en-US" b="1" i="0" dirty="0">
                <a:solidFill>
                  <a:srgbClr val="424242"/>
                </a:solidFill>
                <a:effectLst/>
                <a:latin typeface="Segoe UI" panose="020B0502040204020203" pitchFamily="34" charset="0"/>
              </a:rPr>
              <a:t>s for Colleagues</a:t>
            </a:r>
            <a:r>
              <a:rPr lang="en-US" dirty="0">
                <a:solidFill>
                  <a:srgbClr val="424242"/>
                </a:solidFill>
                <a:latin typeface="Arial" panose="020B0604020202020204" pitchFamily="34" charset="0"/>
              </a:rPr>
              <a:t> (Email sent by Dr. LePage)</a:t>
            </a:r>
            <a:endParaRPr lang="en-US" dirty="0"/>
          </a:p>
          <a:p>
            <a:pPr marL="0" indent="0">
              <a:buNone/>
            </a:pPr>
            <a:r>
              <a:rPr lang="en-US" b="0" i="0" dirty="0">
                <a:solidFill>
                  <a:srgbClr val="FFFFFF"/>
                </a:solidFill>
                <a:effectLst/>
                <a:latin typeface="Arial" panose="020B0604020202020204" pitchFamily="34" charset="0"/>
              </a:rPr>
              <a:t>recognition is impactful for individuals when it comes from both leaders and peers. Empower and challenge your team to share praise more often with each other in the moment, when search shows that recognition is impactful for individuals when it comes from both leaders and peers. Empower and challenge your team to share praise more often with each other in the moment, when they notice someone doing a great job.</a:t>
            </a:r>
            <a:endParaRPr lang="en-US" dirty="0"/>
          </a:p>
        </p:txBody>
      </p:sp>
      <p:sp>
        <p:nvSpPr>
          <p:cNvPr id="4" name="Slide Number Placeholder 3">
            <a:extLst>
              <a:ext uri="{FF2B5EF4-FFF2-40B4-BE49-F238E27FC236}">
                <a16:creationId xmlns:a16="http://schemas.microsoft.com/office/drawing/2014/main" id="{74CC6B62-0B05-0067-1D9E-B0560E185362}"/>
              </a:ext>
            </a:extLst>
          </p:cNvPr>
          <p:cNvSpPr>
            <a:spLocks noGrp="1"/>
          </p:cNvSpPr>
          <p:nvPr>
            <p:ph type="sldNum" sz="quarter" idx="12"/>
          </p:nvPr>
        </p:nvSpPr>
        <p:spPr/>
        <p:txBody>
          <a:bodyPr/>
          <a:lstStyle/>
          <a:p>
            <a:fld id="{DA86648E-21C2-4E4D-995E-31FFBD2E87B9}" type="slidenum">
              <a:rPr lang="x-none" altLang="x-none" smtClean="0"/>
              <a:pPr/>
              <a:t>4</a:t>
            </a:fld>
            <a:endParaRPr lang="en-US" altLang="x-none"/>
          </a:p>
        </p:txBody>
      </p:sp>
    </p:spTree>
    <p:extLst>
      <p:ext uri="{BB962C8B-B14F-4D97-AF65-F5344CB8AC3E}">
        <p14:creationId xmlns:p14="http://schemas.microsoft.com/office/powerpoint/2010/main" val="63097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F730-032F-6BD2-6207-005601740D23}"/>
              </a:ext>
            </a:extLst>
          </p:cNvPr>
          <p:cNvSpPr>
            <a:spLocks noGrp="1"/>
          </p:cNvSpPr>
          <p:nvPr>
            <p:ph type="title"/>
          </p:nvPr>
        </p:nvSpPr>
        <p:spPr/>
        <p:txBody>
          <a:bodyPr/>
          <a:lstStyle/>
          <a:p>
            <a:r>
              <a:rPr lang="en-US" dirty="0"/>
              <a:t>Team Member Engagement – Question 1</a:t>
            </a:r>
          </a:p>
        </p:txBody>
      </p:sp>
      <p:sp>
        <p:nvSpPr>
          <p:cNvPr id="3" name="Slide Number Placeholder 2">
            <a:extLst>
              <a:ext uri="{FF2B5EF4-FFF2-40B4-BE49-F238E27FC236}">
                <a16:creationId xmlns:a16="http://schemas.microsoft.com/office/drawing/2014/main" id="{D6C5DBC3-22F7-7C88-0CA7-6FAF9233BC77}"/>
              </a:ext>
            </a:extLst>
          </p:cNvPr>
          <p:cNvSpPr>
            <a:spLocks noGrp="1"/>
          </p:cNvSpPr>
          <p:nvPr>
            <p:ph type="sldNum" sz="quarter" idx="12"/>
          </p:nvPr>
        </p:nvSpPr>
        <p:spPr/>
        <p:txBody>
          <a:bodyPr/>
          <a:lstStyle/>
          <a:p>
            <a:fld id="{715E4F9D-4648-EE4F-837B-7F5D286D2A4F}" type="slidenum">
              <a:rPr lang="x-none" altLang="x-none" smtClean="0"/>
              <a:pPr/>
              <a:t>5</a:t>
            </a:fld>
            <a:endParaRPr lang="en-US" altLang="x-none"/>
          </a:p>
        </p:txBody>
      </p:sp>
      <p:sp>
        <p:nvSpPr>
          <p:cNvPr id="4" name="Rectangle 2">
            <a:extLst>
              <a:ext uri="{FF2B5EF4-FFF2-40B4-BE49-F238E27FC236}">
                <a16:creationId xmlns:a16="http://schemas.microsoft.com/office/drawing/2014/main" id="{848E3DCB-F39C-0CE6-0551-41C40B6BC33E}"/>
              </a:ext>
            </a:extLst>
          </p:cNvPr>
          <p:cNvSpPr txBox="1">
            <a:spLocks noChangeArrowheads="1"/>
          </p:cNvSpPr>
          <p:nvPr/>
        </p:nvSpPr>
        <p:spPr>
          <a:xfrm>
            <a:off x="441334" y="1308404"/>
            <a:ext cx="8328016" cy="321790"/>
          </a:xfrm>
          <a:prstGeom prst="round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b" anchorCtr="0">
            <a:spAutoFit/>
          </a:bodyPr>
          <a:lstStyle>
            <a:lvl1pPr algn="l" defTabSz="457200" rtl="0" eaLnBrk="1" fontAlgn="base" hangingPunct="1">
              <a:lnSpc>
                <a:spcPct val="90000"/>
              </a:lnSpc>
              <a:spcBef>
                <a:spcPct val="0"/>
              </a:spcBef>
              <a:spcAft>
                <a:spcPct val="0"/>
              </a:spcAft>
              <a:defRPr sz="2100" kern="1200" spc="-30">
                <a:solidFill>
                  <a:srgbClr val="B30838"/>
                </a:solidFill>
                <a:latin typeface="Franklin Gothic Medium" charset="0"/>
                <a:ea typeface="Franklin Gothic Medium" charset="0"/>
                <a:cs typeface="Franklin Gothic Medium" charset="0"/>
              </a:defRPr>
            </a:lvl1pPr>
            <a:lvl2pPr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2pPr>
            <a:lvl3pPr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3pPr>
            <a:lvl4pPr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4pPr>
            <a:lvl5pPr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5pPr>
            <a:lvl6pPr marL="457200"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6pPr>
            <a:lvl7pPr marL="914400"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7pPr>
            <a:lvl8pPr marL="1371600"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8pPr>
            <a:lvl9pPr marL="1828800" algn="l" defTabSz="457200" rtl="0" eaLnBrk="1" fontAlgn="base" hangingPunct="1">
              <a:lnSpc>
                <a:spcPct val="90000"/>
              </a:lnSpc>
              <a:spcBef>
                <a:spcPct val="0"/>
              </a:spcBef>
              <a:spcAft>
                <a:spcPct val="0"/>
              </a:spcAft>
              <a:defRPr sz="2100">
                <a:solidFill>
                  <a:schemeClr val="bg1"/>
                </a:solidFill>
                <a:latin typeface="Arial" charset="0"/>
                <a:ea typeface="Arial" charset="0"/>
                <a:cs typeface="Arial" charset="0"/>
              </a:defRPr>
            </a:lvl9pPr>
          </a:lstStyle>
          <a:p>
            <a:r>
              <a:rPr lang="en-US" altLang="en-US" dirty="0">
                <a:solidFill>
                  <a:schemeClr val="bg1"/>
                </a:solidFill>
                <a:latin typeface="+mj-lt"/>
              </a:rPr>
              <a:t>Q01: Questions to Ask Your </a:t>
            </a:r>
            <a:r>
              <a:rPr lang="en-US" altLang="en-US" dirty="0">
                <a:solidFill>
                  <a:schemeClr val="tx1"/>
                </a:solidFill>
                <a:latin typeface="+mj-lt"/>
              </a:rPr>
              <a:t>Team</a:t>
            </a:r>
          </a:p>
        </p:txBody>
      </p:sp>
      <p:graphicFrame>
        <p:nvGraphicFramePr>
          <p:cNvPr id="5" name="Diagram 4">
            <a:extLst>
              <a:ext uri="{FF2B5EF4-FFF2-40B4-BE49-F238E27FC236}">
                <a16:creationId xmlns:a16="http://schemas.microsoft.com/office/drawing/2014/main" id="{FBD04C6F-28D6-AA86-9A44-897FA04B4515}"/>
              </a:ext>
            </a:extLst>
          </p:cNvPr>
          <p:cNvGraphicFramePr/>
          <p:nvPr>
            <p:extLst>
              <p:ext uri="{D42A27DB-BD31-4B8C-83A1-F6EECF244321}">
                <p14:modId xmlns:p14="http://schemas.microsoft.com/office/powerpoint/2010/main" val="3442285291"/>
              </p:ext>
            </p:extLst>
          </p:nvPr>
        </p:nvGraphicFramePr>
        <p:xfrm>
          <a:off x="871243" y="1714166"/>
          <a:ext cx="6302462" cy="1965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2914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34E9-D5CA-72DF-B3A2-EBACAB502CC6}"/>
              </a:ext>
            </a:extLst>
          </p:cNvPr>
          <p:cNvSpPr>
            <a:spLocks noGrp="1"/>
          </p:cNvSpPr>
          <p:nvPr>
            <p:ph type="title"/>
          </p:nvPr>
        </p:nvSpPr>
        <p:spPr/>
        <p:txBody>
          <a:bodyPr/>
          <a:lstStyle/>
          <a:p>
            <a:r>
              <a:rPr lang="en-US" sz="2800" dirty="0"/>
              <a:t>Cellular Therapy Updates</a:t>
            </a:r>
          </a:p>
        </p:txBody>
      </p:sp>
      <p:sp>
        <p:nvSpPr>
          <p:cNvPr id="3" name="Content Placeholder 2">
            <a:extLst>
              <a:ext uri="{FF2B5EF4-FFF2-40B4-BE49-F238E27FC236}">
                <a16:creationId xmlns:a16="http://schemas.microsoft.com/office/drawing/2014/main" id="{5CC2721E-1395-5790-3F63-BF3C10A36A5E}"/>
              </a:ext>
            </a:extLst>
          </p:cNvPr>
          <p:cNvSpPr>
            <a:spLocks noGrp="1"/>
          </p:cNvSpPr>
          <p:nvPr>
            <p:ph idx="1"/>
          </p:nvPr>
        </p:nvSpPr>
        <p:spPr>
          <a:xfrm>
            <a:off x="337279" y="966866"/>
            <a:ext cx="8362221" cy="3792511"/>
          </a:xfrm>
        </p:spPr>
        <p:txBody>
          <a:bodyPr/>
          <a:lstStyle/>
          <a:p>
            <a:r>
              <a:rPr lang="en-US" sz="1800" dirty="0"/>
              <a:t>Team Lead Position has been opened.</a:t>
            </a:r>
          </a:p>
          <a:p>
            <a:pPr lvl="1"/>
            <a:r>
              <a:rPr lang="en-US" sz="1800" dirty="0"/>
              <a:t>Will be only be filled by an internal candidate due to complexity of CTL and the specialized knowledge needed</a:t>
            </a:r>
          </a:p>
          <a:p>
            <a:r>
              <a:rPr lang="en-US" sz="1800" dirty="0" err="1"/>
              <a:t>Miltenyi</a:t>
            </a:r>
            <a:r>
              <a:rPr lang="en-US" sz="1800" dirty="0"/>
              <a:t> Freeze Bag Validation</a:t>
            </a:r>
          </a:p>
          <a:p>
            <a:pPr lvl="1"/>
            <a:r>
              <a:rPr lang="en-US" sz="1800" dirty="0"/>
              <a:t>Preliminary qualification started</a:t>
            </a:r>
          </a:p>
          <a:p>
            <a:pPr lvl="1"/>
            <a:r>
              <a:rPr lang="en-US" sz="1800" dirty="0"/>
              <a:t>Validation finalization meeting set for the middle of next week</a:t>
            </a:r>
          </a:p>
          <a:p>
            <a:pPr lvl="2"/>
            <a:r>
              <a:rPr lang="en-US" sz="1800" dirty="0"/>
              <a:t>Need guidance from the doctors to set process and acceptable endpoints</a:t>
            </a:r>
          </a:p>
          <a:p>
            <a:r>
              <a:rPr lang="en-US" sz="1800" dirty="0" err="1"/>
              <a:t>FACSLyric</a:t>
            </a:r>
            <a:r>
              <a:rPr lang="en-US" sz="1800" dirty="0"/>
              <a:t> Validation</a:t>
            </a:r>
          </a:p>
          <a:p>
            <a:pPr lvl="1"/>
            <a:r>
              <a:rPr lang="en-US" sz="1800" dirty="0"/>
              <a:t>I have set a 5/15/23 Go Live Date</a:t>
            </a:r>
          </a:p>
          <a:p>
            <a:pPr lvl="1"/>
            <a:r>
              <a:rPr lang="en-US" sz="1800" dirty="0"/>
              <a:t>SOPs and Forms in PolicyTech approval pathway</a:t>
            </a:r>
          </a:p>
          <a:p>
            <a:pPr lvl="1"/>
            <a:r>
              <a:rPr lang="en-US" sz="1800" dirty="0"/>
              <a:t>Please follow the email link and access BD training modules/videos</a:t>
            </a:r>
          </a:p>
          <a:p>
            <a:endParaRPr lang="en-US" sz="1800" dirty="0"/>
          </a:p>
          <a:p>
            <a:endParaRPr lang="en-US" dirty="0"/>
          </a:p>
        </p:txBody>
      </p:sp>
      <p:sp>
        <p:nvSpPr>
          <p:cNvPr id="4" name="Slide Number Placeholder 3">
            <a:extLst>
              <a:ext uri="{FF2B5EF4-FFF2-40B4-BE49-F238E27FC236}">
                <a16:creationId xmlns:a16="http://schemas.microsoft.com/office/drawing/2014/main" id="{EF6678B1-0CED-4F68-F31E-A0301799696F}"/>
              </a:ext>
            </a:extLst>
          </p:cNvPr>
          <p:cNvSpPr>
            <a:spLocks noGrp="1"/>
          </p:cNvSpPr>
          <p:nvPr>
            <p:ph type="sldNum" sz="quarter" idx="12"/>
          </p:nvPr>
        </p:nvSpPr>
        <p:spPr/>
        <p:txBody>
          <a:bodyPr/>
          <a:lstStyle/>
          <a:p>
            <a:fld id="{DA86648E-21C2-4E4D-995E-31FFBD2E87B9}" type="slidenum">
              <a:rPr lang="x-none" altLang="x-none" smtClean="0"/>
              <a:pPr/>
              <a:t>6</a:t>
            </a:fld>
            <a:endParaRPr lang="en-US" altLang="x-none"/>
          </a:p>
        </p:txBody>
      </p:sp>
    </p:spTree>
    <p:extLst>
      <p:ext uri="{BB962C8B-B14F-4D97-AF65-F5344CB8AC3E}">
        <p14:creationId xmlns:p14="http://schemas.microsoft.com/office/powerpoint/2010/main" val="1016689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4B97B-F0EF-4746-6614-30D5EA1D1E49}"/>
              </a:ext>
            </a:extLst>
          </p:cNvPr>
          <p:cNvSpPr>
            <a:spLocks noGrp="1"/>
          </p:cNvSpPr>
          <p:nvPr>
            <p:ph type="title"/>
          </p:nvPr>
        </p:nvSpPr>
        <p:spPr>
          <a:xfrm>
            <a:off x="808038" y="155575"/>
            <a:ext cx="7129254" cy="579438"/>
          </a:xfrm>
        </p:spPr>
        <p:txBody>
          <a:bodyPr/>
          <a:lstStyle/>
          <a:p>
            <a:r>
              <a:rPr lang="en-US" sz="2800" dirty="0"/>
              <a:t>QA Update - Dave</a:t>
            </a:r>
          </a:p>
        </p:txBody>
      </p:sp>
      <p:sp>
        <p:nvSpPr>
          <p:cNvPr id="3" name="Content Placeholder 2">
            <a:extLst>
              <a:ext uri="{FF2B5EF4-FFF2-40B4-BE49-F238E27FC236}">
                <a16:creationId xmlns:a16="http://schemas.microsoft.com/office/drawing/2014/main" id="{0FEACB93-9616-A9F1-FDEB-6CF45CCD2596}"/>
              </a:ext>
            </a:extLst>
          </p:cNvPr>
          <p:cNvSpPr>
            <a:spLocks noGrp="1"/>
          </p:cNvSpPr>
          <p:nvPr>
            <p:ph idx="1"/>
          </p:nvPr>
        </p:nvSpPr>
        <p:spPr>
          <a:xfrm>
            <a:off x="599607" y="1266669"/>
            <a:ext cx="8099893" cy="3333906"/>
          </a:xfrm>
        </p:spPr>
        <p:txBody>
          <a:bodyPr/>
          <a:lstStyle/>
          <a:p>
            <a:r>
              <a:rPr lang="en-US" sz="2000" dirty="0"/>
              <a:t>Inspection Update</a:t>
            </a:r>
          </a:p>
          <a:p>
            <a:pPr lvl="1"/>
            <a:r>
              <a:rPr lang="en-US" sz="2000" dirty="0"/>
              <a:t>AABB – Inspection </a:t>
            </a:r>
          </a:p>
          <a:p>
            <a:pPr lvl="2"/>
            <a:r>
              <a:rPr lang="en-US" sz="2000" dirty="0"/>
              <a:t>Great Inspection with no citations.</a:t>
            </a:r>
          </a:p>
          <a:p>
            <a:pPr lvl="2"/>
            <a:r>
              <a:rPr lang="en-US" sz="2000" dirty="0"/>
              <a:t>Inspector very complimentary of team.</a:t>
            </a:r>
          </a:p>
          <a:p>
            <a:pPr lvl="1"/>
            <a:endParaRPr lang="en-US" sz="2000" dirty="0"/>
          </a:p>
          <a:p>
            <a:pPr marL="457200" lvl="1" indent="0">
              <a:buNone/>
            </a:pPr>
            <a:r>
              <a:rPr lang="en-US" sz="2000" dirty="0"/>
              <a:t>Please continue to notify and involve QA as issues happen. </a:t>
            </a:r>
          </a:p>
          <a:p>
            <a:pPr marL="457200" lvl="1" indent="0">
              <a:buNone/>
            </a:pPr>
            <a:r>
              <a:rPr lang="en-US" sz="2000" dirty="0"/>
              <a:t>	- Temperature and Humidity alarms that are in the Action level 	require an Occurrence form to be submitted also.</a:t>
            </a:r>
          </a:p>
          <a:p>
            <a:pPr algn="just"/>
            <a:endParaRPr lang="en-US" dirty="0"/>
          </a:p>
        </p:txBody>
      </p:sp>
      <p:sp>
        <p:nvSpPr>
          <p:cNvPr id="4" name="Slide Number Placeholder 3">
            <a:extLst>
              <a:ext uri="{FF2B5EF4-FFF2-40B4-BE49-F238E27FC236}">
                <a16:creationId xmlns:a16="http://schemas.microsoft.com/office/drawing/2014/main" id="{A3EEDCB8-5A90-C3CB-B5E9-97BAABC06ABB}"/>
              </a:ext>
            </a:extLst>
          </p:cNvPr>
          <p:cNvSpPr>
            <a:spLocks noGrp="1"/>
          </p:cNvSpPr>
          <p:nvPr>
            <p:ph type="sldNum" sz="quarter" idx="12"/>
          </p:nvPr>
        </p:nvSpPr>
        <p:spPr/>
        <p:txBody>
          <a:bodyPr/>
          <a:lstStyle/>
          <a:p>
            <a:fld id="{DA86648E-21C2-4E4D-995E-31FFBD2E87B9}" type="slidenum">
              <a:rPr lang="x-none" altLang="x-none" smtClean="0"/>
              <a:pPr/>
              <a:t>7</a:t>
            </a:fld>
            <a:endParaRPr lang="en-US" altLang="x-none"/>
          </a:p>
        </p:txBody>
      </p:sp>
    </p:spTree>
    <p:extLst>
      <p:ext uri="{BB962C8B-B14F-4D97-AF65-F5344CB8AC3E}">
        <p14:creationId xmlns:p14="http://schemas.microsoft.com/office/powerpoint/2010/main" val="811777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97F6A-10F9-4C31-AFCE-45C2C38C5B56}"/>
              </a:ext>
            </a:extLst>
          </p:cNvPr>
          <p:cNvSpPr>
            <a:spLocks noGrp="1"/>
          </p:cNvSpPr>
          <p:nvPr>
            <p:ph type="title"/>
          </p:nvPr>
        </p:nvSpPr>
        <p:spPr>
          <a:xfrm>
            <a:off x="374650" y="0"/>
            <a:ext cx="8117709" cy="704193"/>
          </a:xfrm>
        </p:spPr>
        <p:txBody>
          <a:bodyPr/>
          <a:lstStyle/>
          <a:p>
            <a:r>
              <a:rPr lang="en-US" dirty="0"/>
              <a:t>Values Acknowledgments: Purpose, Excellence, Compassion, Team</a:t>
            </a:r>
          </a:p>
        </p:txBody>
      </p:sp>
      <p:sp>
        <p:nvSpPr>
          <p:cNvPr id="4" name="Slide Number Placeholder 3">
            <a:extLst>
              <a:ext uri="{FF2B5EF4-FFF2-40B4-BE49-F238E27FC236}">
                <a16:creationId xmlns:a16="http://schemas.microsoft.com/office/drawing/2014/main" id="{4AF65C45-6C16-4631-B57B-AB939763950A}"/>
              </a:ext>
            </a:extLst>
          </p:cNvPr>
          <p:cNvSpPr>
            <a:spLocks noGrp="1"/>
          </p:cNvSpPr>
          <p:nvPr>
            <p:ph type="sldNum" sz="quarter" idx="12"/>
          </p:nvPr>
        </p:nvSpPr>
        <p:spPr/>
        <p:txBody>
          <a:bodyPr/>
          <a:lstStyle/>
          <a:p>
            <a:fld id="{DA86648E-21C2-4E4D-995E-31FFBD2E87B9}" type="slidenum">
              <a:rPr lang="x-none" altLang="x-none" smtClean="0"/>
              <a:pPr/>
              <a:t>8</a:t>
            </a:fld>
            <a:endParaRPr lang="en-US" altLang="x-none"/>
          </a:p>
        </p:txBody>
      </p:sp>
      <p:sp>
        <p:nvSpPr>
          <p:cNvPr id="5" name="TextBox 4">
            <a:extLst>
              <a:ext uri="{FF2B5EF4-FFF2-40B4-BE49-F238E27FC236}">
                <a16:creationId xmlns:a16="http://schemas.microsoft.com/office/drawing/2014/main" id="{52768DC8-3A32-8193-6E60-5D86E1FDBCCC}"/>
              </a:ext>
            </a:extLst>
          </p:cNvPr>
          <p:cNvSpPr txBox="1"/>
          <p:nvPr/>
        </p:nvSpPr>
        <p:spPr>
          <a:xfrm>
            <a:off x="547141" y="1555151"/>
            <a:ext cx="7488783" cy="2031325"/>
          </a:xfrm>
          <a:prstGeom prst="rect">
            <a:avLst/>
          </a:prstGeom>
          <a:noFill/>
        </p:spPr>
        <p:txBody>
          <a:bodyPr wrap="square">
            <a:spAutoFit/>
          </a:bodyPr>
          <a:lstStyle/>
          <a:p>
            <a:pPr algn="l" fontAlgn="base"/>
            <a:r>
              <a:rPr lang="en-US" sz="1800" b="1" i="0" dirty="0">
                <a:solidFill>
                  <a:srgbClr val="000000"/>
                </a:solidFill>
                <a:effectLst/>
                <a:latin typeface="inherit"/>
              </a:rPr>
              <a:t>Excellence:</a:t>
            </a:r>
          </a:p>
          <a:p>
            <a:pPr algn="l" fontAlgn="base"/>
            <a:endParaRPr lang="en-US" sz="1800" b="1" i="0" dirty="0">
              <a:solidFill>
                <a:srgbClr val="000000"/>
              </a:solidFill>
              <a:effectLst/>
              <a:latin typeface="inherit"/>
            </a:endParaRPr>
          </a:p>
          <a:p>
            <a:pPr algn="l" fontAlgn="base"/>
            <a:r>
              <a:rPr lang="en-US" sz="1800" b="1" i="0" dirty="0">
                <a:solidFill>
                  <a:srgbClr val="000000"/>
                </a:solidFill>
                <a:effectLst/>
                <a:latin typeface="inherit"/>
              </a:rPr>
              <a:t>Jennifer, Brody and Melissa </a:t>
            </a:r>
            <a:r>
              <a:rPr lang="en-US" sz="1800" b="0" i="0" dirty="0">
                <a:solidFill>
                  <a:srgbClr val="000000"/>
                </a:solidFill>
                <a:effectLst/>
                <a:latin typeface="inherit"/>
              </a:rPr>
              <a:t>were observed performing a procedure during the AABB inspection. </a:t>
            </a:r>
            <a:endParaRPr lang="en-US" sz="1600" b="0" i="0" dirty="0">
              <a:solidFill>
                <a:srgbClr val="242424"/>
              </a:solidFill>
              <a:effectLst/>
              <a:latin typeface="Calibri" panose="020F0502020204030204" pitchFamily="34" charset="0"/>
            </a:endParaRPr>
          </a:p>
          <a:p>
            <a:pPr algn="l"/>
            <a:r>
              <a:rPr lang="en-US" sz="1800" b="0" i="0" dirty="0">
                <a:solidFill>
                  <a:srgbClr val="000000"/>
                </a:solidFill>
                <a:effectLst/>
                <a:latin typeface="inherit"/>
              </a:rPr>
              <a:t>The assessor was very complimentary of the </a:t>
            </a:r>
            <a:r>
              <a:rPr lang="en-US" dirty="0">
                <a:solidFill>
                  <a:srgbClr val="000000"/>
                </a:solidFill>
                <a:latin typeface="inherit"/>
              </a:rPr>
              <a:t>laboratory</a:t>
            </a:r>
            <a:r>
              <a:rPr lang="en-US" sz="1800" b="0" i="0" dirty="0">
                <a:solidFill>
                  <a:srgbClr val="000000"/>
                </a:solidFill>
                <a:effectLst/>
                <a:latin typeface="inherit"/>
              </a:rPr>
              <a:t> team.  She stated that it was obvious that the lab team had a great deal of knowledge and were very well trained.</a:t>
            </a:r>
            <a:endParaRPr lang="en-US" sz="1600" b="0" i="0" dirty="0">
              <a:solidFill>
                <a:srgbClr val="242424"/>
              </a:solidFill>
              <a:effectLst/>
              <a:latin typeface="Calibri" panose="020F0502020204030204" pitchFamily="34" charset="0"/>
            </a:endParaRPr>
          </a:p>
        </p:txBody>
      </p:sp>
    </p:spTree>
    <p:extLst>
      <p:ext uri="{BB962C8B-B14F-4D97-AF65-F5344CB8AC3E}">
        <p14:creationId xmlns:p14="http://schemas.microsoft.com/office/powerpoint/2010/main" val="1986266904"/>
      </p:ext>
    </p:extLst>
  </p:cSld>
  <p:clrMapOvr>
    <a:masterClrMapping/>
  </p:clrMapOvr>
</p:sld>
</file>

<file path=ppt/theme/theme1.xml><?xml version="1.0" encoding="utf-8"?>
<a:theme xmlns:a="http://schemas.openxmlformats.org/drawingml/2006/main" name="1_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Indiana University Health">
      <a:dk1>
        <a:sysClr val="windowText" lastClr="000000"/>
      </a:dk1>
      <a:lt1>
        <a:sysClr val="window" lastClr="FFFFFF"/>
      </a:lt1>
      <a:dk2>
        <a:srgbClr val="A1A1A4"/>
      </a:dk2>
      <a:lt2>
        <a:srgbClr val="EEECE1"/>
      </a:lt2>
      <a:accent1>
        <a:srgbClr val="B30838"/>
      </a:accent1>
      <a:accent2>
        <a:srgbClr val="F2EDD7"/>
      </a:accent2>
      <a:accent3>
        <a:srgbClr val="AFDDD2"/>
      </a:accent3>
      <a:accent4>
        <a:srgbClr val="D0E4A6"/>
      </a:accent4>
      <a:accent5>
        <a:srgbClr val="E9D666"/>
      </a:accent5>
      <a:accent6>
        <a:srgbClr val="C2D1D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8297</TotalTime>
  <Words>434</Words>
  <Application>Microsoft Office PowerPoint</Application>
  <PresentationFormat>On-screen Show (16:9)</PresentationFormat>
  <Paragraphs>52</Paragraphs>
  <Slides>8</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Arial</vt:lpstr>
      <vt:lpstr>Bodoni MT</vt:lpstr>
      <vt:lpstr>Calibri</vt:lpstr>
      <vt:lpstr>Franklin Gothic Book</vt:lpstr>
      <vt:lpstr>Franklin Gothic Demi</vt:lpstr>
      <vt:lpstr>Franklin Gothic Medium</vt:lpstr>
      <vt:lpstr>inherit</vt:lpstr>
      <vt:lpstr>Segoe UI</vt:lpstr>
      <vt:lpstr>Wingdings</vt:lpstr>
      <vt:lpstr>1_Office Theme</vt:lpstr>
      <vt:lpstr>Office Theme</vt:lpstr>
      <vt:lpstr>CTL TEAM MEETING</vt:lpstr>
      <vt:lpstr>PowerPoint Presentation</vt:lpstr>
      <vt:lpstr>2023 Metrics </vt:lpstr>
      <vt:lpstr>Team Member Engagement</vt:lpstr>
      <vt:lpstr>Team Member Engagement – Question 1</vt:lpstr>
      <vt:lpstr>Cellular Therapy Updates</vt:lpstr>
      <vt:lpstr>QA Update - Dave</vt:lpstr>
      <vt:lpstr>Values Acknowledgments: Purpose, Excellence, Compassion, Team</vt:lpstr>
    </vt:vector>
  </TitlesOfParts>
  <Company>IU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the IU Health Brand Strategy</dc:title>
  <dc:creator>Mangan, David P</dc:creator>
  <cp:lastModifiedBy>Schwering, Dave T</cp:lastModifiedBy>
  <cp:revision>529</cp:revision>
  <cp:lastPrinted>2022-02-08T22:11:34Z</cp:lastPrinted>
  <dcterms:created xsi:type="dcterms:W3CDTF">2016-12-07T14:20:07Z</dcterms:created>
  <dcterms:modified xsi:type="dcterms:W3CDTF">2023-04-28T18:56:22Z</dcterms:modified>
</cp:coreProperties>
</file>