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711" r:id="rId2"/>
  </p:sldMasterIdLst>
  <p:notesMasterIdLst>
    <p:notesMasterId r:id="rId14"/>
  </p:notesMasterIdLst>
  <p:handoutMasterIdLst>
    <p:handoutMasterId r:id="rId15"/>
  </p:handoutMasterIdLst>
  <p:sldIdLst>
    <p:sldId id="257" r:id="rId3"/>
    <p:sldId id="5674" r:id="rId4"/>
    <p:sldId id="5675" r:id="rId5"/>
    <p:sldId id="5669" r:id="rId6"/>
    <p:sldId id="5676" r:id="rId7"/>
    <p:sldId id="5680" r:id="rId8"/>
    <p:sldId id="5677" r:id="rId9"/>
    <p:sldId id="5678" r:id="rId10"/>
    <p:sldId id="5670" r:id="rId11"/>
    <p:sldId id="5681" r:id="rId12"/>
    <p:sldId id="611" r:id="rId13"/>
  </p:sldIdLst>
  <p:sldSz cx="9144000" cy="5143500" type="screen16x9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Arial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Arial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Arial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Arial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Arial" charset="0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charset="0"/>
        <a:ea typeface="Arial" charset="0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charset="0"/>
        <a:ea typeface="Arial" charset="0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charset="0"/>
        <a:ea typeface="Arial" charset="0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charset="0"/>
        <a:ea typeface="Arial" charset="0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92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pos="504" userDrawn="1">
          <p15:clr>
            <a:srgbClr val="A4A3A4"/>
          </p15:clr>
        </p15:guide>
        <p15:guide id="4" orient="horz" pos="2460" userDrawn="1">
          <p15:clr>
            <a:srgbClr val="A4A3A4"/>
          </p15:clr>
        </p15:guide>
        <p15:guide id="5" orient="horz" pos="420" userDrawn="1">
          <p15:clr>
            <a:srgbClr val="A4A3A4"/>
          </p15:clr>
        </p15:guide>
        <p15:guide id="6" orient="horz" pos="684" userDrawn="1">
          <p15:clr>
            <a:srgbClr val="A4A3A4"/>
          </p15:clr>
        </p15:guide>
        <p15:guide id="7" orient="horz" pos="3156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liss, Kellie" initials="BK" lastIdx="1" clrIdx="0"/>
  <p:cmAuthor id="2" name="Day, Clark" initials="DC" lastIdx="1" clrIdx="1">
    <p:extLst>
      <p:ext uri="{19B8F6BF-5375-455C-9EA6-DF929625EA0E}">
        <p15:presenceInfo xmlns:p15="http://schemas.microsoft.com/office/powerpoint/2012/main" userId="S::cday5@iuhealth.org::97b5e0f2-ce7f-4773-b4c9-28aca95b681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308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265" autoAdjust="0"/>
    <p:restoredTop sz="83953" autoAdjust="0"/>
  </p:normalViewPr>
  <p:slideViewPr>
    <p:cSldViewPr snapToGrid="0" showGuides="1">
      <p:cViewPr varScale="1">
        <p:scale>
          <a:sx n="128" d="100"/>
          <a:sy n="128" d="100"/>
        </p:scale>
        <p:origin x="756" y="108"/>
      </p:cViewPr>
      <p:guideLst>
        <p:guide orient="horz" pos="1692"/>
        <p:guide pos="2880"/>
        <p:guide pos="504"/>
        <p:guide orient="horz" pos="2460"/>
        <p:guide orient="horz" pos="420"/>
        <p:guide orient="horz" pos="684"/>
        <p:guide orient="horz" pos="315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640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ACDDDB3-FA51-FA4B-AD0A-B20099F8896D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9B3A4A8-36D1-9B42-BB99-419E94051E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9087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2F959DE8-BC8A-9342-BA3F-D795D5990682}" type="datetimeFigureOut">
              <a:rPr lang="en-US"/>
              <a:pPr>
                <a:defRPr/>
              </a:pPr>
              <a:t>5/18/2023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696D1D-ED38-CE46-A803-2C7949BBFEE6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8152948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x-none" altLang="x-none" b="1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Calibri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Calibri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Calibri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Calibri" charset="0"/>
              </a:defRPr>
            </a:lvl5pPr>
            <a:lvl6pPr marL="2562377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6pPr>
            <a:lvl7pPr marL="3028264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7pPr>
            <a:lvl8pPr marL="3494151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8pPr>
            <a:lvl9pPr marL="3960038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fld id="{3DFA794A-571F-F846-8842-D0036C98B983}" type="slidenum">
              <a:rPr lang="en-US" altLang="x-none">
                <a:solidFill>
                  <a:srgbClr val="000000"/>
                </a:solidFill>
              </a:rPr>
              <a:pPr/>
              <a:t>1</a:t>
            </a:fld>
            <a:endParaRPr lang="en-US" altLang="x-none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696D1D-ED38-CE46-A803-2C7949BBFEE6}" type="slidenum">
              <a:rPr lang="en-US" altLang="x-none" smtClean="0"/>
              <a:pPr/>
              <a:t>3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6593851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2058" y="-19051"/>
            <a:ext cx="9141941" cy="516731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0669" y="3005075"/>
            <a:ext cx="5339910" cy="804095"/>
          </a:xfrm>
        </p:spPr>
        <p:txBody>
          <a:bodyPr/>
          <a:lstStyle>
            <a:lvl1pPr>
              <a:defRPr sz="2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0671" y="4111367"/>
            <a:ext cx="4756969" cy="378895"/>
          </a:xfrm>
        </p:spPr>
        <p:txBody>
          <a:bodyPr/>
          <a:lstStyle>
            <a:lvl1pPr marL="0" indent="0" algn="l">
              <a:buNone/>
              <a:defRPr sz="11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/>
            </a:lvl1pPr>
          </a:lstStyle>
          <a:p>
            <a:fld id="{0621192E-B586-754B-9253-7F68592A382D}" type="slidenum">
              <a:rPr lang="x-none" altLang="x-none"/>
              <a:pPr/>
              <a:t>‹#›</a:t>
            </a:fld>
            <a:endParaRPr lang="en-US" altLang="x-none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21" name="Picture 9" descr="IUH.PPT.TEMPLATE_corner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9813" y="2174875"/>
            <a:ext cx="3033712" cy="296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62851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Franklin Gothic Book" charset="0"/>
                <a:ea typeface="Franklin Gothic Book" charset="0"/>
                <a:cs typeface="Franklin Gothic Book" charset="0"/>
              </a:defRPr>
            </a:lvl1pPr>
            <a:lvl2pPr>
              <a:defRPr>
                <a:latin typeface="Franklin Gothic Book" charset="0"/>
                <a:ea typeface="Franklin Gothic Book" charset="0"/>
                <a:cs typeface="Franklin Gothic Book" charset="0"/>
              </a:defRPr>
            </a:lvl2pPr>
            <a:lvl3pPr>
              <a:defRPr>
                <a:latin typeface="Franklin Gothic Book" charset="0"/>
                <a:ea typeface="Franklin Gothic Book" charset="0"/>
                <a:cs typeface="Franklin Gothic Book" charset="0"/>
              </a:defRPr>
            </a:lvl3pPr>
            <a:lvl4pPr>
              <a:defRPr>
                <a:latin typeface="Franklin Gothic Book" charset="0"/>
                <a:ea typeface="Franklin Gothic Book" charset="0"/>
                <a:cs typeface="Franklin Gothic Book" charset="0"/>
              </a:defRPr>
            </a:lvl4pPr>
            <a:lvl5pPr>
              <a:defRPr>
                <a:latin typeface="Franklin Gothic Book" charset="0"/>
                <a:ea typeface="Franklin Gothic Book" charset="0"/>
                <a:cs typeface="Franklin Gothic Book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/>
            </a:lvl1pPr>
          </a:lstStyle>
          <a:p>
            <a:fld id="{DA86648E-21C2-4E4D-995E-31FFBD2E87B9}" type="slidenum">
              <a:rPr lang="x-none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86272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IUH.PPT.TEMPLATE_V2-revised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9" descr="IUH.PPT.TEMPLATE_corner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9813" y="2174875"/>
            <a:ext cx="3033712" cy="296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1" descr="IU-logo-black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888" y="4435475"/>
            <a:ext cx="222885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035" y="2618781"/>
            <a:ext cx="7772400" cy="1021556"/>
          </a:xfrm>
        </p:spPr>
        <p:txBody>
          <a:bodyPr anchor="t"/>
          <a:lstStyle>
            <a:lvl1pPr algn="l">
              <a:defRPr sz="2600" b="0" cap="none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3035" y="1212056"/>
            <a:ext cx="7772400" cy="1125140"/>
          </a:xfrm>
        </p:spPr>
        <p:txBody>
          <a:bodyPr anchor="b"/>
          <a:lstStyle>
            <a:lvl1pPr marL="0" indent="0">
              <a:buNone/>
              <a:defRPr sz="1200" b="1" spc="-30">
                <a:solidFill>
                  <a:srgbClr val="595959"/>
                </a:solidFill>
                <a:latin typeface="Franklin Gothic Demi" charset="0"/>
                <a:ea typeface="Franklin Gothic Demi" charset="0"/>
                <a:cs typeface="Franklin Gothic Demi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/>
            </a:lvl1pPr>
          </a:lstStyle>
          <a:p>
            <a:fld id="{0025BF38-0FF4-CC4F-BA6B-37B05F99C122}" type="slidenum">
              <a:rPr lang="x-none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797376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/>
            </a:lvl1pPr>
          </a:lstStyle>
          <a:p>
            <a:fld id="{E94E9BCF-061B-4943-A29B-BBB83430C9CB}" type="slidenum">
              <a:rPr lang="x-none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2004613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/>
            </a:lvl1pPr>
          </a:lstStyle>
          <a:p>
            <a:fld id="{715E4F9D-4648-EE4F-837B-7F5D286D2A4F}" type="slidenum">
              <a:rPr lang="x-none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660467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2941C-6974-BE4E-9E84-DF4E3BF99134}" type="slidenum">
              <a:rPr lang="en-US" altLang="x-none" smtClean="0"/>
              <a:pPr/>
              <a:t>‹#›</a:t>
            </a:fld>
            <a:endParaRPr lang="en-US" altLang="x-none"/>
          </a:p>
        </p:txBody>
      </p:sp>
      <p:sp>
        <p:nvSpPr>
          <p:cNvPr id="6" name="Rectangle 5"/>
          <p:cNvSpPr/>
          <p:nvPr userDrawn="1"/>
        </p:nvSpPr>
        <p:spPr>
          <a:xfrm>
            <a:off x="6095999" y="4034119"/>
            <a:ext cx="2904565" cy="105559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626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/>
            </a:lvl1pPr>
          </a:lstStyle>
          <a:p>
            <a:fld id="{40B5E16D-56CD-864D-824B-D347FFEACCD3}" type="slidenum">
              <a:rPr lang="x-none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28267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IUH.PPT.TEMPLATE_cover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-1"/>
            <a:ext cx="9153144" cy="5148645"/>
          </a:xfrm>
          <a:prstGeom prst="rect">
            <a:avLst/>
          </a:prstGeom>
        </p:spPr>
      </p:pic>
      <p:pic>
        <p:nvPicPr>
          <p:cNvPr id="9" name="Content Placeholder 5" descr="IU-logo-black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0669"/>
          <a:stretch>
            <a:fillRect/>
          </a:stretch>
        </p:blipFill>
        <p:spPr bwMode="auto">
          <a:xfrm>
            <a:off x="3846626" y="1677529"/>
            <a:ext cx="1459892" cy="1523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1958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" descr="IUH.PPT.TEMPLATE_banner.png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08038" y="155575"/>
            <a:ext cx="6138862" cy="579438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616075" y="1698625"/>
            <a:ext cx="7083425" cy="290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x-none"/>
              <a:t>Click to edit Master text styles</a:t>
            </a:r>
          </a:p>
          <a:p>
            <a:pPr lvl="1"/>
            <a:r>
              <a:rPr lang="en-US" altLang="x-none"/>
              <a:t>Second level</a:t>
            </a:r>
          </a:p>
          <a:p>
            <a:pPr lvl="2"/>
            <a:r>
              <a:rPr lang="en-US" altLang="x-none"/>
              <a:t>Third level</a:t>
            </a:r>
          </a:p>
          <a:p>
            <a:pPr lvl="3"/>
            <a:r>
              <a:rPr lang="en-US" altLang="x-none"/>
              <a:t>Fourth level</a:t>
            </a:r>
          </a:p>
          <a:p>
            <a:pPr lvl="4"/>
            <a:r>
              <a:rPr lang="en-US" altLang="x-none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325" y="4870450"/>
            <a:ext cx="2133600" cy="2730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 defTabSz="457200" fontAlgn="auto">
              <a:spcBef>
                <a:spcPts val="0"/>
              </a:spcBef>
              <a:spcAft>
                <a:spcPts val="0"/>
              </a:spcAft>
              <a:defRPr sz="800">
                <a:solidFill>
                  <a:prstClr val="black">
                    <a:tint val="75000"/>
                  </a:prstClr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870450"/>
            <a:ext cx="2895600" cy="2730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 defTabSz="457200" fontAlgn="auto">
              <a:spcBef>
                <a:spcPts val="0"/>
              </a:spcBef>
              <a:spcAft>
                <a:spcPts val="0"/>
              </a:spcAft>
              <a:defRPr sz="800" dirty="0">
                <a:solidFill>
                  <a:prstClr val="black">
                    <a:tint val="75000"/>
                  </a:prstClr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35925" y="603250"/>
            <a:ext cx="733425" cy="274638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defTabSz="457200">
              <a:defRPr sz="900">
                <a:solidFill>
                  <a:srgbClr val="898989"/>
                </a:solidFill>
                <a:latin typeface="Arial" charset="0"/>
              </a:defRPr>
            </a:lvl1pPr>
          </a:lstStyle>
          <a:p>
            <a:fld id="{4572941C-6974-BE4E-9E84-DF4E3BF99134}" type="slidenum">
              <a:rPr lang="en-US" altLang="x-none"/>
              <a:pPr/>
              <a:t>‹#›</a:t>
            </a:fld>
            <a:endParaRPr lang="en-US" altLang="x-none"/>
          </a:p>
        </p:txBody>
      </p:sp>
      <p:pic>
        <p:nvPicPr>
          <p:cNvPr id="1032" name="Picture 12" descr="IU-logo-black.png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4450" y="4435475"/>
            <a:ext cx="222885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3" r:id="rId5"/>
    <p:sldLayoutId id="2147483710" r:id="rId6"/>
    <p:sldLayoutId id="2147483694" r:id="rId7"/>
  </p:sldLayoutIdLst>
  <p:hf hdr="0" ftr="0" dt="0"/>
  <p:txStyles>
    <p:titleStyle>
      <a:lvl1pPr algn="l" defTabSz="457200" rtl="0" fontAlgn="base">
        <a:lnSpc>
          <a:spcPct val="90000"/>
        </a:lnSpc>
        <a:spcBef>
          <a:spcPct val="0"/>
        </a:spcBef>
        <a:spcAft>
          <a:spcPct val="0"/>
        </a:spcAft>
        <a:defRPr sz="2200" kern="1200" spc="-30">
          <a:solidFill>
            <a:schemeClr val="bg1"/>
          </a:solidFill>
          <a:latin typeface="Franklin Gothic Book" charset="0"/>
          <a:ea typeface="Franklin Gothic Book" charset="0"/>
          <a:cs typeface="Franklin Gothic Book" charset="0"/>
        </a:defRPr>
      </a:lvl1pPr>
      <a:lvl2pPr algn="l" defTabSz="457200" rtl="0" fontAlgn="base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chemeClr val="bg1"/>
          </a:solidFill>
          <a:latin typeface="Arial" charset="0"/>
          <a:ea typeface="Arial" charset="0"/>
          <a:cs typeface="Arial" charset="0"/>
        </a:defRPr>
      </a:lvl2pPr>
      <a:lvl3pPr algn="l" defTabSz="457200" rtl="0" fontAlgn="base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chemeClr val="bg1"/>
          </a:solidFill>
          <a:latin typeface="Arial" charset="0"/>
          <a:ea typeface="Arial" charset="0"/>
          <a:cs typeface="Arial" charset="0"/>
        </a:defRPr>
      </a:lvl3pPr>
      <a:lvl4pPr algn="l" defTabSz="457200" rtl="0" fontAlgn="base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chemeClr val="bg1"/>
          </a:solidFill>
          <a:latin typeface="Arial" charset="0"/>
          <a:ea typeface="Arial" charset="0"/>
          <a:cs typeface="Arial" charset="0"/>
        </a:defRPr>
      </a:lvl4pPr>
      <a:lvl5pPr algn="l" defTabSz="457200" rtl="0" fontAlgn="base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chemeClr val="bg1"/>
          </a:solidFill>
          <a:latin typeface="Arial" charset="0"/>
          <a:ea typeface="Arial" charset="0"/>
          <a:cs typeface="Arial" charset="0"/>
        </a:defRPr>
      </a:lvl5pPr>
      <a:lvl6pPr marL="457200" algn="l" defTabSz="457200" rtl="0" fontAlgn="base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chemeClr val="bg1"/>
          </a:solidFill>
          <a:latin typeface="Arial" charset="0"/>
          <a:ea typeface="Arial" charset="0"/>
          <a:cs typeface="Arial" charset="0"/>
        </a:defRPr>
      </a:lvl6pPr>
      <a:lvl7pPr marL="914400" algn="l" defTabSz="457200" rtl="0" fontAlgn="base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chemeClr val="bg1"/>
          </a:solidFill>
          <a:latin typeface="Arial" charset="0"/>
          <a:ea typeface="Arial" charset="0"/>
          <a:cs typeface="Arial" charset="0"/>
        </a:defRPr>
      </a:lvl7pPr>
      <a:lvl8pPr marL="1371600" algn="l" defTabSz="457200" rtl="0" fontAlgn="base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chemeClr val="bg1"/>
          </a:solidFill>
          <a:latin typeface="Arial" charset="0"/>
          <a:ea typeface="Arial" charset="0"/>
          <a:cs typeface="Arial" charset="0"/>
        </a:defRPr>
      </a:lvl8pPr>
      <a:lvl9pPr marL="1828800" algn="l" defTabSz="457200" rtl="0" fontAlgn="base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chemeClr val="bg1"/>
          </a:solidFill>
          <a:latin typeface="Arial" charset="0"/>
          <a:ea typeface="Arial" charset="0"/>
          <a:cs typeface="Arial" charset="0"/>
        </a:defRPr>
      </a:lvl9pPr>
    </p:titleStyle>
    <p:bodyStyle>
      <a:lvl1pPr marL="146050" indent="-146050" algn="l" defTabSz="457200" rtl="0" fontAlgn="base">
        <a:spcBef>
          <a:spcPct val="20000"/>
        </a:spcBef>
        <a:spcAft>
          <a:spcPct val="0"/>
        </a:spcAft>
        <a:buClr>
          <a:schemeClr val="accent1"/>
        </a:buClr>
        <a:buSzPct val="106000"/>
        <a:buFont typeface="Wingdings" charset="2"/>
        <a:buChar char="§"/>
        <a:defRPr sz="1300" kern="1200">
          <a:solidFill>
            <a:schemeClr val="tx1"/>
          </a:solidFill>
          <a:latin typeface="Arial"/>
          <a:ea typeface="Arial" charset="0"/>
          <a:cs typeface="Arial"/>
        </a:defRPr>
      </a:lvl1pPr>
      <a:lvl2pPr marL="631825" indent="-174625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1300" kern="1200">
          <a:solidFill>
            <a:schemeClr val="tx1"/>
          </a:solidFill>
          <a:latin typeface="Arial"/>
          <a:ea typeface="Arial" charset="0"/>
          <a:cs typeface="Arial"/>
        </a:defRPr>
      </a:lvl2pPr>
      <a:lvl3pPr marL="1027113" indent="-112713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1300" kern="1200">
          <a:solidFill>
            <a:schemeClr val="tx1"/>
          </a:solidFill>
          <a:latin typeface="Arial"/>
          <a:ea typeface="Arial" charset="0"/>
          <a:cs typeface="Arial"/>
        </a:defRPr>
      </a:lvl3pPr>
      <a:lvl4pPr marL="1539875" indent="-168275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1300" kern="1200">
          <a:solidFill>
            <a:schemeClr val="tx1"/>
          </a:solidFill>
          <a:latin typeface="Arial"/>
          <a:ea typeface="Arial" charset="0"/>
          <a:cs typeface="Arial"/>
        </a:defRPr>
      </a:lvl4pPr>
      <a:lvl5pPr marL="1998663" indent="-169863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1300" kern="1200">
          <a:solidFill>
            <a:schemeClr val="tx1"/>
          </a:solidFill>
          <a:latin typeface="Arial"/>
          <a:ea typeface="Arial" charset="0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IUH.PPT.TEMPLATE_banner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1" y="0"/>
            <a:ext cx="9144001" cy="8572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08683" y="156008"/>
            <a:ext cx="6138017" cy="579646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15784" y="1698626"/>
            <a:ext cx="7083716" cy="290123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561" y="4869657"/>
            <a:ext cx="2133600" cy="27384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8B90E7A0-32E2-4EA5-B60F-9C5E97AA8DAA}" type="datetime1">
              <a:rPr lang="en-US" smtClean="0">
                <a:solidFill>
                  <a:prstClr val="black">
                    <a:tint val="75000"/>
                  </a:prstClr>
                </a:solidFill>
                <a:ea typeface="+mn-ea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5/18/2023</a:t>
            </a:fld>
            <a:endParaRPr lang="en-US" dirty="0">
              <a:solidFill>
                <a:prstClr val="black">
                  <a:tint val="75000"/>
                </a:prstClr>
              </a:solidFill>
              <a:ea typeface="+mn-e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869657"/>
            <a:ext cx="2895600" cy="27384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>
                  <a:tint val="75000"/>
                </a:prstClr>
              </a:solidFill>
              <a:ea typeface="+mn-e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35349" y="603903"/>
            <a:ext cx="733836" cy="273844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Franklin Gothic Book" charset="0"/>
                <a:ea typeface="Franklin Gothic Book" charset="0"/>
                <a:cs typeface="Franklin Gothic Book" charset="0"/>
              </a:defRPr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D210017C-F2DC-EA4D-9267-8D3448B88AB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3" name="Picture 12" descr="IU-logo-black.png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394452" y="4435937"/>
            <a:ext cx="2229537" cy="491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625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</p:sldLayoutIdLst>
  <p:hf hdr="0" ftr="0" dt="0"/>
  <p:txStyles>
    <p:titleStyle>
      <a:lvl1pPr algn="l" defTabSz="457200" rtl="0" eaLnBrk="1" latinLnBrk="0" hangingPunct="1">
        <a:lnSpc>
          <a:spcPct val="90000"/>
        </a:lnSpc>
        <a:spcBef>
          <a:spcPct val="0"/>
        </a:spcBef>
        <a:buNone/>
        <a:defRPr sz="2100" kern="1200" spc="-30">
          <a:solidFill>
            <a:schemeClr val="bg1"/>
          </a:solidFill>
          <a:latin typeface="Franklin Gothic Medium" charset="0"/>
          <a:ea typeface="Franklin Gothic Medium" charset="0"/>
          <a:cs typeface="Franklin Gothic Medium" charset="0"/>
        </a:defRPr>
      </a:lvl1pPr>
    </p:titleStyle>
    <p:bodyStyle>
      <a:lvl1pPr marL="146304" indent="-146304" algn="l" defTabSz="457200" rtl="0" eaLnBrk="1" latinLnBrk="0" hangingPunct="1">
        <a:spcBef>
          <a:spcPct val="20000"/>
        </a:spcBef>
        <a:buClr>
          <a:schemeClr val="accent1"/>
        </a:buClr>
        <a:buSzPct val="106000"/>
        <a:buFont typeface="Wingdings" charset="2"/>
        <a:buChar char="§"/>
        <a:defRPr sz="1300" kern="1200">
          <a:solidFill>
            <a:schemeClr val="tx1"/>
          </a:solidFill>
          <a:latin typeface="Arial"/>
          <a:ea typeface="+mn-ea"/>
          <a:cs typeface="Arial"/>
        </a:defRPr>
      </a:lvl1pPr>
      <a:lvl2pPr marL="631825" indent="-174625" algn="l" defTabSz="457200" rtl="0" eaLnBrk="1" latinLnBrk="0" hangingPunct="1">
        <a:spcBef>
          <a:spcPct val="20000"/>
        </a:spcBef>
        <a:buFont typeface="Arial"/>
        <a:buChar char="–"/>
        <a:defRPr sz="1300" kern="1200">
          <a:solidFill>
            <a:schemeClr val="tx1"/>
          </a:solidFill>
          <a:latin typeface="Arial"/>
          <a:ea typeface="+mn-ea"/>
          <a:cs typeface="Arial"/>
        </a:defRPr>
      </a:lvl2pPr>
      <a:lvl3pPr marL="1027113" indent="-112713" algn="l" defTabSz="457200" rtl="0" eaLnBrk="1" latinLnBrk="0" hangingPunct="1">
        <a:spcBef>
          <a:spcPct val="20000"/>
        </a:spcBef>
        <a:buFont typeface="Arial"/>
        <a:buChar char="•"/>
        <a:defRPr sz="1300" kern="1200">
          <a:solidFill>
            <a:schemeClr val="tx1"/>
          </a:solidFill>
          <a:latin typeface="Arial"/>
          <a:ea typeface="+mn-ea"/>
          <a:cs typeface="Arial"/>
        </a:defRPr>
      </a:lvl3pPr>
      <a:lvl4pPr marL="1539875" indent="-168275" algn="l" defTabSz="457200" rtl="0" eaLnBrk="1" latinLnBrk="0" hangingPunct="1">
        <a:spcBef>
          <a:spcPct val="20000"/>
        </a:spcBef>
        <a:buFont typeface="Arial"/>
        <a:buChar char="–"/>
        <a:defRPr sz="1300" kern="1200">
          <a:solidFill>
            <a:schemeClr val="tx1"/>
          </a:solidFill>
          <a:latin typeface="Arial"/>
          <a:ea typeface="+mn-ea"/>
          <a:cs typeface="Arial"/>
        </a:defRPr>
      </a:lvl4pPr>
      <a:lvl5pPr marL="1998663" indent="-169863" algn="l" defTabSz="457200" rtl="0" eaLnBrk="1" latinLnBrk="0" hangingPunct="1">
        <a:spcBef>
          <a:spcPct val="20000"/>
        </a:spcBef>
        <a:buFont typeface="Arial"/>
        <a:buChar char="»"/>
        <a:defRPr sz="13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2100" y="3005138"/>
            <a:ext cx="5835650" cy="80327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latin typeface="Franklin Gothic Book" charset="0"/>
                <a:ea typeface="Franklin Gothic Book" charset="0"/>
                <a:cs typeface="Franklin Gothic Book" charset="0"/>
              </a:rPr>
              <a:t>APHERESIS TEAM MEETING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2100" y="1970939"/>
            <a:ext cx="5166976" cy="1201622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674838C3-9C32-4D29-A83D-4BBF29D420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0671" y="3872339"/>
            <a:ext cx="4756969" cy="617923"/>
          </a:xfrm>
        </p:spPr>
        <p:txBody>
          <a:bodyPr/>
          <a:lstStyle/>
          <a:p>
            <a:r>
              <a:rPr lang="en-US" sz="1800" dirty="0"/>
              <a:t>05.17.2023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UH BLOOD BANK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UH blood bank is now locked at all times due to a regulatory requirement.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6648E-21C2-4E4D-995E-31FFBD2E87B9}" type="slidenum">
              <a:rPr lang="x-none" altLang="x-none" smtClean="0"/>
              <a:pPr/>
              <a:t>10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34548850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C97F6A-10F9-4C31-AFCE-45C2C38C5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4650" y="0"/>
            <a:ext cx="8117709" cy="704193"/>
          </a:xfrm>
        </p:spPr>
        <p:txBody>
          <a:bodyPr/>
          <a:lstStyle/>
          <a:p>
            <a:r>
              <a:rPr lang="en-US" dirty="0"/>
              <a:t>Values Acknowledgments: Purpose, Excellence, Compassion, Team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F65C45-6C16-4631-B57B-AB9397639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6648E-21C2-4E4D-995E-31FFBD2E87B9}" type="slidenum">
              <a:rPr lang="x-none" altLang="x-none" smtClean="0"/>
              <a:pPr/>
              <a:t>11</a:t>
            </a:fld>
            <a:endParaRPr lang="en-US" altLang="x-none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2768DC8-3A32-8193-6E60-5D86E1FDBCCC}"/>
              </a:ext>
            </a:extLst>
          </p:cNvPr>
          <p:cNvSpPr txBox="1"/>
          <p:nvPr/>
        </p:nvSpPr>
        <p:spPr>
          <a:xfrm>
            <a:off x="689112" y="1652587"/>
            <a:ext cx="7488783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en-US" sz="1800" b="1" i="0" dirty="0">
                <a:solidFill>
                  <a:srgbClr val="000000"/>
                </a:solidFill>
                <a:effectLst/>
                <a:latin typeface="inherit"/>
              </a:rPr>
              <a:t>Excellence:</a:t>
            </a:r>
          </a:p>
          <a:p>
            <a:pPr algn="l" fontAlgn="base"/>
            <a:r>
              <a:rPr lang="en-US" sz="1800" b="1" i="0" dirty="0">
                <a:solidFill>
                  <a:srgbClr val="000000"/>
                </a:solidFill>
                <a:effectLst/>
                <a:latin typeface="inherit"/>
              </a:rPr>
              <a:t>Thank you to Joe, Robin, and Jay for assisting in getting me checked off on </a:t>
            </a:r>
            <a:r>
              <a:rPr lang="en-US" b="1" dirty="0" err="1">
                <a:solidFill>
                  <a:srgbClr val="000000"/>
                </a:solidFill>
                <a:latin typeface="inherit"/>
              </a:rPr>
              <a:t>P</a:t>
            </a:r>
            <a:r>
              <a:rPr lang="en-US" sz="1800" b="1" i="0" dirty="0" err="1">
                <a:solidFill>
                  <a:srgbClr val="000000"/>
                </a:solidFill>
                <a:effectLst/>
                <a:latin typeface="inherit"/>
              </a:rPr>
              <a:t>hotopheresis</a:t>
            </a:r>
            <a:r>
              <a:rPr lang="en-US" b="1" dirty="0">
                <a:solidFill>
                  <a:srgbClr val="000000"/>
                </a:solidFill>
                <a:latin typeface="inherit"/>
              </a:rPr>
              <a:t>!!</a:t>
            </a:r>
          </a:p>
          <a:p>
            <a:pPr algn="l" fontAlgn="base"/>
            <a:endParaRPr lang="en-US" sz="1800" b="1" i="0" dirty="0">
              <a:solidFill>
                <a:srgbClr val="000000"/>
              </a:solidFill>
              <a:effectLst/>
              <a:latin typeface="inherit"/>
            </a:endParaRPr>
          </a:p>
          <a:p>
            <a:pPr algn="l" fontAlgn="base"/>
            <a:r>
              <a:rPr lang="en-US" b="1" dirty="0">
                <a:solidFill>
                  <a:srgbClr val="000000"/>
                </a:solidFill>
                <a:latin typeface="inherit"/>
              </a:rPr>
              <a:t>Thank you Robin for our wonderfully decorated wall outside of Apheresis!</a:t>
            </a:r>
            <a:endParaRPr lang="en-US" sz="1800" b="1" i="0" dirty="0">
              <a:solidFill>
                <a:srgbClr val="000000"/>
              </a:solidFill>
              <a:effectLst/>
              <a:latin typeface="inherit"/>
            </a:endParaRPr>
          </a:p>
        </p:txBody>
      </p:sp>
      <p:pic>
        <p:nvPicPr>
          <p:cNvPr id="3078" name="Picture 6" descr="Funny-Thank-You-Meme-1 | American Libraries Magazi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2670" y="3519285"/>
            <a:ext cx="1769035" cy="1324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62669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EC611D-5A9E-76C4-E897-6DE2F47D8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Shout outs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6F908A-CCD4-71BC-9FA2-EE0C78E85F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2073" y="1191354"/>
            <a:ext cx="8159854" cy="3348896"/>
          </a:xfrm>
        </p:spPr>
        <p:txBody>
          <a:bodyPr/>
          <a:lstStyle/>
          <a:p>
            <a:r>
              <a:rPr lang="en-US" sz="1800" dirty="0"/>
              <a:t>HAPPY BELATED MOTHER’S DAY!!</a:t>
            </a:r>
          </a:p>
          <a:p>
            <a:r>
              <a:rPr lang="en-US" sz="1800" dirty="0"/>
              <a:t>HAPPY BIRTHDAY </a:t>
            </a:r>
          </a:p>
          <a:p>
            <a:pPr lvl="1"/>
            <a:r>
              <a:rPr lang="en-US" sz="1800" dirty="0"/>
              <a:t>Jenn- 4/30</a:t>
            </a:r>
          </a:p>
          <a:p>
            <a:pPr lvl="1"/>
            <a:r>
              <a:rPr lang="en-US" sz="1800" dirty="0"/>
              <a:t>Anne- 5/9</a:t>
            </a:r>
          </a:p>
          <a:p>
            <a:pPr lvl="1"/>
            <a:r>
              <a:rPr lang="en-US" sz="1800" dirty="0"/>
              <a:t>Jeb- 5/16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E6AB50-CBBD-EAA6-D1FB-3B42FA6C6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6648E-21C2-4E4D-995E-31FFBD2E87B9}" type="slidenum">
              <a:rPr lang="x-none" altLang="x-none" smtClean="0"/>
              <a:pPr/>
              <a:t>2</a:t>
            </a:fld>
            <a:endParaRPr lang="en-US" altLang="x-none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6298" y="3053491"/>
            <a:ext cx="2543175" cy="1800225"/>
          </a:xfrm>
          <a:prstGeom prst="rect">
            <a:avLst/>
          </a:prstGeom>
        </p:spPr>
      </p:pic>
      <p:pic>
        <p:nvPicPr>
          <p:cNvPr id="2050" name="Picture 2" descr="Mother's Day Mem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7741" y="1191354"/>
            <a:ext cx="1631022" cy="16310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68625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13225A-E6FC-4C58-AE3F-8E73C7075E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469" y="172812"/>
            <a:ext cx="6320550" cy="579438"/>
          </a:xfrm>
        </p:spPr>
        <p:txBody>
          <a:bodyPr/>
          <a:lstStyle/>
          <a:p>
            <a:r>
              <a:rPr lang="en-US" dirty="0"/>
              <a:t>2023 Metrics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9B3998-C4E0-4BE7-AEEB-D8B8DED5E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6648E-21C2-4E4D-995E-31FFBD2E87B9}" type="slidenum">
              <a:rPr lang="x-none" altLang="x-none" smtClean="0"/>
              <a:pPr/>
              <a:t>3</a:t>
            </a:fld>
            <a:endParaRPr lang="en-US" altLang="x-none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35AD25C-A526-B0F6-86FD-E418CAE8CA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7469" y="990184"/>
            <a:ext cx="7208162" cy="350173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EE9997F-B254-018D-15EB-713E06557AEF}"/>
              </a:ext>
            </a:extLst>
          </p:cNvPr>
          <p:cNvSpPr txBox="1"/>
          <p:nvPr/>
        </p:nvSpPr>
        <p:spPr>
          <a:xfrm>
            <a:off x="7419474" y="1524000"/>
            <a:ext cx="154004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*Late entry of Occurrence into log due to incomplete or lost forms. </a:t>
            </a:r>
          </a:p>
          <a:p>
            <a:endParaRPr lang="en-US" sz="1200" dirty="0"/>
          </a:p>
          <a:p>
            <a:r>
              <a:rPr lang="en-US" sz="1200" dirty="0"/>
              <a:t>Please make sure all paperwork is complete and handed in on time.  All pages need to be filled out – the nonconformity form is a constant issue (no name, date, missing information, </a:t>
            </a:r>
            <a:r>
              <a:rPr lang="en-US" sz="1200" dirty="0" err="1"/>
              <a:t>etc</a:t>
            </a:r>
            <a:r>
              <a:rPr lang="en-US" sz="1200" dirty="0"/>
              <a:t>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4AE8F46-7952-F833-A2AB-E6070484981B}"/>
              </a:ext>
            </a:extLst>
          </p:cNvPr>
          <p:cNvSpPr txBox="1"/>
          <p:nvPr/>
        </p:nvSpPr>
        <p:spPr>
          <a:xfrm>
            <a:off x="4600073" y="1483895"/>
            <a:ext cx="2165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</a:t>
            </a:r>
          </a:p>
        </p:txBody>
      </p:sp>
    </p:spTree>
    <p:extLst>
      <p:ext uri="{BB962C8B-B14F-4D97-AF65-F5344CB8AC3E}">
        <p14:creationId xmlns:p14="http://schemas.microsoft.com/office/powerpoint/2010/main" val="25540708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9BC232-8684-C89B-2E1C-F678059565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Apheresis Training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8B101B-1132-BEA5-4808-085BDC3957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2249" y="1120775"/>
            <a:ext cx="8107389" cy="2901950"/>
          </a:xfrm>
        </p:spPr>
        <p:txBody>
          <a:bodyPr/>
          <a:lstStyle/>
          <a:p>
            <a:r>
              <a:rPr lang="en-US" sz="2400" dirty="0"/>
              <a:t>Robin- Stem training </a:t>
            </a:r>
          </a:p>
          <a:p>
            <a:r>
              <a:rPr lang="en-US" sz="2400" dirty="0"/>
              <a:t>Sarah Baker- </a:t>
            </a:r>
            <a:r>
              <a:rPr lang="en-US" sz="2400" dirty="0" err="1"/>
              <a:t>Photopheresis</a:t>
            </a:r>
            <a:endParaRPr lang="en-US" sz="2400" dirty="0"/>
          </a:p>
          <a:p>
            <a:r>
              <a:rPr lang="en-US" sz="2400" dirty="0"/>
              <a:t>Madeline Sanders- </a:t>
            </a:r>
            <a:r>
              <a:rPr lang="en-US" sz="2400" dirty="0" err="1"/>
              <a:t>Photopheresis</a:t>
            </a:r>
            <a:r>
              <a:rPr lang="en-US" sz="2400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E26030-D128-F85E-4FAB-EC20AD472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6648E-21C2-4E4D-995E-31FFBD2E87B9}" type="slidenum">
              <a:rPr lang="x-none" altLang="x-none" smtClean="0"/>
              <a:pPr/>
              <a:t>4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28674562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7E491-598B-CE65-45BD-2285F818AA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Team Member Engagement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EE82EA-C526-14FA-4342-AAE5AD3AE0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2013" y="1229193"/>
            <a:ext cx="7957487" cy="3371382"/>
          </a:xfrm>
        </p:spPr>
        <p:txBody>
          <a:bodyPr/>
          <a:lstStyle/>
          <a:p>
            <a:r>
              <a:rPr lang="en-US" sz="1800" dirty="0"/>
              <a:t>Engagement Update</a:t>
            </a:r>
          </a:p>
          <a:p>
            <a:pPr lvl="1"/>
            <a:r>
              <a:rPr lang="en-US" sz="1800" dirty="0"/>
              <a:t>Focus on “I have had opportunities at work to learn and grow”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800" dirty="0"/>
              <a:t>Nursing Education</a:t>
            </a:r>
          </a:p>
          <a:p>
            <a:pPr lvl="1"/>
            <a:r>
              <a:rPr lang="en-US" sz="1800" dirty="0"/>
              <a:t>Starting 6/28/23 and will be monthly </a:t>
            </a:r>
          </a:p>
          <a:p>
            <a:pPr lvl="1"/>
            <a:r>
              <a:rPr lang="en-US" sz="1800" dirty="0"/>
              <a:t>45 minute sessions</a:t>
            </a:r>
          </a:p>
          <a:p>
            <a:pPr lvl="1"/>
            <a:r>
              <a:rPr lang="en-US" sz="1800" dirty="0"/>
              <a:t>Will be recorded for anyone unable to make it</a:t>
            </a:r>
          </a:p>
          <a:p>
            <a:pPr lvl="1"/>
            <a:r>
              <a:rPr lang="en-US" sz="1800" dirty="0"/>
              <a:t>First topic will discuss specific disease process requiring Apheresis </a:t>
            </a:r>
          </a:p>
          <a:p>
            <a:pPr lvl="1"/>
            <a:r>
              <a:rPr lang="en-US" sz="1800" dirty="0"/>
              <a:t>Email any ideas for education to Dr. </a:t>
            </a:r>
            <a:r>
              <a:rPr lang="en-US" sz="1800" dirty="0" err="1"/>
              <a:t>Lepage</a:t>
            </a: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1800" dirty="0"/>
              <a:t>Kudos for Colleagues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CC6B62-0B05-0067-1D9E-B0560E185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6648E-21C2-4E4D-995E-31FFBD2E87B9}" type="slidenum">
              <a:rPr lang="x-none" altLang="x-none" smtClean="0"/>
              <a:pPr/>
              <a:t>5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630973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6648E-21C2-4E4D-995E-31FFBD2E87B9}" type="slidenum">
              <a:rPr lang="x-none" altLang="x-none" smtClean="0"/>
              <a:pPr/>
              <a:t>6</a:t>
            </a:fld>
            <a:endParaRPr lang="en-US" altLang="x-none"/>
          </a:p>
        </p:txBody>
      </p:sp>
      <p:pic>
        <p:nvPicPr>
          <p:cNvPr id="5" name="Picture 4" descr="https://attachments.office.net/owa/ssmith20%40IUHealth.org/service.svc/s/GetAttachmentThumbnail?id=AAMkAGU4NWRiNmVmLTBkMWEtNGM3YS1iMjJlLTU1Yzk5MjJjNTE5MQBGAAAAAACP4WRWI4bTRrDm0Ae8Pp8oBwBxvl0h45niR7VMBdnos74QAAAAc8fUAAB0t4bN4IQ8S6xMX4m3EYflAAOKXIpwAAABEgAQAMHy4%2BzDRzlBgkPpcLlmSLo%3D&amp;thumbnailType=2&amp;token=eyJhbGciOiJSUzI1NiIsImtpZCI6IjczRkI5QkJFRjYzNjc4RDRGN0U4NEI0NDBCQUJCMTJBMzM5RDlGOTgiLCJ0eXAiOiJKV1QiLCJ4NXQiOiJjX3VidnZZMmVOVDM2RXRFQzZ1eEtqT2RuNWcifQ.eyJvcmlnaW4iOiJodHRwczovL291dGxvb2sub2ZmaWNlLmNvbSIsInVjIjoiMGU5YmYyNTQ3MDVkNGEzZmI2NmQ0MWFjNzkwYWEwNjYiLCJzaWduaW5fc3RhdGUiOiJbXCJpbmtub3dubnR3a1wiXSIsInZlciI6IkV4Y2hhbmdlLkNhbGxiYWNrLlYxIiwiYXBwY3R4c2VuZGVyIjoiT3dhRG93bmxvYWRAZDlkNDcwNjMtM2Y1ZS00ZGU5LWJmOTktZjA4MzY1N2ZhMGZlIiwiaXNzcmluZyI6IldXIiwiYXBwY3R4Ijoie1wibXNleGNocHJvdFwiOlwib3dhXCIsXCJwdWlkXCI6XCIxMTUzODM2Mjk2Mjk0ODE3NTcxXCIsXCJzY29wZVwiOlwiT3dhRG93bmxvYWRcIixcIm9pZFwiOlwiOWRiMzYzN2MtNWY4OS00MTlhLTgzYWEtM2Q2NzBhODllNGQ3XCIsXCJwcmltYXJ5c2lkXCI6XCJTLTEtNS0yMS0xMDkzMTg4Mzg1LTM4NDkyNTExMjMtMzA2MDUyMzgwOC0zMjYzOTA4N1wifSIsIm5iZiI6MTY4NDE1NTczNCwiZXhwIjoxNjg0MTU2MzM0LCJpc3MiOiIwMDAwMDAwMi0wMDAwLTBmZjEtY2UwMC0wMDAwMDAwMDAwMDBAZDlkNDcwNjMtM2Y1ZS00ZGU5LWJmOTktZjA4MzY1N2ZhMGZlIiwiYXVkIjoiMDAwMDAwMDItMDAwMC0wZmYxLWNlMDAtMDAwMDAwMDAwMDAwL2F0dGFjaG1lbnRzLm9mZmljZS5uZXRAZDlkNDcwNjMtM2Y1ZS00ZGU5LWJmOTktZjA4MzY1N2ZhMGZlIiwiaGFwcCI6Im93YSJ9.HDvYWx3ofcaXdXFt0KOEzsKBKlOPWVbKokwH1TQcjfY_7D5bF5ib1DRImd3eHGCOA3RSfil8EH4Du9TH8zbaIPcXxTLGU-tiwCEXaytcSLmB_oQPibgFyeuSHk64VrinAamf1c7XstMtvT9K8-qeIJt0gI5RXG55CH-hHNNVFYsIPSontfrwhCbYVUuuYx7Jr_yRC33om5FWrNcp5r9CuKiD48iG-0the07igh6IX1_MzKhGQmlCpqM9OOipuoIV58sQS9ImGiYxDdRO9YoTYPjAzPP-pNkvE35ZarWxoMsiQ12TMuvmtUVA1xw3-1hnwOGnHu4SbxNEOSiyuQsiGg&amp;X-OWA-CANARY=30kiS75zpEeTDH2R-XBj7LBZ1q5EVdsYI5lIjuahfcYAi-ZE9hPCKnzpuS67a74GLl0Z-DVWhiU.&amp;owa=outlook.office.com&amp;scriptVer=20230505004.14&amp;animation=tru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768" y="936886"/>
            <a:ext cx="5486400" cy="34777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41228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61C1B5-50B5-4E9B-99DD-8F1E5C1FF4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Machine Cleaning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27628E-4CF3-C4A3-A238-F04341351A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6648E-21C2-4E4D-995E-31FFBD2E87B9}" type="slidenum">
              <a:rPr lang="x-none" altLang="x-none" smtClean="0"/>
              <a:pPr/>
              <a:t>7</a:t>
            </a:fld>
            <a:endParaRPr lang="en-US" altLang="x-none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82796" y="1160363"/>
            <a:ext cx="4707557" cy="2542207"/>
          </a:xfrm>
        </p:spPr>
        <p:txBody>
          <a:bodyPr/>
          <a:lstStyle/>
          <a:p>
            <a:r>
              <a:rPr lang="en-US" sz="1800" dirty="0"/>
              <a:t>If there is an extensive spill of blood products on the machine, contact Darren Douglass so that he can assist with accessing any unreachable parts.</a:t>
            </a:r>
          </a:p>
          <a:p>
            <a:endParaRPr lang="en-US" sz="1800" dirty="0"/>
          </a:p>
          <a:p>
            <a:r>
              <a:rPr lang="en-US" sz="1800" dirty="0"/>
              <a:t>Please break down machines prior to leaving patient rooms on inpatient units. </a:t>
            </a:r>
          </a:p>
          <a:p>
            <a:pPr lvl="1"/>
            <a:r>
              <a:rPr lang="en-US" sz="1800" dirty="0"/>
              <a:t>Bloody tubing should never be transported through the halls due to safety concerns. </a:t>
            </a:r>
          </a:p>
          <a:p>
            <a:pPr marL="0" indent="0">
              <a:buNone/>
            </a:pPr>
            <a:r>
              <a:rPr lang="en-US" sz="1800" dirty="0"/>
              <a:t>	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28" name="Picture 4" descr="Funny Spring Cleaning Memes for Moms - The Best Nes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5312" y="1711235"/>
            <a:ext cx="2543175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46691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E3C74B-0AB7-6ADC-53B2-9B699A1790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Patient Safety Survey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B3E17C-6D97-69C9-F6EB-3452ADD901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7121" y="1334125"/>
            <a:ext cx="8122379" cy="3266450"/>
          </a:xfrm>
        </p:spPr>
        <p:txBody>
          <a:bodyPr/>
          <a:lstStyle/>
          <a:p>
            <a:r>
              <a:rPr lang="en-US" sz="2000" dirty="0"/>
              <a:t>10 question survey through </a:t>
            </a:r>
            <a:r>
              <a:rPr lang="en-US" sz="2000"/>
              <a:t>Gallup 5/16/23-6/2/23</a:t>
            </a:r>
            <a:endParaRPr lang="en-US" sz="2000" dirty="0"/>
          </a:p>
          <a:p>
            <a:pPr lvl="1"/>
            <a:r>
              <a:rPr lang="en-US" sz="2000" dirty="0"/>
              <a:t>Action plan will be created for discussion based on results</a:t>
            </a:r>
          </a:p>
          <a:p>
            <a:pPr marL="457200" lvl="1" indent="0">
              <a:buNone/>
            </a:pPr>
            <a:endParaRPr lang="en-US" sz="2000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86FA99-4F99-F85D-F233-BA10A4BAC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6648E-21C2-4E4D-995E-31FFBD2E87B9}" type="slidenum">
              <a:rPr lang="x-none" altLang="x-none" smtClean="0"/>
              <a:pPr/>
              <a:t>8</a:t>
            </a:fld>
            <a:endParaRPr lang="en-US" altLang="x-none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4261" y="2535921"/>
            <a:ext cx="2390775" cy="1914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0134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E4B97B-F0EF-4746-6614-30D5EA1D1E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038" y="155575"/>
            <a:ext cx="7129254" cy="579438"/>
          </a:xfrm>
        </p:spPr>
        <p:txBody>
          <a:bodyPr/>
          <a:lstStyle/>
          <a:p>
            <a:r>
              <a:rPr lang="en-US" sz="2800" dirty="0"/>
              <a:t>QA Update - Dave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EACB93-9616-A9F1-FDEB-6CF45CCD25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6641" y="1210398"/>
            <a:ext cx="8099893" cy="3333906"/>
          </a:xfrm>
        </p:spPr>
        <p:txBody>
          <a:bodyPr/>
          <a:lstStyle/>
          <a:p>
            <a:r>
              <a:rPr lang="en-US" sz="1400" dirty="0"/>
              <a:t>Inspection Updates</a:t>
            </a:r>
          </a:p>
          <a:p>
            <a:pPr lvl="1"/>
            <a:r>
              <a:rPr lang="en-US" sz="1400" dirty="0"/>
              <a:t>CAP 6/5/23-6/9/23</a:t>
            </a:r>
          </a:p>
          <a:p>
            <a:pPr lvl="2"/>
            <a:r>
              <a:rPr lang="en-US" sz="1400" dirty="0"/>
              <a:t>Mainly CTL</a:t>
            </a:r>
          </a:p>
          <a:p>
            <a:pPr marL="0" indent="0">
              <a:buNone/>
            </a:pPr>
            <a:r>
              <a:rPr lang="en-US" sz="1400" dirty="0"/>
              <a:t>	--NMDP 6/14/23</a:t>
            </a:r>
          </a:p>
          <a:p>
            <a:pPr marL="0" indent="0">
              <a:buNone/>
            </a:pPr>
            <a:r>
              <a:rPr lang="en-US" sz="1400" dirty="0"/>
              <a:t> * Please log into </a:t>
            </a:r>
            <a:r>
              <a:rPr lang="en-US" sz="1400" dirty="0" err="1"/>
              <a:t>Medialab</a:t>
            </a:r>
            <a:r>
              <a:rPr lang="en-US" sz="1400" dirty="0"/>
              <a:t> and </a:t>
            </a:r>
          </a:p>
          <a:p>
            <a:pPr marL="0" indent="0">
              <a:buNone/>
            </a:pPr>
            <a:r>
              <a:rPr lang="en-US" sz="1400" dirty="0"/>
              <a:t>  finish the items you need to</a:t>
            </a:r>
          </a:p>
          <a:p>
            <a:pPr marL="0" indent="0">
              <a:buNone/>
            </a:pPr>
            <a:r>
              <a:rPr lang="en-US" sz="1400" dirty="0"/>
              <a:t>  review for Personal </a:t>
            </a:r>
          </a:p>
          <a:p>
            <a:pPr marL="0" indent="0">
              <a:buNone/>
            </a:pPr>
            <a:r>
              <a:rPr lang="en-US" sz="1400" dirty="0"/>
              <a:t>  Documentation – the ELMS </a:t>
            </a:r>
          </a:p>
          <a:p>
            <a:pPr marL="0" indent="0">
              <a:buNone/>
            </a:pPr>
            <a:r>
              <a:rPr lang="en-US" sz="1400" dirty="0"/>
              <a:t>  upload needs the employees</a:t>
            </a:r>
          </a:p>
          <a:p>
            <a:pPr marL="0" indent="0">
              <a:buNone/>
            </a:pPr>
            <a:r>
              <a:rPr lang="en-US" sz="1400" dirty="0"/>
              <a:t>  final review for some reason.</a:t>
            </a:r>
          </a:p>
          <a:p>
            <a:pPr marL="0" indent="0">
              <a:buNone/>
            </a:pPr>
            <a:r>
              <a:rPr lang="en-US" sz="1400" dirty="0"/>
              <a:t>  * Log into MTS and review training documents</a:t>
            </a:r>
          </a:p>
          <a:p>
            <a:pPr marL="0" indent="0">
              <a:buNone/>
            </a:pPr>
            <a:r>
              <a:rPr lang="en-US" sz="1400" dirty="0"/>
              <a:t>  on a regular basis – some employees are missing </a:t>
            </a:r>
          </a:p>
          <a:p>
            <a:pPr marL="0" indent="0">
              <a:buNone/>
            </a:pPr>
            <a:r>
              <a:rPr lang="en-US" sz="1400" dirty="0"/>
              <a:t>  quite a few acknowledgements.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 algn="just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EEDCB8-5A90-C3CB-B5E9-97BAABC06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6648E-21C2-4E4D-995E-31FFBD2E87B9}" type="slidenum">
              <a:rPr lang="x-none" altLang="x-none" smtClean="0"/>
              <a:pPr/>
              <a:t>9</a:t>
            </a:fld>
            <a:endParaRPr lang="en-US" altLang="x-none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39652" y="1210398"/>
            <a:ext cx="3034572" cy="2881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177735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Indiana University Health">
      <a:dk1>
        <a:sysClr val="windowText" lastClr="000000"/>
      </a:dk1>
      <a:lt1>
        <a:sysClr val="window" lastClr="FFFFFF"/>
      </a:lt1>
      <a:dk2>
        <a:srgbClr val="A1A1A4"/>
      </a:dk2>
      <a:lt2>
        <a:srgbClr val="EEECE1"/>
      </a:lt2>
      <a:accent1>
        <a:srgbClr val="B30838"/>
      </a:accent1>
      <a:accent2>
        <a:srgbClr val="F2EDD7"/>
      </a:accent2>
      <a:accent3>
        <a:srgbClr val="AFDDD2"/>
      </a:accent3>
      <a:accent4>
        <a:srgbClr val="D0E4A6"/>
      </a:accent4>
      <a:accent5>
        <a:srgbClr val="E9D666"/>
      </a:accent5>
      <a:accent6>
        <a:srgbClr val="C2D1D4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Indiana University Health">
      <a:dk1>
        <a:sysClr val="windowText" lastClr="000000"/>
      </a:dk1>
      <a:lt1>
        <a:sysClr val="window" lastClr="FFFFFF"/>
      </a:lt1>
      <a:dk2>
        <a:srgbClr val="A1A1A4"/>
      </a:dk2>
      <a:lt2>
        <a:srgbClr val="EEECE1"/>
      </a:lt2>
      <a:accent1>
        <a:srgbClr val="B30838"/>
      </a:accent1>
      <a:accent2>
        <a:srgbClr val="F2EDD7"/>
      </a:accent2>
      <a:accent3>
        <a:srgbClr val="AFDDD2"/>
      </a:accent3>
      <a:accent4>
        <a:srgbClr val="D0E4A6"/>
      </a:accent4>
      <a:accent5>
        <a:srgbClr val="E9D666"/>
      </a:accent5>
      <a:accent6>
        <a:srgbClr val="C2D1D4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8777</TotalTime>
  <Words>370</Words>
  <Application>Microsoft Office PowerPoint</Application>
  <PresentationFormat>On-screen Show (16:9)</PresentationFormat>
  <Paragraphs>73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Arial</vt:lpstr>
      <vt:lpstr>Calibri</vt:lpstr>
      <vt:lpstr>Franklin Gothic Book</vt:lpstr>
      <vt:lpstr>Franklin Gothic Demi</vt:lpstr>
      <vt:lpstr>Franklin Gothic Medium</vt:lpstr>
      <vt:lpstr>inherit</vt:lpstr>
      <vt:lpstr>Wingdings</vt:lpstr>
      <vt:lpstr>1_Office Theme</vt:lpstr>
      <vt:lpstr>Office Theme</vt:lpstr>
      <vt:lpstr>APHERESIS TEAM MEETING</vt:lpstr>
      <vt:lpstr>Shout outs</vt:lpstr>
      <vt:lpstr>2023 Metrics </vt:lpstr>
      <vt:lpstr>Apheresis Training Update</vt:lpstr>
      <vt:lpstr>Team Member Engagement</vt:lpstr>
      <vt:lpstr>PowerPoint Presentation</vt:lpstr>
      <vt:lpstr>Machine Cleaning</vt:lpstr>
      <vt:lpstr>Patient Safety Survey </vt:lpstr>
      <vt:lpstr>QA Update - Dave</vt:lpstr>
      <vt:lpstr>UH BLOOD BANK </vt:lpstr>
      <vt:lpstr>Values Acknowledgments: Purpose, Excellence, Compassion, Team</vt:lpstr>
    </vt:vector>
  </TitlesOfParts>
  <Company>IU Health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Evolving the IU Health Brand Strategy</dc:title>
  <dc:creator>Mangan, David P</dc:creator>
  <cp:lastModifiedBy>Smith-Rich, Sakiah N</cp:lastModifiedBy>
  <cp:revision>535</cp:revision>
  <cp:lastPrinted>2022-02-08T22:11:34Z</cp:lastPrinted>
  <dcterms:created xsi:type="dcterms:W3CDTF">2016-12-07T14:20:07Z</dcterms:created>
  <dcterms:modified xsi:type="dcterms:W3CDTF">2023-05-18T11:27:30Z</dcterms:modified>
</cp:coreProperties>
</file>